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91" r:id="rId2"/>
    <p:sldId id="354" r:id="rId3"/>
    <p:sldId id="370" r:id="rId4"/>
    <p:sldId id="371" r:id="rId5"/>
    <p:sldId id="372" r:id="rId6"/>
    <p:sldId id="373" r:id="rId7"/>
    <p:sldId id="377" r:id="rId8"/>
    <p:sldId id="379" r:id="rId9"/>
    <p:sldId id="380" r:id="rId10"/>
    <p:sldId id="374" r:id="rId11"/>
    <p:sldId id="375" r:id="rId12"/>
    <p:sldId id="355"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9548" autoAdjust="0"/>
  </p:normalViewPr>
  <p:slideViewPr>
    <p:cSldViewPr>
      <p:cViewPr varScale="1">
        <p:scale>
          <a:sx n="88" d="100"/>
          <a:sy n="88" d="100"/>
        </p:scale>
        <p:origin x="1392"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a:xfrm>
            <a:off x="685800" y="1981200"/>
            <a:ext cx="8153400" cy="43434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11"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
        <p:nvSpPr>
          <p:cNvPr id="1029"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802.11-15/1300r0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2.bin"/><Relationship Id="rId7" Type="http://schemas.openxmlformats.org/officeDocument/2006/relationships/package" Target="../embeddings/Microsoft_Visio_Drawing2.vsd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Drawing3.vsdx"/></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package" Target="../embeddings/Microsoft_Visio_Drawing4.vsd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Slide </a:t>
            </a:r>
            <a:fld id="{80743412-9668-4686-B109-E3B2457EFEE3}" type="slidenum">
              <a:rPr lang="en-US" smtClean="0"/>
              <a:pPr>
                <a:defRPr/>
              </a:pPr>
              <a:t>1</a:t>
            </a:fld>
            <a:endParaRPr lang="en-US" dirty="0"/>
          </a:p>
        </p:txBody>
      </p:sp>
      <p:sp>
        <p:nvSpPr>
          <p:cNvPr id="5" name="Footer Placeholder 4"/>
          <p:cNvSpPr>
            <a:spLocks noGrp="1"/>
          </p:cNvSpPr>
          <p:nvPr>
            <p:ph type="ftr" sz="quarter" idx="3"/>
          </p:nvPr>
        </p:nvSpPr>
        <p:spPr>
          <a:xfrm>
            <a:off x="6594032" y="6475413"/>
            <a:ext cx="1949893" cy="184666"/>
          </a:xfrm>
        </p:spPr>
        <p:txBody>
          <a:bodyPr/>
          <a:lstStyle/>
          <a:p>
            <a:pPr>
              <a:defRPr/>
            </a:pPr>
            <a:r>
              <a:rPr lang="en-US" altLang="ko-KR" dirty="0" smtClean="0"/>
              <a:t>Young Hoon Kwon, </a:t>
            </a:r>
            <a:r>
              <a:rPr lang="en-US" altLang="ko-KR" dirty="0" err="1" smtClean="0"/>
              <a:t>Newracom</a:t>
            </a:r>
            <a:endParaRPr lang="en-US" altLang="ko-KR" dirty="0"/>
          </a:p>
        </p:txBody>
      </p:sp>
      <p:sp>
        <p:nvSpPr>
          <p:cNvPr id="7" name="Rectangle 2"/>
          <p:cNvSpPr txBox="1">
            <a:spLocks noChangeArrowheads="1"/>
          </p:cNvSpPr>
          <p:nvPr/>
        </p:nvSpPr>
        <p:spPr bwMode="auto">
          <a:xfrm>
            <a:off x="381000" y="685800"/>
            <a:ext cx="83058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DL MU Transmission Sequence</a:t>
            </a:r>
          </a:p>
        </p:txBody>
      </p:sp>
      <p:sp>
        <p:nvSpPr>
          <p:cNvPr id="8"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sz="2000" kern="0" dirty="0" smtClean="0"/>
              <a:t>Date:</a:t>
            </a:r>
            <a:r>
              <a:rPr lang="en-US" sz="2000" b="0" kern="0" dirty="0" smtClean="0"/>
              <a:t> 2015-11-09</a:t>
            </a:r>
          </a:p>
        </p:txBody>
      </p:sp>
      <p:sp>
        <p:nvSpPr>
          <p:cNvPr id="9"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2015</a:t>
            </a:r>
          </a:p>
        </p:txBody>
      </p:sp>
      <p:graphicFrame>
        <p:nvGraphicFramePr>
          <p:cNvPr id="10" name="Object 9"/>
          <p:cNvGraphicFramePr>
            <a:graphicFrameLocks noChangeAspect="1"/>
          </p:cNvGraphicFramePr>
          <p:nvPr>
            <p:extLst>
              <p:ext uri="{D42A27DB-BD31-4B8C-83A1-F6EECF244321}">
                <p14:modId xmlns:p14="http://schemas.microsoft.com/office/powerpoint/2010/main" val="3844995632"/>
              </p:ext>
            </p:extLst>
          </p:nvPr>
        </p:nvGraphicFramePr>
        <p:xfrm>
          <a:off x="530225" y="2589213"/>
          <a:ext cx="7810500" cy="3581400"/>
        </p:xfrm>
        <a:graphic>
          <a:graphicData uri="http://schemas.openxmlformats.org/presentationml/2006/ole">
            <mc:AlternateContent xmlns:mc="http://schemas.openxmlformats.org/markup-compatibility/2006">
              <mc:Choice xmlns:v="urn:schemas-microsoft-com:vml" Requires="v">
                <p:oleObj spid="_x0000_s2187" name="Document" r:id="rId4" imgW="9564533" imgH="4379839" progId="Word.Document.8">
                  <p:embed/>
                </p:oleObj>
              </mc:Choice>
              <mc:Fallback>
                <p:oleObj name="Document" r:id="rId4" imgW="9564533" imgH="4379839" progId="Word.Document.8">
                  <p:embed/>
                  <p:pic>
                    <p:nvPicPr>
                      <p:cNvPr id="0" name=""/>
                      <p:cNvPicPr>
                        <a:picLocks noChangeAspect="1" noChangeArrowheads="1"/>
                      </p:cNvPicPr>
                      <p:nvPr/>
                    </p:nvPicPr>
                    <p:blipFill>
                      <a:blip r:embed="rId5"/>
                      <a:srcRect/>
                      <a:stretch>
                        <a:fillRect/>
                      </a:stretch>
                    </p:blipFill>
                    <p:spPr bwMode="auto">
                      <a:xfrm>
                        <a:off x="530225" y="2589213"/>
                        <a:ext cx="7810500" cy="3581400"/>
                      </a:xfrm>
                      <a:prstGeom prst="rect">
                        <a:avLst/>
                      </a:prstGeom>
                      <a:noFill/>
                      <a:extLst/>
                    </p:spPr>
                  </p:pic>
                </p:oleObj>
              </mc:Fallback>
            </mc:AlternateContent>
          </a:graphicData>
        </a:graphic>
      </p:graphicFrame>
    </p:spTree>
    <p:extLst>
      <p:ext uri="{BB962C8B-B14F-4D97-AF65-F5344CB8AC3E}">
        <p14:creationId xmlns:p14="http://schemas.microsoft.com/office/powerpoint/2010/main" val="2874936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We suggest to extend current SFD text on Trigger frame transmission success to DL MU transmission case as it shares the same principle.</a:t>
            </a:r>
          </a:p>
          <a:p>
            <a:pPr lvl="1"/>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spTree>
    <p:extLst>
      <p:ext uri="{BB962C8B-B14F-4D97-AF65-F5344CB8AC3E}">
        <p14:creationId xmlns:p14="http://schemas.microsoft.com/office/powerpoint/2010/main" val="2454898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a:t>Do you agree to add to the TG Specification Framework:</a:t>
            </a:r>
          </a:p>
          <a:p>
            <a:pPr lvl="1"/>
            <a:r>
              <a:rPr lang="en-US" dirty="0"/>
              <a:t>4.y.z When an AP initiates a DL MU </a:t>
            </a:r>
            <a:r>
              <a:rPr lang="en-US" dirty="0" smtClean="0"/>
              <a:t>transmission soliciting more than one immediate response frames, </a:t>
            </a:r>
            <a:r>
              <a:rPr lang="en-US" dirty="0"/>
              <a:t>the DL MU transmission is successful if the AP receives </a:t>
            </a:r>
            <a:r>
              <a:rPr lang="en-US" dirty="0" smtClean="0"/>
              <a:t>the response frame correctly </a:t>
            </a:r>
            <a:r>
              <a:rPr lang="en-US" dirty="0"/>
              <a:t>from at least one STA indicated by any trigger </a:t>
            </a:r>
            <a:r>
              <a:rPr lang="en-US" dirty="0" smtClean="0"/>
              <a:t>information in </a:t>
            </a:r>
            <a:r>
              <a:rPr lang="en-US" dirty="0"/>
              <a:t>the DL MU transmission.</a:t>
            </a:r>
          </a:p>
          <a:p>
            <a:pPr lvl="1"/>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spTree>
    <p:extLst>
      <p:ext uri="{BB962C8B-B14F-4D97-AF65-F5344CB8AC3E}">
        <p14:creationId xmlns:p14="http://schemas.microsoft.com/office/powerpoint/2010/main" val="2175740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11-15-0132r9, </a:t>
            </a:r>
            <a:r>
              <a:rPr lang="en-US" dirty="0"/>
              <a:t>“Specification Framework for </a:t>
            </a:r>
            <a:r>
              <a:rPr lang="en-US" dirty="0" err="1"/>
              <a:t>TGax</a:t>
            </a:r>
            <a:r>
              <a:rPr lang="en-US" dirty="0"/>
              <a:t>"</a:t>
            </a:r>
          </a:p>
          <a:p>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spTree>
    <p:extLst>
      <p:ext uri="{BB962C8B-B14F-4D97-AF65-F5344CB8AC3E}">
        <p14:creationId xmlns:p14="http://schemas.microsoft.com/office/powerpoint/2010/main" val="2407096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During July meeting, </a:t>
            </a:r>
            <a:r>
              <a:rPr lang="en-US" dirty="0" err="1" smtClean="0"/>
              <a:t>TGax</a:t>
            </a:r>
            <a:r>
              <a:rPr lang="en-US" dirty="0" smtClean="0"/>
              <a:t> accepted several new features such as</a:t>
            </a:r>
          </a:p>
          <a:p>
            <a:pPr lvl="1"/>
            <a:r>
              <a:rPr lang="en-US" dirty="0" smtClean="0"/>
              <a:t>Cascaded DL/UL MU transmission</a:t>
            </a:r>
          </a:p>
          <a:p>
            <a:pPr lvl="1"/>
            <a:r>
              <a:rPr lang="en-US" dirty="0" smtClean="0"/>
              <a:t>Unicast/Broadcast Trigger frame for UL MU transmission</a:t>
            </a:r>
          </a:p>
          <a:p>
            <a:pPr lvl="1"/>
            <a:endParaRPr lang="en-US" dirty="0" smtClean="0"/>
          </a:p>
          <a:p>
            <a:r>
              <a:rPr lang="en-US" dirty="0" smtClean="0"/>
              <a:t>However, several UL MU transmission procedures in current SFD text are not clearly defined when we consider those new features.</a:t>
            </a:r>
          </a:p>
          <a:p>
            <a:pPr marL="457200" lvl="1" indent="0">
              <a:buNone/>
            </a:pPr>
            <a:endParaRPr lang="en-US" dirty="0"/>
          </a:p>
          <a:p>
            <a:r>
              <a:rPr lang="en-US" dirty="0"/>
              <a:t>In this document, </a:t>
            </a:r>
            <a:r>
              <a:rPr lang="en-US" dirty="0" smtClean="0"/>
              <a:t>we want to extend currently accepted UL MU transmission feature to cascaded DL and UL MU transmission cases.</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spTree>
    <p:extLst>
      <p:ext uri="{BB962C8B-B14F-4D97-AF65-F5344CB8AC3E}">
        <p14:creationId xmlns:p14="http://schemas.microsoft.com/office/powerpoint/2010/main" val="277379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 Frame Transmission</a:t>
            </a:r>
            <a:endParaRPr lang="en-US" dirty="0"/>
          </a:p>
        </p:txBody>
      </p:sp>
      <p:sp>
        <p:nvSpPr>
          <p:cNvPr id="3" name="Content Placeholder 2"/>
          <p:cNvSpPr>
            <a:spLocks noGrp="1"/>
          </p:cNvSpPr>
          <p:nvPr>
            <p:ph idx="1"/>
          </p:nvPr>
        </p:nvSpPr>
        <p:spPr/>
        <p:txBody>
          <a:bodyPr/>
          <a:lstStyle/>
          <a:p>
            <a:r>
              <a:rPr lang="en-US" dirty="0"/>
              <a:t>Current SFD says:</a:t>
            </a:r>
          </a:p>
          <a:p>
            <a:pPr lvl="1"/>
            <a:r>
              <a:rPr lang="en-GB" dirty="0"/>
              <a:t>An UL OFDMA MPDU/A-MPDU is the acknowledgement of the trigger frame. When the AP receives MPDU correctly from at least one STA indicated by trigger frame, the frame exchange initiated by the trigger frame is successful. </a:t>
            </a:r>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cxnSp>
        <p:nvCxnSpPr>
          <p:cNvPr id="7" name="Straight Arrow Connector 6"/>
          <p:cNvCxnSpPr/>
          <p:nvPr/>
        </p:nvCxnSpPr>
        <p:spPr bwMode="auto">
          <a:xfrm flipV="1">
            <a:off x="2559516" y="5559792"/>
            <a:ext cx="304800" cy="253916"/>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8" name="Text Box 32"/>
          <p:cNvSpPr txBox="1">
            <a:spLocks noChangeArrowheads="1"/>
          </p:cNvSpPr>
          <p:nvPr/>
        </p:nvSpPr>
        <p:spPr bwMode="auto">
          <a:xfrm>
            <a:off x="1447800" y="5794026"/>
            <a:ext cx="1492716"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Primary 20MHz channel.</a:t>
            </a:r>
            <a:endParaRPr lang="en-US" sz="1050" b="0" i="1" dirty="0"/>
          </a:p>
        </p:txBody>
      </p:sp>
      <p:cxnSp>
        <p:nvCxnSpPr>
          <p:cNvPr id="9" name="Straight Connector 8"/>
          <p:cNvCxnSpPr/>
          <p:nvPr/>
        </p:nvCxnSpPr>
        <p:spPr bwMode="auto">
          <a:xfrm>
            <a:off x="2422264" y="5648226"/>
            <a:ext cx="557873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3397716" y="4757048"/>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STA2 A-MPDU to AP</a:t>
            </a:r>
            <a:endParaRPr lang="en-US" sz="1000" dirty="0"/>
          </a:p>
        </p:txBody>
      </p:sp>
      <p:sp>
        <p:nvSpPr>
          <p:cNvPr id="11" name="Text Box 32"/>
          <p:cNvSpPr txBox="1">
            <a:spLocks noChangeArrowheads="1"/>
          </p:cNvSpPr>
          <p:nvPr/>
        </p:nvSpPr>
        <p:spPr bwMode="auto">
          <a:xfrm>
            <a:off x="5155125" y="5826110"/>
            <a:ext cx="543739"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TXOP</a:t>
            </a:r>
            <a:endParaRPr lang="en-US" sz="1050" b="0" i="1" dirty="0"/>
          </a:p>
        </p:txBody>
      </p:sp>
      <p:cxnSp>
        <p:nvCxnSpPr>
          <p:cNvPr id="12" name="Straight Arrow Connector 11"/>
          <p:cNvCxnSpPr>
            <a:stCxn id="18" idx="3"/>
          </p:cNvCxnSpPr>
          <p:nvPr/>
        </p:nvCxnSpPr>
        <p:spPr bwMode="auto">
          <a:xfrm>
            <a:off x="2353941" y="5257674"/>
            <a:ext cx="357975" cy="130985"/>
          </a:xfrm>
          <a:prstGeom prst="straightConnector1">
            <a:avLst/>
          </a:prstGeom>
          <a:solidFill>
            <a:schemeClr val="accent1"/>
          </a:solidFill>
          <a:ln w="9525" cap="flat" cmpd="sng" algn="ctr">
            <a:solidFill>
              <a:schemeClr val="tx1"/>
            </a:solidFill>
            <a:prstDash val="dash"/>
            <a:round/>
            <a:headEnd type="none" w="med" len="med"/>
            <a:tailEnd type="arrow"/>
          </a:ln>
          <a:effectLst/>
        </p:spPr>
      </p:cxnSp>
      <p:cxnSp>
        <p:nvCxnSpPr>
          <p:cNvPr id="13" name="Straight Connector 12"/>
          <p:cNvCxnSpPr/>
          <p:nvPr/>
        </p:nvCxnSpPr>
        <p:spPr bwMode="auto">
          <a:xfrm>
            <a:off x="2559516" y="541397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24833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a:off x="25595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a:off x="26357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a:off x="2711916" y="5413975"/>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Text Box 32"/>
          <p:cNvSpPr txBox="1">
            <a:spLocks noChangeArrowheads="1"/>
          </p:cNvSpPr>
          <p:nvPr/>
        </p:nvSpPr>
        <p:spPr bwMode="auto">
          <a:xfrm>
            <a:off x="1736464" y="5130716"/>
            <a:ext cx="617477"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err="1" smtClean="0"/>
              <a:t>Backoff</a:t>
            </a:r>
            <a:endParaRPr lang="en-US" sz="1050" b="0" i="1" dirty="0"/>
          </a:p>
        </p:txBody>
      </p:sp>
      <p:cxnSp>
        <p:nvCxnSpPr>
          <p:cNvPr id="19" name="Straight Connector 18"/>
          <p:cNvCxnSpPr/>
          <p:nvPr/>
        </p:nvCxnSpPr>
        <p:spPr bwMode="auto">
          <a:xfrm>
            <a:off x="2906848" y="5841815"/>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a:off x="7669689" y="5841815"/>
            <a:ext cx="0" cy="1620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2971800" y="5927626"/>
            <a:ext cx="1905000" cy="0"/>
          </a:xfrm>
          <a:prstGeom prst="straightConnector1">
            <a:avLst/>
          </a:prstGeom>
          <a:solidFill>
            <a:schemeClr val="accent1"/>
          </a:solidFill>
          <a:ln w="9525" cap="flat" cmpd="sng" algn="ctr">
            <a:solidFill>
              <a:schemeClr val="tx1"/>
            </a:solidFill>
            <a:prstDash val="solid"/>
            <a:round/>
            <a:headEnd type="arrow" w="med" len="med"/>
            <a:tailEnd type="none"/>
          </a:ln>
          <a:effectLst/>
        </p:spPr>
      </p:cxnSp>
      <p:sp>
        <p:nvSpPr>
          <p:cNvPr id="22" name="Text Box 32"/>
          <p:cNvSpPr txBox="1">
            <a:spLocks noChangeArrowheads="1"/>
          </p:cNvSpPr>
          <p:nvPr/>
        </p:nvSpPr>
        <p:spPr bwMode="auto">
          <a:xfrm>
            <a:off x="5302716" y="5597510"/>
            <a:ext cx="365806"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DL</a:t>
            </a:r>
            <a:endParaRPr lang="en-US" sz="1050" b="0" i="1" dirty="0"/>
          </a:p>
        </p:txBody>
      </p:sp>
      <p:sp>
        <p:nvSpPr>
          <p:cNvPr id="23" name="Text Box 32"/>
          <p:cNvSpPr txBox="1">
            <a:spLocks noChangeArrowheads="1"/>
          </p:cNvSpPr>
          <p:nvPr/>
        </p:nvSpPr>
        <p:spPr bwMode="auto">
          <a:xfrm>
            <a:off x="4083516" y="5597510"/>
            <a:ext cx="357790"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UL</a:t>
            </a:r>
            <a:endParaRPr lang="en-US" sz="1050" b="0" i="1" dirty="0"/>
          </a:p>
        </p:txBody>
      </p:sp>
      <p:sp>
        <p:nvSpPr>
          <p:cNvPr id="24" name="Rectangle 23"/>
          <p:cNvSpPr/>
          <p:nvPr/>
        </p:nvSpPr>
        <p:spPr bwMode="auto">
          <a:xfrm>
            <a:off x="3397716" y="4457664"/>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STA3 A-MPDU to AP</a:t>
            </a:r>
            <a:endParaRPr lang="en-US" sz="1000" dirty="0"/>
          </a:p>
        </p:txBody>
      </p:sp>
      <p:sp>
        <p:nvSpPr>
          <p:cNvPr id="25" name="Rectangle 24"/>
          <p:cNvSpPr/>
          <p:nvPr/>
        </p:nvSpPr>
        <p:spPr bwMode="auto">
          <a:xfrm>
            <a:off x="3397716" y="5343940"/>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STA0 A-MPDU to AP</a:t>
            </a:r>
            <a:endParaRPr lang="en-US" sz="1000" dirty="0"/>
          </a:p>
        </p:txBody>
      </p:sp>
      <p:sp>
        <p:nvSpPr>
          <p:cNvPr id="26" name="Rectangle 25"/>
          <p:cNvSpPr/>
          <p:nvPr/>
        </p:nvSpPr>
        <p:spPr bwMode="auto">
          <a:xfrm>
            <a:off x="3397716" y="5046216"/>
            <a:ext cx="1752600" cy="2920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STA1 A-MPDU to AP</a:t>
            </a:r>
            <a:endParaRPr lang="en-US" sz="1000" dirty="0"/>
          </a:p>
        </p:txBody>
      </p:sp>
      <p:cxnSp>
        <p:nvCxnSpPr>
          <p:cNvPr id="27" name="Straight Arrow Connector 26"/>
          <p:cNvCxnSpPr/>
          <p:nvPr/>
        </p:nvCxnSpPr>
        <p:spPr bwMode="auto">
          <a:xfrm>
            <a:off x="5791200" y="5927626"/>
            <a:ext cx="1888864"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 Box 32"/>
          <p:cNvSpPr txBox="1">
            <a:spLocks noChangeArrowheads="1"/>
          </p:cNvSpPr>
          <p:nvPr/>
        </p:nvSpPr>
        <p:spPr bwMode="auto">
          <a:xfrm>
            <a:off x="5120971" y="4114800"/>
            <a:ext cx="970137"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Multi-STABA</a:t>
            </a:r>
            <a:endParaRPr lang="en-US" sz="1050" b="0" i="1" dirty="0"/>
          </a:p>
        </p:txBody>
      </p:sp>
      <p:sp>
        <p:nvSpPr>
          <p:cNvPr id="29" name="Rectangle 28"/>
          <p:cNvSpPr/>
          <p:nvPr/>
        </p:nvSpPr>
        <p:spPr bwMode="auto">
          <a:xfrm>
            <a:off x="5293425" y="5054516"/>
            <a:ext cx="533400" cy="57507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Multi-STA BA</a:t>
            </a:r>
            <a:endParaRPr lang="en-US" sz="1000" dirty="0"/>
          </a:p>
        </p:txBody>
      </p:sp>
      <p:sp>
        <p:nvSpPr>
          <p:cNvPr id="30" name="Rectangle 29"/>
          <p:cNvSpPr/>
          <p:nvPr/>
        </p:nvSpPr>
        <p:spPr bwMode="auto">
          <a:xfrm>
            <a:off x="5293425" y="4444916"/>
            <a:ext cx="533400" cy="5919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00" dirty="0" smtClean="0"/>
              <a:t>Multi-STA BA</a:t>
            </a:r>
            <a:endParaRPr lang="en-US" sz="1000" dirty="0"/>
          </a:p>
        </p:txBody>
      </p:sp>
      <p:sp>
        <p:nvSpPr>
          <p:cNvPr id="31" name="Rectangle 30"/>
          <p:cNvSpPr/>
          <p:nvPr/>
        </p:nvSpPr>
        <p:spPr bwMode="auto">
          <a:xfrm>
            <a:off x="2895600" y="4444917"/>
            <a:ext cx="381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Garamond" pitchFamily="18" charset="0"/>
              </a:rPr>
              <a:t>Trigger</a:t>
            </a:r>
          </a:p>
        </p:txBody>
      </p:sp>
      <p:sp>
        <p:nvSpPr>
          <p:cNvPr id="32" name="Rectangle 31"/>
          <p:cNvSpPr/>
          <p:nvPr/>
        </p:nvSpPr>
        <p:spPr bwMode="auto">
          <a:xfrm>
            <a:off x="2895600" y="5054517"/>
            <a:ext cx="381000" cy="581258"/>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Garamond" pitchFamily="18" charset="0"/>
              </a:rPr>
              <a:t>Trigger</a:t>
            </a:r>
          </a:p>
        </p:txBody>
      </p:sp>
      <p:sp>
        <p:nvSpPr>
          <p:cNvPr id="33" name="Left Brace 32"/>
          <p:cNvSpPr/>
          <p:nvPr/>
        </p:nvSpPr>
        <p:spPr bwMode="auto">
          <a:xfrm>
            <a:off x="2727064" y="4444916"/>
            <a:ext cx="76200" cy="11430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4" name="Straight Arrow Connector 33"/>
          <p:cNvCxnSpPr/>
          <p:nvPr/>
        </p:nvCxnSpPr>
        <p:spPr bwMode="auto">
          <a:xfrm>
            <a:off x="2346064" y="4902116"/>
            <a:ext cx="357975" cy="130985"/>
          </a:xfrm>
          <a:prstGeom prst="straightConnector1">
            <a:avLst/>
          </a:prstGeom>
          <a:solidFill>
            <a:schemeClr val="accent1"/>
          </a:solidFill>
          <a:ln w="9525" cap="flat" cmpd="sng" algn="ctr">
            <a:solidFill>
              <a:schemeClr val="tx1"/>
            </a:solidFill>
            <a:prstDash val="dash"/>
            <a:round/>
            <a:headEnd type="none" w="med" len="med"/>
            <a:tailEnd type="arrow"/>
          </a:ln>
          <a:effectLst/>
        </p:spPr>
      </p:cxnSp>
      <p:sp>
        <p:nvSpPr>
          <p:cNvPr id="35" name="Text Box 32"/>
          <p:cNvSpPr txBox="1">
            <a:spLocks noChangeArrowheads="1"/>
          </p:cNvSpPr>
          <p:nvPr/>
        </p:nvSpPr>
        <p:spPr bwMode="auto">
          <a:xfrm>
            <a:off x="1736464" y="4749716"/>
            <a:ext cx="596638" cy="253916"/>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050" dirty="0" smtClean="0"/>
              <a:t>40MHz</a:t>
            </a:r>
            <a:endParaRPr lang="en-US" sz="1050" b="0" i="1" dirty="0"/>
          </a:p>
        </p:txBody>
      </p:sp>
      <p:cxnSp>
        <p:nvCxnSpPr>
          <p:cNvPr id="36" name="Straight Connector 35"/>
          <p:cNvCxnSpPr/>
          <p:nvPr/>
        </p:nvCxnSpPr>
        <p:spPr bwMode="auto">
          <a:xfrm>
            <a:off x="6248400" y="5089426"/>
            <a:ext cx="685800" cy="0"/>
          </a:xfrm>
          <a:prstGeom prst="line">
            <a:avLst/>
          </a:prstGeom>
          <a:solidFill>
            <a:schemeClr val="accent1"/>
          </a:solidFill>
          <a:ln w="22225"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3741912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Trigger Frame Transmission</a:t>
            </a:r>
          </a:p>
        </p:txBody>
      </p:sp>
      <p:sp>
        <p:nvSpPr>
          <p:cNvPr id="3" name="Content Placeholder 2"/>
          <p:cNvSpPr>
            <a:spLocks noGrp="1"/>
          </p:cNvSpPr>
          <p:nvPr>
            <p:ph idx="1"/>
          </p:nvPr>
        </p:nvSpPr>
        <p:spPr/>
        <p:txBody>
          <a:bodyPr/>
          <a:lstStyle/>
          <a:p>
            <a:r>
              <a:rPr lang="en-US" altLang="en-US" dirty="0"/>
              <a:t>The intention </a:t>
            </a:r>
            <a:r>
              <a:rPr lang="en-US" altLang="en-US" dirty="0" smtClean="0"/>
              <a:t>is as long as there’s any response frame following the Trigger frame, the Trigger frame transmission is considered to be success.</a:t>
            </a:r>
          </a:p>
          <a:p>
            <a:r>
              <a:rPr lang="en-US" dirty="0" smtClean="0"/>
              <a:t>However, as </a:t>
            </a:r>
            <a:r>
              <a:rPr lang="en-US" dirty="0" err="1" smtClean="0"/>
              <a:t>TGax</a:t>
            </a:r>
            <a:r>
              <a:rPr lang="en-US" dirty="0" smtClean="0"/>
              <a:t> allows multiple Trigger frames to be transmitted simultaneously in DL MU manner, we may need to define “response frame” for Trigger frame  more clearly.</a:t>
            </a:r>
          </a:p>
          <a:p>
            <a:r>
              <a:rPr lang="en-US" dirty="0" smtClean="0"/>
              <a:t>As long as there’s any response frame regardless of the number of Trigger frames transmitted simultaneously, the Trigger frame transmission should be considered to be success.</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spTree>
    <p:extLst>
      <p:ext uri="{BB962C8B-B14F-4D97-AF65-F5344CB8AC3E}">
        <p14:creationId xmlns:p14="http://schemas.microsoft.com/office/powerpoint/2010/main" val="2172515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Trigger Frame Transmission</a:t>
            </a:r>
          </a:p>
        </p:txBody>
      </p:sp>
      <p:sp>
        <p:nvSpPr>
          <p:cNvPr id="3" name="Content Placeholder 2"/>
          <p:cNvSpPr>
            <a:spLocks noGrp="1"/>
          </p:cNvSpPr>
          <p:nvPr>
            <p:ph idx="1"/>
          </p:nvPr>
        </p:nvSpPr>
        <p:spPr/>
        <p:txBody>
          <a:bodyPr/>
          <a:lstStyle/>
          <a:p>
            <a:r>
              <a:rPr lang="en-US" dirty="0" smtClean="0"/>
              <a:t>Operation Example:</a:t>
            </a:r>
          </a:p>
          <a:p>
            <a:pPr lvl="1"/>
            <a:r>
              <a:rPr lang="en-US" dirty="0" smtClean="0"/>
              <a:t>AP schedules STA1/STA2/STA3 for UL MU transmission.</a:t>
            </a:r>
          </a:p>
          <a:p>
            <a:pPr lvl="1"/>
            <a:r>
              <a:rPr lang="en-US" dirty="0" smtClean="0"/>
              <a:t>But, only STA2 receives the Trigger frame correctly.</a:t>
            </a:r>
          </a:p>
          <a:p>
            <a:pPr lvl="1"/>
            <a:r>
              <a:rPr lang="en-US" dirty="0" smtClean="0"/>
              <a:t>Case 1: Use of Broadcast Trigger frame only</a:t>
            </a:r>
          </a:p>
          <a:p>
            <a:pPr lvl="1"/>
            <a:r>
              <a:rPr lang="en-US" dirty="0" smtClean="0"/>
              <a:t>Case 2: Simultaneous transmission of Unicast/Broadcast Trigger frame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graphicFrame>
        <p:nvGraphicFramePr>
          <p:cNvPr id="7" name="Object 5"/>
          <p:cNvGraphicFramePr>
            <a:graphicFrameLocks noChangeAspect="1"/>
          </p:cNvGraphicFramePr>
          <p:nvPr>
            <p:extLst>
              <p:ext uri="{D42A27DB-BD31-4B8C-83A1-F6EECF244321}">
                <p14:modId xmlns:p14="http://schemas.microsoft.com/office/powerpoint/2010/main" val="766648598"/>
              </p:ext>
            </p:extLst>
          </p:nvPr>
        </p:nvGraphicFramePr>
        <p:xfrm>
          <a:off x="4648200" y="3810000"/>
          <a:ext cx="3949700" cy="2319337"/>
        </p:xfrm>
        <a:graphic>
          <a:graphicData uri="http://schemas.openxmlformats.org/presentationml/2006/ole">
            <mc:AlternateContent xmlns:mc="http://schemas.openxmlformats.org/markup-compatibility/2006">
              <mc:Choice xmlns:v="urn:schemas-microsoft-com:vml" Requires="v">
                <p:oleObj spid="_x0000_s4136" name="Visio" r:id="rId4" imgW="4038600" imgH="2371725" progId="Visio.Drawing.15">
                  <p:embed/>
                </p:oleObj>
              </mc:Choice>
              <mc:Fallback>
                <p:oleObj name="Visio" r:id="rId4" imgW="4038600" imgH="2371725" progId="Visio.Drawing.15">
                  <p:embed/>
                  <p:pic>
                    <p:nvPicPr>
                      <p:cNvPr id="0" name=""/>
                      <p:cNvPicPr>
                        <a:picLocks noChangeAspect="1" noChangeArrowheads="1"/>
                      </p:cNvPicPr>
                      <p:nvPr/>
                    </p:nvPicPr>
                    <p:blipFill>
                      <a:blip r:embed="rId5"/>
                      <a:srcRect/>
                      <a:stretch>
                        <a:fillRect/>
                      </a:stretch>
                    </p:blipFill>
                    <p:spPr bwMode="auto">
                      <a:xfrm>
                        <a:off x="4648200" y="3810000"/>
                        <a:ext cx="3949700" cy="2319337"/>
                      </a:xfrm>
                      <a:prstGeom prst="rect">
                        <a:avLst/>
                      </a:prstGeom>
                      <a:noFill/>
                      <a:ln>
                        <a:noFill/>
                      </a:ln>
                    </p:spPr>
                  </p:pic>
                </p:oleObj>
              </mc:Fallback>
            </mc:AlternateContent>
          </a:graphicData>
        </a:graphic>
      </p:graphicFrame>
      <p:graphicFrame>
        <p:nvGraphicFramePr>
          <p:cNvPr id="8" name="Object 5"/>
          <p:cNvGraphicFramePr>
            <a:graphicFrameLocks noChangeAspect="1"/>
          </p:cNvGraphicFramePr>
          <p:nvPr>
            <p:extLst>
              <p:ext uri="{D42A27DB-BD31-4B8C-83A1-F6EECF244321}">
                <p14:modId xmlns:p14="http://schemas.microsoft.com/office/powerpoint/2010/main" val="3722175856"/>
              </p:ext>
            </p:extLst>
          </p:nvPr>
        </p:nvGraphicFramePr>
        <p:xfrm>
          <a:off x="1295400" y="3998913"/>
          <a:ext cx="3167063" cy="2097087"/>
        </p:xfrm>
        <a:graphic>
          <a:graphicData uri="http://schemas.openxmlformats.org/presentationml/2006/ole">
            <mc:AlternateContent xmlns:mc="http://schemas.openxmlformats.org/markup-compatibility/2006">
              <mc:Choice xmlns:v="urn:schemas-microsoft-com:vml" Requires="v">
                <p:oleObj spid="_x0000_s4137" name="Visio" r:id="rId7" imgW="3238500" imgH="2143125" progId="Visio.Drawing.15">
                  <p:embed/>
                </p:oleObj>
              </mc:Choice>
              <mc:Fallback>
                <p:oleObj name="Visio" r:id="rId7" imgW="3238500" imgH="2143125" progId="Visio.Drawing.15">
                  <p:embed/>
                  <p:pic>
                    <p:nvPicPr>
                      <p:cNvPr id="0" name=""/>
                      <p:cNvPicPr>
                        <a:picLocks noChangeAspect="1" noChangeArrowheads="1"/>
                      </p:cNvPicPr>
                      <p:nvPr/>
                    </p:nvPicPr>
                    <p:blipFill>
                      <a:blip r:embed="rId8"/>
                      <a:srcRect/>
                      <a:stretch>
                        <a:fillRect/>
                      </a:stretch>
                    </p:blipFill>
                    <p:spPr bwMode="auto">
                      <a:xfrm>
                        <a:off x="1295400" y="3998913"/>
                        <a:ext cx="3167063" cy="2097087"/>
                      </a:xfrm>
                      <a:prstGeom prst="rect">
                        <a:avLst/>
                      </a:prstGeom>
                      <a:noFill/>
                      <a:ln>
                        <a:noFill/>
                      </a:ln>
                    </p:spPr>
                  </p:pic>
                </p:oleObj>
              </mc:Fallback>
            </mc:AlternateContent>
          </a:graphicData>
        </a:graphic>
      </p:graphicFrame>
      <p:sp>
        <p:nvSpPr>
          <p:cNvPr id="9" name="TextBox 8"/>
          <p:cNvSpPr txBox="1"/>
          <p:nvPr/>
        </p:nvSpPr>
        <p:spPr>
          <a:xfrm>
            <a:off x="1980151" y="6047601"/>
            <a:ext cx="2180662" cy="276999"/>
          </a:xfrm>
          <a:prstGeom prst="rect">
            <a:avLst/>
          </a:prstGeom>
          <a:noFill/>
        </p:spPr>
        <p:txBody>
          <a:bodyPr wrap="none" rtlCol="0">
            <a:spAutoFit/>
          </a:bodyPr>
          <a:lstStyle/>
          <a:p>
            <a:r>
              <a:rPr lang="en-US" b="1" u="sng" dirty="0" smtClean="0">
                <a:solidFill>
                  <a:srgbClr val="FF0000"/>
                </a:solidFill>
              </a:rPr>
              <a:t>CASE 1: Transmission success</a:t>
            </a:r>
            <a:endParaRPr lang="en-US" b="1" u="sng" dirty="0">
              <a:solidFill>
                <a:srgbClr val="FF0000"/>
              </a:solidFill>
            </a:endParaRPr>
          </a:p>
        </p:txBody>
      </p:sp>
      <p:sp>
        <p:nvSpPr>
          <p:cNvPr id="10" name="TextBox 9"/>
          <p:cNvSpPr txBox="1"/>
          <p:nvPr/>
        </p:nvSpPr>
        <p:spPr>
          <a:xfrm>
            <a:off x="5334000" y="6013028"/>
            <a:ext cx="2884123" cy="276999"/>
          </a:xfrm>
          <a:prstGeom prst="rect">
            <a:avLst/>
          </a:prstGeom>
          <a:noFill/>
        </p:spPr>
        <p:txBody>
          <a:bodyPr wrap="none" rtlCol="0">
            <a:spAutoFit/>
          </a:bodyPr>
          <a:lstStyle/>
          <a:p>
            <a:r>
              <a:rPr lang="en-US" b="1" u="sng" dirty="0" smtClean="0">
                <a:solidFill>
                  <a:srgbClr val="FF0000"/>
                </a:solidFill>
              </a:rPr>
              <a:t>CASE 2: Transmission failure for TRIG1</a:t>
            </a:r>
            <a:endParaRPr lang="en-US" b="1" u="sng" dirty="0">
              <a:solidFill>
                <a:srgbClr val="FF0000"/>
              </a:solidFill>
            </a:endParaRPr>
          </a:p>
        </p:txBody>
      </p:sp>
    </p:spTree>
    <p:extLst>
      <p:ext uri="{BB962C8B-B14F-4D97-AF65-F5344CB8AC3E}">
        <p14:creationId xmlns:p14="http://schemas.microsoft.com/office/powerpoint/2010/main" val="576329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Trigger Frame Transmission</a:t>
            </a:r>
          </a:p>
        </p:txBody>
      </p:sp>
      <p:sp>
        <p:nvSpPr>
          <p:cNvPr id="3" name="Content Placeholder 2"/>
          <p:cNvSpPr>
            <a:spLocks noGrp="1"/>
          </p:cNvSpPr>
          <p:nvPr>
            <p:ph idx="1"/>
          </p:nvPr>
        </p:nvSpPr>
        <p:spPr/>
        <p:txBody>
          <a:bodyPr/>
          <a:lstStyle/>
          <a:p>
            <a:r>
              <a:rPr lang="en-US" dirty="0" smtClean="0"/>
              <a:t>In principle, current UL MU transmission success can be extended to:</a:t>
            </a:r>
          </a:p>
          <a:p>
            <a:pPr lvl="1"/>
            <a:r>
              <a:rPr lang="en-US" dirty="0" smtClean="0"/>
              <a:t>When </a:t>
            </a:r>
            <a:r>
              <a:rPr lang="en-US" dirty="0"/>
              <a:t>the AP receives MPDU correctly from at least one STA indicated by </a:t>
            </a:r>
            <a:r>
              <a:rPr lang="en-US" dirty="0" smtClean="0"/>
              <a:t>any trigger </a:t>
            </a:r>
            <a:r>
              <a:rPr lang="en-US" dirty="0"/>
              <a:t>frame, the frame exchange initiated by </a:t>
            </a:r>
            <a:r>
              <a:rPr lang="en-US" dirty="0" smtClean="0"/>
              <a:t>all trigger frame</a:t>
            </a:r>
            <a:r>
              <a:rPr lang="en-US" dirty="0"/>
              <a:t>(s)</a:t>
            </a:r>
            <a:r>
              <a:rPr lang="en-US" dirty="0" smtClean="0"/>
              <a:t> </a:t>
            </a:r>
            <a:r>
              <a:rPr lang="en-US" dirty="0"/>
              <a:t>is successful. </a:t>
            </a:r>
          </a:p>
          <a:p>
            <a:pPr lvl="1"/>
            <a:endParaRPr lang="en-US" dirty="0" smtClean="0"/>
          </a:p>
          <a:p>
            <a:r>
              <a:rPr lang="en-US" dirty="0" smtClean="0"/>
              <a:t>As this modified sequence happens when more than one Trigger frame is sent simultaneously in DL MU transmission manner, the same principle can also be stretched to transmission success for DL MU transmission.</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Date Placeholder 5"/>
          <p:cNvSpPr>
            <a:spLocks noGrp="1"/>
          </p:cNvSpPr>
          <p:nvPr>
            <p:ph type="dt" sz="half" idx="2"/>
          </p:nvPr>
        </p:nvSpPr>
        <p:spPr/>
        <p:txBody>
          <a:bodyPr/>
          <a:lstStyle/>
          <a:p>
            <a:pPr>
              <a:defRPr/>
            </a:pPr>
            <a:r>
              <a:rPr lang="en-US" dirty="0"/>
              <a:t>November 2015</a:t>
            </a:r>
          </a:p>
        </p:txBody>
      </p:sp>
    </p:spTree>
    <p:extLst>
      <p:ext uri="{BB962C8B-B14F-4D97-AF65-F5344CB8AC3E}">
        <p14:creationId xmlns:p14="http://schemas.microsoft.com/office/powerpoint/2010/main" val="3876457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DL MU Transmission</a:t>
            </a:r>
            <a:endParaRPr lang="en-US" dirty="0"/>
          </a:p>
        </p:txBody>
      </p:sp>
      <p:sp>
        <p:nvSpPr>
          <p:cNvPr id="3" name="Content Placeholder 2"/>
          <p:cNvSpPr>
            <a:spLocks noGrp="1"/>
          </p:cNvSpPr>
          <p:nvPr>
            <p:ph idx="1"/>
          </p:nvPr>
        </p:nvSpPr>
        <p:spPr/>
        <p:txBody>
          <a:bodyPr/>
          <a:lstStyle/>
          <a:p>
            <a:r>
              <a:rPr lang="en-US" dirty="0" smtClean="0"/>
              <a:t>Operation cases for DL MU transmission that solicits more than one UL PPDU as immediate response:</a:t>
            </a:r>
          </a:p>
          <a:p>
            <a:pPr lvl="1"/>
            <a:r>
              <a:rPr lang="en-US" dirty="0" smtClean="0"/>
              <a:t>DL Data (with no immediate ACK/BA) and a Trigger frame</a:t>
            </a:r>
          </a:p>
          <a:p>
            <a:pPr lvl="2"/>
            <a:r>
              <a:rPr lang="en-US" dirty="0" smtClean="0"/>
              <a:t>Same rule applies to current SFD: </a:t>
            </a:r>
          </a:p>
          <a:p>
            <a:pPr lvl="2"/>
            <a:r>
              <a:rPr lang="en-GB" dirty="0"/>
              <a:t>When the AP receives MPDU correctly from at least one STA indicated by </a:t>
            </a:r>
            <a:r>
              <a:rPr lang="en-GB" dirty="0" smtClean="0"/>
              <a:t>a trigger frame in a DL MU transmission, </a:t>
            </a:r>
            <a:r>
              <a:rPr lang="en-US" dirty="0" smtClean="0"/>
              <a:t>the frame </a:t>
            </a:r>
            <a:r>
              <a:rPr lang="en-US" dirty="0"/>
              <a:t>exchange initiated by the </a:t>
            </a:r>
            <a:r>
              <a:rPr lang="en-US" dirty="0" smtClean="0"/>
              <a:t>DL MU transmission </a:t>
            </a:r>
            <a:r>
              <a:rPr lang="en-US" dirty="0"/>
              <a:t>is successful.</a:t>
            </a:r>
            <a:endParaRPr lang="en-US" dirty="0" smtClean="0"/>
          </a:p>
          <a:p>
            <a:pPr marL="857250" lvl="2" indent="0">
              <a:buNone/>
            </a:pPr>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Date Placeholder 5"/>
          <p:cNvSpPr>
            <a:spLocks noGrp="1"/>
          </p:cNvSpPr>
          <p:nvPr>
            <p:ph type="dt" sz="half" idx="2"/>
          </p:nvPr>
        </p:nvSpPr>
        <p:spPr/>
        <p:txBody>
          <a:bodyPr/>
          <a:lstStyle/>
          <a:p>
            <a:pPr>
              <a:defRPr/>
            </a:pPr>
            <a:r>
              <a:rPr lang="en-US" dirty="0" smtClean="0"/>
              <a:t>November 2015</a:t>
            </a:r>
            <a:endParaRPr lang="en-US" dirty="0"/>
          </a:p>
        </p:txBody>
      </p:sp>
      <p:graphicFrame>
        <p:nvGraphicFramePr>
          <p:cNvPr id="7" name="Object 5"/>
          <p:cNvGraphicFramePr>
            <a:graphicFrameLocks noChangeAspect="1"/>
          </p:cNvGraphicFramePr>
          <p:nvPr>
            <p:extLst>
              <p:ext uri="{D42A27DB-BD31-4B8C-83A1-F6EECF244321}">
                <p14:modId xmlns:p14="http://schemas.microsoft.com/office/powerpoint/2010/main" val="917490461"/>
              </p:ext>
            </p:extLst>
          </p:nvPr>
        </p:nvGraphicFramePr>
        <p:xfrm>
          <a:off x="2711450" y="4349750"/>
          <a:ext cx="3608388" cy="2349500"/>
        </p:xfrm>
        <a:graphic>
          <a:graphicData uri="http://schemas.openxmlformats.org/presentationml/2006/ole">
            <mc:AlternateContent xmlns:mc="http://schemas.openxmlformats.org/markup-compatibility/2006">
              <mc:Choice xmlns:v="urn:schemas-microsoft-com:vml" Requires="v">
                <p:oleObj spid="_x0000_s6156" name="Visio" r:id="rId4" imgW="4038600" imgH="2628900" progId="Visio.Drawing.15">
                  <p:embed/>
                </p:oleObj>
              </mc:Choice>
              <mc:Fallback>
                <p:oleObj name="Visio" r:id="rId4" imgW="4038600" imgH="2628900" progId="Visio.Drawing.15">
                  <p:embed/>
                  <p:pic>
                    <p:nvPicPr>
                      <p:cNvPr id="0" name=""/>
                      <p:cNvPicPr>
                        <a:picLocks noChangeAspect="1" noChangeArrowheads="1"/>
                      </p:cNvPicPr>
                      <p:nvPr/>
                    </p:nvPicPr>
                    <p:blipFill>
                      <a:blip r:embed="rId5"/>
                      <a:srcRect/>
                      <a:stretch>
                        <a:fillRect/>
                      </a:stretch>
                    </p:blipFill>
                    <p:spPr bwMode="auto">
                      <a:xfrm>
                        <a:off x="2711450" y="4349750"/>
                        <a:ext cx="3608388" cy="23495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68564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DL MU Transmission</a:t>
            </a:r>
            <a:endParaRPr lang="en-US" dirty="0"/>
          </a:p>
        </p:txBody>
      </p:sp>
      <p:sp>
        <p:nvSpPr>
          <p:cNvPr id="3" name="Content Placeholder 2"/>
          <p:cNvSpPr>
            <a:spLocks noGrp="1"/>
          </p:cNvSpPr>
          <p:nvPr>
            <p:ph idx="1"/>
          </p:nvPr>
        </p:nvSpPr>
        <p:spPr/>
        <p:txBody>
          <a:bodyPr/>
          <a:lstStyle/>
          <a:p>
            <a:pPr lvl="1"/>
            <a:endParaRPr lang="en-US" dirty="0" smtClean="0"/>
          </a:p>
          <a:p>
            <a:pPr lvl="1"/>
            <a:r>
              <a:rPr lang="en-US" dirty="0" smtClean="0"/>
              <a:t>More </a:t>
            </a:r>
            <a:r>
              <a:rPr lang="en-US" dirty="0"/>
              <a:t>than one Trigger frames</a:t>
            </a:r>
          </a:p>
          <a:p>
            <a:pPr lvl="2"/>
            <a:r>
              <a:rPr lang="en-US" dirty="0" smtClean="0"/>
              <a:t>Similar rule applies to current SFD: </a:t>
            </a:r>
          </a:p>
          <a:p>
            <a:pPr lvl="2"/>
            <a:r>
              <a:rPr lang="en-GB" dirty="0"/>
              <a:t>When the AP receives MPDU correctly from at least one STA indicated by </a:t>
            </a:r>
            <a:r>
              <a:rPr lang="en-GB" dirty="0" smtClean="0"/>
              <a:t>any trigger frame in a DL MU transmission, </a:t>
            </a:r>
            <a:r>
              <a:rPr lang="en-US" dirty="0" smtClean="0"/>
              <a:t>the frame </a:t>
            </a:r>
            <a:r>
              <a:rPr lang="en-US" dirty="0"/>
              <a:t>exchange initiated by the </a:t>
            </a:r>
            <a:r>
              <a:rPr lang="en-US" dirty="0" smtClean="0"/>
              <a:t>DL MU transmission </a:t>
            </a:r>
            <a:r>
              <a:rPr lang="en-US" dirty="0"/>
              <a:t>is successful.</a:t>
            </a:r>
            <a:endParaRPr lang="en-US" dirty="0" smtClean="0"/>
          </a:p>
          <a:p>
            <a:pPr marL="857250" lvl="2" indent="0">
              <a:buNone/>
            </a:pPr>
            <a:endParaRPr lang="en-US" dirty="0" smtClean="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Date Placeholder 5"/>
          <p:cNvSpPr>
            <a:spLocks noGrp="1"/>
          </p:cNvSpPr>
          <p:nvPr>
            <p:ph type="dt" sz="half" idx="2"/>
          </p:nvPr>
        </p:nvSpPr>
        <p:spPr/>
        <p:txBody>
          <a:bodyPr/>
          <a:lstStyle/>
          <a:p>
            <a:pPr>
              <a:defRPr/>
            </a:pPr>
            <a:r>
              <a:rPr lang="en-US" smtClean="0"/>
              <a:t>November 2015</a:t>
            </a:r>
            <a:endParaRPr lang="en-US" dirty="0"/>
          </a:p>
        </p:txBody>
      </p:sp>
      <p:graphicFrame>
        <p:nvGraphicFramePr>
          <p:cNvPr id="7" name="Object 5"/>
          <p:cNvGraphicFramePr>
            <a:graphicFrameLocks noChangeAspect="1"/>
          </p:cNvGraphicFramePr>
          <p:nvPr>
            <p:extLst>
              <p:ext uri="{D42A27DB-BD31-4B8C-83A1-F6EECF244321}">
                <p14:modId xmlns:p14="http://schemas.microsoft.com/office/powerpoint/2010/main" val="3440799730"/>
              </p:ext>
            </p:extLst>
          </p:nvPr>
        </p:nvGraphicFramePr>
        <p:xfrm>
          <a:off x="2706688" y="4149725"/>
          <a:ext cx="3617912" cy="2403475"/>
        </p:xfrm>
        <a:graphic>
          <a:graphicData uri="http://schemas.openxmlformats.org/presentationml/2006/ole">
            <mc:AlternateContent xmlns:mc="http://schemas.openxmlformats.org/markup-compatibility/2006">
              <mc:Choice xmlns:v="urn:schemas-microsoft-com:vml" Requires="v">
                <p:oleObj spid="_x0000_s7179" name="Visio" r:id="rId4" imgW="4049280" imgH="2688840" progId="Visio.Drawing.15">
                  <p:embed/>
                </p:oleObj>
              </mc:Choice>
              <mc:Fallback>
                <p:oleObj name="Visio" r:id="rId4" imgW="4049280" imgH="2688840" progId="Visio.Drawing.15">
                  <p:embed/>
                  <p:pic>
                    <p:nvPicPr>
                      <p:cNvPr id="0" name=""/>
                      <p:cNvPicPr>
                        <a:picLocks noChangeAspect="1" noChangeArrowheads="1"/>
                      </p:cNvPicPr>
                      <p:nvPr/>
                    </p:nvPicPr>
                    <p:blipFill>
                      <a:blip r:embed="rId5"/>
                      <a:srcRect/>
                      <a:stretch>
                        <a:fillRect/>
                      </a:stretch>
                    </p:blipFill>
                    <p:spPr bwMode="auto">
                      <a:xfrm>
                        <a:off x="2706688" y="4149725"/>
                        <a:ext cx="3617912" cy="24034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15780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DL MU Transmission</a:t>
            </a:r>
            <a:endParaRPr lang="en-US" dirty="0"/>
          </a:p>
        </p:txBody>
      </p:sp>
      <p:sp>
        <p:nvSpPr>
          <p:cNvPr id="3" name="Content Placeholder 2"/>
          <p:cNvSpPr>
            <a:spLocks noGrp="1"/>
          </p:cNvSpPr>
          <p:nvPr>
            <p:ph idx="1"/>
          </p:nvPr>
        </p:nvSpPr>
        <p:spPr/>
        <p:txBody>
          <a:bodyPr/>
          <a:lstStyle/>
          <a:p>
            <a:r>
              <a:rPr lang="en-US" dirty="0" smtClean="0"/>
              <a:t>Regardless of the number of Trigger frames in a DL MU transmission, similar rule can be applied in deciding transmission success of the DL MU transmission:</a:t>
            </a:r>
          </a:p>
          <a:p>
            <a:pPr lvl="1"/>
            <a:r>
              <a:rPr lang="en-US" dirty="0" smtClean="0"/>
              <a:t>When an AP initiates a DL MU transmission, the DL MU transmission is successful if the AP receives MPDU correctly from at least one STA indicated by any trigger frame in the DL MU transmission.</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Date Placeholder 5"/>
          <p:cNvSpPr>
            <a:spLocks noGrp="1"/>
          </p:cNvSpPr>
          <p:nvPr>
            <p:ph type="dt" sz="half" idx="2"/>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3514931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95261</TotalTime>
  <Words>772</Words>
  <Application>Microsoft Office PowerPoint</Application>
  <PresentationFormat>On-screen Show (4:3)</PresentationFormat>
  <Paragraphs>102</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8" baseType="lpstr">
      <vt:lpstr>Arial</vt:lpstr>
      <vt:lpstr>Garamond</vt:lpstr>
      <vt:lpstr>Times New Roman</vt:lpstr>
      <vt:lpstr>802-11-Submission</vt:lpstr>
      <vt:lpstr>Document</vt:lpstr>
      <vt:lpstr>Visio</vt:lpstr>
      <vt:lpstr>PowerPoint Presentation</vt:lpstr>
      <vt:lpstr>Background</vt:lpstr>
      <vt:lpstr>Trigger Frame Transmission</vt:lpstr>
      <vt:lpstr>Trigger Frame Transmission</vt:lpstr>
      <vt:lpstr>Trigger Frame Transmission</vt:lpstr>
      <vt:lpstr>Trigger Frame Transmission</vt:lpstr>
      <vt:lpstr>DL MU Transmission</vt:lpstr>
      <vt:lpstr>DL MU Transmission</vt:lpstr>
      <vt:lpstr>DL MU Transmission</vt:lpstr>
      <vt:lpstr>Summary</vt:lpstr>
      <vt:lpstr>Straw Poll</vt:lpstr>
      <vt:lpstr>References</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Young Hoon Kwon</dc:creator>
  <cp:lastModifiedBy>YOUNG HOON</cp:lastModifiedBy>
  <cp:revision>1153</cp:revision>
  <cp:lastPrinted>1998-02-10T13:28:06Z</cp:lastPrinted>
  <dcterms:created xsi:type="dcterms:W3CDTF">2007-05-21T21:00:37Z</dcterms:created>
  <dcterms:modified xsi:type="dcterms:W3CDTF">2015-11-07T02:19:32Z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