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70" r:id="rId3"/>
    <p:sldId id="352" r:id="rId4"/>
    <p:sldId id="353" r:id="rId5"/>
    <p:sldId id="378" r:id="rId6"/>
    <p:sldId id="377" r:id="rId7"/>
    <p:sldId id="356" r:id="rId8"/>
    <p:sldId id="372" r:id="rId9"/>
    <p:sldId id="380" r:id="rId10"/>
    <p:sldId id="373" r:id="rId11"/>
    <p:sldId id="374" r:id="rId12"/>
    <p:sldId id="379" r:id="rId13"/>
    <p:sldId id="364" r:id="rId14"/>
    <p:sldId id="351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00"/>
    <a:srgbClr val="D6D6F5"/>
    <a:srgbClr val="00BFBF"/>
    <a:srgbClr val="00C0C0"/>
    <a:srgbClr val="BF00B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2962" autoAdjust="0"/>
  </p:normalViewPr>
  <p:slideViewPr>
    <p:cSldViewPr>
      <p:cViewPr>
        <p:scale>
          <a:sx n="110" d="100"/>
          <a:sy n="110" d="100"/>
        </p:scale>
        <p:origin x="-1560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804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25012" y="6475413"/>
            <a:ext cx="14189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</a:t>
            </a:r>
            <a:r>
              <a:rPr lang="en-US" altLang="ja-JP" sz="1800" b="1" dirty="0" smtClean="0"/>
              <a:t>1290</a:t>
            </a:r>
            <a:r>
              <a:rPr lang="en-US" sz="1800" b="1" dirty="0" smtClean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5/11-15-1289-00-00ax-non-uniform-constellations-for-1024qam.pptx" TargetMode="External"/><Relationship Id="rId3" Type="http://schemas.openxmlformats.org/officeDocument/2006/relationships/hyperlink" Target="https://mentor.ieee.org/802.11/dcn/14/11-14-1378-03-ng60-phy-rate-for-ng60.pptx" TargetMode="External"/><Relationship Id="rId7" Type="http://schemas.openxmlformats.org/officeDocument/2006/relationships/hyperlink" Target="https://mentor.ieee.org/802.11/dcn/15/11-15-0339-00-ng60-sc-64apsk-for-11ay.pptx" TargetMode="External"/><Relationship Id="rId2" Type="http://schemas.openxmlformats.org/officeDocument/2006/relationships/hyperlink" Target="https://mentor.ieee.org/802.11/dcn/15/11-15-0835-01-00ay-potential-of-non-uniform-constellations-with-peak-power-constraint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601-00-00ay-non-uniform-constellations-for-64qam.pptx" TargetMode="External"/><Relationship Id="rId5" Type="http://schemas.openxmlformats.org/officeDocument/2006/relationships/hyperlink" Target="https://mentor.ieee.org/802.11/dcn/15/11-15-0096-01-ng60-non-uniform-constellations-for-higher-order-qams.pptx" TargetMode="External"/><Relationship Id="rId4" Type="http://schemas.openxmlformats.org/officeDocument/2006/relationships/hyperlink" Target="https://mentor.ieee.org/802.11/dcn/14/11-14-0652-01-0wng-wng-beyond-802-11ad-a-ultra-high-capacity-and-tpt-wlan-3rd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Effect of Impairments on the Performance </a:t>
            </a:r>
            <a:r>
              <a:rPr lang="en-US" altLang="ja-JP" noProof="0" dirty="0" smtClean="0">
                <a:solidFill>
                  <a:schemeClr val="tx1"/>
                </a:solidFill>
              </a:rPr>
              <a:t>of Non-Uniform Constellations</a:t>
            </a:r>
            <a:endParaRPr lang="en-US" noProof="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noProof="0" dirty="0"/>
              <a:t>Date</a:t>
            </a:r>
            <a:r>
              <a:rPr lang="en-US" sz="2000" noProof="0" dirty="0" smtClean="0"/>
              <a:t>: 2015/11/</a:t>
            </a:r>
            <a:r>
              <a:rPr lang="en-US" sz="2000" dirty="0" smtClean="0"/>
              <a:t>09</a:t>
            </a:r>
            <a:endParaRPr lang="en-US" sz="2000" b="0" noProof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95708"/>
              </p:ext>
            </p:extLst>
          </p:nvPr>
        </p:nvGraphicFramePr>
        <p:xfrm>
          <a:off x="509588" y="2682875"/>
          <a:ext cx="7840662" cy="263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7" name="Document" r:id="rId4" imgW="8252039" imgH="2766639" progId="Word.Document.8">
                  <p:embed/>
                </p:oleObj>
              </mc:Choice>
              <mc:Fallback>
                <p:oleObj name="Document" r:id="rId4" imgW="8252039" imgH="276663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82875"/>
                        <a:ext cx="7840662" cy="2630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Results: </a:t>
            </a:r>
            <a:r>
              <a:rPr lang="en-US" altLang="ja-JP" noProof="0" dirty="0" smtClean="0"/>
              <a:t>Fading channel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dirty="0" smtClean="0"/>
              <a:t>Various .11ad channel models considered </a:t>
            </a:r>
            <a:endParaRPr kumimoji="1" lang="en-US" altLang="ja-JP" noProof="0" dirty="0" smtClean="0"/>
          </a:p>
          <a:p>
            <a:pPr lvl="1" algn="just"/>
            <a:r>
              <a:rPr kumimoji="1" lang="en-US" altLang="ja-JP" dirty="0" smtClean="0"/>
              <a:t>AWGN, cubical (cub), conference room (</a:t>
            </a:r>
            <a:r>
              <a:rPr kumimoji="1" lang="en-US" altLang="ja-JP" dirty="0" err="1" smtClean="0"/>
              <a:t>conf</a:t>
            </a:r>
            <a:r>
              <a:rPr kumimoji="1" lang="en-US" altLang="ja-JP" dirty="0" smtClean="0"/>
              <a:t>), living room (liv)</a:t>
            </a:r>
          </a:p>
          <a:p>
            <a:pPr lvl="2" algn="just"/>
            <a:r>
              <a:rPr kumimoji="1" lang="en-US" altLang="ja-JP" dirty="0" smtClean="0"/>
              <a:t>Cubical: LOS</a:t>
            </a:r>
          </a:p>
          <a:p>
            <a:pPr lvl="2" algn="just"/>
            <a:r>
              <a:rPr kumimoji="1" lang="en-US" altLang="ja-JP" dirty="0" smtClean="0"/>
              <a:t>Conference, living room: NLOS</a:t>
            </a:r>
            <a:endParaRPr kumimoji="1" lang="en-US" altLang="ja-JP" dirty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01" y="3204250"/>
            <a:ext cx="4319998" cy="322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95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Results: </a:t>
            </a:r>
            <a:r>
              <a:rPr lang="en-US" altLang="ja-JP" noProof="0" dirty="0" smtClean="0"/>
              <a:t>Fading Channel </a:t>
            </a:r>
            <a:r>
              <a:rPr lang="en-US" altLang="ja-JP" dirty="0"/>
              <a:t>(shaping gain)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dirty="0" smtClean="0"/>
              <a:t>Shaping </a:t>
            </a:r>
            <a:r>
              <a:rPr kumimoji="1" lang="en-US" altLang="ja-JP" dirty="0" smtClean="0"/>
              <a:t>gain is maintained in fading channels</a:t>
            </a:r>
            <a:endParaRPr kumimoji="1" lang="en-US" altLang="ja-JP" noProof="0" dirty="0" smtClean="0"/>
          </a:p>
          <a:p>
            <a:pPr lvl="1" algn="just"/>
            <a:r>
              <a:rPr kumimoji="1" lang="en-US" altLang="ja-JP" dirty="0"/>
              <a:t>NUCs of Cat. B: </a:t>
            </a:r>
            <a:r>
              <a:rPr kumimoji="1" lang="en-US" altLang="ja-JP" dirty="0" smtClean="0"/>
              <a:t>Shaping </a:t>
            </a:r>
            <a:r>
              <a:rPr kumimoji="1" lang="en-US" altLang="ja-JP" dirty="0"/>
              <a:t>gain is independent on actual channel</a:t>
            </a:r>
          </a:p>
          <a:p>
            <a:pPr lvl="1" algn="just"/>
            <a:r>
              <a:rPr kumimoji="1" lang="en-US" altLang="ja-JP" dirty="0" smtClean="0"/>
              <a:t>NUCs of Cat. D: An additional gain can be achieved in NLOS</a:t>
            </a:r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000" y="3312000"/>
            <a:ext cx="4130141" cy="309208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3312000"/>
            <a:ext cx="4139998" cy="3092083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 bwMode="auto">
          <a:xfrm>
            <a:off x="4300270" y="3276600"/>
            <a:ext cx="381000" cy="193200"/>
          </a:xfrm>
          <a:prstGeom prst="round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8508522" y="3280913"/>
            <a:ext cx="381000" cy="193200"/>
          </a:xfrm>
          <a:prstGeom prst="round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03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Results: </a:t>
            </a:r>
            <a:r>
              <a:rPr lang="en-US" altLang="ja-JP" noProof="0" dirty="0" smtClean="0"/>
              <a:t>Fading Channel </a:t>
            </a:r>
            <a:r>
              <a:rPr lang="en-US" altLang="ja-JP" dirty="0"/>
              <a:t>(overall gain)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dirty="0" smtClean="0"/>
              <a:t>Overall </a:t>
            </a:r>
            <a:r>
              <a:rPr kumimoji="1" lang="en-US" altLang="ja-JP" dirty="0" smtClean="0"/>
              <a:t>gain is </a:t>
            </a:r>
            <a:r>
              <a:rPr kumimoji="1" lang="en-US" altLang="ja-JP" dirty="0" smtClean="0"/>
              <a:t>maintained </a:t>
            </a:r>
            <a:r>
              <a:rPr kumimoji="1" lang="en-US" altLang="ja-JP" dirty="0" smtClean="0"/>
              <a:t>in fading </a:t>
            </a:r>
            <a:r>
              <a:rPr kumimoji="1" lang="en-US" altLang="ja-JP" dirty="0" smtClean="0"/>
              <a:t>channels</a:t>
            </a:r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000" y="3315681"/>
            <a:ext cx="4130141" cy="308472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3312000"/>
            <a:ext cx="4139997" cy="3092083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 bwMode="auto">
          <a:xfrm>
            <a:off x="4241322" y="3276600"/>
            <a:ext cx="381000" cy="193200"/>
          </a:xfrm>
          <a:prstGeom prst="round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8448140" y="3280913"/>
            <a:ext cx="381000" cy="193200"/>
          </a:xfrm>
          <a:prstGeom prst="round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70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Conclusion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343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kumimoji="1" lang="en-US" altLang="ja-JP" noProof="0" dirty="0" smtClean="0"/>
              <a:t>Investigation of NUC performance in</a:t>
            </a:r>
          </a:p>
          <a:p>
            <a:pPr lvl="1" algn="just"/>
            <a:r>
              <a:rPr kumimoji="1" lang="en-US" altLang="ja-JP" dirty="0" smtClean="0"/>
              <a:t>Presence of ADC quantization</a:t>
            </a:r>
          </a:p>
          <a:p>
            <a:pPr lvl="2" algn="just"/>
            <a:r>
              <a:rPr kumimoji="1" lang="en-US" altLang="ja-JP" dirty="0" smtClean="0">
                <a:solidFill>
                  <a:srgbClr val="007F00"/>
                </a:solidFill>
              </a:rPr>
              <a:t>NUC </a:t>
            </a:r>
            <a:r>
              <a:rPr kumimoji="1" lang="en-US" altLang="ja-JP" dirty="0" smtClean="0">
                <a:solidFill>
                  <a:srgbClr val="007F00"/>
                </a:solidFill>
              </a:rPr>
              <a:t>gain is maintained</a:t>
            </a:r>
            <a:r>
              <a:rPr kumimoji="1" lang="en-US" altLang="ja-JP" dirty="0" smtClean="0"/>
              <a:t> for reasonable quantization</a:t>
            </a:r>
          </a:p>
          <a:p>
            <a:pPr lvl="1" algn="just"/>
            <a:r>
              <a:rPr kumimoji="1" lang="en-US" altLang="ja-JP" dirty="0" smtClean="0"/>
              <a:t>Fading channels</a:t>
            </a:r>
          </a:p>
          <a:p>
            <a:pPr lvl="2" algn="just"/>
            <a:r>
              <a:rPr kumimoji="1" lang="en-US" altLang="ja-JP" dirty="0" smtClean="0">
                <a:solidFill>
                  <a:srgbClr val="007F00"/>
                </a:solidFill>
              </a:rPr>
              <a:t>NUC </a:t>
            </a:r>
            <a:r>
              <a:rPr kumimoji="1" lang="en-US" altLang="ja-JP" dirty="0" smtClean="0">
                <a:solidFill>
                  <a:srgbClr val="007F00"/>
                </a:solidFill>
              </a:rPr>
              <a:t>gain is at least maintained</a:t>
            </a:r>
          </a:p>
          <a:p>
            <a:pPr lvl="2" algn="just"/>
            <a:r>
              <a:rPr kumimoji="1" lang="en-US" altLang="ja-JP" dirty="0" smtClean="0"/>
              <a:t>NUCs of Cat. D can achieve </a:t>
            </a:r>
            <a:r>
              <a:rPr kumimoji="1" lang="en-US" altLang="ja-JP" dirty="0" smtClean="0">
                <a:solidFill>
                  <a:srgbClr val="007F00"/>
                </a:solidFill>
              </a:rPr>
              <a:t>an additional gain </a:t>
            </a:r>
            <a:r>
              <a:rPr kumimoji="1" lang="en-US" altLang="ja-JP" dirty="0" smtClean="0"/>
              <a:t>in </a:t>
            </a:r>
            <a:r>
              <a:rPr kumimoji="1" lang="en-US" altLang="ja-JP" dirty="0"/>
              <a:t>NLOS </a:t>
            </a:r>
            <a:r>
              <a:rPr kumimoji="1" lang="en-US" altLang="ja-JP" dirty="0" smtClean="0"/>
              <a:t>channels 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NUCs are a </a:t>
            </a:r>
            <a:r>
              <a:rPr kumimoji="1" lang="en-US" altLang="ja-JP" dirty="0"/>
              <a:t>promising technology for .11ay</a:t>
            </a:r>
          </a:p>
          <a:p>
            <a:pPr lvl="1"/>
            <a:r>
              <a:rPr kumimoji="1" lang="en-US" altLang="ja-JP" dirty="0" smtClean="0"/>
              <a:t>Significant performance </a:t>
            </a:r>
            <a:r>
              <a:rPr kumimoji="1" lang="en-US" altLang="ja-JP" dirty="0" smtClean="0"/>
              <a:t>gains (up to 1.6dB)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Robust against </a:t>
            </a:r>
            <a:r>
              <a:rPr kumimoji="1" lang="en-US" altLang="ja-JP" dirty="0" smtClean="0"/>
              <a:t>quantization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Robust in fading channels</a:t>
            </a:r>
          </a:p>
          <a:p>
            <a:pPr lvl="1"/>
            <a:r>
              <a:rPr kumimoji="1" lang="en-US" altLang="ja-JP" dirty="0" smtClean="0"/>
              <a:t>Only a moderate complexity increase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Further aspects under consideration</a:t>
            </a:r>
          </a:p>
          <a:p>
            <a:pPr lvl="1" algn="just"/>
            <a:r>
              <a:rPr kumimoji="1" lang="en-US" altLang="ja-JP" dirty="0" smtClean="0"/>
              <a:t>E.g. phase noise influence, power amplifier model</a:t>
            </a:r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30154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References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en-US" altLang="ja-JP" dirty="0">
                <a:hlinkClick r:id="rId2"/>
              </a:rPr>
              <a:t>11-15-0835-01-00ay Potential of Non-Uniform Constellations with Peak Power Constraint</a:t>
            </a:r>
            <a:endParaRPr lang="en-US" altLang="ja-JP" dirty="0">
              <a:hlinkClick r:id="rId3"/>
            </a:endParaRPr>
          </a:p>
          <a:p>
            <a:pPr marL="457200" indent="-457200">
              <a:buAutoNum type="arabicPeriod"/>
            </a:pPr>
            <a:r>
              <a:rPr lang="en-US" altLang="ja-JP" dirty="0" smtClean="0">
                <a:hlinkClick r:id="rId3"/>
              </a:rPr>
              <a:t>11-14-1378-00-ng60 </a:t>
            </a:r>
            <a:r>
              <a:rPr lang="en-US" altLang="ja-JP" dirty="0">
                <a:hlinkClick r:id="rId3"/>
              </a:rPr>
              <a:t>PHY rate for </a:t>
            </a:r>
            <a:r>
              <a:rPr lang="en-US" altLang="ja-JP" dirty="0" smtClean="0">
                <a:hlinkClick r:id="rId3"/>
              </a:rPr>
              <a:t>NG60</a:t>
            </a:r>
            <a:endParaRPr lang="en-US" altLang="ja-JP" dirty="0" smtClean="0"/>
          </a:p>
          <a:p>
            <a:pPr marL="457200" indent="-457200">
              <a:buAutoNum type="arabicPeriod"/>
            </a:pPr>
            <a:r>
              <a:rPr lang="en-US" altLang="ja-JP" dirty="0" smtClean="0">
                <a:hlinkClick r:id="rId4"/>
              </a:rPr>
              <a:t>11-14-0652-01-0wng-wng </a:t>
            </a:r>
            <a:r>
              <a:rPr lang="en-US" altLang="ja-JP" dirty="0">
                <a:hlinkClick r:id="rId4"/>
              </a:rPr>
              <a:t>Next Generation </a:t>
            </a:r>
            <a:r>
              <a:rPr lang="en-US" altLang="ja-JP" dirty="0" smtClean="0">
                <a:hlinkClick r:id="rId4"/>
              </a:rPr>
              <a:t>802.11ad</a:t>
            </a:r>
            <a:endParaRPr lang="en-US" altLang="ja-JP" dirty="0" smtClean="0"/>
          </a:p>
          <a:p>
            <a:pPr marL="457200" indent="-457200">
              <a:buAutoNum type="arabicPeriod"/>
            </a:pPr>
            <a:r>
              <a:rPr lang="en-US" altLang="ja-JP" dirty="0" smtClean="0">
                <a:hlinkClick r:id="rId5"/>
              </a:rPr>
              <a:t>11-15-0096-01-ng60 Non-uniform Constellations for higher Order QAMs</a:t>
            </a:r>
            <a:endParaRPr lang="en-US" altLang="ja-JP" dirty="0" smtClean="0"/>
          </a:p>
          <a:p>
            <a:pPr marL="457200" indent="-457200">
              <a:buAutoNum type="arabicPeriod"/>
            </a:pPr>
            <a:r>
              <a:rPr lang="en-US" altLang="ja-JP" dirty="0" smtClean="0">
                <a:hlinkClick r:id="rId6"/>
              </a:rPr>
              <a:t>11-15-0601-00-00ay Non-uniform Constellations for 64QAM</a:t>
            </a:r>
            <a:endParaRPr lang="en-US" altLang="ja-JP" dirty="0" smtClean="0"/>
          </a:p>
          <a:p>
            <a:pPr marL="457200" indent="-457200">
              <a:buAutoNum type="arabicPeriod"/>
            </a:pPr>
            <a:r>
              <a:rPr lang="en-US" altLang="ja-JP" dirty="0" smtClean="0">
                <a:hlinkClick r:id="rId7"/>
              </a:rPr>
              <a:t>11-15-0339-00-ng60 SC-64APSK for 11ay</a:t>
            </a:r>
            <a:endParaRPr lang="en-US" altLang="ja-JP" dirty="0" smtClean="0"/>
          </a:p>
          <a:p>
            <a:pPr marL="457200" indent="-457200">
              <a:buAutoNum type="arabicPeriod"/>
            </a:pPr>
            <a:r>
              <a:rPr lang="en-US" altLang="ja-JP" dirty="0" smtClean="0">
                <a:hlinkClick r:id="rId8"/>
              </a:rPr>
              <a:t>11-15-1289-00-00ax </a:t>
            </a:r>
            <a:r>
              <a:rPr lang="en-US" altLang="ja-JP" dirty="0">
                <a:hlinkClick r:id="rId8"/>
              </a:rPr>
              <a:t>Non-Uniform Constellations for 1024-QAM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2D2062C0-C847-4A13-8FA5-E3D8EB01C83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25011" y="6475413"/>
            <a:ext cx="1418914" cy="184666"/>
          </a:xfrm>
        </p:spPr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71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Abstract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>
            <a:normAutofit/>
          </a:bodyPr>
          <a:lstStyle/>
          <a:p>
            <a:pPr algn="just"/>
            <a:r>
              <a:rPr kumimoji="1" lang="en-US" altLang="ja-JP" spc="-20" dirty="0" smtClean="0"/>
              <a:t>This contribution outlines the performance of non-uniform constellations (NUCs) in single-carrier (SC) modulation </a:t>
            </a:r>
            <a:r>
              <a:rPr kumimoji="1" lang="en-US" altLang="ja-JP" spc="-20" dirty="0" smtClean="0"/>
              <a:t>under influence of </a:t>
            </a:r>
            <a:r>
              <a:rPr kumimoji="1" lang="en-US" altLang="ja-JP" spc="-20" dirty="0" smtClean="0"/>
              <a:t>impairments</a:t>
            </a:r>
          </a:p>
          <a:p>
            <a:pPr lvl="1" algn="just"/>
            <a:r>
              <a:rPr kumimoji="1" lang="en-US" altLang="ja-JP" dirty="0"/>
              <a:t>NUCs of </a:t>
            </a:r>
            <a:r>
              <a:rPr kumimoji="1" lang="en-US" altLang="ja-JP" dirty="0" smtClean="0"/>
              <a:t>[1] </a:t>
            </a:r>
            <a:r>
              <a:rPr kumimoji="1" lang="en-US" altLang="ja-JP" dirty="0"/>
              <a:t>with 64 signal points are considered</a:t>
            </a:r>
          </a:p>
          <a:p>
            <a:pPr lvl="1" algn="just"/>
            <a:r>
              <a:rPr kumimoji="1" lang="en-US" altLang="ja-JP" spc="-20" dirty="0" smtClean="0"/>
              <a:t>Considered impairments</a:t>
            </a:r>
          </a:p>
          <a:p>
            <a:pPr lvl="2" algn="just"/>
            <a:r>
              <a:rPr kumimoji="1" lang="en-US" altLang="ja-JP" spc="-20" dirty="0"/>
              <a:t>ADC quantization</a:t>
            </a:r>
          </a:p>
          <a:p>
            <a:pPr lvl="2" algn="just"/>
            <a:r>
              <a:rPr kumimoji="1" lang="en-US" altLang="ja-JP" spc="-20" dirty="0" smtClean="0"/>
              <a:t>Fading </a:t>
            </a:r>
            <a:r>
              <a:rPr kumimoji="1" lang="en-US" altLang="ja-JP" spc="-20" dirty="0"/>
              <a:t>channel</a:t>
            </a:r>
          </a:p>
          <a:p>
            <a:pPr lvl="1" algn="just"/>
            <a:r>
              <a:rPr kumimoji="1" lang="en-US" altLang="ja-JP" dirty="0" smtClean="0"/>
              <a:t>NUCs are shown </a:t>
            </a:r>
            <a:r>
              <a:rPr kumimoji="1" lang="en-US" altLang="ja-JP" dirty="0" smtClean="0"/>
              <a:t>to</a:t>
            </a:r>
            <a:endParaRPr kumimoji="1" lang="en-US" altLang="ja-JP" dirty="0" smtClean="0"/>
          </a:p>
          <a:p>
            <a:pPr lvl="2" algn="just"/>
            <a:r>
              <a:rPr kumimoji="1" lang="en-US" altLang="ja-JP" dirty="0" smtClean="0"/>
              <a:t>be robust against quantization</a:t>
            </a:r>
          </a:p>
          <a:p>
            <a:pPr lvl="2" algn="just"/>
            <a:r>
              <a:rPr kumimoji="1" lang="en-US" altLang="ja-JP" dirty="0" smtClean="0"/>
              <a:t>maintain their gain or even have an additional gain in fading channels</a:t>
            </a:r>
          </a:p>
          <a:p>
            <a:pPr lvl="2" algn="just"/>
            <a:endParaRPr kumimoji="1" lang="en-US" altLang="ja-JP" dirty="0" smtClean="0"/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1" y="6475413"/>
            <a:ext cx="1373774" cy="184666"/>
          </a:xfrm>
        </p:spPr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08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16" t="4055" r="14628"/>
          <a:stretch/>
        </p:blipFill>
        <p:spPr>
          <a:xfrm>
            <a:off x="6296106" y="3505200"/>
            <a:ext cx="2811754" cy="2720755"/>
          </a:xfrm>
          <a:prstGeom prst="rect">
            <a:avLst/>
          </a:prstGeom>
        </p:spPr>
      </p:pic>
      <p:sp>
        <p:nvSpPr>
          <p:cNvPr id="7" name="Rectangle 6"/>
          <p:cNvSpPr>
            <a:spLocks noChangeAspect="1"/>
          </p:cNvSpPr>
          <p:nvPr/>
        </p:nvSpPr>
        <p:spPr bwMode="auto">
          <a:xfrm>
            <a:off x="7842571" y="3610641"/>
            <a:ext cx="1129130" cy="1129130"/>
          </a:xfrm>
          <a:prstGeom prst="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Motivation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kumimoji="1" lang="en-US" altLang="ja-JP" sz="2200" noProof="0" dirty="0" smtClean="0"/>
              <a:t>Higher order QAMs discussed in e.g. [2]-[5] as potential technology for 802.11ay</a:t>
            </a:r>
          </a:p>
          <a:p>
            <a:pPr lvl="1" algn="just"/>
            <a:r>
              <a:rPr kumimoji="1" lang="en-US" altLang="ja-JP" sz="1900" noProof="0" dirty="0" smtClean="0"/>
              <a:t>OFDM: 128-QAM, 256-QAM (up to 64-QAM in ad)</a:t>
            </a:r>
          </a:p>
          <a:p>
            <a:pPr lvl="1" algn="just"/>
            <a:r>
              <a:rPr kumimoji="1" lang="en-US" altLang="ja-JP" sz="1900" dirty="0" smtClean="0"/>
              <a:t>SC: 64-QAM (up to 16-QAM in ad)</a:t>
            </a:r>
            <a:endParaRPr kumimoji="1" lang="en-US" altLang="ja-JP" sz="1900" noProof="0" dirty="0" smtClean="0"/>
          </a:p>
          <a:p>
            <a:pPr algn="just"/>
            <a:r>
              <a:rPr kumimoji="1" lang="en-US" altLang="ja-JP" sz="2200" noProof="0" dirty="0" smtClean="0"/>
              <a:t>Non-uniform </a:t>
            </a:r>
            <a:r>
              <a:rPr kumimoji="1" lang="en-US" altLang="ja-JP" sz="2200" noProof="0" dirty="0"/>
              <a:t>constellations </a:t>
            </a:r>
            <a:r>
              <a:rPr kumimoji="1" lang="en-US" altLang="ja-JP" sz="2200" noProof="0" dirty="0" smtClean="0"/>
              <a:t>(NUCs) provide increased performance compared </a:t>
            </a:r>
            <a:r>
              <a:rPr kumimoji="1" lang="en-US" altLang="ja-JP" sz="2200" noProof="0" dirty="0"/>
              <a:t>to uniform </a:t>
            </a:r>
            <a:r>
              <a:rPr kumimoji="1" lang="en-US" altLang="ja-JP" sz="2200" noProof="0" dirty="0" smtClean="0"/>
              <a:t>constellations (UCs)</a:t>
            </a:r>
          </a:p>
          <a:p>
            <a:pPr algn="just"/>
            <a:r>
              <a:rPr kumimoji="1" lang="en-US" altLang="ja-JP" sz="2200" dirty="0" smtClean="0"/>
              <a:t>NUCs provide</a:t>
            </a:r>
            <a:endParaRPr kumimoji="1" lang="en-US" altLang="ja-JP" sz="2200" noProof="0" dirty="0"/>
          </a:p>
          <a:p>
            <a:pPr lvl="1"/>
            <a:r>
              <a:rPr kumimoji="1" lang="en-US" altLang="ja-JP" sz="1900" dirty="0" smtClean="0"/>
              <a:t>Shaping </a:t>
            </a:r>
            <a:r>
              <a:rPr kumimoji="1" lang="en-US" altLang="ja-JP" sz="1900" dirty="0" smtClean="0"/>
              <a:t>gain</a:t>
            </a:r>
          </a:p>
          <a:p>
            <a:pPr lvl="2"/>
            <a:r>
              <a:rPr kumimoji="1" lang="en-US" altLang="ja-JP" sz="1700" dirty="0"/>
              <a:t>up to 0.7dB for 256-QAM (OFDM) </a:t>
            </a:r>
            <a:r>
              <a:rPr kumimoji="1" lang="en-US" altLang="ja-JP" sz="1700" dirty="0" smtClean="0"/>
              <a:t>[4]</a:t>
            </a:r>
          </a:p>
          <a:p>
            <a:pPr lvl="1"/>
            <a:r>
              <a:rPr kumimoji="1" lang="en-US" altLang="ja-JP" sz="1900" dirty="0" smtClean="0"/>
              <a:t>Improved robustness </a:t>
            </a:r>
            <a:r>
              <a:rPr kumimoji="1" lang="en-US" altLang="ja-JP" sz="1900" dirty="0"/>
              <a:t>against phase </a:t>
            </a:r>
            <a:r>
              <a:rPr kumimoji="1" lang="en-US" altLang="ja-JP" sz="1900" dirty="0" smtClean="0"/>
              <a:t>noise [5]</a:t>
            </a:r>
          </a:p>
          <a:p>
            <a:pPr lvl="1"/>
            <a:r>
              <a:rPr kumimoji="1" lang="en-US" altLang="ja-JP" sz="1900" dirty="0" smtClean="0"/>
              <a:t>Peak power gain, e.g. [1,6]</a:t>
            </a:r>
          </a:p>
          <a:p>
            <a:pPr lvl="1"/>
            <a:r>
              <a:rPr kumimoji="1" lang="en-US" altLang="ja-JP" sz="1900" dirty="0" smtClean="0"/>
              <a:t>A moderate increase in </a:t>
            </a:r>
            <a:r>
              <a:rPr kumimoji="1" lang="en-US" altLang="ja-JP" sz="1900" dirty="0" err="1"/>
              <a:t>demapper</a:t>
            </a:r>
            <a:r>
              <a:rPr kumimoji="1" lang="en-US" altLang="ja-JP" sz="1900" dirty="0"/>
              <a:t> </a:t>
            </a:r>
            <a:r>
              <a:rPr kumimoji="1" lang="en-US" altLang="ja-JP" sz="1900" dirty="0" smtClean="0"/>
              <a:t>complexity [4-6]</a:t>
            </a:r>
          </a:p>
          <a:p>
            <a:pPr lvl="2"/>
            <a:r>
              <a:rPr kumimoji="1" lang="en-US" altLang="ja-JP" sz="1700" dirty="0" smtClean="0"/>
              <a:t>2D NUCs feature quadrant symmetry</a:t>
            </a:r>
            <a:endParaRPr kumimoji="1" lang="en-US" altLang="ja-JP" sz="1900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1" y="6475413"/>
            <a:ext cx="1373774" cy="184666"/>
          </a:xfrm>
        </p:spPr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08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Introduction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>
            <a:normAutofit fontScale="92500"/>
          </a:bodyPr>
          <a:lstStyle/>
          <a:p>
            <a:pPr algn="just"/>
            <a:r>
              <a:rPr kumimoji="1" lang="en-US" altLang="ja-JP" noProof="0" dirty="0" smtClean="0"/>
              <a:t>So far, the effect of impairments on the performance of NUCs has been investigated for OFDM only</a:t>
            </a:r>
          </a:p>
          <a:p>
            <a:pPr lvl="1" algn="just"/>
            <a:r>
              <a:rPr kumimoji="1" lang="en-US" altLang="ja-JP" dirty="0" smtClean="0"/>
              <a:t>Investigations [7] show that NUCs can maintain or even improve their gain in presence of phase noise, quantization, or fading channel</a:t>
            </a:r>
            <a:r>
              <a:rPr kumimoji="1" lang="en-US" altLang="ja-JP" dirty="0" smtClean="0"/>
              <a:t>.</a:t>
            </a:r>
          </a:p>
          <a:p>
            <a:pPr algn="just"/>
            <a:r>
              <a:rPr kumimoji="1" lang="en-US" altLang="ja-JP" dirty="0" smtClean="0"/>
              <a:t>In </a:t>
            </a:r>
            <a:r>
              <a:rPr kumimoji="1" lang="en-US" altLang="ja-JP" dirty="0" smtClean="0"/>
              <a:t>this contribution, we investigate the performance of NUCs in SC transmission</a:t>
            </a:r>
          </a:p>
          <a:p>
            <a:pPr lvl="1" algn="just"/>
            <a:r>
              <a:rPr kumimoji="1" lang="en-US" altLang="ja-JP" dirty="0" smtClean="0"/>
              <a:t>NUCs for SC can be optimized in various ways [1]</a:t>
            </a:r>
          </a:p>
          <a:p>
            <a:pPr lvl="1" algn="just"/>
            <a:r>
              <a:rPr kumimoji="1" lang="en-US" altLang="ja-JP" dirty="0" smtClean="0"/>
              <a:t>Here we </a:t>
            </a:r>
            <a:r>
              <a:rPr kumimoji="1" lang="en-US" altLang="ja-JP" dirty="0" smtClean="0"/>
              <a:t>present performance results of </a:t>
            </a:r>
            <a:r>
              <a:rPr kumimoji="1" lang="en-US" altLang="ja-JP" dirty="0" smtClean="0"/>
              <a:t>NUCs with</a:t>
            </a:r>
          </a:p>
          <a:p>
            <a:pPr lvl="2" algn="just"/>
            <a:r>
              <a:rPr kumimoji="1" lang="en-US" altLang="ja-JP" dirty="0" smtClean="0"/>
              <a:t>Zero </a:t>
            </a:r>
            <a:r>
              <a:rPr kumimoji="1" lang="en-US" altLang="ja-JP" dirty="0" smtClean="0"/>
              <a:t>shaping gain </a:t>
            </a:r>
            <a:r>
              <a:rPr kumimoji="1" lang="en-US" altLang="ja-JP" dirty="0" smtClean="0"/>
              <a:t>but minimum PAPR: Cat</a:t>
            </a:r>
            <a:r>
              <a:rPr kumimoji="1" lang="en-US" altLang="ja-JP" dirty="0"/>
              <a:t>. </a:t>
            </a:r>
            <a:r>
              <a:rPr kumimoji="1" lang="en-US" altLang="ja-JP" dirty="0" smtClean="0"/>
              <a:t>B</a:t>
            </a:r>
          </a:p>
          <a:p>
            <a:pPr lvl="2" algn="just"/>
            <a:r>
              <a:rPr kumimoji="1" lang="en-US" altLang="ja-JP" dirty="0" smtClean="0"/>
              <a:t>Maximum </a:t>
            </a:r>
            <a:r>
              <a:rPr kumimoji="1" lang="en-US" altLang="ja-JP" dirty="0" smtClean="0"/>
              <a:t>shaping gain </a:t>
            </a:r>
            <a:r>
              <a:rPr kumimoji="1" lang="en-US" altLang="ja-JP" dirty="0"/>
              <a:t>and unconstraint </a:t>
            </a:r>
            <a:r>
              <a:rPr kumimoji="1" lang="en-US" altLang="ja-JP" dirty="0" smtClean="0"/>
              <a:t>PAPR: Cat</a:t>
            </a:r>
            <a:r>
              <a:rPr kumimoji="1" lang="en-US" altLang="ja-JP" dirty="0"/>
              <a:t>. </a:t>
            </a:r>
            <a:r>
              <a:rPr kumimoji="1" lang="en-US" altLang="ja-JP" dirty="0" smtClean="0"/>
              <a:t>D</a:t>
            </a:r>
          </a:p>
          <a:p>
            <a:pPr lvl="1" algn="just"/>
            <a:r>
              <a:rPr kumimoji="1" lang="en-US" altLang="ja-JP" dirty="0" smtClean="0"/>
              <a:t>NUCs with other optimization targets (see [1]) are </a:t>
            </a:r>
            <a:r>
              <a:rPr kumimoji="1" lang="en-US" altLang="ja-JP" dirty="0"/>
              <a:t>similarly </a:t>
            </a:r>
            <a:r>
              <a:rPr kumimoji="1" lang="en-US" altLang="ja-JP" dirty="0" smtClean="0"/>
              <a:t>influenced</a:t>
            </a:r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70475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Introduction (cont.)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>
            <a:normAutofit/>
          </a:bodyPr>
          <a:lstStyle/>
          <a:p>
            <a:pPr algn="just"/>
            <a:r>
              <a:rPr kumimoji="1" lang="en-US" altLang="ja-JP" noProof="0" dirty="0" smtClean="0"/>
              <a:t>Wrap-up of [1]</a:t>
            </a:r>
          </a:p>
          <a:p>
            <a:pPr lvl="1" algn="just"/>
            <a:r>
              <a:rPr kumimoji="1" lang="en-US" altLang="ja-JP" dirty="0" smtClean="0"/>
              <a:t>The overall gain of SC NUCs has two sources</a:t>
            </a:r>
          </a:p>
          <a:p>
            <a:pPr lvl="2" algn="just"/>
            <a:r>
              <a:rPr kumimoji="1" lang="en-US" altLang="ja-JP" dirty="0" smtClean="0"/>
              <a:t>Shaping gain</a:t>
            </a:r>
          </a:p>
          <a:p>
            <a:pPr lvl="3" algn="just"/>
            <a:r>
              <a:rPr kumimoji="1" lang="en-US" altLang="ja-JP" dirty="0" smtClean="0"/>
              <a:t>NUCs require less SNR than UCs for same FER </a:t>
            </a:r>
          </a:p>
          <a:p>
            <a:pPr lvl="2" algn="just"/>
            <a:r>
              <a:rPr kumimoji="1" lang="en-US" altLang="ja-JP" dirty="0" smtClean="0"/>
              <a:t>Peak power gain</a:t>
            </a:r>
          </a:p>
          <a:p>
            <a:pPr lvl="3" algn="just"/>
            <a:r>
              <a:rPr kumimoji="1" lang="en-US" altLang="ja-JP" dirty="0" smtClean="0"/>
              <a:t>NUCs can have a lower peak to average power ratio (PAPR) than UCs</a:t>
            </a:r>
          </a:p>
          <a:p>
            <a:pPr lvl="1" algn="just"/>
            <a:r>
              <a:rPr kumimoji="1" lang="en-US" altLang="ja-JP" dirty="0" smtClean="0"/>
              <a:t>Shaping gain and peak power gain are not independent</a:t>
            </a:r>
            <a:endParaRPr kumimoji="1" lang="en-US" altLang="ja-JP" dirty="0" smtClean="0"/>
          </a:p>
          <a:p>
            <a:pPr lvl="1" algn="just"/>
            <a:r>
              <a:rPr kumimoji="1" lang="en-US" altLang="ja-JP" dirty="0" smtClean="0"/>
              <a:t>Four different optimization have been considered</a:t>
            </a:r>
          </a:p>
          <a:p>
            <a:pPr lvl="1" algn="just"/>
            <a:endParaRPr kumimoji="1" lang="en-US" altLang="ja-JP" dirty="0" smtClean="0"/>
          </a:p>
          <a:p>
            <a:pPr marL="0" indent="0" algn="just">
              <a:buNone/>
            </a:pPr>
            <a:endParaRPr kumimoji="1" lang="en-US" altLang="ja-JP" dirty="0" smtClean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262733"/>
              </p:ext>
            </p:extLst>
          </p:nvPr>
        </p:nvGraphicFramePr>
        <p:xfrm>
          <a:off x="2895600" y="4572000"/>
          <a:ext cx="3352800" cy="15240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90600"/>
                <a:gridCol w="1206062"/>
                <a:gridCol w="1156138"/>
              </a:tblGrid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NUC Cat.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Shaping gain</a:t>
                      </a:r>
                      <a:endParaRPr lang="en-US" sz="1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PAPR</a:t>
                      </a:r>
                      <a:endParaRPr lang="en-US" sz="1400" i="1" dirty="0"/>
                    </a:p>
                  </a:txBody>
                  <a:tcPr anchor="ctr"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i="0" baseline="0" dirty="0" smtClean="0"/>
                        <a:t>max{</a:t>
                      </a:r>
                      <a:r>
                        <a:rPr lang="en-US" sz="1400" i="0" baseline="0" dirty="0" err="1" smtClean="0"/>
                        <a:t>shp_gain</a:t>
                      </a:r>
                      <a:r>
                        <a:rPr lang="en-US" sz="1400" i="0" baseline="0" dirty="0" smtClean="0"/>
                        <a:t> + </a:t>
                      </a:r>
                      <a:r>
                        <a:rPr lang="en-US" sz="1400" i="0" baseline="0" dirty="0" err="1" smtClean="0"/>
                        <a:t>pkPwr_gain</a:t>
                      </a:r>
                      <a:r>
                        <a:rPr lang="en-US" sz="1400" i="0" baseline="0" dirty="0" smtClean="0"/>
                        <a:t>}</a:t>
                      </a:r>
                      <a:endParaRPr lang="en-US" sz="1400" i="0" baseline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≈ 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min</a:t>
                      </a:r>
                      <a:endParaRPr lang="en-US" sz="1400" dirty="0"/>
                    </a:p>
                  </a:txBody>
                  <a:tcPr anchor="ctr"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max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2.77dB</a:t>
                      </a:r>
                      <a:endParaRPr lang="en-US" sz="1400" dirty="0"/>
                    </a:p>
                  </a:txBody>
                  <a:tcPr anchor="ctr"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max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unconstraint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2895600" y="5791200"/>
            <a:ext cx="3352800" cy="304800"/>
          </a:xfrm>
          <a:prstGeom prst="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95600" y="5181600"/>
            <a:ext cx="3352800" cy="304800"/>
          </a:xfrm>
          <a:prstGeom prst="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0" y="5466170"/>
            <a:ext cx="2070027" cy="307777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Focus in this presentation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133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Simulations Parameters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dirty="0"/>
              <a:t>Focus on constellations with 64 signal points</a:t>
            </a:r>
          </a:p>
          <a:p>
            <a:pPr lvl="1"/>
            <a:r>
              <a:rPr kumimoji="1" lang="en-US" altLang="ja-JP" dirty="0"/>
              <a:t>.11ad LDPC with code rates (CR): </a:t>
            </a:r>
            <a:r>
              <a:rPr kumimoji="1" lang="en-US" altLang="ja-JP" baseline="30000" dirty="0"/>
              <a:t>1</a:t>
            </a:r>
            <a:r>
              <a:rPr kumimoji="1" lang="en-US" altLang="ja-JP" dirty="0"/>
              <a:t>/</a:t>
            </a:r>
            <a:r>
              <a:rPr kumimoji="1" lang="en-US" altLang="ja-JP" baseline="-25000" dirty="0"/>
              <a:t>2</a:t>
            </a:r>
            <a:r>
              <a:rPr kumimoji="1" lang="en-US" altLang="ja-JP" dirty="0"/>
              <a:t>, </a:t>
            </a:r>
            <a:r>
              <a:rPr kumimoji="1" lang="en-US" altLang="ja-JP" baseline="30000" dirty="0"/>
              <a:t>5</a:t>
            </a:r>
            <a:r>
              <a:rPr kumimoji="1" lang="en-US" altLang="ja-JP" dirty="0"/>
              <a:t>/</a:t>
            </a:r>
            <a:r>
              <a:rPr kumimoji="1" lang="en-US" altLang="ja-JP" baseline="-25000" dirty="0"/>
              <a:t>8</a:t>
            </a:r>
            <a:r>
              <a:rPr kumimoji="1" lang="en-US" altLang="ja-JP" dirty="0"/>
              <a:t>, </a:t>
            </a:r>
            <a:r>
              <a:rPr kumimoji="1" lang="en-US" altLang="ja-JP" baseline="30000" dirty="0"/>
              <a:t>3</a:t>
            </a:r>
            <a:r>
              <a:rPr kumimoji="1" lang="en-US" altLang="ja-JP" dirty="0"/>
              <a:t>/</a:t>
            </a:r>
            <a:r>
              <a:rPr kumimoji="1" lang="en-US" altLang="ja-JP" baseline="-25000" dirty="0"/>
              <a:t>4</a:t>
            </a:r>
            <a:r>
              <a:rPr kumimoji="1" lang="en-US" altLang="ja-JP" dirty="0"/>
              <a:t>, </a:t>
            </a:r>
            <a:r>
              <a:rPr kumimoji="1" lang="en-US" altLang="ja-JP" baseline="30000" dirty="0"/>
              <a:t>13</a:t>
            </a:r>
            <a:r>
              <a:rPr kumimoji="1" lang="en-US" altLang="ja-JP" dirty="0"/>
              <a:t>/</a:t>
            </a:r>
            <a:r>
              <a:rPr kumimoji="1" lang="en-US" altLang="ja-JP" baseline="-25000" dirty="0"/>
              <a:t>16</a:t>
            </a:r>
            <a:r>
              <a:rPr kumimoji="1" lang="en-US" altLang="ja-JP" dirty="0"/>
              <a:t> </a:t>
            </a:r>
          </a:p>
          <a:p>
            <a:r>
              <a:rPr kumimoji="1" lang="en-US" altLang="ja-JP" dirty="0"/>
              <a:t>SC modulation</a:t>
            </a:r>
          </a:p>
          <a:p>
            <a:r>
              <a:rPr kumimoji="1" lang="en-US" altLang="ja-JP" dirty="0"/>
              <a:t>Message </a:t>
            </a:r>
            <a:r>
              <a:rPr kumimoji="1" lang="en-US" altLang="ja-JP" dirty="0" smtClean="0"/>
              <a:t>length</a:t>
            </a:r>
            <a:r>
              <a:rPr kumimoji="1" lang="en-US" altLang="ja-JP" dirty="0"/>
              <a:t>: 1000 bytes</a:t>
            </a:r>
          </a:p>
          <a:p>
            <a:r>
              <a:rPr kumimoji="1" lang="en-US" altLang="ja-JP" dirty="0"/>
              <a:t>Channel model </a:t>
            </a:r>
          </a:p>
          <a:p>
            <a:pPr lvl="1"/>
            <a:r>
              <a:rPr kumimoji="1" lang="en-US" altLang="ja-JP" dirty="0"/>
              <a:t>AWGN</a:t>
            </a:r>
          </a:p>
          <a:p>
            <a:pPr lvl="1"/>
            <a:r>
              <a:rPr kumimoji="1" lang="en-US" altLang="ja-JP" dirty="0"/>
              <a:t>.11ad fading </a:t>
            </a:r>
            <a:r>
              <a:rPr kumimoji="1" lang="en-US" altLang="ja-JP" dirty="0" smtClean="0"/>
              <a:t>channels, </a:t>
            </a:r>
            <a:r>
              <a:rPr kumimoji="1" lang="en-US" altLang="ja-JP" dirty="0"/>
              <a:t>time-varying</a:t>
            </a:r>
          </a:p>
          <a:p>
            <a:r>
              <a:rPr kumimoji="1" lang="en-US" altLang="ja-JP" dirty="0"/>
              <a:t>MMSE frequency-domain equalizer</a:t>
            </a:r>
          </a:p>
          <a:p>
            <a:r>
              <a:rPr kumimoji="1" lang="en-US" altLang="ja-JP" dirty="0" smtClean="0"/>
              <a:t>Analysis</a:t>
            </a:r>
          </a:p>
          <a:p>
            <a:pPr lvl="1"/>
            <a:r>
              <a:rPr kumimoji="1" lang="en-US" altLang="ja-JP" dirty="0"/>
              <a:t>Performance compared at FER = </a:t>
            </a:r>
            <a:r>
              <a:rPr kumimoji="1" lang="en-US" altLang="ja-JP" dirty="0" smtClean="0"/>
              <a:t>10</a:t>
            </a:r>
            <a:r>
              <a:rPr kumimoji="1" lang="en-US" altLang="ja-JP" baseline="30000" dirty="0" smtClean="0"/>
              <a:t>-2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Benchmark</a:t>
            </a:r>
            <a:endParaRPr kumimoji="1" lang="en-US" altLang="ja-JP" dirty="0" smtClean="0"/>
          </a:p>
          <a:p>
            <a:pPr lvl="2"/>
            <a:r>
              <a:rPr kumimoji="1" lang="en-US" altLang="ja-JP" dirty="0" smtClean="0"/>
              <a:t>Regular uniform </a:t>
            </a:r>
            <a:r>
              <a:rPr kumimoji="1" lang="en-US" altLang="ja-JP" dirty="0" smtClean="0"/>
              <a:t>64-QAM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288002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929" y="3370052"/>
            <a:ext cx="4130141" cy="3092084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Results: </a:t>
            </a:r>
            <a:r>
              <a:rPr lang="en-US" altLang="ja-JP" noProof="0" dirty="0" smtClean="0"/>
              <a:t>Quantization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sz="2000" noProof="0" dirty="0" smtClean="0"/>
              <a:t>Quantization of ADC considered</a:t>
            </a:r>
          </a:p>
          <a:p>
            <a:pPr lvl="1" algn="just"/>
            <a:r>
              <a:rPr kumimoji="1" lang="en-US" altLang="ja-JP" sz="1800" dirty="0" smtClean="0"/>
              <a:t>ADC has a total of M bits (incl. sign)</a:t>
            </a:r>
          </a:p>
          <a:p>
            <a:pPr lvl="2" algn="just"/>
            <a:r>
              <a:rPr kumimoji="1" lang="en-US" altLang="ja-JP" sz="1600" dirty="0" smtClean="0"/>
              <a:t>Each component (I and Q) is quantized with M bits</a:t>
            </a:r>
          </a:p>
          <a:p>
            <a:pPr lvl="1" algn="just"/>
            <a:r>
              <a:rPr kumimoji="1" lang="en-US" altLang="ja-JP" sz="1800" dirty="0" smtClean="0"/>
              <a:t>15% noise margin of ADC range</a:t>
            </a:r>
          </a:p>
          <a:p>
            <a:pPr lvl="2" algn="just"/>
            <a:r>
              <a:rPr kumimoji="1" lang="en-US" altLang="ja-JP" sz="1600" dirty="0" smtClean="0"/>
              <a:t>i.e. ADC saturation is 15% greater than maximum amplitude in noise free case</a:t>
            </a:r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6629400" y="2057400"/>
            <a:ext cx="1759612" cy="685800"/>
            <a:chOff x="6698588" y="2161400"/>
            <a:chExt cx="1759612" cy="685800"/>
          </a:xfrm>
        </p:grpSpPr>
        <p:grpSp>
          <p:nvGrpSpPr>
            <p:cNvPr id="7" name="Group 6"/>
            <p:cNvGrpSpPr/>
            <p:nvPr/>
          </p:nvGrpSpPr>
          <p:grpSpPr>
            <a:xfrm>
              <a:off x="6698588" y="2161400"/>
              <a:ext cx="1759612" cy="277000"/>
              <a:chOff x="5935494" y="2466200"/>
              <a:chExt cx="1759612" cy="277000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5935494" y="2466201"/>
                <a:ext cx="397866" cy="276999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sgn</a:t>
                </a:r>
                <a:endParaRPr 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608754" y="2466200"/>
                <a:ext cx="312906" cy="276999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r>
                  <a:rPr lang="en-US" baseline="-25000" dirty="0" smtClean="0"/>
                  <a:t>2</a:t>
                </a:r>
                <a:endParaRPr lang="en-US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921660" y="2466201"/>
                <a:ext cx="338554" cy="276999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…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257166" y="2466201"/>
                <a:ext cx="437940" cy="276999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r>
                  <a:rPr lang="en-US" baseline="-25000" dirty="0" smtClean="0"/>
                  <a:t>M-1</a:t>
                </a: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6316494" y="2466201"/>
                <a:ext cx="312906" cy="276999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r>
                  <a:rPr lang="en-US" baseline="-25000" dirty="0" smtClean="0"/>
                  <a:t>1</a:t>
                </a:r>
                <a:endParaRPr lang="en-US" dirty="0"/>
              </a:p>
            </p:txBody>
          </p:sp>
        </p:grpSp>
        <p:sp>
          <p:nvSpPr>
            <p:cNvPr id="15" name="Right Brace 14"/>
            <p:cNvSpPr/>
            <p:nvPr/>
          </p:nvSpPr>
          <p:spPr bwMode="auto">
            <a:xfrm rot="5400000">
              <a:off x="7528661" y="1684527"/>
              <a:ext cx="99466" cy="1759612"/>
            </a:xfrm>
            <a:prstGeom prst="rightBrace">
              <a:avLst/>
            </a:prstGeom>
            <a:noFill/>
            <a:ln w="19050">
              <a:solidFill>
                <a:schemeClr val="tx1"/>
              </a:solidFill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87288" y="2570201"/>
              <a:ext cx="5822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 bits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2514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Results: </a:t>
            </a:r>
            <a:r>
              <a:rPr lang="en-US" altLang="ja-JP" noProof="0" dirty="0" smtClean="0"/>
              <a:t>Quantization </a:t>
            </a:r>
            <a:r>
              <a:rPr lang="en-US" altLang="ja-JP" noProof="0" dirty="0" smtClean="0"/>
              <a:t>(shaping gain)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8001000" cy="4114800"/>
          </a:xfrm>
        </p:spPr>
        <p:txBody>
          <a:bodyPr/>
          <a:lstStyle/>
          <a:p>
            <a:pPr algn="just"/>
            <a:r>
              <a:rPr kumimoji="1" lang="en-US" altLang="ja-JP" dirty="0" smtClean="0"/>
              <a:t>Shaping gain </a:t>
            </a:r>
            <a:r>
              <a:rPr kumimoji="1" lang="en-US" altLang="ja-JP" dirty="0"/>
              <a:t>is </a:t>
            </a:r>
            <a:r>
              <a:rPr kumimoji="1" lang="en-US" altLang="ja-JP" dirty="0" smtClean="0"/>
              <a:t>maintained </a:t>
            </a:r>
            <a:r>
              <a:rPr kumimoji="1" lang="en-US" altLang="ja-JP" dirty="0" smtClean="0"/>
              <a:t>for (reasonable) quantization</a:t>
            </a:r>
            <a:endParaRPr kumimoji="1" lang="en-US" altLang="ja-JP" dirty="0"/>
          </a:p>
          <a:p>
            <a:pPr lvl="1" algn="just"/>
            <a:r>
              <a:rPr kumimoji="1" lang="en-US" altLang="ja-JP" dirty="0"/>
              <a:t>NUCs of Cat. B stay close to their target </a:t>
            </a:r>
            <a:r>
              <a:rPr kumimoji="1" lang="en-US" altLang="ja-JP" dirty="0" smtClean="0"/>
              <a:t>shaping gain </a:t>
            </a:r>
            <a:r>
              <a:rPr kumimoji="1" lang="en-US" altLang="ja-JP" dirty="0"/>
              <a:t>of ≈ 0dB</a:t>
            </a:r>
          </a:p>
          <a:p>
            <a:pPr lvl="1" algn="just"/>
            <a:r>
              <a:rPr kumimoji="1" lang="en-US" altLang="ja-JP" dirty="0" smtClean="0"/>
              <a:t>NUCs of Cat. D achieve always a </a:t>
            </a:r>
            <a:r>
              <a:rPr kumimoji="1" lang="en-US" altLang="ja-JP" dirty="0"/>
              <a:t>better performance than </a:t>
            </a:r>
            <a:r>
              <a:rPr kumimoji="1" lang="en-US" altLang="ja-JP" dirty="0" smtClean="0"/>
              <a:t>UCs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001" y="3312000"/>
            <a:ext cx="4139998" cy="30920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29" y="3312000"/>
            <a:ext cx="4130141" cy="3092084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 bwMode="auto">
          <a:xfrm>
            <a:off x="3927896" y="3276600"/>
            <a:ext cx="381000" cy="193200"/>
          </a:xfrm>
          <a:prstGeom prst="round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8153400" y="3280913"/>
            <a:ext cx="381000" cy="193200"/>
          </a:xfrm>
          <a:prstGeom prst="round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23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Results: </a:t>
            </a:r>
            <a:r>
              <a:rPr lang="en-US" altLang="ja-JP" noProof="0" dirty="0" smtClean="0"/>
              <a:t>Quantization </a:t>
            </a:r>
            <a:r>
              <a:rPr lang="en-US" altLang="ja-JP" noProof="0" dirty="0" smtClean="0"/>
              <a:t>(overall gain)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8001000" cy="4114800"/>
          </a:xfrm>
        </p:spPr>
        <p:txBody>
          <a:bodyPr/>
          <a:lstStyle/>
          <a:p>
            <a:pPr algn="just"/>
            <a:r>
              <a:rPr kumimoji="1" lang="en-US" altLang="ja-JP" dirty="0" smtClean="0"/>
              <a:t>Overall gain </a:t>
            </a:r>
            <a:r>
              <a:rPr kumimoji="1" lang="en-US" altLang="ja-JP" dirty="0"/>
              <a:t>is </a:t>
            </a:r>
            <a:r>
              <a:rPr kumimoji="1" lang="en-US" altLang="ja-JP" dirty="0" smtClean="0"/>
              <a:t>maintained </a:t>
            </a:r>
            <a:r>
              <a:rPr kumimoji="1" lang="en-US" altLang="ja-JP" dirty="0" smtClean="0"/>
              <a:t>for (reasonable) quantization</a:t>
            </a:r>
            <a:endParaRPr kumimoji="1" lang="en-US" altLang="ja-JP" dirty="0"/>
          </a:p>
          <a:p>
            <a:pPr lvl="1" algn="just"/>
            <a:r>
              <a:rPr kumimoji="1" lang="en-US" altLang="ja-JP" dirty="0" smtClean="0"/>
              <a:t>Slight performance degradation for M = 5 bit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001" y="3312000"/>
            <a:ext cx="4139998" cy="309208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29" y="3315681"/>
            <a:ext cx="4130141" cy="3084721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 bwMode="auto">
          <a:xfrm>
            <a:off x="3868948" y="3276600"/>
            <a:ext cx="381000" cy="193200"/>
          </a:xfrm>
          <a:prstGeom prst="round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8093018" y="3280913"/>
            <a:ext cx="381000" cy="193200"/>
          </a:xfrm>
          <a:prstGeom prst="round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16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1046</Words>
  <Application>Microsoft Office PowerPoint</Application>
  <PresentationFormat>On-screen Show (4:3)</PresentationFormat>
  <Paragraphs>220</Paragraphs>
  <Slides>14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Effect of Impairments on the Performance of Non-Uniform Constellations</vt:lpstr>
      <vt:lpstr>Abstract</vt:lpstr>
      <vt:lpstr>Motivation</vt:lpstr>
      <vt:lpstr>Introduction</vt:lpstr>
      <vt:lpstr>Introduction (cont.)</vt:lpstr>
      <vt:lpstr>Simulations Parameters</vt:lpstr>
      <vt:lpstr>Results: Quantization</vt:lpstr>
      <vt:lpstr>Results: Quantization (shaping gain)</vt:lpstr>
      <vt:lpstr>Results: Quantization (overall gain)</vt:lpstr>
      <vt:lpstr>Results: Fading channel</vt:lpstr>
      <vt:lpstr>Results: Fading Channel (shaping gain)</vt:lpstr>
      <vt:lpstr>Results: Fading Channel (overall gain)</vt:lpstr>
      <vt:lpstr>Conclusion</vt:lpstr>
      <vt:lpstr>References</vt:lpstr>
    </vt:vector>
  </TitlesOfParts>
  <Company>Sony 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 of Impariments on the Performance of Non-Uniform Constellations</dc:title>
  <dc:creator>Handte, Thomas; Schneider, Daniel</dc:creator>
  <cp:lastModifiedBy>Handte, Thomas</cp:lastModifiedBy>
  <cp:revision>173</cp:revision>
  <cp:lastPrinted>1998-02-10T13:28:06Z</cp:lastPrinted>
  <dcterms:created xsi:type="dcterms:W3CDTF">2014-01-02T14:03:14Z</dcterms:created>
  <dcterms:modified xsi:type="dcterms:W3CDTF">2015-11-06T14:05:39Z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