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313" r:id="rId3"/>
    <p:sldId id="338" r:id="rId4"/>
    <p:sldId id="350" r:id="rId5"/>
    <p:sldId id="342" r:id="rId6"/>
    <p:sldId id="343" r:id="rId7"/>
    <p:sldId id="351" r:id="rId8"/>
    <p:sldId id="328" r:id="rId9"/>
    <p:sldId id="339" r:id="rId10"/>
    <p:sldId id="352" r:id="rId11"/>
    <p:sldId id="353" r:id="rId12"/>
    <p:sldId id="354" r:id="rId13"/>
    <p:sldId id="332" r:id="rId14"/>
    <p:sldId id="326" r:id="rId15"/>
    <p:sldId id="356" r:id="rId16"/>
    <p:sldId id="345" r:id="rId17"/>
    <p:sldId id="346" r:id="rId18"/>
    <p:sldId id="362" r:id="rId19"/>
    <p:sldId id="360" r:id="rId20"/>
    <p:sldId id="357" r:id="rId21"/>
    <p:sldId id="358" r:id="rId22"/>
    <p:sldId id="359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2962" autoAdjust="0"/>
  </p:normalViewPr>
  <p:slideViewPr>
    <p:cSldViewPr>
      <p:cViewPr>
        <p:scale>
          <a:sx n="110" d="100"/>
          <a:sy n="110" d="100"/>
        </p:scale>
        <p:origin x="-437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9745" y="6475413"/>
            <a:ext cx="1454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1289</a:t>
            </a:r>
            <a:r>
              <a:rPr lang="en-US" sz="1800" b="1" dirty="0" smtClean="0"/>
              <a:t>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emf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November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Non-Uniform Constellations for 1024-QAM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2015/11/</a:t>
            </a:r>
            <a:r>
              <a:rPr lang="en-US" sz="2000" dirty="0" smtClean="0"/>
              <a:t>08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827360"/>
              </p:ext>
            </p:extLst>
          </p:nvPr>
        </p:nvGraphicFramePr>
        <p:xfrm>
          <a:off x="509588" y="2682875"/>
          <a:ext cx="7840662" cy="260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9" name="Document" r:id="rId4" imgW="8252039" imgH="2742525" progId="Word.Document.8">
                  <p:embed/>
                </p:oleObj>
              </mc:Choice>
              <mc:Fallback>
                <p:oleObj name="Document" r:id="rId4" imgW="8252039" imgH="2742525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82875"/>
                        <a:ext cx="7840662" cy="260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Quantization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 smtClean="0"/>
              <a:t>Quantization between FFT and </a:t>
            </a:r>
            <a:r>
              <a:rPr kumimoji="1" lang="en-US" altLang="ja-JP" dirty="0" err="1" smtClean="0"/>
              <a:t>Demapper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Fixed-point implementation</a:t>
            </a:r>
          </a:p>
          <a:p>
            <a:pPr lvl="2"/>
            <a:r>
              <a:rPr kumimoji="1" lang="en-US" altLang="ja-JP" dirty="0" smtClean="0"/>
              <a:t>Number format: sign + 1 bit pre comma + M bits post comma</a:t>
            </a:r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/>
          </a:p>
          <a:p>
            <a:endParaRPr kumimoji="1" lang="en-US" altLang="ja-JP" noProof="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00" y="3200400"/>
            <a:ext cx="4320000" cy="3234224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6934200" y="2514600"/>
            <a:ext cx="1989306" cy="277000"/>
            <a:chOff x="5935494" y="2466200"/>
            <a:chExt cx="1989306" cy="277000"/>
          </a:xfrm>
        </p:grpSpPr>
        <p:sp>
          <p:nvSpPr>
            <p:cNvPr id="3" name="TextBox 2"/>
            <p:cNvSpPr txBox="1"/>
            <p:nvPr/>
          </p:nvSpPr>
          <p:spPr>
            <a:xfrm>
              <a:off x="5935494" y="2466201"/>
              <a:ext cx="397866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err="1" smtClean="0"/>
                <a:t>sgn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08754" y="2466200"/>
              <a:ext cx="312906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21660" y="2466201"/>
              <a:ext cx="312906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33034" y="2466201"/>
              <a:ext cx="338554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71818" y="2466201"/>
              <a:ext cx="352982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err="1" smtClean="0"/>
                <a:t>b</a:t>
              </a:r>
              <a:r>
                <a:rPr lang="en-US" baseline="-25000" dirty="0" err="1" smtClean="0"/>
                <a:t>M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16494" y="2466201"/>
              <a:ext cx="312906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169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</a:t>
            </a:r>
            <a:r>
              <a:rPr kumimoji="1" lang="en-US" altLang="ja-JP" dirty="0" smtClean="0"/>
              <a:t>Quantization (cont.)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 smtClean="0"/>
              <a:t>NUC gain is maintained in presence of quantization</a:t>
            </a:r>
          </a:p>
          <a:p>
            <a:pPr lvl="1"/>
            <a:r>
              <a:rPr kumimoji="1" lang="en-US" altLang="ja-JP" dirty="0" smtClean="0"/>
              <a:t>NUCs even show an </a:t>
            </a:r>
            <a:r>
              <a:rPr kumimoji="1" lang="en-US" altLang="ja-JP" dirty="0" smtClean="0">
                <a:solidFill>
                  <a:srgbClr val="00B050"/>
                </a:solidFill>
              </a:rPr>
              <a:t>additional gain</a:t>
            </a:r>
            <a:r>
              <a:rPr kumimoji="1" lang="en-US" altLang="ja-JP" dirty="0" smtClean="0"/>
              <a:t> compared to UCs for reasonable quantization</a:t>
            </a:r>
            <a:endParaRPr kumimoji="1" lang="en-US" altLang="ja-JP" dirty="0"/>
          </a:p>
          <a:p>
            <a:endParaRPr kumimoji="1" lang="en-US" altLang="ja-JP" noProof="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2000" y="3124200"/>
            <a:ext cx="4320000" cy="3226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010400" y="5715000"/>
            <a:ext cx="15937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C0"/>
                </a:solidFill>
              </a:rPr>
              <a:t>here: SNR gain = 0 dB</a:t>
            </a:r>
            <a:endParaRPr lang="en-US" dirty="0">
              <a:solidFill>
                <a:srgbClr val="C000C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6324600" y="5867400"/>
            <a:ext cx="68580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C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7844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</a:t>
            </a:r>
            <a:r>
              <a:rPr kumimoji="1" lang="en-US" altLang="ja-JP" dirty="0" smtClean="0"/>
              <a:t>Fading Channel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 smtClean="0"/>
              <a:t>Channel model D, time-varying</a:t>
            </a:r>
          </a:p>
          <a:p>
            <a:pPr lvl="1"/>
            <a:r>
              <a:rPr kumimoji="1" lang="en-US" altLang="ja-JP" dirty="0" smtClean="0"/>
              <a:t>NUCs show an </a:t>
            </a:r>
            <a:r>
              <a:rPr kumimoji="1" lang="en-US" altLang="ja-JP" dirty="0" smtClean="0">
                <a:solidFill>
                  <a:srgbClr val="00B050"/>
                </a:solidFill>
              </a:rPr>
              <a:t>additional gain</a:t>
            </a:r>
            <a:r>
              <a:rPr kumimoji="1" lang="en-US" altLang="ja-JP" dirty="0" smtClean="0"/>
              <a:t> compared to UCs in fading channel</a:t>
            </a:r>
          </a:p>
          <a:p>
            <a:endParaRPr kumimoji="1" lang="en-US" altLang="ja-JP" noProof="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7143" y="3124200"/>
            <a:ext cx="4309713" cy="3226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4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Conclusion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/>
              <a:t>Investigation of non-uniform </a:t>
            </a:r>
            <a:r>
              <a:rPr kumimoji="1" lang="en-US" altLang="ja-JP" dirty="0" smtClean="0"/>
              <a:t>constellations (NUCs) </a:t>
            </a:r>
            <a:r>
              <a:rPr kumimoji="1" lang="en-US" altLang="ja-JP" dirty="0"/>
              <a:t>for </a:t>
            </a:r>
            <a:r>
              <a:rPr kumimoji="1" lang="en-US" altLang="ja-JP" dirty="0" smtClean="0"/>
              <a:t>1024-QAM</a:t>
            </a:r>
            <a:endParaRPr kumimoji="1" lang="en-US" altLang="ja-JP" dirty="0"/>
          </a:p>
          <a:p>
            <a:r>
              <a:rPr kumimoji="1" lang="en-US" altLang="ja-JP" dirty="0"/>
              <a:t>The proposed NUCs</a:t>
            </a:r>
          </a:p>
          <a:p>
            <a:pPr lvl="1"/>
            <a:r>
              <a:rPr kumimoji="1" lang="en-US" altLang="ja-JP" dirty="0"/>
              <a:t>achieve a gain of 0.3 dB</a:t>
            </a:r>
          </a:p>
          <a:p>
            <a:pPr lvl="1"/>
            <a:r>
              <a:rPr kumimoji="1" lang="en-US" altLang="ja-JP" dirty="0"/>
              <a:t>have no additional decoding complexity</a:t>
            </a:r>
          </a:p>
          <a:p>
            <a:pPr lvl="1"/>
            <a:r>
              <a:rPr kumimoji="1" lang="en-US" altLang="ja-JP" dirty="0"/>
              <a:t>maintain / even increase their gain over UCs in presence </a:t>
            </a:r>
            <a:r>
              <a:rPr kumimoji="1" lang="en-US" altLang="ja-JP" dirty="0" smtClean="0"/>
              <a:t>of</a:t>
            </a:r>
            <a:endParaRPr kumimoji="1" lang="en-US" altLang="ja-JP" dirty="0"/>
          </a:p>
          <a:p>
            <a:pPr lvl="2"/>
            <a:r>
              <a:rPr kumimoji="1" lang="en-US" altLang="ja-JP" dirty="0"/>
              <a:t>Phase noise</a:t>
            </a:r>
          </a:p>
          <a:p>
            <a:pPr lvl="2"/>
            <a:r>
              <a:rPr kumimoji="1" lang="en-US" altLang="ja-JP" dirty="0"/>
              <a:t>Quantization</a:t>
            </a:r>
          </a:p>
          <a:p>
            <a:pPr lvl="2"/>
            <a:r>
              <a:rPr kumimoji="1" lang="en-US" altLang="ja-JP" dirty="0"/>
              <a:t>Fading channel</a:t>
            </a:r>
          </a:p>
          <a:p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kumimoji="1" lang="en-US" altLang="ja-JP" dirty="0"/>
              <a:t>11-15-0132-09-00ax Specification Framework for </a:t>
            </a:r>
            <a:r>
              <a:rPr kumimoji="1" lang="en-US" altLang="ja-JP" dirty="0" err="1"/>
              <a:t>TGax</a:t>
            </a:r>
            <a:endParaRPr kumimoji="1" lang="en-US" altLang="ja-JP" dirty="0"/>
          </a:p>
          <a:p>
            <a:pPr marL="457200" indent="-457200">
              <a:buAutoNum type="arabicPeriod"/>
            </a:pPr>
            <a:r>
              <a:rPr kumimoji="1" lang="en-US" altLang="ja-JP" noProof="0" dirty="0" smtClean="0"/>
              <a:t>11-15-1070-03-00ax 1024 QAM Proposal</a:t>
            </a:r>
          </a:p>
          <a:p>
            <a:pPr marL="457200" indent="-457200">
              <a:buAutoNum type="arabicPeriod"/>
            </a:pPr>
            <a:r>
              <a:rPr kumimoji="1" lang="en-US" altLang="ja-JP" noProof="0" dirty="0" smtClean="0"/>
              <a:t>11-14-0624-00-00ax Investigation on 1024 QAM feasibility in 11ax</a:t>
            </a:r>
            <a:endParaRPr lang="en-US" altLang="ja-JP" noProof="0" dirty="0" smtClean="0"/>
          </a:p>
          <a:p>
            <a:pPr marL="457200" indent="-457200">
              <a:buAutoNum type="arabicPeriod"/>
            </a:pPr>
            <a:r>
              <a:rPr lang="en-US" altLang="ja-JP" dirty="0" smtClean="0"/>
              <a:t>11-15-0048-00-00ax Non-uniform Constellations for higher Order QAMs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11-09-0451-15-00ac-tgac Functional requirements and evaluation methodology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Tables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2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noProof="0" dirty="0" smtClean="0"/>
              <a:t>NUC for MCS10 (CR 3/4)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53681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2.9667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4.9871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7.0015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9.0819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11.1960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13.3951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15.6735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18.0691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20.5980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23.2914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26.1728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29.2806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32.6657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36.4161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40.7366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53681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6250" r="-99275" b="-15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212903" r="-99275" b="-14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2.9667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312903" r="-99275" b="-13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4.9871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12903" r="-99275" b="-12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7.0015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96875" r="-99275" b="-1121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9.0819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616129" r="-99275" b="-10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11.1960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16129" r="-99275" b="-9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13.3951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90625" r="-99275" b="-828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15.6735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919355" r="-99275" b="-7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18.0691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19355" r="-99275" b="-6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20.5980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84375" r="-99275" b="-534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23.2914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222581" r="-99275" b="-4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26.1728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322581" r="-99275" b="-3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29.2806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22581" r="-99275" b="-2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32.6657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75000" r="-99275" b="-1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36.4161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625806" r="-99275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40.7366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Rectangle 14"/>
          <p:cNvSpPr/>
          <p:nvPr/>
        </p:nvSpPr>
        <p:spPr>
          <a:xfrm rot="16200000">
            <a:off x="181560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161893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56107"/>
              </p:ext>
            </p:extLst>
          </p:nvPr>
        </p:nvGraphicFramePr>
        <p:xfrm>
          <a:off x="2438400" y="1267118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38998"/>
              </p:ext>
            </p:extLst>
          </p:nvPr>
        </p:nvGraphicFramePr>
        <p:xfrm>
          <a:off x="2438400" y="3864924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2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noProof="0" dirty="0" smtClean="0"/>
              <a:t>NUC for MCS11 (CR 5/6)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930030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2.9902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5.0100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7.0446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9.1283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11.2570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13.4588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15.7417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18.1292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20.6379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26.1151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29.1412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32.4176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36.0267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40.1583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930030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6250" r="-99275" b="-15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212903" r="-99275" b="-14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2.9902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312903" r="-99275" b="-13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5.0100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12903" r="-99275" b="-12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7.0446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96875" r="-99275" b="-1121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9.1283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616129" r="-99275" b="-10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11.2570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16129" r="-99275" b="-9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13.4588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90625" r="-99275" b="-828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15.7417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919355" r="-99275" b="-7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18.1292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19355" r="-99275" b="-6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20.6379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84375" r="-99275" b="-534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222581" r="-99275" b="-4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26.1151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322581" r="-99275" b="-3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29.1412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22581" r="-99275" b="-2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32.4176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75000" r="-99275" b="-1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36.0267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625806" r="-99275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40.1583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Rectangle 14"/>
          <p:cNvSpPr/>
          <p:nvPr/>
        </p:nvSpPr>
        <p:spPr>
          <a:xfrm rot="16200000">
            <a:off x="181560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161893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280765"/>
              </p:ext>
            </p:extLst>
          </p:nvPr>
        </p:nvGraphicFramePr>
        <p:xfrm>
          <a:off x="2438400" y="1269522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77001"/>
              </p:ext>
            </p:extLst>
          </p:nvPr>
        </p:nvGraphicFramePr>
        <p:xfrm>
          <a:off x="2438400" y="3866476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81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Do </a:t>
            </a:r>
            <a:r>
              <a:rPr lang="en-US" altLang="ja-JP" dirty="0"/>
              <a:t>you agree that </a:t>
            </a:r>
            <a:r>
              <a:rPr lang="en-US" altLang="ja-JP" dirty="0" smtClean="0"/>
              <a:t>is desirable </a:t>
            </a:r>
            <a:r>
              <a:rPr lang="en-US" altLang="ja-JP" dirty="0"/>
              <a:t>to achieve the maximum possible gain </a:t>
            </a:r>
            <a:r>
              <a:rPr lang="en-US" altLang="ja-JP" dirty="0" smtClean="0"/>
              <a:t>for 1024-QAM (e.g. make also </a:t>
            </a:r>
            <a:r>
              <a:rPr lang="en-US" altLang="ja-JP" dirty="0"/>
              <a:t>use of </a:t>
            </a:r>
            <a:r>
              <a:rPr lang="en-US" altLang="ja-JP" dirty="0" smtClean="0"/>
              <a:t>non-uniform constellations)?</a:t>
            </a:r>
          </a:p>
          <a:p>
            <a:pPr marL="0" indent="0">
              <a:buNone/>
            </a:pPr>
            <a:endParaRPr lang="de-DE" altLang="ja-JP" dirty="0"/>
          </a:p>
          <a:p>
            <a:r>
              <a:rPr lang="de-DE" altLang="ja-JP" dirty="0" smtClean="0"/>
              <a:t>Y/N/A</a:t>
            </a:r>
            <a:endParaRPr lang="en-US" altLang="ja-JP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81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Do you agree </a:t>
            </a:r>
            <a:r>
              <a:rPr lang="de-DE" altLang="ja-JP" dirty="0" smtClean="0"/>
              <a:t>that n</a:t>
            </a:r>
            <a:r>
              <a:rPr lang="en-US" dirty="0" smtClean="0"/>
              <a:t>on-uniform </a:t>
            </a:r>
            <a:r>
              <a:rPr lang="en-US" dirty="0"/>
              <a:t>constellations shall be used for </a:t>
            </a:r>
            <a:r>
              <a:rPr lang="en-US" dirty="0" smtClean="0"/>
              <a:t>1024-QAM?</a:t>
            </a:r>
            <a:endParaRPr lang="en-US" altLang="ja-JP" dirty="0" smtClean="0"/>
          </a:p>
          <a:p>
            <a:endParaRPr lang="de-DE" dirty="0"/>
          </a:p>
          <a:p>
            <a:r>
              <a:rPr lang="de-DE" dirty="0" smtClean="0"/>
              <a:t>Y/N/A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0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1024-QAM has been adopted for 11ax as an optional feature [1]</a:t>
            </a:r>
          </a:p>
          <a:p>
            <a:pPr lvl="1" algn="just"/>
            <a:r>
              <a:rPr lang="en-GB" dirty="0" smtClean="0"/>
              <a:t>“1024-QAM </a:t>
            </a:r>
            <a:r>
              <a:rPr lang="en-GB" dirty="0"/>
              <a:t>is an optional feature for SU and MU using resource units equal to or larger than 242 tones in 11ax</a:t>
            </a:r>
            <a:r>
              <a:rPr lang="en-GB" dirty="0" smtClean="0"/>
              <a:t>.”</a:t>
            </a:r>
            <a:endParaRPr kumimoji="1" lang="en-US" altLang="ja-JP" dirty="0" smtClean="0"/>
          </a:p>
          <a:p>
            <a:pPr lvl="1" algn="just"/>
            <a:r>
              <a:rPr kumimoji="1" lang="en-US" altLang="ja-JP" dirty="0" smtClean="0"/>
              <a:t>Advantages</a:t>
            </a:r>
          </a:p>
          <a:p>
            <a:pPr lvl="2" algn="just"/>
            <a:r>
              <a:rPr kumimoji="1" lang="en-US" altLang="ja-JP" dirty="0" smtClean="0"/>
              <a:t>25% increase in spectral efficiency compared to 256-QAM</a:t>
            </a:r>
          </a:p>
          <a:p>
            <a:pPr lvl="2" algn="just"/>
            <a:r>
              <a:rPr kumimoji="1" lang="en-US" altLang="ja-JP" dirty="0" smtClean="0"/>
              <a:t>Throughput up to 1.25 </a:t>
            </a:r>
            <a:r>
              <a:rPr kumimoji="1" lang="en-US" altLang="ja-JP" dirty="0" err="1" smtClean="0"/>
              <a:t>Gbps</a:t>
            </a:r>
            <a:r>
              <a:rPr kumimoji="1" lang="en-US" altLang="ja-JP" dirty="0" smtClean="0"/>
              <a:t> per spatial stream (160MHz</a:t>
            </a:r>
            <a:r>
              <a:rPr kumimoji="1" lang="en-US" altLang="ja-JP" dirty="0"/>
              <a:t>, code rate 5/6, short </a:t>
            </a:r>
            <a:r>
              <a:rPr kumimoji="1" lang="en-US" altLang="ja-JP" dirty="0" smtClean="0"/>
              <a:t>GI)</a:t>
            </a:r>
          </a:p>
          <a:p>
            <a:pPr lvl="2" algn="just"/>
            <a:r>
              <a:rPr kumimoji="1" lang="en-US" altLang="ja-JP" dirty="0" smtClean="0"/>
              <a:t>≈10 </a:t>
            </a:r>
            <a:r>
              <a:rPr kumimoji="1" lang="en-US" altLang="ja-JP" dirty="0" err="1"/>
              <a:t>Gbps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aggregate throughput with 8 spatial streams [2]</a:t>
            </a:r>
          </a:p>
          <a:p>
            <a:pPr algn="just"/>
            <a:r>
              <a:rPr kumimoji="1" lang="en-US" altLang="ja-JP" dirty="0" smtClean="0"/>
              <a:t>It has been shown [2, 3] for uniform constellations (UCs) that</a:t>
            </a:r>
          </a:p>
          <a:p>
            <a:pPr lvl="1" algn="just"/>
            <a:r>
              <a:rPr lang="en-US" altLang="ko-KR" dirty="0" smtClean="0">
                <a:ea typeface="굴림" charset="-127"/>
              </a:rPr>
              <a:t>1024-QAM </a:t>
            </a:r>
            <a:r>
              <a:rPr lang="en-US" altLang="ko-KR" dirty="0">
                <a:ea typeface="굴림" charset="-127"/>
              </a:rPr>
              <a:t>MCS </a:t>
            </a:r>
            <a:r>
              <a:rPr lang="en-US" altLang="ko-KR" dirty="0" smtClean="0">
                <a:ea typeface="굴림" charset="-127"/>
              </a:rPr>
              <a:t>are </a:t>
            </a:r>
            <a:r>
              <a:rPr lang="en-US" altLang="ko-KR" dirty="0">
                <a:ea typeface="굴림" charset="-127"/>
              </a:rPr>
              <a:t>selected with very high </a:t>
            </a:r>
            <a:r>
              <a:rPr lang="en-US" altLang="ko-KR" dirty="0" smtClean="0">
                <a:ea typeface="굴림" charset="-127"/>
              </a:rPr>
              <a:t>probability in indoor scenarios</a:t>
            </a:r>
          </a:p>
          <a:p>
            <a:pPr lvl="1" algn="just"/>
            <a:r>
              <a:rPr kumimoji="1" lang="en-US" altLang="ja-JP" dirty="0" smtClean="0"/>
              <a:t>1024-QAM </a:t>
            </a:r>
            <a:r>
              <a:rPr kumimoji="1" lang="en-US" altLang="ja-JP" dirty="0"/>
              <a:t>provides </a:t>
            </a:r>
            <a:r>
              <a:rPr kumimoji="1" lang="en-US" altLang="ja-JP" dirty="0" smtClean="0"/>
              <a:t>an average </a:t>
            </a:r>
            <a:r>
              <a:rPr kumimoji="1" lang="en-US" altLang="ja-JP" dirty="0"/>
              <a:t>throughput gain </a:t>
            </a:r>
            <a:r>
              <a:rPr kumimoji="1" lang="en-US" altLang="ja-JP" dirty="0" smtClean="0"/>
              <a:t>of &gt;20</a:t>
            </a:r>
            <a:r>
              <a:rPr kumimoji="1" lang="en-US" altLang="ja-JP" dirty="0"/>
              <a:t>% in most indoor </a:t>
            </a:r>
            <a:r>
              <a:rPr kumimoji="1" lang="en-US" altLang="ja-JP" dirty="0" smtClean="0"/>
              <a:t>scenarios</a:t>
            </a:r>
          </a:p>
          <a:p>
            <a:pPr algn="just"/>
            <a:r>
              <a:rPr kumimoji="1" lang="en-US" altLang="ja-JP" dirty="0" smtClean="0"/>
              <a:t>However, non-uniform constellations (NUCs) are superior to UCs</a:t>
            </a:r>
          </a:p>
          <a:p>
            <a:pPr lvl="1" algn="just"/>
            <a:r>
              <a:rPr kumimoji="1" lang="en-US" altLang="ja-JP" dirty="0" smtClean="0"/>
              <a:t>NUCs provide SNR gains compared to UCs</a:t>
            </a:r>
          </a:p>
          <a:p>
            <a:pPr lvl="1" algn="just"/>
            <a:r>
              <a:rPr kumimoji="1" lang="en-US" altLang="ja-JP" dirty="0" smtClean="0"/>
              <a:t>NUCs are more robust against impairments such as phase noise and quantization</a:t>
            </a:r>
          </a:p>
          <a:p>
            <a:pPr algn="just"/>
            <a:r>
              <a:rPr kumimoji="1" lang="en-US" altLang="ja-JP" dirty="0" smtClean="0"/>
              <a:t>Performance of 1024-QAM in 11ax can be increased by NUCs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kumimoji="1" lang="en-US" altLang="ja-JP" spc="-10" dirty="0">
                <a:solidFill>
                  <a:srgbClr val="00B050"/>
                </a:solidFill>
                <a:sym typeface="Wingdings" panose="05000000000000000000" pitchFamily="2" charset="2"/>
              </a:rPr>
              <a:t>Average throughput gain </a:t>
            </a:r>
            <a:r>
              <a:rPr kumimoji="1" lang="en-US" altLang="ja-JP" spc="-10" dirty="0" smtClean="0">
                <a:solidFill>
                  <a:srgbClr val="00B050"/>
                </a:solidFill>
                <a:sym typeface="Wingdings" panose="05000000000000000000" pitchFamily="2" charset="2"/>
              </a:rPr>
              <a:t>and selection probability of 1024-QAM MCS will increase</a:t>
            </a:r>
            <a:endParaRPr kumimoji="1" lang="en-US" altLang="ja-JP" spc="-10" dirty="0" smtClean="0"/>
          </a:p>
          <a:p>
            <a:pPr lvl="1" algn="just"/>
            <a:endParaRPr kumimoji="1" lang="en-US" altLang="ja-JP" dirty="0" smtClean="0"/>
          </a:p>
          <a:p>
            <a:pPr lvl="2" algn="just"/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APPENDIX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1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1200"/>
                <a:ext cx="3810000" cy="4114800"/>
              </a:xfrm>
            </p:spPr>
            <p:txBody>
              <a:bodyPr>
                <a:normAutofit/>
              </a:bodyPr>
              <a:lstStyle/>
              <a:p>
                <a:r>
                  <a:rPr kumimoji="1" lang="en-US" altLang="ja-JP" sz="2000" dirty="0" smtClean="0"/>
                  <a:t>Identify amplitude levels of real and imaginary part of a particular signal point</a:t>
                </a:r>
              </a:p>
              <a:p>
                <a:r>
                  <a:rPr kumimoji="1" lang="en-US" altLang="ja-JP" sz="2000" dirty="0" smtClean="0"/>
                  <a:t>Consider mapping table (see next slide)</a:t>
                </a:r>
              </a:p>
              <a:p>
                <a:r>
                  <a:rPr kumimoji="1" lang="en-US" altLang="ja-JP" sz="2000" dirty="0" smtClean="0"/>
                  <a:t>Identify both partial bit sequences &amp; arrange as indicated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8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sz="1800" i="1">
                        <a:solidFill>
                          <a:srgbClr val="0070C0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kumimoji="1" lang="en-US" sz="1800" b="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800" b="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800" b="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</m:oMath>
                </a14:m>
                <a:r>
                  <a:rPr lang="de-DE" sz="1800" b="0" dirty="0">
                    <a:solidFill>
                      <a:srgbClr val="0070C0"/>
                    </a:solidFill>
                  </a:rPr>
                  <a:t>= (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0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0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0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0</a:t>
                </a:r>
                <a:r>
                  <a:rPr lang="de-DE" sz="1800" b="0" dirty="0" smtClean="0">
                    <a:solidFill>
                      <a:srgbClr val="0070C0"/>
                    </a:solidFill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kumimoji="1" lang="de-DE" sz="14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kumimoji="1" lang="de-DE" sz="14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kumimoji="1" lang="de-DE" sz="14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6</m:t>
                        </m:r>
                      </m:sub>
                    </m:sSub>
                    <m:r>
                      <a:rPr kumimoji="1" lang="de-DE" sz="14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7</m:t>
                        </m:r>
                      </m:sub>
                    </m:sSub>
                  </m:oMath>
                </a14:m>
                <a:r>
                  <a:rPr lang="de-DE" sz="1400" b="0" dirty="0" smtClean="0">
                    <a:solidFill>
                      <a:srgbClr val="92D050"/>
                    </a:solidFill>
                  </a:rPr>
                  <a:t> correspond </a:t>
                </a:r>
                <a:r>
                  <a:rPr lang="de-DE" sz="1400" b="0" dirty="0" err="1" smtClean="0">
                    <a:solidFill>
                      <a:srgbClr val="92D050"/>
                    </a:solidFill>
                  </a:rPr>
                  <a:t>to</a:t>
                </a:r>
                <a:r>
                  <a:rPr lang="de-DE" sz="1400" b="0" dirty="0" smtClean="0">
                    <a:solidFill>
                      <a:srgbClr val="92D050"/>
                    </a:solidFill>
                  </a:rPr>
                  <a:t> real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sz="14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kumimoji="1" lang="de-DE" sz="14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kumimoji="1" lang="de-DE" sz="14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8</m:t>
                        </m:r>
                      </m:sub>
                    </m:sSub>
                    <m:r>
                      <a:rPr kumimoji="1" lang="de-DE" sz="14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</m:oMath>
                </a14:m>
                <a:r>
                  <a:rPr lang="de-DE" sz="1400" dirty="0">
                    <a:solidFill>
                      <a:srgbClr val="FFC000"/>
                    </a:solidFill>
                  </a:rPr>
                  <a:t> correspond </a:t>
                </a:r>
                <a:r>
                  <a:rPr lang="de-DE" sz="1400" dirty="0" err="1">
                    <a:solidFill>
                      <a:srgbClr val="FFC000"/>
                    </a:solidFill>
                  </a:rPr>
                  <a:t>to</a:t>
                </a:r>
                <a:r>
                  <a:rPr lang="de-DE" sz="1400" dirty="0">
                    <a:solidFill>
                      <a:srgbClr val="FFC000"/>
                    </a:solidFill>
                  </a:rPr>
                  <a:t> </a:t>
                </a:r>
                <a:r>
                  <a:rPr lang="de-DE" sz="1400" dirty="0" err="1" smtClean="0">
                    <a:solidFill>
                      <a:srgbClr val="FFC000"/>
                    </a:solidFill>
                  </a:rPr>
                  <a:t>imag</a:t>
                </a:r>
                <a:endParaRPr lang="de-DE" sz="1400" dirty="0">
                  <a:solidFill>
                    <a:srgbClr val="FFC000"/>
                  </a:solidFill>
                </a:endParaRPr>
              </a:p>
              <a:p>
                <a:pPr lvl="1"/>
                <a:endParaRPr lang="de-DE" sz="1600" b="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endParaRPr kumimoji="1" lang="en-US" altLang="ja-JP" dirty="0" smtClean="0"/>
              </a:p>
              <a:p>
                <a:endParaRPr kumimoji="1" lang="en-US" altLang="ja-JP" dirty="0" smtClean="0"/>
              </a:p>
            </p:txBody>
          </p:sp>
        </mc:Choice>
        <mc:Fallback xmlns=""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1200"/>
                <a:ext cx="3810000" cy="4114800"/>
              </a:xfrm>
              <a:blipFill rotWithShape="1">
                <a:blip r:embed="rId2"/>
                <a:stretch>
                  <a:fillRect l="-1280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Example: How to get the bit labeling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339" y="1600200"/>
            <a:ext cx="5083848" cy="5086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>
            <a:off x="4953000" y="1794869"/>
            <a:ext cx="1181100" cy="834031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28508" y="1444823"/>
                <a:ext cx="12532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sz="1400" dirty="0" smtClean="0">
                    <a:solidFill>
                      <a:srgbClr val="0070C0"/>
                    </a:solidFill>
                  </a:rPr>
                  <a:t>Real part: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kumimoji="1" lang="en-US" sz="14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508" y="1444823"/>
                <a:ext cx="1253292" cy="307777"/>
              </a:xfrm>
              <a:prstGeom prst="rect">
                <a:avLst/>
              </a:prstGeom>
              <a:blipFill rotWithShape="1">
                <a:blip r:embed="rId4"/>
                <a:stretch>
                  <a:fillRect l="-1456" t="-1961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 bwMode="auto">
          <a:xfrm>
            <a:off x="6134100" y="2628900"/>
            <a:ext cx="72000" cy="72000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350160" y="1517870"/>
                <a:ext cx="22886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sz="1400" i="1">
                        <a:solidFill>
                          <a:srgbClr val="0070C0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</m:oMath>
                </a14:m>
                <a:r>
                  <a:rPr lang="de-DE" sz="1400" dirty="0" smtClean="0">
                    <a:solidFill>
                      <a:srgbClr val="0070C0"/>
                    </a:solidFill>
                  </a:rPr>
                  <a:t>= (1 1 1 1 1 1 0 0 0 0)</a:t>
                </a:r>
                <a:endParaRPr lang="de-DE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160" y="1517870"/>
                <a:ext cx="2288640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2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6151698" y="1759239"/>
            <a:ext cx="0" cy="396985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405490" y="2396704"/>
                <a:ext cx="81471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sz="1400" dirty="0" err="1" smtClean="0">
                    <a:solidFill>
                      <a:srgbClr val="0070C0"/>
                    </a:solidFill>
                  </a:rPr>
                  <a:t>Imag</a:t>
                </a:r>
                <a:r>
                  <a:rPr kumimoji="1" lang="en-US" sz="1400" dirty="0" smtClean="0">
                    <a:solidFill>
                      <a:srgbClr val="0070C0"/>
                    </a:solidFill>
                  </a:rPr>
                  <a:t>.</a:t>
                </a:r>
                <a:br>
                  <a:rPr kumimoji="1" lang="en-US" sz="1400" dirty="0" smtClean="0">
                    <a:solidFill>
                      <a:srgbClr val="0070C0"/>
                    </a:solidFill>
                  </a:rPr>
                </a:br>
                <a:r>
                  <a:rPr kumimoji="1" lang="en-US" sz="1400" dirty="0" smtClean="0">
                    <a:solidFill>
                      <a:srgbClr val="0070C0"/>
                    </a:solidFill>
                  </a:rPr>
                  <a:t>part: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13</m:t>
                        </m:r>
                      </m:sub>
                    </m:sSub>
                  </m:oMath>
                </a14:m>
                <a:endParaRPr kumimoji="1" lang="en-US" sz="14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5490" y="2396704"/>
                <a:ext cx="814710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2239" t="-1163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>
            <a:stCxn id="23" idx="1"/>
          </p:cNvCxnSpPr>
          <p:nvPr/>
        </p:nvCxnSpPr>
        <p:spPr>
          <a:xfrm flipH="1">
            <a:off x="8161749" y="2658314"/>
            <a:ext cx="243741" cy="1066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48045" y="1935107"/>
            <a:ext cx="0" cy="4203383"/>
          </a:xfrm>
          <a:prstGeom prst="straightConnector1">
            <a:avLst/>
          </a:prstGeom>
          <a:ln w="127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419600" y="4054050"/>
            <a:ext cx="3938422" cy="0"/>
          </a:xfrm>
          <a:prstGeom prst="straightConnector1">
            <a:avLst/>
          </a:prstGeom>
          <a:ln w="127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43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dirty="0"/>
              <a:t>Example: How to get the bit </a:t>
            </a:r>
            <a:r>
              <a:rPr kumimoji="1" lang="en-US" altLang="ja-JP" dirty="0" smtClean="0"/>
              <a:t>labeling (cont.)</a:t>
            </a:r>
            <a:endParaRPr kumimoji="1" lang="en-US" altLang="ja-JP" noProof="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490632"/>
              </p:ext>
            </p:extLst>
          </p:nvPr>
        </p:nvGraphicFramePr>
        <p:xfrm>
          <a:off x="1451610" y="1275744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41287"/>
              </p:ext>
            </p:extLst>
          </p:nvPr>
        </p:nvGraphicFramePr>
        <p:xfrm>
          <a:off x="1451610" y="3916680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 rot="16200000">
            <a:off x="82881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63214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  <p:sp>
        <p:nvSpPr>
          <p:cNvPr id="5" name="Oval 4"/>
          <p:cNvSpPr/>
          <p:nvPr/>
        </p:nvSpPr>
        <p:spPr bwMode="auto">
          <a:xfrm>
            <a:off x="6023610" y="2318366"/>
            <a:ext cx="304800" cy="305504"/>
          </a:xfrm>
          <a:prstGeom prst="ellipse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23610" y="1219200"/>
            <a:ext cx="304800" cy="1066800"/>
          </a:xfrm>
          <a:prstGeom prst="rect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23610" y="6247696"/>
            <a:ext cx="304800" cy="305504"/>
          </a:xfrm>
          <a:prstGeom prst="ellipse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023610" y="5181600"/>
            <a:ext cx="304800" cy="1066800"/>
          </a:xfrm>
          <a:prstGeom prst="rect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27810" y="1210574"/>
            <a:ext cx="304800" cy="1066800"/>
          </a:xfrm>
          <a:prstGeom prst="rect">
            <a:avLst/>
          </a:prstGeom>
          <a:noFill/>
          <a:ln w="38100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527810" y="5105400"/>
            <a:ext cx="304800" cy="1066800"/>
          </a:xfrm>
          <a:prstGeom prst="rect">
            <a:avLst/>
          </a:prstGeom>
          <a:noFill/>
          <a:ln w="38100">
            <a:solidFill>
              <a:srgbClr val="FFC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82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Outline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Details on the proposed NUCs for 1024-QAM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Complexity Analysis</a:t>
            </a:r>
          </a:p>
          <a:p>
            <a:pPr lvl="1" algn="just"/>
            <a:r>
              <a:rPr kumimoji="1" lang="en-US" altLang="ja-JP" noProof="0" dirty="0" smtClean="0"/>
              <a:t>Comparison of decoding complexity </a:t>
            </a:r>
          </a:p>
          <a:p>
            <a:pPr algn="just"/>
            <a:r>
              <a:rPr kumimoji="1" lang="en-US" altLang="ja-JP" noProof="0" dirty="0" smtClean="0"/>
              <a:t>Performance Results</a:t>
            </a:r>
            <a:endParaRPr kumimoji="1" lang="en-US" altLang="ja-JP" noProof="0" dirty="0"/>
          </a:p>
          <a:p>
            <a:pPr lvl="1" algn="just"/>
            <a:r>
              <a:rPr kumimoji="1" lang="en-US" altLang="ja-JP" noProof="0" dirty="0" smtClean="0"/>
              <a:t>AWGN channel</a:t>
            </a:r>
          </a:p>
          <a:p>
            <a:pPr lvl="2" algn="just"/>
            <a:r>
              <a:rPr kumimoji="1" lang="en-US" altLang="ja-JP" noProof="0" dirty="0" smtClean="0"/>
              <a:t>w/ and w/o phase noise</a:t>
            </a:r>
          </a:p>
          <a:p>
            <a:pPr lvl="2" algn="just"/>
            <a:r>
              <a:rPr kumimoji="1" lang="en-US" altLang="ja-JP" dirty="0" smtClean="0"/>
              <a:t>w/ and w/o quantization effects</a:t>
            </a:r>
          </a:p>
          <a:p>
            <a:pPr lvl="1" algn="just"/>
            <a:r>
              <a:rPr kumimoji="1" lang="en-US" altLang="ja-JP" noProof="0" dirty="0" smtClean="0"/>
              <a:t>Performance in fading channels</a:t>
            </a:r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Introduction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kumimoji="1" lang="en-US" altLang="ja-JP" dirty="0" smtClean="0"/>
              <a:t>Different types of NUCs can be distinguished</a:t>
            </a:r>
          </a:p>
          <a:p>
            <a:pPr lvl="1" algn="just"/>
            <a:r>
              <a:rPr kumimoji="1" lang="en-US" altLang="ja-JP" dirty="0" smtClean="0"/>
              <a:t>1D NUC</a:t>
            </a:r>
          </a:p>
          <a:p>
            <a:pPr lvl="2" algn="just"/>
            <a:r>
              <a:rPr kumimoji="1" lang="en-US" altLang="ja-JP" dirty="0" smtClean="0"/>
              <a:t>High level of symmetry</a:t>
            </a:r>
          </a:p>
          <a:p>
            <a:pPr lvl="2" algn="just"/>
            <a:r>
              <a:rPr kumimoji="1" lang="en-US" altLang="ja-JP" dirty="0" smtClean="0"/>
              <a:t>Amplitude levels of real and imaginary part are the same</a:t>
            </a:r>
          </a:p>
          <a:p>
            <a:pPr lvl="2" algn="just"/>
            <a:r>
              <a:rPr kumimoji="1" lang="en-US" altLang="ja-JP" dirty="0" smtClean="0"/>
              <a:t>Bit labels of real and imaginary part can be separated</a:t>
            </a:r>
          </a:p>
          <a:p>
            <a:pPr lvl="1" algn="just"/>
            <a:r>
              <a:rPr kumimoji="1" lang="en-US" altLang="ja-JP" dirty="0" smtClean="0"/>
              <a:t>2D NUC</a:t>
            </a:r>
          </a:p>
          <a:p>
            <a:pPr lvl="2" algn="just"/>
            <a:r>
              <a:rPr kumimoji="1" lang="en-US" altLang="ja-JP" dirty="0" smtClean="0"/>
              <a:t>Quadrant symmetry</a:t>
            </a:r>
          </a:p>
          <a:p>
            <a:pPr lvl="2" algn="just"/>
            <a:r>
              <a:rPr kumimoji="1" lang="en-US" altLang="ja-JP" dirty="0" smtClean="0"/>
              <a:t>Amplitude levels of real and imaginary part are independent</a:t>
            </a:r>
          </a:p>
          <a:p>
            <a:pPr lvl="2" algn="just"/>
            <a:r>
              <a:rPr kumimoji="1" lang="en-US" altLang="ja-JP" dirty="0" smtClean="0"/>
              <a:t>Bit labels can not be separated between real and imaginary part</a:t>
            </a:r>
          </a:p>
          <a:p>
            <a:pPr algn="just"/>
            <a:r>
              <a:rPr kumimoji="1" lang="en-US" altLang="ja-JP" dirty="0" smtClean="0"/>
              <a:t>Comparison of NUC types</a:t>
            </a:r>
          </a:p>
          <a:p>
            <a:pPr lvl="1" algn="just"/>
            <a:r>
              <a:rPr kumimoji="1" lang="en-US" altLang="ja-JP" dirty="0" smtClean="0"/>
              <a:t>1D NUC</a:t>
            </a:r>
          </a:p>
          <a:p>
            <a:pPr lvl="2" algn="just"/>
            <a:r>
              <a:rPr kumimoji="1" lang="en-US" altLang="ja-JP" dirty="0"/>
              <a:t>performance gain over UC</a:t>
            </a:r>
          </a:p>
          <a:p>
            <a:pPr lvl="2" algn="just"/>
            <a:r>
              <a:rPr kumimoji="1" lang="en-US" altLang="ja-JP" dirty="0"/>
              <a:t>same complexity as </a:t>
            </a:r>
            <a:r>
              <a:rPr kumimoji="1" lang="en-US" altLang="ja-JP" dirty="0" smtClean="0"/>
              <a:t>UC</a:t>
            </a:r>
          </a:p>
          <a:p>
            <a:pPr lvl="1" algn="just"/>
            <a:r>
              <a:rPr kumimoji="1" lang="en-US" altLang="ja-JP" dirty="0" smtClean="0"/>
              <a:t>2D NUC</a:t>
            </a:r>
          </a:p>
          <a:p>
            <a:pPr lvl="2" algn="just"/>
            <a:r>
              <a:rPr kumimoji="1" lang="en-US" altLang="ja-JP" dirty="0"/>
              <a:t>even larger performance gain over UCs </a:t>
            </a:r>
            <a:r>
              <a:rPr kumimoji="1" lang="en-US" altLang="ja-JP" dirty="0" smtClean="0"/>
              <a:t>[4]</a:t>
            </a:r>
          </a:p>
          <a:p>
            <a:pPr lvl="2" algn="just"/>
            <a:r>
              <a:rPr kumimoji="1" lang="en-US" altLang="ja-JP" dirty="0" smtClean="0"/>
              <a:t>higher </a:t>
            </a:r>
            <a:r>
              <a:rPr kumimoji="1" lang="en-US" altLang="ja-JP" dirty="0"/>
              <a:t>complexity than 1D NUCs or UCs</a:t>
            </a:r>
          </a:p>
          <a:p>
            <a:pPr lvl="2" algn="just"/>
            <a:endParaRPr kumimoji="1" lang="en-US" altLang="ja-JP" dirty="0" smtClean="0"/>
          </a:p>
          <a:p>
            <a:pPr lvl="1" algn="just"/>
            <a:endParaRPr kumimoji="1" lang="en-US" altLang="ja-JP" dirty="0" smtClean="0"/>
          </a:p>
          <a:p>
            <a:pPr lvl="2"/>
            <a:endParaRPr kumimoji="1" lang="en-US" altLang="ja-JP" dirty="0" smtClean="0"/>
          </a:p>
          <a:p>
            <a:pPr algn="just"/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239000" y="1699318"/>
            <a:ext cx="2085524" cy="1729682"/>
            <a:chOff x="5562600" y="4706568"/>
            <a:chExt cx="2085524" cy="1729682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4867477"/>
              <a:ext cx="2085524" cy="15687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5961200" y="4706568"/>
              <a:ext cx="14302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1D NUC: 16-QAM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655602" y="3408596"/>
            <a:ext cx="1488398" cy="1620604"/>
            <a:chOff x="7639428" y="4627796"/>
            <a:chExt cx="1488398" cy="1620604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428" y="4800600"/>
              <a:ext cx="1412198" cy="144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7697626" y="4627796"/>
              <a:ext cx="14302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2D NUC: 16-QAM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685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 smtClean="0"/>
              <a:t>1D NUCs</a:t>
            </a:r>
          </a:p>
          <a:p>
            <a:pPr lvl="1"/>
            <a:r>
              <a:rPr kumimoji="1" lang="en-US" altLang="ja-JP" dirty="0" smtClean="0"/>
              <a:t>Performance gain at negligible additional decoding complexity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(see slide 7, [4])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Different NUCs for each code rate</a:t>
            </a:r>
          </a:p>
          <a:p>
            <a:pPr lvl="1"/>
            <a:r>
              <a:rPr kumimoji="1" lang="en-US" altLang="ja-JP" dirty="0"/>
              <a:t>Optimized for </a:t>
            </a:r>
            <a:r>
              <a:rPr kumimoji="1" lang="en-US" altLang="ja-JP" dirty="0" smtClean="0"/>
              <a:t>FEC operating </a:t>
            </a:r>
            <a:r>
              <a:rPr kumimoji="1" lang="en-US" altLang="ja-JP" dirty="0"/>
              <a:t>point </a:t>
            </a:r>
            <a:r>
              <a:rPr kumimoji="1" lang="en-US" altLang="ja-JP" dirty="0" smtClean="0"/>
              <a:t>with specific code rate (CR)</a:t>
            </a:r>
          </a:p>
          <a:p>
            <a:endParaRPr kumimoji="1" lang="en-US" altLang="ja-JP" noProof="0" dirty="0" smtClean="0"/>
          </a:p>
          <a:p>
            <a:r>
              <a:rPr kumimoji="1" lang="en-US" altLang="ja-JP" noProof="0" dirty="0" smtClean="0"/>
              <a:t>Optimized bit labeling</a:t>
            </a:r>
          </a:p>
          <a:p>
            <a:pPr lvl="1"/>
            <a:r>
              <a:rPr kumimoji="1" lang="en-US" altLang="ja-JP" dirty="0"/>
              <a:t>Matches </a:t>
            </a:r>
            <a:r>
              <a:rPr kumimoji="1" lang="en-US" altLang="ja-JP" dirty="0" smtClean="0"/>
              <a:t>optimally </a:t>
            </a:r>
            <a:r>
              <a:rPr kumimoji="1" lang="en-US" altLang="ja-JP" dirty="0"/>
              <a:t>to existing .</a:t>
            </a:r>
            <a:r>
              <a:rPr kumimoji="1" lang="en-US" altLang="ja-JP" dirty="0" smtClean="0"/>
              <a:t>11 </a:t>
            </a:r>
            <a:r>
              <a:rPr kumimoji="1" lang="en-US" altLang="ja-JP" dirty="0"/>
              <a:t>WLAN </a:t>
            </a:r>
            <a:r>
              <a:rPr kumimoji="1" lang="en-US" altLang="ja-JP" dirty="0" smtClean="0"/>
              <a:t>system</a:t>
            </a:r>
          </a:p>
          <a:p>
            <a:pPr lvl="2"/>
            <a:r>
              <a:rPr kumimoji="1" lang="en-US" altLang="ja-JP" dirty="0" smtClean="0"/>
              <a:t>No changes at FEC or other blocks required</a:t>
            </a:r>
          </a:p>
          <a:p>
            <a:pPr lvl="2"/>
            <a:r>
              <a:rPr kumimoji="1" lang="en-US" altLang="ja-JP" dirty="0" smtClean="0"/>
              <a:t>No </a:t>
            </a:r>
            <a:r>
              <a:rPr kumimoji="1" lang="en-US" altLang="ja-JP" dirty="0"/>
              <a:t>need </a:t>
            </a:r>
            <a:r>
              <a:rPr kumimoji="1" lang="en-US" altLang="ja-JP" dirty="0" smtClean="0"/>
              <a:t>for </a:t>
            </a:r>
            <a:r>
              <a:rPr kumimoji="1" lang="en-US" altLang="ja-JP" dirty="0"/>
              <a:t>a dedicated bit </a:t>
            </a:r>
            <a:r>
              <a:rPr kumimoji="1" lang="en-US" altLang="ja-JP" dirty="0" smtClean="0"/>
              <a:t>interleaver</a:t>
            </a:r>
            <a:endParaRPr kumimoji="1"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Proposed NUCs for 1024-QAM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1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</p:spPr>
            <p:txBody>
              <a:bodyPr/>
              <a:lstStyle/>
              <a:p>
                <a:r>
                  <a:rPr kumimoji="1" lang="en-US" altLang="ja-JP" dirty="0" smtClean="0"/>
                  <a:t>Figure shows an example</a:t>
                </a:r>
                <a:br>
                  <a:rPr kumimoji="1" lang="en-US" altLang="ja-JP" dirty="0" smtClean="0"/>
                </a:br>
                <a:endParaRPr kumimoji="1" lang="en-US" altLang="ja-JP" dirty="0" smtClean="0"/>
              </a:p>
              <a:p>
                <a:r>
                  <a:rPr kumimoji="1" lang="en-US" altLang="ja-JP" noProof="0" dirty="0" smtClean="0"/>
                  <a:t>NUC is defined by</a:t>
                </a:r>
                <a:r>
                  <a:rPr kumimoji="1" lang="en-US" altLang="ja-JP" dirty="0"/>
                  <a:t/>
                </a:r>
                <a:br>
                  <a:rPr kumimoji="1" lang="en-US" altLang="ja-JP" dirty="0"/>
                </a:br>
                <a:r>
                  <a:rPr kumimoji="1" lang="en-US" altLang="ja-JP" dirty="0" smtClean="0"/>
                  <a:t>amplitudes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b="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b="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kumimoji="1" lang="de-DE" b="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b="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b="0" i="1" smtClean="0">
                            <a:latin typeface="Cambria Math"/>
                          </a:rPr>
                          <m:t>15</m:t>
                        </m:r>
                      </m:sub>
                    </m:sSub>
                  </m:oMath>
                </a14:m>
                <a:r>
                  <a:rPr kumimoji="1" lang="en-US" altLang="ja-JP" dirty="0" smtClean="0"/>
                  <a:t>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b="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kumimoji="1" lang="en-US" altLang="ja-JP" dirty="0" smtClean="0"/>
                  <a:t> assumed)</a:t>
                </a:r>
              </a:p>
              <a:p>
                <a:endParaRPr kumimoji="1" lang="en-US" altLang="ja-JP" dirty="0" smtClean="0"/>
              </a:p>
              <a:p>
                <a:r>
                  <a:rPr kumimoji="1" lang="en-US" altLang="ja-JP" dirty="0" smtClean="0"/>
                  <a:t>Details </a:t>
                </a:r>
                <a:r>
                  <a:rPr kumimoji="1" lang="en-US" altLang="ja-JP" dirty="0"/>
                  <a:t>on </a:t>
                </a:r>
                <a:r>
                  <a:rPr kumimoji="1" lang="en-US" altLang="ja-JP" dirty="0" smtClean="0"/>
                  <a:t>amplitudes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and bit labeling see</a:t>
                </a:r>
                <a:r>
                  <a:rPr kumimoji="1" lang="en-US" altLang="ja-JP" dirty="0"/>
                  <a:t/>
                </a:r>
                <a:br>
                  <a:rPr kumimoji="1" lang="en-US" altLang="ja-JP" dirty="0"/>
                </a:br>
                <a:r>
                  <a:rPr kumimoji="1" lang="en-US" altLang="ja-JP" dirty="0"/>
                  <a:t>Appendix</a:t>
                </a:r>
              </a:p>
              <a:p>
                <a:endParaRPr kumimoji="1"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  <a:blipFill rotWithShape="1">
                <a:blip r:embed="rId2"/>
                <a:stretch>
                  <a:fillRect l="-101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Proposed NUCs for 1024-QAM (cont.)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00200"/>
            <a:ext cx="5083848" cy="5086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73634" y="3733800"/>
                <a:ext cx="7727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kumimoji="1" lang="de-DE" sz="1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kumimoji="1" lang="de-DE" sz="1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3634" y="3733800"/>
                <a:ext cx="772776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508657" y="3989486"/>
                <a:ext cx="565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8657" y="3989486"/>
                <a:ext cx="565604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540861" y="2057400"/>
                <a:ext cx="509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0861" y="2057400"/>
                <a:ext cx="50949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464661" y="5635823"/>
                <a:ext cx="644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661" y="5635823"/>
                <a:ext cx="644151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8346504" y="4109449"/>
            <a:ext cx="216025" cy="33926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540861" y="4266794"/>
                <a:ext cx="565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kumimoji="1" lang="en-US" sz="10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0861" y="4266794"/>
                <a:ext cx="56560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8327063" y="4141737"/>
            <a:ext cx="235466" cy="278946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346504" y="3948576"/>
            <a:ext cx="216025" cy="61555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878963" y="1676400"/>
                <a:ext cx="509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8963" y="1676400"/>
                <a:ext cx="50949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91510" y="1676400"/>
                <a:ext cx="644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510" y="1676400"/>
                <a:ext cx="64415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>
            <a:off x="6430706" y="1984177"/>
            <a:ext cx="0" cy="4154313"/>
          </a:xfrm>
          <a:prstGeom prst="straightConnector1">
            <a:avLst/>
          </a:prstGeom>
          <a:ln w="1905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02261" y="4054050"/>
            <a:ext cx="3886200" cy="7283"/>
          </a:xfrm>
          <a:prstGeom prst="straightConnector1">
            <a:avLst/>
          </a:prstGeom>
          <a:ln w="1905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 bwMode="auto">
          <a:xfrm>
            <a:off x="6349312" y="1854678"/>
            <a:ext cx="175845" cy="0"/>
          </a:xfrm>
          <a:prstGeom prst="line">
            <a:avLst/>
          </a:prstGeom>
          <a:ln>
            <a:solidFill>
              <a:srgbClr val="0070C0"/>
            </a:solidFill>
            <a:prstDash val="sysDot"/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 rot="5400000">
            <a:off x="8681538" y="3112477"/>
            <a:ext cx="175845" cy="0"/>
          </a:xfrm>
          <a:prstGeom prst="line">
            <a:avLst/>
          </a:prstGeom>
          <a:ln>
            <a:solidFill>
              <a:srgbClr val="0070C0"/>
            </a:solidFill>
            <a:prstDash val="sysDot"/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 bwMode="auto">
          <a:xfrm rot="5400000">
            <a:off x="8681539" y="5193323"/>
            <a:ext cx="175845" cy="0"/>
          </a:xfrm>
          <a:prstGeom prst="line">
            <a:avLst/>
          </a:prstGeom>
          <a:ln>
            <a:solidFill>
              <a:srgbClr val="0070C0"/>
            </a:solidFill>
            <a:prstDash val="sysDot"/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6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 smtClean="0"/>
              <a:t>1D NUC correspond to a UC with non-uniform amplitude levels</a:t>
            </a:r>
          </a:p>
          <a:p>
            <a:pPr lvl="1"/>
            <a:r>
              <a:rPr kumimoji="1" lang="en-US" altLang="ja-JP" dirty="0" smtClean="0"/>
              <a:t>Real </a:t>
            </a:r>
            <a:r>
              <a:rPr kumimoji="1" lang="en-US" altLang="ja-JP" dirty="0"/>
              <a:t>and imaginary part can be independently </a:t>
            </a:r>
            <a:r>
              <a:rPr kumimoji="1" lang="en-US" altLang="ja-JP" dirty="0" smtClean="0"/>
              <a:t>demodulated</a:t>
            </a:r>
          </a:p>
          <a:p>
            <a:pPr lvl="2"/>
            <a:r>
              <a:rPr kumimoji="1" lang="en-US" altLang="ja-JP" dirty="0" smtClean="0"/>
              <a:t>In case of 1024-QAM, 2x32 metrics are sufficient for the </a:t>
            </a:r>
            <a:r>
              <a:rPr kumimoji="1" lang="en-US" altLang="ja-JP" dirty="0" err="1" smtClean="0"/>
              <a:t>demapping</a:t>
            </a:r>
            <a:r>
              <a:rPr kumimoji="1" lang="en-US" altLang="ja-JP" dirty="0" smtClean="0"/>
              <a:t> process which is the same for UCs</a:t>
            </a:r>
          </a:p>
          <a:p>
            <a:pPr lvl="3"/>
            <a:r>
              <a:rPr kumimoji="1" lang="en-US" altLang="ja-JP" dirty="0" smtClean="0">
                <a:solidFill>
                  <a:srgbClr val="00B050"/>
                </a:solidFill>
              </a:rPr>
              <a:t>No additional complexity</a:t>
            </a:r>
          </a:p>
          <a:p>
            <a:pPr lvl="1"/>
            <a:r>
              <a:rPr kumimoji="1" lang="en-US" altLang="ja-JP" dirty="0" smtClean="0"/>
              <a:t>Metric computation requires the consideration of the non-uniform shape</a:t>
            </a:r>
          </a:p>
          <a:p>
            <a:pPr lvl="2"/>
            <a:r>
              <a:rPr kumimoji="1" lang="en-US" altLang="ja-JP" dirty="0" smtClean="0"/>
              <a:t>Requires only </a:t>
            </a:r>
            <a:r>
              <a:rPr kumimoji="1" lang="en-US" altLang="ja-JP" dirty="0"/>
              <a:t>a modification </a:t>
            </a:r>
            <a:r>
              <a:rPr kumimoji="1" lang="en-US" altLang="ja-JP" dirty="0" smtClean="0"/>
              <a:t>of the </a:t>
            </a:r>
            <a:r>
              <a:rPr kumimoji="1" lang="en-US" altLang="ja-JP" dirty="0"/>
              <a:t>amplitude levels of the signal points within the </a:t>
            </a:r>
            <a:r>
              <a:rPr kumimoji="1" lang="en-US" altLang="ja-JP" dirty="0" err="1" smtClean="0"/>
              <a:t>demapper</a:t>
            </a:r>
            <a:r>
              <a:rPr kumimoji="1" lang="en-US" altLang="ja-JP" dirty="0" smtClean="0"/>
              <a:t> look-up tables</a:t>
            </a:r>
          </a:p>
          <a:p>
            <a:pPr lvl="3"/>
            <a:r>
              <a:rPr kumimoji="1" lang="en-US" altLang="ja-JP" dirty="0" smtClean="0">
                <a:solidFill>
                  <a:srgbClr val="00B050"/>
                </a:solidFill>
              </a:rPr>
              <a:t>No additional complexity</a:t>
            </a:r>
          </a:p>
          <a:p>
            <a:pPr lvl="3"/>
            <a:endParaRPr kumimoji="1" lang="en-US" altLang="ja-JP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kumimoji="1" lang="en-US" altLang="ja-JP" dirty="0" smtClean="0">
                <a:solidFill>
                  <a:srgbClr val="00B050"/>
                </a:solidFill>
              </a:rPr>
              <a:t>1D NUCs yield no additional decoding complexity</a:t>
            </a:r>
            <a:endParaRPr kumimoji="1"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Decoding Complexity of 1D NUCs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1024-QAM: </a:t>
            </a:r>
            <a:r>
              <a:rPr kumimoji="1" lang="en-US" altLang="ja-JP" noProof="0" dirty="0" smtClean="0"/>
              <a:t>Regular UC and NUC</a:t>
            </a:r>
          </a:p>
          <a:p>
            <a:r>
              <a:rPr kumimoji="1" lang="en-US" altLang="ja-JP" noProof="0" dirty="0" smtClean="0"/>
              <a:t>LDPC, approx. LLR</a:t>
            </a:r>
            <a:endParaRPr kumimoji="1" lang="en-US" altLang="ja-JP" noProof="0" dirty="0"/>
          </a:p>
          <a:p>
            <a:r>
              <a:rPr kumimoji="1" lang="en-US" altLang="ja-JP" noProof="0" dirty="0"/>
              <a:t>Message </a:t>
            </a:r>
            <a:r>
              <a:rPr kumimoji="1" lang="en-US" altLang="ja-JP" noProof="0" dirty="0" smtClean="0"/>
              <a:t>length</a:t>
            </a:r>
            <a:r>
              <a:rPr kumimoji="1" lang="en-US" altLang="ja-JP" noProof="0" dirty="0"/>
              <a:t>: </a:t>
            </a:r>
            <a:r>
              <a:rPr kumimoji="1" lang="en-US" altLang="ja-JP" noProof="0" dirty="0" smtClean="0"/>
              <a:t>1000 bytes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AWGN, channel model D</a:t>
            </a:r>
          </a:p>
          <a:p>
            <a:r>
              <a:rPr kumimoji="1" lang="en-US" altLang="ja-JP" dirty="0" smtClean="0"/>
              <a:t>Considered impairments: </a:t>
            </a:r>
          </a:p>
          <a:p>
            <a:pPr lvl="1"/>
            <a:r>
              <a:rPr kumimoji="1" lang="en-US" altLang="ja-JP" dirty="0" smtClean="0"/>
              <a:t>w/</a:t>
            </a:r>
            <a:r>
              <a:rPr kumimoji="1" lang="en-US" altLang="ja-JP" noProof="0" dirty="0" smtClean="0"/>
              <a:t> and w/o phase noise (PN)</a:t>
            </a:r>
          </a:p>
          <a:p>
            <a:pPr lvl="2"/>
            <a:r>
              <a:rPr kumimoji="1" lang="en-US" altLang="ja-JP" noProof="0" dirty="0" smtClean="0"/>
              <a:t>PN </a:t>
            </a:r>
            <a:r>
              <a:rPr kumimoji="1" lang="en-US" altLang="ja-JP" dirty="0"/>
              <a:t>model</a:t>
            </a:r>
            <a:r>
              <a:rPr kumimoji="1" lang="en-US" altLang="ja-JP" noProof="0" dirty="0" smtClean="0"/>
              <a:t> according to evaluation methodology [5]</a:t>
            </a:r>
          </a:p>
          <a:p>
            <a:pPr lvl="1"/>
            <a:r>
              <a:rPr kumimoji="1" lang="en-US" altLang="ja-JP" dirty="0" smtClean="0"/>
              <a:t>w/ and w/o quantization</a:t>
            </a:r>
          </a:p>
          <a:p>
            <a:pPr lvl="2"/>
            <a:r>
              <a:rPr kumimoji="1" lang="en-US" altLang="ja-JP" noProof="0" dirty="0" smtClean="0"/>
              <a:t>Fixed point quantization between FFT and </a:t>
            </a:r>
            <a:r>
              <a:rPr kumimoji="1" lang="en-US" altLang="ja-JP" noProof="0" dirty="0" err="1" smtClean="0"/>
              <a:t>demapper</a:t>
            </a:r>
            <a:r>
              <a:rPr kumimoji="1" lang="en-US" altLang="ja-JP" noProof="0" dirty="0" smtClean="0"/>
              <a:t> </a:t>
            </a:r>
          </a:p>
          <a:p>
            <a:r>
              <a:rPr kumimoji="1" lang="en-US" altLang="ja-JP" noProof="0" dirty="0" smtClean="0"/>
              <a:t>Performance </a:t>
            </a:r>
            <a:r>
              <a:rPr kumimoji="1" lang="en-US" altLang="ja-JP" dirty="0"/>
              <a:t>compared </a:t>
            </a:r>
            <a:r>
              <a:rPr kumimoji="1" lang="en-US" altLang="ja-JP" dirty="0" smtClean="0"/>
              <a:t>at </a:t>
            </a:r>
            <a:r>
              <a:rPr kumimoji="1" lang="en-US" altLang="ja-JP" noProof="0" dirty="0" smtClean="0"/>
              <a:t>FER = 10</a:t>
            </a:r>
            <a:r>
              <a:rPr kumimoji="1" lang="en-US" altLang="ja-JP" baseline="30000" noProof="0" dirty="0" smtClean="0"/>
              <a:t>-2</a:t>
            </a:r>
            <a:endParaRPr kumimoji="1" lang="en-US" altLang="ja-JP" baseline="30000" noProof="0" dirty="0"/>
          </a:p>
          <a:p>
            <a:endParaRPr kumimoji="1" lang="en-US" altLang="ja-JP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 Parameters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29542"/>
              </p:ext>
            </p:extLst>
          </p:nvPr>
        </p:nvGraphicFramePr>
        <p:xfrm>
          <a:off x="6172200" y="2057400"/>
          <a:ext cx="2743200" cy="838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914400"/>
                <a:gridCol w="914400"/>
                <a:gridCol w="914400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MCS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err="1" smtClean="0">
                          <a:effectLst/>
                        </a:rPr>
                        <a:t>Coderate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</a:rPr>
                        <a:t>bit/symbol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3/4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Influence of Phase Noise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lang="en-US" dirty="0" smtClean="0"/>
              <a:t>NUCs have similar degradation as UCs under PN influence</a:t>
            </a:r>
          </a:p>
          <a:p>
            <a:pPr lvl="1"/>
            <a:r>
              <a:rPr lang="en-US" dirty="0" smtClean="0"/>
              <a:t>N</a:t>
            </a:r>
            <a:r>
              <a:rPr kumimoji="1" lang="en-US" altLang="ja-JP" dirty="0"/>
              <a:t>UCs are </a:t>
            </a:r>
            <a:r>
              <a:rPr kumimoji="1" lang="en-US" altLang="ja-JP" dirty="0">
                <a:solidFill>
                  <a:srgbClr val="00B050"/>
                </a:solidFill>
              </a:rPr>
              <a:t>even more robust</a:t>
            </a:r>
            <a:r>
              <a:rPr kumimoji="1" lang="en-US" altLang="ja-JP" dirty="0"/>
              <a:t> against PN than </a:t>
            </a:r>
            <a:r>
              <a:rPr kumimoji="1" lang="en-US" altLang="ja-JP" dirty="0" smtClean="0"/>
              <a:t>UCs</a:t>
            </a:r>
          </a:p>
          <a:p>
            <a:pPr lvl="2"/>
            <a:r>
              <a:rPr kumimoji="1" lang="en-US" altLang="ja-JP" noProof="0" dirty="0" smtClean="0"/>
              <a:t>Small additional NUC gain</a:t>
            </a:r>
            <a:endParaRPr kumimoji="1" lang="en-US" altLang="ja-JP" noProof="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3352800"/>
            <a:ext cx="4140000" cy="309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1072606" y="4419600"/>
            <a:ext cx="1289594" cy="614065"/>
            <a:chOff x="838200" y="4191000"/>
            <a:chExt cx="1289594" cy="614065"/>
          </a:xfrm>
        </p:grpSpPr>
        <p:sp>
          <p:nvSpPr>
            <p:cNvPr id="7" name="TextBox 6"/>
            <p:cNvSpPr txBox="1"/>
            <p:nvPr/>
          </p:nvSpPr>
          <p:spPr>
            <a:xfrm>
              <a:off x="838200" y="4343400"/>
              <a:ext cx="67999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MCS10</a:t>
              </a:r>
            </a:p>
            <a:p>
              <a:r>
                <a:rPr lang="en-US" b="1" dirty="0" smtClean="0"/>
                <a:t>CR 3/4</a:t>
              </a:r>
              <a:endParaRPr lang="en-US" b="1" dirty="0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365794" y="4191000"/>
              <a:ext cx="762000" cy="247650"/>
            </a:xfrm>
            <a:prstGeom prst="ellipse">
              <a:avLst/>
            </a:prstGeom>
            <a:noFill/>
            <a:ln>
              <a:headEnd type="none" w="sm" len="sm"/>
              <a:tailEnd type="none" w="sm" len="sm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138470" y="4415135"/>
            <a:ext cx="1281130" cy="614065"/>
            <a:chOff x="3496412" y="4191000"/>
            <a:chExt cx="1281130" cy="614065"/>
          </a:xfrm>
        </p:grpSpPr>
        <p:sp>
          <p:nvSpPr>
            <p:cNvPr id="12" name="TextBox 11"/>
            <p:cNvSpPr txBox="1"/>
            <p:nvPr/>
          </p:nvSpPr>
          <p:spPr>
            <a:xfrm>
              <a:off x="3496412" y="4343400"/>
              <a:ext cx="67153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MCS11</a:t>
              </a:r>
            </a:p>
            <a:p>
              <a:r>
                <a:rPr lang="en-US" b="1" dirty="0" smtClean="0"/>
                <a:t>CR 5/6</a:t>
              </a:r>
              <a:endParaRPr lang="en-US" b="1" dirty="0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015542" y="4191000"/>
              <a:ext cx="762000" cy="247650"/>
            </a:xfrm>
            <a:prstGeom prst="ellipse">
              <a:avLst/>
            </a:prstGeom>
            <a:noFill/>
            <a:ln>
              <a:headEnd type="none" w="sm" len="sm"/>
              <a:tailEnd type="none" w="sm" len="sm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4811" y="3352800"/>
            <a:ext cx="4140000" cy="3092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0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</TotalTime>
  <Words>3007</Words>
  <Application>Microsoft Office PowerPoint</Application>
  <PresentationFormat>On-screen Show (4:3)</PresentationFormat>
  <Paragraphs>1746</Paragraphs>
  <Slides>22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802-11-Submission</vt:lpstr>
      <vt:lpstr>Document</vt:lpstr>
      <vt:lpstr>Non-Uniform Constellations for 1024-QAM</vt:lpstr>
      <vt:lpstr>Motivation</vt:lpstr>
      <vt:lpstr>Outline</vt:lpstr>
      <vt:lpstr>Introduction</vt:lpstr>
      <vt:lpstr>Proposed NUCs for 1024-QAM</vt:lpstr>
      <vt:lpstr>Proposed NUCs for 1024-QAM (cont.)</vt:lpstr>
      <vt:lpstr>Decoding Complexity of 1D NUCs</vt:lpstr>
      <vt:lpstr>Simulation Parameters</vt:lpstr>
      <vt:lpstr>Results: Influence of Phase Noise</vt:lpstr>
      <vt:lpstr>Results: Quantization</vt:lpstr>
      <vt:lpstr>Results: Quantization (cont.)</vt:lpstr>
      <vt:lpstr>Results: Fading Channel</vt:lpstr>
      <vt:lpstr>Conclusion</vt:lpstr>
      <vt:lpstr>References</vt:lpstr>
      <vt:lpstr>Tables</vt:lpstr>
      <vt:lpstr>NUC for MCS10 (CR 3/4)</vt:lpstr>
      <vt:lpstr>NUC for MCS11 (CR 5/6)</vt:lpstr>
      <vt:lpstr>Straw Poll #1</vt:lpstr>
      <vt:lpstr>Straw Poll #2</vt:lpstr>
      <vt:lpstr>APPENDIX</vt:lpstr>
      <vt:lpstr>Example: How to get the bit labeling</vt:lpstr>
      <vt:lpstr>Example: How to get the bit labeling (cont.)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Non-Uniform Constellations for 1024-QAM</dc:title>
  <dc:creator>Handte, Thomas</dc:creator>
  <cp:lastModifiedBy>Handte, Thomas</cp:lastModifiedBy>
  <cp:revision>67</cp:revision>
  <cp:lastPrinted>1998-02-10T13:28:06Z</cp:lastPrinted>
  <dcterms:created xsi:type="dcterms:W3CDTF">2014-01-02T14:03:14Z</dcterms:created>
  <dcterms:modified xsi:type="dcterms:W3CDTF">2015-11-09T17:24:56Z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