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833" r:id="rId2"/>
    <p:sldMasterId id="2147483816" r:id="rId3"/>
    <p:sldMasterId id="2147485831" r:id="rId4"/>
  </p:sldMasterIdLst>
  <p:notesMasterIdLst>
    <p:notesMasterId r:id="rId12"/>
  </p:notesMasterIdLst>
  <p:handoutMasterIdLst>
    <p:handoutMasterId r:id="rId13"/>
  </p:handoutMasterIdLst>
  <p:sldIdLst>
    <p:sldId id="453" r:id="rId5"/>
    <p:sldId id="419" r:id="rId6"/>
    <p:sldId id="448" r:id="rId7"/>
    <p:sldId id="449" r:id="rId8"/>
    <p:sldId id="450" r:id="rId9"/>
    <p:sldId id="451" r:id="rId10"/>
    <p:sldId id="452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4D4D4D"/>
    <a:srgbClr val="ECC9FB"/>
    <a:srgbClr val="EFD5FB"/>
    <a:srgbClr val="E9C2FA"/>
    <a:srgbClr val="F0CAFA"/>
    <a:srgbClr val="6B1F7C"/>
    <a:srgbClr val="0085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1524" y="-492"/>
      </p:cViewPr>
      <p:guideLst>
        <p:guide orient="horz" pos="2160"/>
        <p:guide orient="horz" pos="800"/>
        <p:guide orient="horz" pos="636"/>
        <p:guide orient="horz" pos="3744"/>
        <p:guide orient="horz" pos="1386"/>
        <p:guide pos="2880"/>
        <p:guide pos="5328"/>
        <p:guide pos="3064"/>
      </p:guideLst>
    </p:cSldViewPr>
  </p:slideViewPr>
  <p:outlineViewPr>
    <p:cViewPr>
      <p:scale>
        <a:sx n="33" d="100"/>
        <a:sy n="33" d="100"/>
      </p:scale>
      <p:origin x="0" y="65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fld id="{CE8B4919-A74A-4C06-9C08-57EC06A586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03238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fld id="{C13A245A-EB01-43DF-9E43-AECF7FCED0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3282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Geneva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128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33143" indent="-281978" defTabSz="921128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27912" indent="-225582" defTabSz="921128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579077" indent="-225582" defTabSz="921128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30242" indent="-225582" defTabSz="921128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481407" indent="-225582" defTabSz="92112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32572" indent="-225582" defTabSz="92112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383737" indent="-225582" defTabSz="92112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34902" indent="-225582" defTabSz="92112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>
                <a:solidFill>
                  <a:prstClr val="black"/>
                </a:solidFill>
                <a:latin typeface="Arial" pitchFamily="34" charset="0"/>
              </a:rPr>
              <a:t>doc.: IEEE 802.11-10/0xxxr0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128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33143" indent="-281978" defTabSz="921128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27912" indent="-225582" defTabSz="921128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579077" indent="-225582" defTabSz="921128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30242" indent="-225582" defTabSz="921128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481407" indent="-225582" defTabSz="92112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32572" indent="-225582" defTabSz="92112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383737" indent="-225582" defTabSz="92112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34902" indent="-225582" defTabSz="92112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smtClean="0">
                <a:solidFill>
                  <a:prstClr val="black"/>
                </a:solidFill>
                <a:latin typeface="Arial" pitchFamily="34" charset="0"/>
              </a:rPr>
              <a:t>July 2010</a:t>
            </a: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>
                <a:solidFill>
                  <a:prstClr val="black"/>
                </a:solidFill>
              </a:rPr>
              <a:t>Andrew Myles, Cisco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Page </a:t>
            </a:r>
            <a:fld id="{BFD8823A-E707-449B-AE25-47FA80230A0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86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6125" cy="3417887"/>
          </a:xfrm>
          <a:ln/>
        </p:spPr>
      </p:sp>
      <p:sp>
        <p:nvSpPr>
          <p:cNvPr id="686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5FE99390-1981-4E34-A811-A084FE80CA75}" type="slidenum">
              <a:rPr lang="en-US" altLang="en-US" sz="1200">
                <a:latin typeface="Arial" pitchFamily="34" charset="0"/>
              </a:rPr>
              <a:pPr/>
              <a:t>2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8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Un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274320" indent="-276225">
              <a:spcBef>
                <a:spcPts val="1100"/>
              </a:spcBef>
              <a:buClr>
                <a:schemeClr val="accent1"/>
              </a:buClr>
              <a:buFont typeface="Wingdings 2" pitchFamily="18" charset="2"/>
              <a:buChar char="¾"/>
              <a:defRPr/>
            </a:lvl2pPr>
            <a:lvl3pPr marL="576072" indent="-276225">
              <a:buFont typeface="Verdana" pitchFamily="34" charset="0"/>
              <a:buChar char="–"/>
              <a:defRPr sz="1600"/>
            </a:lvl3pPr>
            <a:lvl4pPr marL="813816" indent="-228600">
              <a:buFont typeface="Verdana" pitchFamily="34" charset="0"/>
              <a:buChar char="•"/>
              <a:defRPr sz="1400"/>
            </a:lvl4pPr>
            <a:lvl5pPr marL="1033272" indent="-171450">
              <a:buFont typeface="Arial" pitchFamily="34" charset="0"/>
              <a:buChar char="-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7D810-F689-4EF9-A9CE-34CA7981E2A4}" type="slidenum">
              <a:rPr lang="en-US" altLang="en-US"/>
              <a:pPr/>
              <a:t>‹#›</a:t>
            </a:fld>
            <a:endParaRPr lang="en-US" alt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456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Un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3749040" cy="43434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74320" indent="-276225">
              <a:spcBef>
                <a:spcPts val="1100"/>
              </a:spcBef>
              <a:buClr>
                <a:schemeClr val="accent2"/>
              </a:buClr>
              <a:buFont typeface="Wingdings 2" pitchFamily="18" charset="2"/>
              <a:buChar char="¾"/>
              <a:defRPr/>
            </a:lvl2pPr>
            <a:lvl3pPr marL="576072" indent="-276225">
              <a:buFont typeface="Verdana" pitchFamily="34" charset="0"/>
              <a:buChar char="–"/>
              <a:defRPr sz="1600"/>
            </a:lvl3pPr>
            <a:lvl4pPr marL="813816" indent="-228600">
              <a:buFont typeface="Verdana" pitchFamily="34" charset="0"/>
              <a:buChar char="•"/>
              <a:defRPr sz="1400"/>
            </a:lvl4pPr>
            <a:lvl5pPr marL="1033272" indent="-171450">
              <a:buFont typeface="Arial" pitchFamily="34" charset="0"/>
              <a:buChar char="-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709160" y="1600200"/>
            <a:ext cx="3749040" cy="43434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74320" indent="-276225">
              <a:spcBef>
                <a:spcPts val="1100"/>
              </a:spcBef>
              <a:buClr>
                <a:schemeClr val="accent2"/>
              </a:buClr>
              <a:buFont typeface="Wingdings 2" pitchFamily="18" charset="2"/>
              <a:buChar char="¾"/>
              <a:defRPr/>
            </a:lvl2pPr>
            <a:lvl3pPr marL="576072" indent="-276225">
              <a:buFont typeface="Verdana" pitchFamily="34" charset="0"/>
              <a:buChar char="–"/>
              <a:defRPr sz="1600"/>
            </a:lvl3pPr>
            <a:lvl4pPr marL="813816" indent="-228600">
              <a:buFont typeface="Verdana" pitchFamily="34" charset="0"/>
              <a:buChar char="•"/>
              <a:defRPr sz="1400"/>
            </a:lvl4pPr>
            <a:lvl5pPr marL="1033272" indent="-171450">
              <a:buFont typeface="Arial" pitchFamily="34" charset="0"/>
              <a:buChar char="-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4F1E5CA-81A0-499B-A549-0E823168E951}" type="slidenum">
              <a:rPr lang="en-US" altLang="en-US"/>
              <a:pPr/>
              <a:t>‹#›</a:t>
            </a:fld>
            <a:endParaRPr lang="en-US" alt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799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752851" cy="4343400"/>
          </a:xfrm>
        </p:spPr>
        <p:txBody>
          <a:bodyPr/>
          <a:lstStyle>
            <a:lvl1pPr marL="274320" indent="-273050"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705349" y="1600200"/>
            <a:ext cx="3752851" cy="43434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6DFDC2A-9B1B-41E6-83EF-8A0597F5985A}" type="slidenum">
              <a:rPr lang="en-US" altLang="en-US"/>
              <a:pPr/>
              <a:t>‹#›</a:t>
            </a:fld>
            <a:endParaRPr lang="en-US" alt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240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CE6B4-3E40-4A0B-9594-6A5F4B9259EA}" type="slidenum">
              <a:rPr lang="en-US" altLang="en-US"/>
              <a:pPr/>
              <a:t>‹#›</a:t>
            </a:fld>
            <a:endParaRPr lang="en-US" alt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994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3F0D7-7470-4E7A-995A-14773642925B}" type="slidenum">
              <a:rPr lang="en-US" altLang="en-US"/>
              <a:pPr/>
              <a:t>‹#›</a:t>
            </a:fld>
            <a:endParaRPr lang="en-US" alt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73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rcuit Board 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650"/>
            <a:ext cx="91503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31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munications 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650"/>
            <a:ext cx="91503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tx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724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ud Blue Light 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650"/>
            <a:ext cx="91503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251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ars 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5"/>
              </a:gs>
              <a:gs pos="50000">
                <a:schemeClr val="accent5">
                  <a:alpha val="50000"/>
                </a:schemeClr>
              </a:gs>
              <a:gs pos="100000">
                <a:schemeClr val="accent5">
                  <a:alpha val="0"/>
                </a:schemeClr>
              </a:gs>
            </a:gsLst>
            <a:lin ang="2700000" scaled="0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ea typeface="ＭＳ Ｐゴシック" pitchFamily="34" charset="-128"/>
            </a:endParaRPr>
          </a:p>
        </p:txBody>
      </p:sp>
      <p:pic>
        <p:nvPicPr>
          <p:cNvPr id="6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650"/>
            <a:ext cx="91503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265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lobe 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650"/>
            <a:ext cx="91503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9414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nce 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650"/>
            <a:ext cx="91503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257800" y="5529263"/>
            <a:ext cx="3886200" cy="828675"/>
          </a:xfrm>
        </p:spPr>
        <p:txBody>
          <a:bodyPr anchor="ctr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996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299B13-4131-4B84-A602-A8AAB05A27FD}" type="slidenum">
              <a:rPr lang="en-US" altLang="en-US"/>
              <a:pPr/>
              <a:t>‹#›</a:t>
            </a:fld>
            <a:endParaRPr lang="en-US" alt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0382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fessional Services 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650"/>
            <a:ext cx="91503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834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ustry 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650"/>
            <a:ext cx="91503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895851" y="4624388"/>
            <a:ext cx="3886200" cy="828675"/>
          </a:xfrm>
        </p:spPr>
        <p:txBody>
          <a:bodyPr anchor="ctr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776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wer and Energy 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650"/>
            <a:ext cx="91503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4803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blishing 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650"/>
            <a:ext cx="91503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534025" y="3562352"/>
            <a:ext cx="3448051" cy="828675"/>
          </a:xfrm>
        </p:spPr>
        <p:txBody>
          <a:bodyPr anchor="ctr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7073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rtual 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650"/>
            <a:ext cx="91503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4300538"/>
            <a:ext cx="3886200" cy="828675"/>
          </a:xfrm>
        </p:spPr>
        <p:txBody>
          <a:bodyPr anchor="ctr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741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lthcare 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650"/>
            <a:ext cx="91503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4681538"/>
            <a:ext cx="3886200" cy="828675"/>
          </a:xfrm>
        </p:spPr>
        <p:txBody>
          <a:bodyPr anchor="ctr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6063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Andrew Myles, Cisco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F4002E7-DB4D-4CC3-8382-1939D19420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5319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Andrew Myles, Cisco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CE5288C-F87B-4810-A6B2-740CE13BD3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18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Un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3749040" cy="43434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274320" indent="-276225">
              <a:spcBef>
                <a:spcPts val="1100"/>
              </a:spcBef>
              <a:buClr>
                <a:schemeClr val="accent1"/>
              </a:buClr>
              <a:buFont typeface="Wingdings 2" pitchFamily="18" charset="2"/>
              <a:buChar char="¾"/>
              <a:defRPr sz="1600"/>
            </a:lvl2pPr>
            <a:lvl3pPr marL="576072" indent="-276225">
              <a:buFont typeface="Verdana" pitchFamily="34" charset="0"/>
              <a:buChar char="–"/>
              <a:defRPr sz="1600"/>
            </a:lvl3pPr>
            <a:lvl4pPr marL="813816" indent="-228600">
              <a:buFont typeface="Verdana" pitchFamily="34" charset="0"/>
              <a:buChar char="•"/>
              <a:defRPr sz="1400"/>
            </a:lvl4pPr>
            <a:lvl5pPr marL="1033272" indent="-171450">
              <a:buFont typeface="Arial" pitchFamily="34" charset="0"/>
              <a:buChar char="-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709160" y="1600200"/>
            <a:ext cx="3749040" cy="43434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74320" indent="-276225">
              <a:spcBef>
                <a:spcPts val="1100"/>
              </a:spcBef>
              <a:buClr>
                <a:schemeClr val="accent1"/>
              </a:buClr>
              <a:buFont typeface="Wingdings 2" pitchFamily="18" charset="2"/>
              <a:buChar char="¾"/>
              <a:defRPr/>
            </a:lvl2pPr>
            <a:lvl3pPr marL="576072" indent="-276225">
              <a:buFont typeface="Verdana" pitchFamily="34" charset="0"/>
              <a:buChar char="–"/>
              <a:defRPr sz="1600"/>
            </a:lvl3pPr>
            <a:lvl4pPr marL="813816" indent="-228600">
              <a:buFont typeface="Verdana" pitchFamily="34" charset="0"/>
              <a:buChar char="•"/>
              <a:defRPr sz="1400"/>
            </a:lvl4pPr>
            <a:lvl5pPr marL="1033272" indent="-171450">
              <a:buFont typeface="Arial" pitchFamily="34" charset="0"/>
              <a:buChar char="-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E6519B8-3BDB-4C71-AEA0-244097EC57BB}" type="slidenum">
              <a:rPr lang="en-US" altLang="en-US"/>
              <a:pPr/>
              <a:t>‹#›</a:t>
            </a:fld>
            <a:endParaRPr lang="en-US" alt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59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752851" cy="4343400"/>
          </a:xfrm>
        </p:spPr>
        <p:txBody>
          <a:bodyPr/>
          <a:lstStyle>
            <a:lvl1pPr marL="274320" indent="-273050"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705349" y="1600200"/>
            <a:ext cx="3752851" cy="43434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2FAD962-3E15-475F-88B3-83D9166E392A}" type="slidenum">
              <a:rPr lang="en-US" altLang="en-US"/>
              <a:pPr/>
              <a:t>‹#›</a:t>
            </a:fld>
            <a:endParaRPr lang="en-US" alt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20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23FA78-3EEB-4C1F-BE5E-5E64AF6AE9A0}" type="slidenum">
              <a:rPr lang="en-US" altLang="en-US"/>
              <a:pPr/>
              <a:t>‹#›</a:t>
            </a:fld>
            <a:endParaRPr lang="en-US" alt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397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E6EF0-DD39-48AA-B6C7-2201E5D23E9B}" type="slidenum">
              <a:rPr lang="en-US" altLang="en-US"/>
              <a:pPr/>
              <a:t>‹#›</a:t>
            </a:fld>
            <a:endParaRPr lang="en-US" alt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625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lobe 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650"/>
            <a:ext cx="91503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03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Un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274320" indent="-276225">
              <a:spcBef>
                <a:spcPts val="1100"/>
              </a:spcBef>
              <a:buClr>
                <a:schemeClr val="accent2"/>
              </a:buClr>
              <a:buFont typeface="Wingdings 2" pitchFamily="18" charset="2"/>
              <a:buChar char="¾"/>
              <a:defRPr/>
            </a:lvl2pPr>
            <a:lvl3pPr marL="576072" indent="-276225">
              <a:buFont typeface="Verdana" pitchFamily="34" charset="0"/>
              <a:buChar char="–"/>
              <a:defRPr sz="1600"/>
            </a:lvl3pPr>
            <a:lvl4pPr marL="813816" indent="-228600">
              <a:buFont typeface="Verdana" pitchFamily="34" charset="0"/>
              <a:buChar char="•"/>
              <a:defRPr sz="1400"/>
            </a:lvl4pPr>
            <a:lvl5pPr marL="1033272" indent="-171450">
              <a:buFont typeface="Arial" pitchFamily="34" charset="0"/>
              <a:buChar char="-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2E53F-FFFA-42E7-BB67-95C0E7A6720C}" type="slidenum">
              <a:rPr lang="en-US" altLang="en-US"/>
              <a:pPr/>
              <a:t>‹#›</a:t>
            </a:fld>
            <a:endParaRPr lang="en-US" alt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325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81781-3C06-4C8A-916F-046EB714B069}" type="slidenum">
              <a:rPr lang="en-US" altLang="en-US"/>
              <a:pPr/>
              <a:t>‹#›</a:t>
            </a:fld>
            <a:endParaRPr lang="en-US" alt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733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42888"/>
            <a:ext cx="777240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 b="1">
                <a:solidFill>
                  <a:schemeClr val="tx1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 b="1">
                <a:solidFill>
                  <a:schemeClr val="tx1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PowerPoint Title would go here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0" y="6629400"/>
            <a:ext cx="438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b="1"/>
            </a:lvl1pPr>
          </a:lstStyle>
          <a:p>
            <a:fld id="{0F34634C-7D99-461A-95AC-6F29E82AF98E}" type="slidenum">
              <a:rPr lang="en-US" altLang="en-US"/>
              <a:pPr/>
              <a:t>‹#›</a:t>
            </a:fld>
            <a:endParaRPr lang="en-US" altLang="en-US" sz="1400"/>
          </a:p>
        </p:txBody>
      </p:sp>
      <p:pic>
        <p:nvPicPr>
          <p:cNvPr id="1031" name="Picture 10" descr="IEEE_SA_Bar_Graphic_long_l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4425"/>
            <a:ext cx="91503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806" r:id="rId1"/>
    <p:sldLayoutId id="2147485807" r:id="rId2"/>
    <p:sldLayoutId id="2147485808" r:id="rId3"/>
    <p:sldLayoutId id="2147485809" r:id="rId4"/>
    <p:sldLayoutId id="2147485810" r:id="rId5"/>
    <p:sldLayoutId id="2147485811" r:id="rId6"/>
    <p:sldLayoutId id="2147485812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MS PGothic" pitchFamily="34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273050" indent="-273050" algn="l" rtl="0" eaLnBrk="0" fontAlgn="base" hangingPunct="0">
        <a:spcBef>
          <a:spcPts val="1100"/>
        </a:spcBef>
        <a:spcAft>
          <a:spcPct val="0"/>
        </a:spcAft>
        <a:buClr>
          <a:schemeClr val="accent1"/>
        </a:buClr>
        <a:buSzPct val="100000"/>
        <a:buFont typeface="Wingdings 2" pitchFamily="18" charset="2"/>
        <a:buChar char=""/>
        <a:defRPr sz="1600">
          <a:solidFill>
            <a:schemeClr val="tx1"/>
          </a:solidFill>
          <a:latin typeface="+mn-lt"/>
          <a:ea typeface="MS PGothic" pitchFamily="34" charset="-128"/>
          <a:cs typeface="ＭＳ Ｐゴシック" pitchFamily="-112" charset="-128"/>
        </a:defRPr>
      </a:lvl1pPr>
      <a:lvl2pPr marL="571500" indent="-276225" algn="l" rtl="0" eaLnBrk="0" fontAlgn="base" hangingPunct="0">
        <a:spcBef>
          <a:spcPts val="4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itchFamily="34" charset="-128"/>
          <a:cs typeface="ＭＳ Ｐゴシック" pitchFamily="-112" charset="-128"/>
        </a:defRPr>
      </a:lvl2pPr>
      <a:lvl3pPr marL="809625" indent="-228600" algn="l" rtl="0" eaLnBrk="0" fontAlgn="base" hangingPunct="0">
        <a:spcBef>
          <a:spcPts val="4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itchFamily="34" charset="-128"/>
          <a:cs typeface="ＭＳ Ｐゴシック" pitchFamily="-112" charset="-128"/>
        </a:defRPr>
      </a:lvl3pPr>
      <a:lvl4pPr marL="1028700" indent="-171450" algn="l" rtl="0" eaLnBrk="0" fontAlgn="base" hangingPunct="0">
        <a:spcBef>
          <a:spcPts val="400"/>
        </a:spcBef>
        <a:spcAft>
          <a:spcPct val="0"/>
        </a:spcAft>
        <a:buFont typeface="Arial" pitchFamily="34" charset="0"/>
        <a:buChar char="-"/>
        <a:defRPr sz="1200">
          <a:solidFill>
            <a:schemeClr val="tx1"/>
          </a:solidFill>
          <a:latin typeface="+mn-lt"/>
          <a:ea typeface="MS PGothic" pitchFamily="34" charset="-128"/>
          <a:cs typeface="ＭＳ Ｐゴシック" pitchFamily="-112" charset="-128"/>
        </a:defRPr>
      </a:lvl4pPr>
      <a:lvl5pPr marL="1200150" indent="-171450" algn="l" rtl="0" eaLnBrk="0" fontAlgn="base" hangingPunct="0">
        <a:spcBef>
          <a:spcPts val="400"/>
        </a:spcBef>
        <a:spcAft>
          <a:spcPct val="0"/>
        </a:spcAft>
        <a:buFont typeface="Arial" pitchFamily="34" charset="0"/>
        <a:buChar char="•"/>
        <a:defRPr sz="1200">
          <a:solidFill>
            <a:schemeClr val="tx1"/>
          </a:solidFill>
          <a:latin typeface="+mn-lt"/>
          <a:ea typeface="MS PGothic" pitchFamily="34" charset="-128"/>
          <a:cs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42888"/>
            <a:ext cx="777240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 b="1">
                <a:solidFill>
                  <a:schemeClr val="tx1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 b="1">
                <a:solidFill>
                  <a:schemeClr val="tx1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PowerPoint Title would go here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0" y="6629400"/>
            <a:ext cx="438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b="1"/>
            </a:lvl1pPr>
          </a:lstStyle>
          <a:p>
            <a:fld id="{E2A519CE-41AB-4970-ACCB-4A5241A4EA08}" type="slidenum">
              <a:rPr lang="en-US" altLang="en-US"/>
              <a:pPr/>
              <a:t>‹#›</a:t>
            </a:fld>
            <a:endParaRPr lang="en-US" altLang="en-US" sz="1400"/>
          </a:p>
        </p:txBody>
      </p:sp>
      <p:pic>
        <p:nvPicPr>
          <p:cNvPr id="9223" name="Picture 10" descr="IEEE_SA_Bar_Graphic_long_l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4425"/>
            <a:ext cx="91503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813" r:id="rId1"/>
    <p:sldLayoutId id="2147485814" r:id="rId2"/>
    <p:sldLayoutId id="2147485815" r:id="rId3"/>
    <p:sldLayoutId id="2147485816" r:id="rId4"/>
    <p:sldLayoutId id="2147485817" r:id="rId5"/>
    <p:sldLayoutId id="2147485818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MS PGothic" pitchFamily="34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273050" indent="-273050" algn="l" rtl="0" eaLnBrk="0" fontAlgn="base" hangingPunct="0">
        <a:spcBef>
          <a:spcPts val="110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"/>
        <a:defRPr sz="1600">
          <a:solidFill>
            <a:schemeClr val="tx1"/>
          </a:solidFill>
          <a:latin typeface="+mn-lt"/>
          <a:ea typeface="MS PGothic" pitchFamily="34" charset="-128"/>
          <a:cs typeface="ＭＳ Ｐゴシック" pitchFamily="-112" charset="-128"/>
        </a:defRPr>
      </a:lvl1pPr>
      <a:lvl2pPr marL="571500" indent="-276225" algn="l" rtl="0" eaLnBrk="0" fontAlgn="base" hangingPunct="0">
        <a:spcBef>
          <a:spcPts val="4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itchFamily="34" charset="-128"/>
          <a:cs typeface="ＭＳ Ｐゴシック" pitchFamily="-112" charset="-128"/>
        </a:defRPr>
      </a:lvl2pPr>
      <a:lvl3pPr marL="809625" indent="-228600" algn="l" rtl="0" eaLnBrk="0" fontAlgn="base" hangingPunct="0">
        <a:spcBef>
          <a:spcPts val="4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itchFamily="34" charset="-128"/>
          <a:cs typeface="ＭＳ Ｐゴシック" pitchFamily="-112" charset="-128"/>
        </a:defRPr>
      </a:lvl3pPr>
      <a:lvl4pPr marL="1028700" indent="-171450" algn="l" rtl="0" eaLnBrk="0" fontAlgn="base" hangingPunct="0">
        <a:spcBef>
          <a:spcPts val="400"/>
        </a:spcBef>
        <a:spcAft>
          <a:spcPct val="0"/>
        </a:spcAft>
        <a:buFont typeface="Arial" pitchFamily="34" charset="0"/>
        <a:buChar char="-"/>
        <a:defRPr sz="1200">
          <a:solidFill>
            <a:schemeClr val="tx1"/>
          </a:solidFill>
          <a:latin typeface="+mn-lt"/>
          <a:ea typeface="MS PGothic" pitchFamily="34" charset="-128"/>
          <a:cs typeface="ＭＳ Ｐゴシック" pitchFamily="-112" charset="-128"/>
        </a:defRPr>
      </a:lvl4pPr>
      <a:lvl5pPr marL="1200150" indent="-171450" algn="l" rtl="0" eaLnBrk="0" fontAlgn="base" hangingPunct="0">
        <a:spcBef>
          <a:spcPts val="400"/>
        </a:spcBef>
        <a:spcAft>
          <a:spcPct val="0"/>
        </a:spcAft>
        <a:buFont typeface="Arial" pitchFamily="34" charset="0"/>
        <a:buChar char="•"/>
        <a:defRPr sz="1200">
          <a:solidFill>
            <a:schemeClr val="tx1"/>
          </a:solidFill>
          <a:latin typeface="+mn-lt"/>
          <a:ea typeface="MS PGothic" pitchFamily="34" charset="-128"/>
          <a:cs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308100"/>
            <a:ext cx="77724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62150"/>
            <a:ext cx="777240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 b="1">
                <a:solidFill>
                  <a:schemeClr val="tx1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 b="1">
                <a:solidFill>
                  <a:schemeClr val="tx1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PowerPoint Title would go here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0" y="6629400"/>
            <a:ext cx="438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b="1"/>
            </a:lvl1pPr>
          </a:lstStyle>
          <a:p>
            <a:fld id="{31066C10-569B-4ED5-96D7-563E1BD8A336}" type="slidenum">
              <a:rPr lang="en-US" altLang="en-US"/>
              <a:pPr/>
              <a:t>‹#›</a:t>
            </a:fld>
            <a:endParaRPr lang="en-US" altLang="en-US" sz="1400"/>
          </a:p>
        </p:txBody>
      </p:sp>
      <p:pic>
        <p:nvPicPr>
          <p:cNvPr id="16391" name="Picture 8" descr="IEEE_SA_Bar_Graphic_long_l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650"/>
            <a:ext cx="91503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819" r:id="rId1"/>
    <p:sldLayoutId id="2147485820" r:id="rId2"/>
    <p:sldLayoutId id="2147485821" r:id="rId3"/>
    <p:sldLayoutId id="2147485822" r:id="rId4"/>
    <p:sldLayoutId id="2147485823" r:id="rId5"/>
    <p:sldLayoutId id="2147485824" r:id="rId6"/>
    <p:sldLayoutId id="2147485825" r:id="rId7"/>
    <p:sldLayoutId id="2147485826" r:id="rId8"/>
    <p:sldLayoutId id="2147485827" r:id="rId9"/>
    <p:sldLayoutId id="2147485828" r:id="rId10"/>
    <p:sldLayoutId id="2147485829" r:id="rId11"/>
    <p:sldLayoutId id="214748583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MS PGothic" pitchFamily="34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MS PGothic" pitchFamily="34" charset="-128"/>
          <a:cs typeface="ＭＳ Ｐゴシック" pitchFamily="-112" charset="-128"/>
        </a:defRPr>
      </a:lvl1pPr>
      <a:lvl2pPr marL="742950" indent="-28575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itchFamily="34" charset="-128"/>
          <a:cs typeface="ＭＳ Ｐゴシック" pitchFamily="-112" charset="-128"/>
        </a:defRPr>
      </a:lvl2pPr>
      <a:lvl3pPr marL="1143000" indent="-2286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MS PGothic" pitchFamily="34" charset="-128"/>
          <a:cs typeface="ＭＳ Ｐゴシック" pitchFamily="-112" charset="-128"/>
        </a:defRPr>
      </a:lvl3pPr>
      <a:lvl4pPr marL="1600200" indent="-17145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Font typeface="Arial" pitchFamily="34" charset="0"/>
        <a:buChar char="-"/>
        <a:defRPr sz="1200">
          <a:solidFill>
            <a:schemeClr val="tx1"/>
          </a:solidFill>
          <a:latin typeface="+mn-lt"/>
          <a:ea typeface="MS PGothic" pitchFamily="34" charset="-128"/>
          <a:cs typeface="ＭＳ Ｐゴシック" pitchFamily="-112" charset="-128"/>
        </a:defRPr>
      </a:lvl4pPr>
      <a:lvl5pPr marL="2057400" indent="-17145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Font typeface="Arial" pitchFamily="34" charset="0"/>
        <a:buChar char="•"/>
        <a:defRPr sz="1200">
          <a:solidFill>
            <a:schemeClr val="tx1"/>
          </a:solidFill>
          <a:latin typeface="+mn-lt"/>
          <a:ea typeface="MS PGothic" pitchFamily="34" charset="-128"/>
          <a:cs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53388" y="6475413"/>
            <a:ext cx="4905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z="1200">
                <a:solidFill>
                  <a:srgbClr val="000000"/>
                </a:solidFill>
                <a:ea typeface="+mn-ea"/>
              </a:rPr>
              <a:t>Andrew Myles, Cisco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27525" y="6475413"/>
            <a:ext cx="5651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z="1200">
                <a:solidFill>
                  <a:srgbClr val="000000"/>
                </a:solidFill>
                <a:ea typeface="+mn-ea"/>
              </a:rPr>
              <a:t>Slide </a:t>
            </a:r>
            <a:fld id="{A469A3A6-7083-48BA-9D7E-342D6AB96B4F}" type="slidenum">
              <a:rPr lang="en-US" sz="1200">
                <a:solidFill>
                  <a:srgbClr val="000000"/>
                </a:solidFill>
                <a:ea typeface="+mn-ea"/>
              </a:rPr>
              <a:pPr>
                <a:defRPr/>
              </a:pPr>
              <a:t>‹#›</a:t>
            </a:fld>
            <a:endParaRPr lang="en-US" sz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5292521" y="363379"/>
            <a:ext cx="31529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/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doc.: IEEE 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802.11-15/1287r0</a:t>
            </a:r>
            <a:endParaRPr lang="en-US" sz="1600" b="1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 sz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685800" y="6475413"/>
            <a:ext cx="7842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Submission</a:t>
            </a:r>
          </a:p>
        </p:txBody>
      </p:sp>
      <p:sp>
        <p:nvSpPr>
          <p:cNvPr id="1033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 sz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034" name="Rectangle 7"/>
          <p:cNvSpPr>
            <a:spLocks noChangeArrowheads="1"/>
          </p:cNvSpPr>
          <p:nvPr/>
        </p:nvSpPr>
        <p:spPr bwMode="auto">
          <a:xfrm>
            <a:off x="685800" y="380842"/>
            <a:ext cx="89928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marL="0" lvl="3" eaLnBrk="0" hangingPunct="0"/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Nov 2015</a:t>
            </a:r>
            <a:endParaRPr lang="en-US" sz="1600" b="1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684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32" r:id="rId1"/>
    <p:sldLayoutId id="2147485833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0975" algn="l" rtl="0" eaLnBrk="0" fontAlgn="base" hangingPunct="0">
        <a:spcBef>
          <a:spcPct val="5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2pPr>
      <a:lvl3pPr marL="365125" indent="-180975" algn="l" rtl="0" eaLnBrk="0" fontAlgn="base" hangingPunct="0">
        <a:spcBef>
          <a:spcPct val="25000"/>
        </a:spcBef>
        <a:spcAft>
          <a:spcPct val="0"/>
        </a:spcAft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3pPr>
      <a:lvl4pPr marL="711200" indent="-344488" algn="l" rtl="0" eaLnBrk="0" fontAlgn="base" hangingPunct="0">
        <a:spcBef>
          <a:spcPct val="10000"/>
        </a:spcBef>
        <a:spcAft>
          <a:spcPct val="0"/>
        </a:spcAft>
        <a:buFont typeface="Times New Roman" pitchFamily="18" charset="0"/>
        <a:buChar char="—"/>
        <a:defRPr sz="1400">
          <a:solidFill>
            <a:schemeClr val="tx1"/>
          </a:solidFill>
          <a:latin typeface="+mn-lt"/>
        </a:defRPr>
      </a:lvl4pPr>
      <a:lvl5pPr marL="969963" indent="-1651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1427163" indent="-1651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1884363" indent="-1651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2341563" indent="-1651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2798763" indent="-1651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110840" y="6475413"/>
            <a:ext cx="1433085" cy="184666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Andrew Myles, Cisco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610067" y="6475413"/>
            <a:ext cx="64" cy="184666"/>
          </a:xfrm>
        </p:spPr>
        <p:txBody>
          <a:bodyPr/>
          <a:lstStyle/>
          <a:p>
            <a:pPr>
              <a:defRPr/>
            </a:pP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>
              <a:defRPr/>
            </a:pPr>
            <a:r>
              <a:rPr lang="en-AU" dirty="0">
                <a:solidFill>
                  <a:schemeClr val="accent2">
                    <a:lumMod val="75000"/>
                  </a:schemeClr>
                </a:solidFill>
              </a:rPr>
              <a:t>IEEE 802 Process for Interactions </a:t>
            </a:r>
            <a:br>
              <a:rPr lang="en-A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AU" dirty="0">
                <a:solidFill>
                  <a:schemeClr val="accent2">
                    <a:lumMod val="75000"/>
                  </a:schemeClr>
                </a:solidFill>
              </a:rPr>
              <a:t>with ISO/IEC JTC 1/SC 6 &amp; 7 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330450"/>
            <a:ext cx="7772400" cy="381000"/>
          </a:xfrm>
        </p:spPr>
        <p:txBody>
          <a:bodyPr/>
          <a:lstStyle/>
          <a:p>
            <a:pPr marL="0" indent="0" algn="ctr">
              <a:defRPr/>
            </a:pPr>
            <a:r>
              <a:rPr lang="en-US" b="0" dirty="0" smtClean="0">
                <a:solidFill>
                  <a:schemeClr val="accent2">
                    <a:lumMod val="50000"/>
                  </a:schemeClr>
                </a:solidFill>
              </a:rPr>
              <a:t>9 Nov 2015</a:t>
            </a:r>
          </a:p>
        </p:txBody>
      </p:sp>
      <p:sp>
        <p:nvSpPr>
          <p:cNvPr id="2054" name="Rectangle 12"/>
          <p:cNvSpPr>
            <a:spLocks noChangeArrowheads="1"/>
          </p:cNvSpPr>
          <p:nvPr/>
        </p:nvSpPr>
        <p:spPr bwMode="auto">
          <a:xfrm>
            <a:off x="533400" y="274637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Authors:</a:t>
            </a:r>
            <a:endParaRPr lang="en-US" sz="16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187245"/>
              </p:ext>
            </p:extLst>
          </p:nvPr>
        </p:nvGraphicFramePr>
        <p:xfrm>
          <a:off x="685800" y="3429000"/>
          <a:ext cx="7696200" cy="11120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24050"/>
                <a:gridCol w="1924050"/>
                <a:gridCol w="1924050"/>
                <a:gridCol w="1924050"/>
              </a:tblGrid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Name</a:t>
                      </a:r>
                      <a:endParaRPr lang="en-AU" sz="1200" b="1" kern="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Company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Phone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email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Andrew </a:t>
                      </a:r>
                      <a:r>
                        <a:rPr lang="en-US" sz="1200" dirty="0" smtClean="0">
                          <a:effectLst/>
                        </a:rPr>
                        <a:t>Myles (Chair)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Cisco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+61 2 84461010</a:t>
                      </a:r>
                      <a:endParaRPr lang="en-AU" sz="1200" dirty="0">
                        <a:effectLst/>
                      </a:endParaRPr>
                    </a:p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+61 418 656587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amyles@cisco.com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  <a:latin typeface="+mj-lt"/>
                          <a:ea typeface="Times New Roman"/>
                        </a:rPr>
                        <a:t>Peter Yee (Vice</a:t>
                      </a:r>
                      <a:r>
                        <a:rPr lang="en-AU" sz="1200" baseline="0" dirty="0" smtClean="0">
                          <a:effectLst/>
                          <a:latin typeface="+mj-lt"/>
                          <a:ea typeface="Times New Roman"/>
                        </a:rPr>
                        <a:t> Chair)</a:t>
                      </a:r>
                      <a:endParaRPr lang="en-A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A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81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504825" y="2181225"/>
            <a:ext cx="8458200" cy="533400"/>
          </a:xfrm>
        </p:spPr>
        <p:txBody>
          <a:bodyPr/>
          <a:lstStyle/>
          <a:p>
            <a:pPr algn="ctr"/>
            <a:r>
              <a:rPr lang="en-US" altLang="en-US" dirty="0" smtClean="0"/>
              <a:t>IEEE 802 Process for Interactions </a:t>
            </a:r>
            <a:br>
              <a:rPr lang="en-US" altLang="en-US" dirty="0" smtClean="0"/>
            </a:br>
            <a:r>
              <a:rPr lang="en-US" altLang="en-US" dirty="0" smtClean="0"/>
              <a:t>with ISO/IEC JTC 1/SC </a:t>
            </a:r>
            <a:r>
              <a:rPr lang="en-US" altLang="en-US" dirty="0" smtClean="0"/>
              <a:t>6 &amp; 7 </a:t>
            </a:r>
            <a:endParaRPr lang="en-US" altLang="en-US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685800" y="595313"/>
            <a:ext cx="7772400" cy="766762"/>
          </a:xfrm>
        </p:spPr>
        <p:txBody>
          <a:bodyPr/>
          <a:lstStyle/>
          <a:p>
            <a:r>
              <a:rPr lang="en-AU" altLang="en-US" sz="2400" smtClean="0"/>
              <a:t>Processes that should be followed in interactions with SC6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>
          <a:xfrm>
            <a:off x="403225" y="1797050"/>
            <a:ext cx="7772400" cy="4343400"/>
          </a:xfrm>
        </p:spPr>
        <p:txBody>
          <a:bodyPr/>
          <a:lstStyle/>
          <a:p>
            <a:pPr lvl="1"/>
            <a:r>
              <a:rPr lang="en-AU" altLang="en-US" sz="1800" smtClean="0"/>
              <a:t>The following pages contain draft processes for interactions with SC6</a:t>
            </a:r>
          </a:p>
          <a:p>
            <a:pPr lvl="1"/>
            <a:r>
              <a:rPr lang="en-AU" altLang="en-US" sz="1800" smtClean="0"/>
              <a:t>Once refined and agreed by the SC6, they will be documented as an operations manual and approved by IEEE 802 EC</a:t>
            </a:r>
          </a:p>
          <a:p>
            <a:pPr lvl="1"/>
            <a:r>
              <a:rPr lang="en-AU" altLang="en-US" sz="1800" smtClean="0"/>
              <a:t>The draft process include:</a:t>
            </a:r>
          </a:p>
          <a:p>
            <a:pPr lvl="2"/>
            <a:r>
              <a:rPr lang="en-AU" altLang="en-US" sz="1600" smtClean="0"/>
              <a:t>How does a WG send a liaison to SC6?</a:t>
            </a:r>
          </a:p>
          <a:p>
            <a:pPr lvl="2"/>
            <a:r>
              <a:rPr lang="en-AU" altLang="en-US" sz="1600" smtClean="0"/>
              <a:t>How does a WG send a draft (or ratified standard) to SC6 for information or review?</a:t>
            </a:r>
          </a:p>
          <a:p>
            <a:pPr lvl="2"/>
            <a:r>
              <a:rPr lang="en-AU" altLang="en-US" sz="1600" smtClean="0"/>
              <a:t>How does a WG submit a standard for ratification under the PSDO process?</a:t>
            </a:r>
          </a:p>
          <a:p>
            <a:pPr lvl="2"/>
            <a:r>
              <a:rPr lang="en-AU" altLang="en-US" sz="1600" smtClean="0"/>
              <a:t>How does a WG submit response to any comments received during the PSDO process?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86600" y="6629400"/>
            <a:ext cx="1066800" cy="228600"/>
          </a:xfrm>
        </p:spPr>
        <p:txBody>
          <a:bodyPr lIns="91440"/>
          <a:lstStyle/>
          <a:p>
            <a:pPr>
              <a:defRPr/>
            </a:pPr>
            <a:r>
              <a:rPr lang="en-US" smtClean="0">
                <a:ea typeface="ＭＳ Ｐゴシック" pitchFamily="-112" charset="-128"/>
                <a:cs typeface="ＭＳ Ｐゴシック" pitchFamily="-112" charset="-128"/>
              </a:rPr>
              <a:t>Andrew Myles, Cisco</a:t>
            </a:r>
            <a:endParaRPr lang="en-US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" y="6629400"/>
            <a:ext cx="4800600" cy="228600"/>
          </a:xfrm>
        </p:spPr>
        <p:txBody>
          <a:bodyPr lIns="0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r>
              <a:rPr lang="en-US" altLang="en-US" sz="800"/>
              <a:t>Slide </a:t>
            </a:r>
            <a:fld id="{E6F12BCA-C20B-40F3-9A37-2FEE2F571151}" type="slidenum">
              <a:rPr lang="en-US" altLang="en-US" sz="800"/>
              <a:pPr/>
              <a:t>3</a:t>
            </a:fld>
            <a:endParaRPr lang="en-US" altLang="en-US" sz="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>
          <a:xfrm>
            <a:off x="685800" y="581025"/>
            <a:ext cx="7772400" cy="766763"/>
          </a:xfrm>
        </p:spPr>
        <p:txBody>
          <a:bodyPr/>
          <a:lstStyle/>
          <a:p>
            <a:r>
              <a:rPr lang="en-AU" altLang="en-US" sz="2400" smtClean="0"/>
              <a:t>Process: how does a WG send a liaison to SC6?</a:t>
            </a: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>
          <a:xfrm>
            <a:off x="388938" y="1712913"/>
            <a:ext cx="7772400" cy="4343400"/>
          </a:xfrm>
        </p:spPr>
        <p:txBody>
          <a:bodyPr/>
          <a:lstStyle/>
          <a:p>
            <a:pPr lvl="1"/>
            <a:r>
              <a:rPr lang="en-AU" altLang="en-US" sz="2000" smtClean="0"/>
              <a:t>Development</a:t>
            </a:r>
          </a:p>
          <a:p>
            <a:pPr lvl="2"/>
            <a:r>
              <a:rPr lang="en-AU" altLang="en-US" sz="1800" smtClean="0"/>
              <a:t>The WG may develop a proposed liaison at any time</a:t>
            </a:r>
          </a:p>
          <a:p>
            <a:pPr lvl="2"/>
            <a:r>
              <a:rPr lang="en-AU" altLang="en-US" sz="1800" smtClean="0"/>
              <a:t>It is suggested that the WG coordinate with the IEEE 802 JTC1 SC </a:t>
            </a:r>
          </a:p>
          <a:p>
            <a:pPr lvl="1"/>
            <a:r>
              <a:rPr lang="en-AU" altLang="en-US" sz="2000" smtClean="0"/>
              <a:t>Approval</a:t>
            </a:r>
          </a:p>
          <a:p>
            <a:pPr lvl="2"/>
            <a:r>
              <a:rPr lang="en-AU" altLang="en-US" sz="1800" smtClean="0"/>
              <a:t>The WG and then the IEEE 802 EC must approve liaisons to SC6</a:t>
            </a:r>
          </a:p>
          <a:p>
            <a:pPr lvl="1"/>
            <a:r>
              <a:rPr lang="en-AU" altLang="en-US" sz="2000" smtClean="0"/>
              <a:t>Transmission</a:t>
            </a:r>
          </a:p>
          <a:p>
            <a:pPr lvl="2"/>
            <a:r>
              <a:rPr lang="en-AU" altLang="en-US" sz="1800" smtClean="0"/>
              <a:t>The WG Chair is responsible for transmitting the liaison to the SC6 Secretary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86600" y="6629400"/>
            <a:ext cx="1066800" cy="228600"/>
          </a:xfrm>
        </p:spPr>
        <p:txBody>
          <a:bodyPr lIns="91440"/>
          <a:lstStyle/>
          <a:p>
            <a:pPr>
              <a:defRPr/>
            </a:pPr>
            <a:r>
              <a:rPr lang="en-US" smtClean="0">
                <a:ea typeface="ＭＳ Ｐゴシック" pitchFamily="-112" charset="-128"/>
                <a:cs typeface="ＭＳ Ｐゴシック" pitchFamily="-112" charset="-128"/>
              </a:rPr>
              <a:t>Andrew Myles, Cisco</a:t>
            </a:r>
            <a:endParaRPr lang="en-US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" y="6629400"/>
            <a:ext cx="4800600" cy="228600"/>
          </a:xfrm>
        </p:spPr>
        <p:txBody>
          <a:bodyPr lIns="0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r>
              <a:rPr lang="en-US" altLang="en-US" sz="800"/>
              <a:t>Slide </a:t>
            </a:r>
            <a:fld id="{58E98B8A-E6FD-4AC1-A1C4-6FBC39457401}" type="slidenum">
              <a:rPr lang="en-US" altLang="en-US" sz="800"/>
              <a:pPr/>
              <a:t>4</a:t>
            </a:fld>
            <a:endParaRPr lang="en-US" altLang="en-US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>
          <a:xfrm>
            <a:off x="685800" y="722313"/>
            <a:ext cx="7772400" cy="766762"/>
          </a:xfrm>
        </p:spPr>
        <p:txBody>
          <a:bodyPr/>
          <a:lstStyle/>
          <a:p>
            <a:r>
              <a:rPr lang="en-AU" altLang="en-US" sz="2400" smtClean="0"/>
              <a:t>Process: how does a WG send a draft (or ratified standard) to SC6 for information or review?</a:t>
            </a:r>
          </a:p>
        </p:txBody>
      </p:sp>
      <p:sp>
        <p:nvSpPr>
          <p:cNvPr id="61442" name="Content Placeholder 2"/>
          <p:cNvSpPr>
            <a:spLocks noGrp="1"/>
          </p:cNvSpPr>
          <p:nvPr>
            <p:ph idx="1"/>
          </p:nvPr>
        </p:nvSpPr>
        <p:spPr>
          <a:xfrm>
            <a:off x="417513" y="1698625"/>
            <a:ext cx="7772400" cy="4343400"/>
          </a:xfrm>
        </p:spPr>
        <p:txBody>
          <a:bodyPr/>
          <a:lstStyle/>
          <a:p>
            <a:pPr lvl="1"/>
            <a:r>
              <a:rPr lang="en-AU" altLang="en-US" sz="1800" smtClean="0"/>
              <a:t>Development</a:t>
            </a:r>
          </a:p>
          <a:p>
            <a:pPr lvl="2"/>
            <a:r>
              <a:rPr lang="en-AU" altLang="en-US" sz="1600" smtClean="0"/>
              <a:t>The WG may decide to send a draft (or a ratified standard) to SC6 for information or review at any time</a:t>
            </a:r>
          </a:p>
          <a:p>
            <a:pPr lvl="2"/>
            <a:r>
              <a:rPr lang="en-AU" altLang="en-US" sz="1600" smtClean="0"/>
              <a:t>It is suggested that the WG coordinate with the IEEE 802 JTC1 SC</a:t>
            </a:r>
          </a:p>
          <a:p>
            <a:pPr lvl="2"/>
            <a:r>
              <a:rPr lang="en-AU" altLang="en-US" sz="1600" smtClean="0"/>
              <a:t>The WG Chair must work with IEEE-SA staff to ensure the inclusion of appropriate front matter </a:t>
            </a:r>
          </a:p>
          <a:p>
            <a:pPr lvl="1"/>
            <a:r>
              <a:rPr lang="en-AU" altLang="en-US" sz="1800" smtClean="0"/>
              <a:t>Approval</a:t>
            </a:r>
          </a:p>
          <a:p>
            <a:pPr lvl="2"/>
            <a:r>
              <a:rPr lang="en-AU" altLang="en-US" sz="1600" smtClean="0"/>
              <a:t>The WG and the IEEE 802 EC must approve sending a draft (or a ratified standard) to SC6 and the request for any SC6 action</a:t>
            </a:r>
          </a:p>
          <a:p>
            <a:pPr lvl="3"/>
            <a:r>
              <a:rPr lang="en-AU" altLang="en-US" sz="1400" smtClean="0"/>
              <a:t>The approval will normally be on the IEEE 802 EC consent agenda </a:t>
            </a:r>
          </a:p>
          <a:p>
            <a:pPr lvl="1"/>
            <a:r>
              <a:rPr lang="en-AU" altLang="en-US" sz="1800" smtClean="0"/>
              <a:t>Transmission</a:t>
            </a:r>
          </a:p>
          <a:p>
            <a:pPr lvl="2"/>
            <a:r>
              <a:rPr lang="en-AU" altLang="en-US" sz="1600" smtClean="0"/>
              <a:t>The WG Chair is responsible for notifying the SC6 Secretary that a draft (or a ratified standard) is available and any action expected of SC6</a:t>
            </a:r>
          </a:p>
          <a:p>
            <a:pPr lvl="3"/>
            <a:r>
              <a:rPr lang="en-AU" altLang="en-US" sz="1400" smtClean="0"/>
              <a:t>Normally the draft will be held in an IEEE 802 WG private area with only the user name/password sent to SC6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86600" y="6629400"/>
            <a:ext cx="1066800" cy="228600"/>
          </a:xfrm>
        </p:spPr>
        <p:txBody>
          <a:bodyPr lIns="91440"/>
          <a:lstStyle/>
          <a:p>
            <a:pPr>
              <a:defRPr/>
            </a:pPr>
            <a:r>
              <a:rPr lang="en-US" smtClean="0">
                <a:ea typeface="ＭＳ Ｐゴシック" pitchFamily="-112" charset="-128"/>
                <a:cs typeface="ＭＳ Ｐゴシック" pitchFamily="-112" charset="-128"/>
              </a:rPr>
              <a:t>Andrew Myles, Cisco</a:t>
            </a:r>
            <a:endParaRPr lang="en-US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" y="6629400"/>
            <a:ext cx="4800600" cy="228600"/>
          </a:xfrm>
        </p:spPr>
        <p:txBody>
          <a:bodyPr lIns="0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r>
              <a:rPr lang="en-US" altLang="en-US" sz="800"/>
              <a:t>Slide </a:t>
            </a:r>
            <a:fld id="{99068DEB-4A92-4BBA-8737-0D20FF068B6A}" type="slidenum">
              <a:rPr lang="en-US" altLang="en-US" sz="800"/>
              <a:pPr/>
              <a:t>5</a:t>
            </a:fld>
            <a:endParaRPr lang="en-US" altLang="en-US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>
          <a:xfrm>
            <a:off x="685800" y="412750"/>
            <a:ext cx="7772400" cy="766763"/>
          </a:xfrm>
        </p:spPr>
        <p:txBody>
          <a:bodyPr/>
          <a:lstStyle/>
          <a:p>
            <a:r>
              <a:rPr lang="en-AU" altLang="en-US" sz="2400" smtClean="0"/>
              <a:t>Process: how does a WG submit a standard for ratification under the PSDO process?</a:t>
            </a:r>
          </a:p>
        </p:txBody>
      </p:sp>
      <p:sp>
        <p:nvSpPr>
          <p:cNvPr id="62466" name="Content Placeholder 2"/>
          <p:cNvSpPr>
            <a:spLocks noGrp="1"/>
          </p:cNvSpPr>
          <p:nvPr>
            <p:ph idx="1"/>
          </p:nvPr>
        </p:nvSpPr>
        <p:spPr>
          <a:xfrm>
            <a:off x="403225" y="1585913"/>
            <a:ext cx="7772400" cy="4343400"/>
          </a:xfrm>
        </p:spPr>
        <p:txBody>
          <a:bodyPr/>
          <a:lstStyle/>
          <a:p>
            <a:pPr lvl="1"/>
            <a:r>
              <a:rPr lang="en-AU" altLang="en-US" sz="2000" smtClean="0"/>
              <a:t>Development</a:t>
            </a:r>
          </a:p>
          <a:p>
            <a:pPr lvl="2"/>
            <a:r>
              <a:rPr lang="en-AU" altLang="en-US" sz="1800" smtClean="0"/>
              <a:t>A WG may decide to submit a standard for ratification at any time</a:t>
            </a:r>
          </a:p>
          <a:p>
            <a:pPr lvl="2"/>
            <a:r>
              <a:rPr lang="en-AU" altLang="en-US" sz="1800" smtClean="0"/>
              <a:t>It is suggested that the WG coordinate with the IEEE 802 JTC1 SC </a:t>
            </a:r>
          </a:p>
          <a:p>
            <a:pPr lvl="1"/>
            <a:r>
              <a:rPr lang="en-AU" altLang="en-US" sz="2000" smtClean="0"/>
              <a:t>Approval</a:t>
            </a:r>
          </a:p>
          <a:p>
            <a:pPr lvl="2"/>
            <a:r>
              <a:rPr lang="en-AU" altLang="en-US" sz="1800" smtClean="0"/>
              <a:t>The WG and the IEEE 802 EC shall approve submitting a standard for ratification under the PSDO process</a:t>
            </a:r>
          </a:p>
          <a:p>
            <a:pPr lvl="1"/>
            <a:r>
              <a:rPr lang="en-AU" altLang="en-US" sz="2000" smtClean="0"/>
              <a:t>Transmission</a:t>
            </a:r>
          </a:p>
          <a:p>
            <a:pPr lvl="2"/>
            <a:r>
              <a:rPr lang="en-AU" altLang="en-US" sz="1800" smtClean="0"/>
              <a:t>The WG Chair shall request the IEEE-SA staff liaison to arrange the execution of the PSDO process</a:t>
            </a:r>
          </a:p>
          <a:p>
            <a:pPr lvl="2"/>
            <a:endParaRPr lang="en-AU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86600" y="6629400"/>
            <a:ext cx="1066800" cy="228600"/>
          </a:xfrm>
        </p:spPr>
        <p:txBody>
          <a:bodyPr lIns="91440"/>
          <a:lstStyle/>
          <a:p>
            <a:pPr>
              <a:defRPr/>
            </a:pPr>
            <a:r>
              <a:rPr lang="en-US" smtClean="0">
                <a:ea typeface="ＭＳ Ｐゴシック" pitchFamily="-112" charset="-128"/>
                <a:cs typeface="ＭＳ Ｐゴシック" pitchFamily="-112" charset="-128"/>
              </a:rPr>
              <a:t>Andrew Myles, Cisco</a:t>
            </a:r>
            <a:endParaRPr lang="en-US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" y="6629400"/>
            <a:ext cx="4800600" cy="228600"/>
          </a:xfrm>
        </p:spPr>
        <p:txBody>
          <a:bodyPr lIns="0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r>
              <a:rPr lang="en-US" altLang="en-US" sz="800"/>
              <a:t>Slide </a:t>
            </a:r>
            <a:fld id="{4CCF259F-4314-4893-B0E7-D048360D34CD}" type="slidenum">
              <a:rPr lang="en-US" altLang="en-US" sz="800"/>
              <a:pPr/>
              <a:t>6</a:t>
            </a:fld>
            <a:endParaRPr lang="en-US" altLang="en-US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>
          <a:xfrm>
            <a:off x="657225" y="666750"/>
            <a:ext cx="7772400" cy="766763"/>
          </a:xfrm>
        </p:spPr>
        <p:txBody>
          <a:bodyPr/>
          <a:lstStyle/>
          <a:p>
            <a:r>
              <a:rPr lang="en-AU" altLang="en-US" sz="2400" smtClean="0"/>
              <a:t>Process: how does a WG submit response to any comments received during the PSDO process?</a:t>
            </a:r>
          </a:p>
        </p:txBody>
      </p:sp>
      <p:sp>
        <p:nvSpPr>
          <p:cNvPr id="63490" name="Content Placeholder 2"/>
          <p:cNvSpPr>
            <a:spLocks noGrp="1"/>
          </p:cNvSpPr>
          <p:nvPr>
            <p:ph idx="1"/>
          </p:nvPr>
        </p:nvSpPr>
        <p:spPr>
          <a:xfrm>
            <a:off x="388938" y="1770063"/>
            <a:ext cx="7772400" cy="4343400"/>
          </a:xfrm>
        </p:spPr>
        <p:txBody>
          <a:bodyPr/>
          <a:lstStyle/>
          <a:p>
            <a:pPr lvl="1"/>
            <a:r>
              <a:rPr lang="en-AU" altLang="en-US" sz="2000" smtClean="0"/>
              <a:t>Development</a:t>
            </a:r>
          </a:p>
          <a:p>
            <a:pPr lvl="2"/>
            <a:r>
              <a:rPr lang="en-AU" altLang="en-US" sz="1800" smtClean="0"/>
              <a:t>A WG is responsible for developing responses to any comments received during the PSDO process</a:t>
            </a:r>
          </a:p>
          <a:p>
            <a:pPr lvl="2"/>
            <a:r>
              <a:rPr lang="en-AU" altLang="en-US" sz="1800" smtClean="0"/>
              <a:t>It is suggested that the WG coordinate with the IEEE 802 JTC1 SC </a:t>
            </a:r>
          </a:p>
          <a:p>
            <a:pPr lvl="1"/>
            <a:r>
              <a:rPr lang="en-AU" altLang="en-US" sz="2000" smtClean="0"/>
              <a:t>Approval</a:t>
            </a:r>
          </a:p>
          <a:p>
            <a:pPr lvl="2"/>
            <a:r>
              <a:rPr lang="en-AU" altLang="en-US" sz="1800" smtClean="0"/>
              <a:t>The WG and the IEEE 802 EC shall approve submitting any responses to comments received during the PSDO process</a:t>
            </a:r>
          </a:p>
          <a:p>
            <a:pPr lvl="1"/>
            <a:r>
              <a:rPr lang="en-AU" altLang="en-US" sz="2000" smtClean="0"/>
              <a:t>Transmission</a:t>
            </a:r>
          </a:p>
          <a:p>
            <a:pPr lvl="2"/>
            <a:r>
              <a:rPr lang="en-AU" altLang="en-US" sz="1800" smtClean="0"/>
              <a:t>The WG Chair is responsible for sending any responses to the SC6 Secretary</a:t>
            </a:r>
          </a:p>
          <a:p>
            <a:pPr lvl="2"/>
            <a:r>
              <a:rPr lang="en-AU" altLang="en-US" sz="1800" smtClean="0"/>
              <a:t>The WG Chair shall notify the IEEE-SA staff liaison so that they can ensure the next step of the PSDO process is executed</a:t>
            </a:r>
          </a:p>
          <a:p>
            <a:pPr lvl="1"/>
            <a:endParaRPr lang="en-AU" altLang="en-US" smtClean="0"/>
          </a:p>
          <a:p>
            <a:pPr lvl="2"/>
            <a:endParaRPr lang="en-AU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86600" y="6629400"/>
            <a:ext cx="1066800" cy="228600"/>
          </a:xfrm>
        </p:spPr>
        <p:txBody>
          <a:bodyPr lIns="91440"/>
          <a:lstStyle/>
          <a:p>
            <a:pPr>
              <a:defRPr/>
            </a:pPr>
            <a:r>
              <a:rPr lang="en-US" smtClean="0">
                <a:ea typeface="ＭＳ Ｐゴシック" pitchFamily="-112" charset="-128"/>
                <a:cs typeface="ＭＳ Ｐゴシック" pitchFamily="-112" charset="-128"/>
              </a:rPr>
              <a:t>Andrew Myles, Cisco</a:t>
            </a:r>
            <a:endParaRPr lang="en-US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" y="6629400"/>
            <a:ext cx="4800600" cy="228600"/>
          </a:xfrm>
        </p:spPr>
        <p:txBody>
          <a:bodyPr lIns="0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r>
              <a:rPr lang="en-US" altLang="en-US" sz="800"/>
              <a:t>Slide </a:t>
            </a:r>
            <a:fld id="{BB24C1DD-B70F-45C0-86AE-9589AA53EADF}" type="slidenum">
              <a:rPr lang="en-US" altLang="en-US" sz="800"/>
              <a:pPr/>
              <a:t>7</a:t>
            </a:fld>
            <a:endParaRPr lang="en-US" altLang="en-US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EEE-SA_PowerPoint_Template2007">
  <a:themeElements>
    <a:clrScheme name="IEEE">
      <a:dk1>
        <a:srgbClr val="000000"/>
      </a:dk1>
      <a:lt1>
        <a:srgbClr val="FFFFFF"/>
      </a:lt1>
      <a:dk2>
        <a:srgbClr val="A6B4AC"/>
      </a:dk2>
      <a:lt2>
        <a:srgbClr val="6E8076"/>
      </a:lt2>
      <a:accent1>
        <a:srgbClr val="0066A1"/>
      </a:accent1>
      <a:accent2>
        <a:srgbClr val="009FDA"/>
      </a:accent2>
      <a:accent3>
        <a:srgbClr val="CC1239"/>
      </a:accent3>
      <a:accent4>
        <a:srgbClr val="FDC82F"/>
      </a:accent4>
      <a:accent5>
        <a:srgbClr val="E37222"/>
      </a:accent5>
      <a:accent6>
        <a:srgbClr val="69BE28"/>
      </a:accent6>
      <a:hlink>
        <a:srgbClr val="008542"/>
      </a:hlink>
      <a:folHlink>
        <a:srgbClr val="6B1F7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l">
          <a:defRPr sz="1600" dirty="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ark Layouts">
  <a:themeElements>
    <a:clrScheme name="IEEE rev">
      <a:dk1>
        <a:srgbClr val="FFFFFF"/>
      </a:dk1>
      <a:lt1>
        <a:srgbClr val="000000"/>
      </a:lt1>
      <a:dk2>
        <a:srgbClr val="6E8076"/>
      </a:dk2>
      <a:lt2>
        <a:srgbClr val="A6B4AC"/>
      </a:lt2>
      <a:accent1>
        <a:srgbClr val="0066A1"/>
      </a:accent1>
      <a:accent2>
        <a:srgbClr val="009FDA"/>
      </a:accent2>
      <a:accent3>
        <a:srgbClr val="CC1239"/>
      </a:accent3>
      <a:accent4>
        <a:srgbClr val="FDC82F"/>
      </a:accent4>
      <a:accent5>
        <a:srgbClr val="E37222"/>
      </a:accent5>
      <a:accent6>
        <a:srgbClr val="69BE28"/>
      </a:accent6>
      <a:hlink>
        <a:srgbClr val="008542"/>
      </a:hlink>
      <a:folHlink>
        <a:srgbClr val="6B1F7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l">
          <a:defRPr sz="1600" dirty="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ver Slides">
  <a:themeElements>
    <a:clrScheme name="IEEE">
      <a:dk1>
        <a:srgbClr val="000000"/>
      </a:dk1>
      <a:lt1>
        <a:srgbClr val="FFFFFF"/>
      </a:lt1>
      <a:dk2>
        <a:srgbClr val="A6B4AC"/>
      </a:dk2>
      <a:lt2>
        <a:srgbClr val="6E8076"/>
      </a:lt2>
      <a:accent1>
        <a:srgbClr val="0066A1"/>
      </a:accent1>
      <a:accent2>
        <a:srgbClr val="009FDA"/>
      </a:accent2>
      <a:accent3>
        <a:srgbClr val="CC1239"/>
      </a:accent3>
      <a:accent4>
        <a:srgbClr val="FDC82F"/>
      </a:accent4>
      <a:accent5>
        <a:srgbClr val="E37222"/>
      </a:accent5>
      <a:accent6>
        <a:srgbClr val="69BE28"/>
      </a:accent6>
      <a:hlink>
        <a:srgbClr val="008542"/>
      </a:hlink>
      <a:folHlink>
        <a:srgbClr val="6B1F7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l">
          <a:defRPr sz="1600" dirty="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IEEE-SA_PowerPoint_Template2007</Template>
  <TotalTime>24672</TotalTime>
  <Words>601</Words>
  <Application>Microsoft Office PowerPoint</Application>
  <PresentationFormat>On-screen Show (4:3)</PresentationFormat>
  <Paragraphs>74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Verdana</vt:lpstr>
      <vt:lpstr>MS PGothic</vt:lpstr>
      <vt:lpstr>Arial</vt:lpstr>
      <vt:lpstr>Wingdings 2</vt:lpstr>
      <vt:lpstr>Geneva</vt:lpstr>
      <vt:lpstr>Myriad Pro</vt:lpstr>
      <vt:lpstr>IEEE-SA_PowerPoint_Template2007</vt:lpstr>
      <vt:lpstr>Dark Layouts</vt:lpstr>
      <vt:lpstr>Cover Slides</vt:lpstr>
      <vt:lpstr>802-11-Submission</vt:lpstr>
      <vt:lpstr>IEEE 802 Process for Interactions  with ISO/IEC JTC 1/SC 6 &amp; 7 </vt:lpstr>
      <vt:lpstr>IEEE 802 Process for Interactions  with ISO/IEC JTC 1/SC 6 &amp; 7 </vt:lpstr>
      <vt:lpstr>Processes that should be followed in interactions with SC6</vt:lpstr>
      <vt:lpstr>Process: how does a WG send a liaison to SC6?</vt:lpstr>
      <vt:lpstr>Process: how does a WG send a draft (or ratified standard) to SC6 for information or review?</vt:lpstr>
      <vt:lpstr>Process: how does a WG submit a standard for ratification under the PSDO process?</vt:lpstr>
      <vt:lpstr>Process: how does a WG submit response to any comments received during the PSDO process?</vt:lpstr>
    </vt:vector>
  </TitlesOfParts>
  <Company>IEEE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Circuit Board Cover Page</dc:title>
  <dc:creator>Gregory Marchini</dc:creator>
  <cp:lastModifiedBy>Andrew Myles</cp:lastModifiedBy>
  <cp:revision>239</cp:revision>
  <dcterms:created xsi:type="dcterms:W3CDTF">2012-06-06T17:30:51Z</dcterms:created>
  <dcterms:modified xsi:type="dcterms:W3CDTF">2015-11-06T07:40:53Z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FolderId">
    <vt:lpwstr/>
  </property>
  <property fmtid="{D5CDD505-2E9C-101B-9397-08002B2CF9AE}" pid="3" name="Offisync_SaveTime">
    <vt:lpwstr/>
  </property>
  <property fmtid="{D5CDD505-2E9C-101B-9397-08002B2CF9AE}" pid="4" name="Offisync_IsSaved">
    <vt:lpwstr/>
  </property>
  <property fmtid="{D5CDD505-2E9C-101B-9397-08002B2CF9AE}" pid="5" name="Offisync_UniqueId">
    <vt:lpwstr/>
  </property>
  <property fmtid="{D5CDD505-2E9C-101B-9397-08002B2CF9AE}" pid="6" name="CentralDesktop_MDAdded">
    <vt:lpwstr>True</vt:lpwstr>
  </property>
  <property fmtid="{D5CDD505-2E9C-101B-9397-08002B2CF9AE}" pid="7" name="Offisync_FileTitle">
    <vt:lpwstr/>
  </property>
  <property fmtid="{D5CDD505-2E9C-101B-9397-08002B2CF9AE}" pid="8" name="Offisync_UpdateToken">
    <vt:lpwstr/>
  </property>
  <property fmtid="{D5CDD505-2E9C-101B-9397-08002B2CF9AE}" pid="9" name="Offisync_ProviderName">
    <vt:lpwstr/>
  </property>
  <property fmtid="{D5CDD505-2E9C-101B-9397-08002B2CF9AE}" pid="10" name="Offisync_ProviderInitializationData">
    <vt:lpwstr/>
  </property>
</Properties>
</file>