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  <p:sldMasterId id="2147483659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308" r:id="rId5"/>
    <p:sldId id="311" r:id="rId6"/>
    <p:sldId id="314" r:id="rId7"/>
    <p:sldId id="306" r:id="rId8"/>
    <p:sldId id="307" r:id="rId9"/>
    <p:sldId id="309" r:id="rId10"/>
    <p:sldId id="310" r:id="rId11"/>
    <p:sldId id="313" r:id="rId12"/>
    <p:sldId id="315" r:id="rId13"/>
  </p:sldIdLst>
  <p:sldSz cx="9144000" cy="6858000" type="screen4x3"/>
  <p:notesSz cx="6934200" cy="928052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F658"/>
    <a:srgbClr val="FF0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797083-F9EE-4C0E-ABDD-26BC668D070A}">
  <a:tblStyle styleId="{7C797083-F9EE-4C0E-ABDD-26BC668D070A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FAF5"/>
          </a:solidFill>
        </a:fill>
      </a:tcStyle>
    </a:wholeTbl>
    <a:band1H>
      <a:tcStyle>
        <a:tcBdr/>
        <a:fill>
          <a:solidFill>
            <a:srgbClr val="CBF4EA"/>
          </a:solidFill>
        </a:fill>
      </a:tcStyle>
    </a:band1H>
    <a:band1V>
      <a:tcStyle>
        <a:tcBdr/>
        <a:fill>
          <a:solidFill>
            <a:srgbClr val="CBF4EA"/>
          </a:solidFill>
        </a:fill>
      </a:tcStyle>
    </a:band1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7DEFE1F0-23D1-467C-B1D0-CCCE52E34E7B}" styleName="Table_1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FAF5"/>
          </a:solidFill>
        </a:fill>
      </a:tcStyle>
    </a:wholeTbl>
    <a:band1H>
      <a:tcStyle>
        <a:tcBdr/>
        <a:fill>
          <a:solidFill>
            <a:srgbClr val="CBF4EA"/>
          </a:solidFill>
        </a:fill>
      </a:tcStyle>
    </a:band1H>
    <a:band1V>
      <a:tcStyle>
        <a:tcBdr/>
        <a:fill>
          <a:solidFill>
            <a:srgbClr val="CBF4EA"/>
          </a:solidFill>
        </a:fill>
      </a:tcStyle>
    </a:band1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76D8E0FC-F2F0-4C2D-AB19-AB96CCA464D3}" styleName="Table_2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03C6F5E2-FF9E-4968-86D7-54FDBC47BEC5}" styleName="Table_3"/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80475" autoAdjust="0"/>
  </p:normalViewPr>
  <p:slideViewPr>
    <p:cSldViewPr snapToGrid="0">
      <p:cViewPr varScale="1">
        <p:scale>
          <a:sx n="71" d="100"/>
          <a:sy n="71" d="100"/>
        </p:scale>
        <p:origin x="177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2100" y="96"/>
      </p:cViewPr>
      <p:guideLst>
        <p:guide orient="horz" pos="2923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733E2-7CAD-465B-A296-40591105F131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63441-1638-4497-B809-E3C8A7276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02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52525" y="701675"/>
            <a:ext cx="4629150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1143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2286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3429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4572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457200" marR="0" indent="0" algn="r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Page </a:t>
            </a: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  <p:sp>
        <p:nvSpPr>
          <p:cNvPr id="8" name="Shape 8"/>
          <p:cNvSpPr/>
          <p:nvPr/>
        </p:nvSpPr>
        <p:spPr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Submission</a:t>
            </a:r>
          </a:p>
        </p:txBody>
      </p:sp>
      <p:cxnSp>
        <p:nvCxnSpPr>
          <p:cNvPr id="9" name="Shape 9"/>
          <p:cNvCxnSpPr/>
          <p:nvPr/>
        </p:nvCxnSpPr>
        <p:spPr>
          <a:xfrm>
            <a:off x="723900" y="8983663"/>
            <a:ext cx="5486399" cy="0"/>
          </a:xfrm>
          <a:prstGeom prst="straightConnector1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Shape 10"/>
          <p:cNvCxnSpPr/>
          <p:nvPr/>
        </p:nvCxnSpPr>
        <p:spPr>
          <a:xfrm>
            <a:off x="647700" y="296862"/>
            <a:ext cx="5638800" cy="0"/>
          </a:xfrm>
          <a:prstGeom prst="straightConnector1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458869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802.11-09/0840r0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July 2009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Bagby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Calypso Ventures, Inc.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3650" tIns="46025" rIns="936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10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4701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5793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053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4260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08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baseline="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4571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9428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6595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870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085850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4287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17716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5pPr>
            <a:lvl6pPr marL="22288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6pPr>
            <a:lvl7pPr marL="26860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7pPr>
            <a:lvl8pPr marL="31432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8pPr>
            <a:lvl9pPr marL="36004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9pPr>
          </a:lstStyle>
          <a:p>
            <a:endParaRPr dirty="0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 smtClean="0"/>
              <a:t>Camillo Gentile, NIST</a:t>
            </a:r>
            <a:endParaRPr lang="en-GB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Slide </a:t>
            </a:r>
            <a:fld id="{440F5867-744E-4AA6-B0ED-4C44D2DFBB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8659-AB12-4191-887C-5824CB2BF004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94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8659-AB12-4191-887C-5824CB2BF004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42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8659-AB12-4191-887C-5824CB2BF004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7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8659-AB12-4191-887C-5824CB2BF004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0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8659-AB12-4191-887C-5824CB2BF004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9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8659-AB12-4191-887C-5824CB2BF004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08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8659-AB12-4191-887C-5824CB2BF004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8659-AB12-4191-887C-5824CB2BF004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89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8659-AB12-4191-887C-5824CB2BF004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91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marL="457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2pPr>
            <a:lvl3pPr marL="914400" marR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3pPr>
            <a:lvl4pPr marL="1371600" marR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4pPr>
            <a:lvl5pPr marL="1828800" marR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5pPr>
            <a:lvl6pPr marL="2286000" marR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6pPr>
            <a:lvl7pPr marL="2743200" marR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7pPr>
            <a:lvl8pPr marL="3200400" marR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8pPr>
            <a:lvl9pPr marL="3657600" marR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7415410" y="6475412"/>
            <a:ext cx="1128513" cy="1846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4344987" y="6475412"/>
            <a:ext cx="530224" cy="1825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Slide </a:t>
            </a: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7453882" y="6475412"/>
            <a:ext cx="1090041" cy="1846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4344987" y="6475412"/>
            <a:ext cx="530224" cy="1825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Slide </a:t>
            </a: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4344987" y="6475412"/>
            <a:ext cx="530224" cy="1825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Slide </a:t>
            </a: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7453882" y="6475412"/>
            <a:ext cx="1090041" cy="1846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344987" y="6475412"/>
            <a:ext cx="530224" cy="1825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Slide </a:t>
            </a: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7453882" y="6475412"/>
            <a:ext cx="1090041" cy="1846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344987" y="6475412"/>
            <a:ext cx="530224" cy="1825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Slide </a:t>
            </a: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7453882" y="6475412"/>
            <a:ext cx="1090041" cy="1846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085850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4287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17716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5pPr>
            <a:lvl6pPr marL="22288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6pPr>
            <a:lvl7pPr marL="26860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7pPr>
            <a:lvl8pPr marL="31432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8pPr>
            <a:lvl9pPr marL="36004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4344987" y="6475412"/>
            <a:ext cx="530224" cy="1825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Slide </a:t>
            </a: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7453882" y="6475412"/>
            <a:ext cx="1090041" cy="1846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8659-AB12-4191-887C-5824CB2BF004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8659-AB12-4191-887C-5824CB2BF004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55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marR="0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085850" marR="0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428750" marR="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1771650" marR="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5pPr>
            <a:lvl6pPr marL="2228850" marR="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6pPr>
            <a:lvl7pPr marL="2686050" marR="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7pPr>
            <a:lvl8pPr marL="3143250" marR="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8pPr>
            <a:lvl9pPr marL="3600450" marR="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7415410" y="6475412"/>
            <a:ext cx="1128513" cy="1846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dirty="0" smtClean="0"/>
              <a:t>Cam</a:t>
            </a:r>
            <a:endParaRPr lang="en-US" dirty="0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4344987" y="6475412"/>
            <a:ext cx="530224" cy="1825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Slide </a:t>
            </a: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  <p:sp>
        <p:nvSpPr>
          <p:cNvPr id="16" name="Shape 16"/>
          <p:cNvSpPr/>
          <p:nvPr/>
        </p:nvSpPr>
        <p:spPr>
          <a:xfrm>
            <a:off x="685800" y="332601"/>
            <a:ext cx="7759700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4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November 2015			           doc.: IEEE 802.11-2015/1283-00-ay</a:t>
            </a:r>
            <a:endParaRPr lang="en-US" sz="1800"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" name="Shape 17"/>
          <p:cNvCxnSpPr/>
          <p:nvPr/>
        </p:nvCxnSpPr>
        <p:spPr>
          <a:xfrm>
            <a:off x="685800" y="609600"/>
            <a:ext cx="7772400" cy="0"/>
          </a:xfrm>
          <a:prstGeom prst="straightConnector1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/>
          <p:nvPr/>
        </p:nvSpPr>
        <p:spPr>
          <a:xfrm>
            <a:off x="685800" y="6475412"/>
            <a:ext cx="711200" cy="1825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Submission</a:t>
            </a:r>
          </a:p>
        </p:txBody>
      </p:sp>
      <p:cxnSp>
        <p:nvCxnSpPr>
          <p:cNvPr id="19" name="Shape 19"/>
          <p:cNvCxnSpPr/>
          <p:nvPr/>
        </p:nvCxnSpPr>
        <p:spPr>
          <a:xfrm>
            <a:off x="685800" y="6477000"/>
            <a:ext cx="7848599" cy="0"/>
          </a:xfrm>
          <a:prstGeom prst="straightConnector1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timing>
    <p:tnLst>
      <p:par>
        <p:cTn id="1" dur="indefinite" restart="never" nodeType="tmRoot"/>
      </p:par>
    </p:tnLst>
  </p:timing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58659-AB12-4191-887C-5824CB2BF004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0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685800" y="615679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Preliminary Q-D Model for Lab Environment at 83 GHz</a:t>
            </a:r>
            <a:endParaRPr lang="en-US" sz="28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Date: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2015-11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539552" y="1556792"/>
            <a:ext cx="1447800" cy="381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Authors: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855405"/>
              </p:ext>
            </p:extLst>
          </p:nvPr>
        </p:nvGraphicFramePr>
        <p:xfrm>
          <a:off x="534988" y="2493963"/>
          <a:ext cx="8169275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Document" r:id="rId4" imgW="9252846" imgH="2734315" progId="Word.Document.8">
                  <p:embed/>
                </p:oleObj>
              </mc:Choice>
              <mc:Fallback>
                <p:oleObj name="Document" r:id="rId4" imgW="9252846" imgH="273431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493963"/>
                        <a:ext cx="8169275" cy="2409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85800" y="685801"/>
            <a:ext cx="7772400" cy="6166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Environments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41" y="1515491"/>
            <a:ext cx="4092934" cy="3069700"/>
          </a:xfrm>
          <a:prstGeom prst="rect">
            <a:avLst/>
          </a:prstGeom>
        </p:spPr>
      </p:pic>
      <p:pic>
        <p:nvPicPr>
          <p:cNvPr id="6" name="Picture 5" descr="C:\Users\jns12\Desktop\PML_in_front_conf_roo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66" b="33639"/>
          <a:stretch/>
        </p:blipFill>
        <p:spPr bwMode="auto">
          <a:xfrm>
            <a:off x="5787477" y="1456967"/>
            <a:ext cx="2324893" cy="3128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hape 89"/>
          <p:cNvSpPr txBox="1">
            <a:spLocks/>
          </p:cNvSpPr>
          <p:nvPr/>
        </p:nvSpPr>
        <p:spPr>
          <a:xfrm>
            <a:off x="318646" y="5078022"/>
            <a:ext cx="8339579" cy="1122753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Collected measurements in the presence of human movement: hallway and conference room 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hallway, getting strong reception beyond 150 m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Forthcoming, Q-D model for these two environments as well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 to do server room and residential living room</a:t>
            </a:r>
            <a:endParaRPr lang="en-US" sz="16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Shape 89"/>
          <p:cNvSpPr txBox="1">
            <a:spLocks/>
          </p:cNvSpPr>
          <p:nvPr/>
        </p:nvSpPr>
        <p:spPr>
          <a:xfrm>
            <a:off x="2399822" y="4585191"/>
            <a:ext cx="1848327" cy="279741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Picture of hallway</a:t>
            </a:r>
            <a:endParaRPr lang="en-US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Shape 89"/>
          <p:cNvSpPr txBox="1">
            <a:spLocks/>
          </p:cNvSpPr>
          <p:nvPr/>
        </p:nvSpPr>
        <p:spPr>
          <a:xfrm>
            <a:off x="6029325" y="4585190"/>
            <a:ext cx="2083045" cy="279741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Floor plan of hallway</a:t>
            </a:r>
            <a:endParaRPr lang="en-US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19451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 GHz</a:t>
            </a:r>
            <a:r>
              <a:rPr lang="en-US" sz="3200" b="1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Channel Sounder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0895" y="2238400"/>
            <a:ext cx="6241479" cy="17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8-antenna TX array</a:t>
            </a:r>
          </a:p>
          <a:p>
            <a:pPr>
              <a:buFont typeface="Times New Roman" pitchFamily="16" charset="0"/>
              <a:buChar char="•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16-antenna RX array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GHz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3dB bandwidth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delivered at NIST mid-January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272925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1571625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document presents preliminary results for the Quasi-Deterministic (Q-D) Channel Model* developed using measurements taken in a lab environment at 83 GHz. 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Shape 89"/>
          <p:cNvSpPr txBox="1">
            <a:spLocks/>
          </p:cNvSpPr>
          <p:nvPr/>
        </p:nvSpPr>
        <p:spPr>
          <a:xfrm>
            <a:off x="590549" y="5991225"/>
            <a:ext cx="8486775" cy="561975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4290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*“Quasi-deterministic </a:t>
            </a: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Approach to </a:t>
            </a:r>
            <a:r>
              <a:rPr lang="en-US" sz="1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mmWave</a:t>
            </a: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Channel Modeling </a:t>
            </a: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 Non-stationary </a:t>
            </a: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Environment,” </a:t>
            </a:r>
            <a:r>
              <a:rPr lang="en-US" sz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Maltsev</a:t>
            </a: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Pudeyev</a:t>
            </a: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Karls</a:t>
            </a: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</a:p>
          <a:p>
            <a:pPr indent="-342900">
              <a:spcBef>
                <a:spcPts val="0"/>
              </a:spcBef>
              <a:buSzPct val="25000"/>
              <a:buNone/>
            </a:pPr>
            <a:r>
              <a:rPr lang="en-US" sz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Bolotin</a:t>
            </a: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Morozov</a:t>
            </a: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de-DE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Weiler</a:t>
            </a:r>
            <a:r>
              <a:rPr lang="de-DE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de-DE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Peter</a:t>
            </a:r>
            <a:r>
              <a:rPr lang="de-DE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de-DE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Keusgen, Globecom 2014.</a:t>
            </a:r>
            <a:endParaRPr lang="en-US"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83 GHz</a:t>
            </a:r>
            <a:r>
              <a:rPr lang="en-US" sz="3200" b="1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Channel Sounder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4285371" cy="3214028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496" y="1628800"/>
            <a:ext cx="4536504" cy="4896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 antenna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Omni-directional in azimuth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45º </a:t>
            </a:r>
            <a:r>
              <a:rPr lang="en-GB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beamwidth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elevation</a:t>
            </a:r>
          </a:p>
          <a:p>
            <a:pPr>
              <a:buFont typeface="Times New Roman" pitchFamily="16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16-antenna RX array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elements every 45º in azimuth at 0º elevation</a:t>
            </a:r>
          </a:p>
          <a:p>
            <a:pPr marL="457200" lvl="1" indent="0"/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8 elements every 45º in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azimuth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45º elevation 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extract double-directional </a:t>
            </a:r>
            <a:r>
              <a:rPr lang="en-GB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AoA</a:t>
            </a:r>
            <a:endParaRPr lang="en-GB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Times New Roman" pitchFamily="16" charset="0"/>
              <a:buChar char="•"/>
            </a:pP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horn antenna has 45º </a:t>
            </a:r>
            <a:r>
              <a:rPr lang="en-GB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beamwidth</a:t>
            </a:r>
            <a:endParaRPr lang="en-GB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GHz null-to-null bandwidth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Robot-guided navigational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collect hundreds of GB of data in just minutes</a:t>
            </a: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support use cases with high mobility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channel measurement sweep in 65 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Untethered synchronization through rubidium clocks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375412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Multipath Extraction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Shape 89"/>
          <p:cNvSpPr txBox="1">
            <a:spLocks noGrp="1"/>
          </p:cNvSpPr>
          <p:nvPr>
            <p:ph type="body" idx="1"/>
          </p:nvPr>
        </p:nvSpPr>
        <p:spPr>
          <a:xfrm>
            <a:off x="131886" y="1581149"/>
            <a:ext cx="3735263" cy="2057375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137160" marR="0" lvl="0" indent="-13716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SAGE algorithm:</a:t>
            </a:r>
            <a:endParaRPr lang="en-US" sz="1600" b="1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0060" lvl="4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Superresolution</a:t>
            </a:r>
            <a:r>
              <a:rPr lang="en-U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technique which can also </a:t>
            </a:r>
            <a:r>
              <a:rPr lang="en-U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deembed</a:t>
            </a:r>
            <a:r>
              <a:rPr lang="en-U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antennas from the measured response</a:t>
            </a:r>
            <a:endParaRPr lang="en-US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0060" lvl="4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Paths</a:t>
            </a:r>
            <a:r>
              <a:rPr lang="en-US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indexed in complex amplitude, delay, azimuth </a:t>
            </a:r>
            <a:r>
              <a:rPr lang="en-US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AoA</a:t>
            </a:r>
            <a:r>
              <a:rPr lang="en-U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elevation </a:t>
            </a:r>
            <a:r>
              <a:rPr lang="en-U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AoA</a:t>
            </a:r>
            <a:endParaRPr lang="en-US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0060" lvl="4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Average </a:t>
            </a:r>
            <a:r>
              <a:rPr lang="en-U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AoA</a:t>
            </a:r>
            <a:r>
              <a:rPr lang="en-U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error for LOS path over different measurements:</a:t>
            </a:r>
          </a:p>
          <a:p>
            <a:pPr marL="1051560" lvl="6" indent="-137160">
              <a:spcBef>
                <a:spcPts val="0"/>
              </a:spcBef>
              <a:buSzPct val="100000"/>
              <a:buFontTx/>
              <a:buChar char="-"/>
            </a:pPr>
            <a:r>
              <a:rPr lang="en-U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azimuth: 1.6</a:t>
            </a:r>
            <a:r>
              <a:rPr lang="en-GB" dirty="0" smtClean="0"/>
              <a:t>º</a:t>
            </a:r>
            <a:endParaRPr lang="en-US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51560" lvl="6" indent="-137160">
              <a:spcBef>
                <a:spcPts val="0"/>
              </a:spcBef>
              <a:buSzPct val="100000"/>
              <a:buFontTx/>
              <a:buChar char="-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levation: 4.3</a:t>
            </a:r>
            <a:r>
              <a:rPr lang="en-GB" dirty="0" smtClean="0"/>
              <a:t>º </a:t>
            </a:r>
            <a:endParaRPr lang="en-U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lvl="1" indent="0">
              <a:spcBef>
                <a:spcPts val="0"/>
              </a:spcBef>
              <a:buSzPct val="100000"/>
              <a:buNone/>
            </a:pPr>
            <a:endParaRPr lang="en-US" b="1" i="0" u="none" strike="noStrike" cap="none" baseline="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8490" t="10750" r="3541" b="6084"/>
          <a:stretch/>
        </p:blipFill>
        <p:spPr>
          <a:xfrm>
            <a:off x="4179621" y="1752599"/>
            <a:ext cx="4757144" cy="42656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20558" y="6018214"/>
            <a:ext cx="951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RX </a:t>
            </a:r>
            <a:r>
              <a:rPr lang="en-GB" b="1" dirty="0">
                <a:solidFill>
                  <a:schemeClr val="tx1"/>
                </a:solidFill>
              </a:rPr>
              <a:t>array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endParaRPr lang="en-GB" b="1" dirty="0"/>
          </a:p>
        </p:txBody>
      </p:sp>
      <p:pic>
        <p:nvPicPr>
          <p:cNvPr id="14" name="Picture 13" descr="Figure3_ins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73" y="4060753"/>
            <a:ext cx="1914525" cy="1957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8121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Calibration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 descr="C:\28GHzChannelSounder\28GHz_LNA_MUX\N5245A_DATA\DelayChan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05" y="1709514"/>
            <a:ext cx="2574194" cy="2005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28GHzChannelSounder\28GHz_LNA_MUX\N5245A_DATA\GainChan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709514"/>
            <a:ext cx="2520863" cy="2005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50868" t="15750" r="32200" b="58420"/>
          <a:stretch/>
        </p:blipFill>
        <p:spPr>
          <a:xfrm>
            <a:off x="1311855" y="3625140"/>
            <a:ext cx="2213213" cy="2110272"/>
          </a:xfrm>
          <a:prstGeom prst="rect">
            <a:avLst/>
          </a:prstGeom>
        </p:spPr>
      </p:pic>
      <p:sp>
        <p:nvSpPr>
          <p:cNvPr id="11" name="Shape 89"/>
          <p:cNvSpPr txBox="1">
            <a:spLocks/>
          </p:cNvSpPr>
          <p:nvPr/>
        </p:nvSpPr>
        <p:spPr>
          <a:xfrm>
            <a:off x="107504" y="1524307"/>
            <a:ext cx="3417564" cy="1479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endParaRPr lang="en-US" sz="16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the S</a:t>
            </a:r>
            <a:r>
              <a:rPr lang="en-US" b="1" baseline="-25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frequency response measured through back-to-back calibration with VNA to account for delay / gain offset between 16 RX antennas (shown for 28 GHz system)</a:t>
            </a:r>
          </a:p>
          <a:p>
            <a:pPr marL="400050" lvl="1" indent="0">
              <a:spcBef>
                <a:spcPts val="0"/>
              </a:spcBef>
              <a:buSzPct val="100000"/>
              <a:buNone/>
            </a:pP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Shape 89"/>
          <p:cNvSpPr txBox="1">
            <a:spLocks/>
          </p:cNvSpPr>
          <p:nvPr/>
        </p:nvSpPr>
        <p:spPr>
          <a:xfrm>
            <a:off x="4431136" y="4221088"/>
            <a:ext cx="4316786" cy="166077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00050" lvl="1" indent="0">
              <a:spcBef>
                <a:spcPts val="0"/>
              </a:spcBef>
              <a:buSzPct val="100000"/>
              <a:buNone/>
            </a:pP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now, antennas </a:t>
            </a:r>
            <a:r>
              <a:rPr lang="en-US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deembedded</a:t>
            </a: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according to pattern provided by manufacturer specs</a:t>
            </a:r>
          </a:p>
          <a:p>
            <a:pPr lvl="1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Double-directional antenna calibration in anechoic chamber forthcoming</a:t>
            </a:r>
          </a:p>
          <a:p>
            <a:pPr lvl="1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7242" y="5735412"/>
            <a:ext cx="2137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Beam pattern vertical antennas</a:t>
            </a:r>
            <a:endParaRPr lang="en-GB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151677" y="2667000"/>
            <a:ext cx="2001473" cy="95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657973" y="2667000"/>
            <a:ext cx="2001473" cy="95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5223" y="1855861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IDEAL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3" idx="2"/>
          </p:cNvCxnSpPr>
          <p:nvPr/>
        </p:nvCxnSpPr>
        <p:spPr>
          <a:xfrm flipH="1">
            <a:off x="5306643" y="2163638"/>
            <a:ext cx="440600" cy="41763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47243" y="2168170"/>
            <a:ext cx="1553783" cy="41310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0291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2599" t="43700" r="4325" b="16610"/>
          <a:stretch/>
        </p:blipFill>
        <p:spPr>
          <a:xfrm>
            <a:off x="167510" y="1644643"/>
            <a:ext cx="4512502" cy="3384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72" y="1428619"/>
            <a:ext cx="4202736" cy="3600400"/>
          </a:xfrm>
          <a:prstGeom prst="rect">
            <a:avLst/>
          </a:prstGeom>
        </p:spPr>
      </p:pic>
      <p:sp>
        <p:nvSpPr>
          <p:cNvPr id="7" name="Shape 89"/>
          <p:cNvSpPr txBox="1">
            <a:spLocks noGrp="1"/>
          </p:cNvSpPr>
          <p:nvPr>
            <p:ph type="body" idx="1"/>
          </p:nvPr>
        </p:nvSpPr>
        <p:spPr>
          <a:xfrm>
            <a:off x="1835696" y="5445224"/>
            <a:ext cx="5688632" cy="81009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285750" indent="-285750">
              <a:spcBef>
                <a:spcPts val="0"/>
              </a:spcBef>
              <a:buSzPct val="100000"/>
            </a:pP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Measurements presented for lab environment</a:t>
            </a:r>
          </a:p>
          <a:p>
            <a:pPr marL="285750" indent="-285750">
              <a:spcBef>
                <a:spcPts val="0"/>
              </a:spcBef>
              <a:buSzPct val="100000"/>
            </a:pP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access to floor plan of lab</a:t>
            </a:r>
          </a:p>
          <a:p>
            <a:pPr marL="285750" indent="-285750">
              <a:spcBef>
                <a:spcPts val="0"/>
              </a:spcBef>
              <a:buSzPct val="100000"/>
            </a:pP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Actual measurements taken in 10 x 8 x 10 m</a:t>
            </a:r>
            <a:r>
              <a:rPr lang="en-US" sz="1600" b="1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room (orange)</a:t>
            </a:r>
            <a:endParaRPr lang="en-US" b="1" i="0" u="none" strike="noStrike" cap="none" baseline="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Shape 89"/>
          <p:cNvSpPr txBox="1">
            <a:spLocks/>
          </p:cNvSpPr>
          <p:nvPr/>
        </p:nvSpPr>
        <p:spPr>
          <a:xfrm>
            <a:off x="5893716" y="4975661"/>
            <a:ext cx="2232248" cy="279741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Floor plan of lab</a:t>
            </a:r>
            <a:endParaRPr lang="en-US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Shape 89"/>
          <p:cNvSpPr txBox="1">
            <a:spLocks/>
          </p:cNvSpPr>
          <p:nvPr/>
        </p:nvSpPr>
        <p:spPr>
          <a:xfrm>
            <a:off x="1691680" y="4975661"/>
            <a:ext cx="1686598" cy="279741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Picture of lab</a:t>
            </a:r>
            <a:endParaRPr lang="en-US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78703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663285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Simplified Raytracing Model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166206" y="1349085"/>
            <a:ext cx="4392488" cy="3518255"/>
            <a:chOff x="2375756" y="1916832"/>
            <a:chExt cx="4392488" cy="35182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5756" y="1916832"/>
              <a:ext cx="4392488" cy="3518255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3491880" y="2564904"/>
              <a:ext cx="576064" cy="14401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067944" y="2564904"/>
              <a:ext cx="936104" cy="1111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4283968" y="3835443"/>
              <a:ext cx="753566" cy="96675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460372" y="4169298"/>
              <a:ext cx="823596" cy="63289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hape 89"/>
          <p:cNvSpPr txBox="1">
            <a:spLocks/>
          </p:cNvSpPr>
          <p:nvPr/>
        </p:nvSpPr>
        <p:spPr>
          <a:xfrm>
            <a:off x="685800" y="5282754"/>
            <a:ext cx="8013167" cy="1216058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7160" lvl="1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higher frequencies (e.g. 83 GHz), 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dominant propagation mechanism is reflection (and resultant diffuse </a:t>
            </a: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scattering)</a:t>
            </a:r>
          </a:p>
          <a:p>
            <a:pPr marL="137160" lvl="1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Q-D-Model approach is to use simplified raytracing to determine reflected paths</a:t>
            </a:r>
          </a:p>
          <a:p>
            <a:pPr marL="137160" lvl="1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1</a:t>
            </a:r>
            <a:r>
              <a:rPr lang="en-US" b="1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and 2</a:t>
            </a:r>
            <a:r>
              <a:rPr lang="en-US" b="1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wall, ceiling, and floor reflections predicted given the locations of the TX-RX and the simplified geometry of the room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644280" y="4802719"/>
            <a:ext cx="5680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100000"/>
            </a:pP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m</a:t>
            </a: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41330" y="4265821"/>
            <a:ext cx="5680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100000"/>
            </a:pP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 m</a:t>
            </a: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92424" y="2579376"/>
            <a:ext cx="5680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100000"/>
            </a:pP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m</a:t>
            </a: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4212357" y="4962605"/>
            <a:ext cx="1301128" cy="3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1"/>
          </p:cNvCxnSpPr>
          <p:nvPr/>
        </p:nvCxnSpPr>
        <p:spPr>
          <a:xfrm flipH="1" flipV="1">
            <a:off x="2343152" y="4953080"/>
            <a:ext cx="1301128" cy="3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743576" y="4542223"/>
            <a:ext cx="349310" cy="401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325369" y="4026654"/>
            <a:ext cx="233325" cy="2631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9" idx="0"/>
          </p:cNvCxnSpPr>
          <p:nvPr/>
        </p:nvCxnSpPr>
        <p:spPr>
          <a:xfrm flipV="1">
            <a:off x="6676463" y="1538031"/>
            <a:ext cx="10694" cy="10413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2"/>
          </p:cNvCxnSpPr>
          <p:nvPr/>
        </p:nvCxnSpPr>
        <p:spPr>
          <a:xfrm flipH="1">
            <a:off x="6669333" y="2887153"/>
            <a:ext cx="7130" cy="9837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8806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5" t="5930" r="8233" b="3964"/>
          <a:stretch/>
        </p:blipFill>
        <p:spPr>
          <a:xfrm>
            <a:off x="3191595" y="1651875"/>
            <a:ext cx="5853184" cy="223841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Model-Predicted Clusters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414" r="7609" b="3188"/>
          <a:stretch/>
        </p:blipFill>
        <p:spPr>
          <a:xfrm>
            <a:off x="3129855" y="4005064"/>
            <a:ext cx="5976664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89"/>
          <p:cNvSpPr txBox="1">
            <a:spLocks/>
          </p:cNvSpPr>
          <p:nvPr/>
        </p:nvSpPr>
        <p:spPr>
          <a:xfrm>
            <a:off x="133202" y="1820552"/>
            <a:ext cx="2996653" cy="180851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Extracted multipath</a:t>
            </a:r>
            <a:r>
              <a:rPr lang="en-US" sz="1600" b="1" dirty="0" smtClean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shown in azimuth </a:t>
            </a:r>
            <a:r>
              <a:rPr lang="en-US" sz="1600" b="1" dirty="0" err="1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AoA</a:t>
            </a:r>
            <a:r>
              <a:rPr lang="en-US" sz="1600" b="1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vs. delay plot (</a:t>
            </a:r>
            <a:r>
              <a:rPr lang="en-US" sz="1600" b="1" dirty="0" smtClean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-US" sz="1600" b="1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en-US" sz="1600" b="1" dirty="0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</a:t>
            </a: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1" dirty="0" smtClean="0">
                <a:solidFill>
                  <a:srgbClr val="FF05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1600" b="1" baseline="30000" dirty="0" smtClean="0">
                <a:solidFill>
                  <a:srgbClr val="FF05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and </a:t>
            </a:r>
            <a:r>
              <a:rPr lang="en-US" sz="1600" b="1" dirty="0" smtClean="0">
                <a:solidFill>
                  <a:srgbClr val="58F65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1" baseline="30000" dirty="0" smtClean="0">
                <a:solidFill>
                  <a:srgbClr val="58F65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reflections projected on plot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Clustered multipath correspond to Q-D-model-predicted reflections</a:t>
            </a: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488846" y="1875975"/>
            <a:ext cx="3762807" cy="1723874"/>
            <a:chOff x="3488846" y="1875975"/>
            <a:chExt cx="3762807" cy="1723874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3488846" y="2523638"/>
              <a:ext cx="71168" cy="7315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4305937" y="2373566"/>
              <a:ext cx="71168" cy="73152"/>
            </a:xfrm>
            <a:prstGeom prst="ellipse">
              <a:avLst/>
            </a:prstGeom>
            <a:solidFill>
              <a:srgbClr val="FF0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4450100" y="3142320"/>
              <a:ext cx="71168" cy="73152"/>
            </a:xfrm>
            <a:prstGeom prst="ellipse">
              <a:avLst/>
            </a:prstGeom>
            <a:solidFill>
              <a:srgbClr val="FF0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5829937" y="1891652"/>
              <a:ext cx="71168" cy="73152"/>
            </a:xfrm>
            <a:prstGeom prst="ellipse">
              <a:avLst/>
            </a:prstGeom>
            <a:solidFill>
              <a:srgbClr val="FF0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3755085" y="2598577"/>
              <a:ext cx="71168" cy="73152"/>
            </a:xfrm>
            <a:prstGeom prst="ellipse">
              <a:avLst/>
            </a:prstGeom>
            <a:solidFill>
              <a:srgbClr val="FF0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4453761" y="2439077"/>
              <a:ext cx="71168" cy="73152"/>
            </a:xfrm>
            <a:prstGeom prst="ellipse">
              <a:avLst/>
            </a:prstGeom>
            <a:solidFill>
              <a:srgbClr val="58F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4591726" y="3086917"/>
              <a:ext cx="71168" cy="73152"/>
            </a:xfrm>
            <a:prstGeom prst="ellipse">
              <a:avLst/>
            </a:prstGeom>
            <a:solidFill>
              <a:srgbClr val="58F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6150755" y="1958973"/>
              <a:ext cx="71168" cy="73152"/>
            </a:xfrm>
            <a:prstGeom prst="ellipse">
              <a:avLst/>
            </a:prstGeom>
            <a:solidFill>
              <a:srgbClr val="58F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6202171" y="1875975"/>
              <a:ext cx="71168" cy="73152"/>
            </a:xfrm>
            <a:prstGeom prst="ellipse">
              <a:avLst/>
            </a:prstGeom>
            <a:solidFill>
              <a:srgbClr val="58F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6447317" y="2326571"/>
              <a:ext cx="71168" cy="73152"/>
            </a:xfrm>
            <a:prstGeom prst="ellipse">
              <a:avLst/>
            </a:prstGeom>
            <a:solidFill>
              <a:srgbClr val="58F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5396993" y="3159086"/>
              <a:ext cx="71168" cy="73152"/>
            </a:xfrm>
            <a:prstGeom prst="ellipse">
              <a:avLst/>
            </a:prstGeom>
            <a:solidFill>
              <a:srgbClr val="58F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7180485" y="2697929"/>
              <a:ext cx="71168" cy="73152"/>
            </a:xfrm>
            <a:prstGeom prst="ellipse">
              <a:avLst/>
            </a:prstGeom>
            <a:solidFill>
              <a:srgbClr val="58F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6202171" y="3526697"/>
              <a:ext cx="71168" cy="73152"/>
            </a:xfrm>
            <a:prstGeom prst="ellipse">
              <a:avLst/>
            </a:prstGeom>
            <a:solidFill>
              <a:srgbClr val="58F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Shape 89"/>
          <p:cNvSpPr txBox="1">
            <a:spLocks/>
          </p:cNvSpPr>
          <p:nvPr/>
        </p:nvSpPr>
        <p:spPr>
          <a:xfrm>
            <a:off x="133201" y="4273086"/>
            <a:ext cx="2996653" cy="1608448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“cursor” is set as the strongest/closest multipath to the predicted reflection (X)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other multipath considered diffuse scattering clustered around the cursor using K-means</a:t>
            </a: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6400800" y="4330574"/>
            <a:ext cx="78463" cy="633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6362451" y="4329064"/>
            <a:ext cx="115046" cy="1010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4976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85800" y="685801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Cluster Parameters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Content Placehold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t="34798" r="52375" b="54240"/>
          <a:stretch/>
        </p:blipFill>
        <p:spPr>
          <a:xfrm>
            <a:off x="457200" y="1938152"/>
            <a:ext cx="4020497" cy="111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9" t="34416" r="8842" b="54531"/>
          <a:stretch/>
        </p:blipFill>
        <p:spPr>
          <a:xfrm>
            <a:off x="4975285" y="1886231"/>
            <a:ext cx="3800475" cy="115197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9680289"/>
                  </p:ext>
                </p:extLst>
              </p:nvPr>
            </p:nvGraphicFramePr>
            <p:xfrm>
              <a:off x="3520156" y="3502959"/>
              <a:ext cx="5255604" cy="2311968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379054">
                      <a:extLst>
                        <a:ext uri="{9D8B030D-6E8A-4147-A177-3AD203B41FA5}">
                          <a16:colId xmlns:a16="http://schemas.microsoft.com/office/drawing/2014/main" val="3932524345"/>
                        </a:ext>
                      </a:extLst>
                    </a:gridCol>
                    <a:gridCol w="698560">
                      <a:extLst>
                        <a:ext uri="{9D8B030D-6E8A-4147-A177-3AD203B41FA5}">
                          <a16:colId xmlns:a16="http://schemas.microsoft.com/office/drawing/2014/main" val="3781146507"/>
                        </a:ext>
                      </a:extLst>
                    </a:gridCol>
                    <a:gridCol w="466725">
                      <a:extLst>
                        <a:ext uri="{9D8B030D-6E8A-4147-A177-3AD203B41FA5}">
                          <a16:colId xmlns:a16="http://schemas.microsoft.com/office/drawing/2014/main" val="2068936105"/>
                        </a:ext>
                      </a:extLst>
                    </a:gridCol>
                    <a:gridCol w="815915">
                      <a:extLst>
                        <a:ext uri="{9D8B030D-6E8A-4147-A177-3AD203B41FA5}">
                          <a16:colId xmlns:a16="http://schemas.microsoft.com/office/drawing/2014/main" val="3682240112"/>
                        </a:ext>
                      </a:extLst>
                    </a:gridCol>
                    <a:gridCol w="895350">
                      <a:extLst>
                        <a:ext uri="{9D8B030D-6E8A-4147-A177-3AD203B41FA5}">
                          <a16:colId xmlns:a16="http://schemas.microsoft.com/office/drawing/2014/main" val="1675924699"/>
                        </a:ext>
                      </a:extLst>
                    </a:gridCol>
                  </a:tblGrid>
                  <a:tr h="41883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1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Arial"/>
                            </a:rPr>
                            <a:t>Notation</a:t>
                          </a:r>
                          <a:endParaRPr kumimoji="0" lang="en-US" sz="11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LOS 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11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</a:t>
                          </a:r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Order Clusters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802.11 ad*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3719982"/>
                      </a:ext>
                    </a:extLst>
                  </a:tr>
                  <a:tr h="2513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Pre-cursor</a:t>
                          </a:r>
                          <a:r>
                            <a:rPr lang="en-US" sz="11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rays K-factor  (dB)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1400" baseline="-250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11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3.9</a:t>
                          </a:r>
                          <a:r>
                            <a:rPr lang="en-US" sz="11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– 6.5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7009075"/>
                      </a:ext>
                    </a:extLst>
                  </a:tr>
                  <a:tr h="28270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Pre-cursor</a:t>
                          </a:r>
                          <a:r>
                            <a:rPr lang="en-US" sz="11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rays Power decay time (ns)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γ</a:t>
                          </a:r>
                          <a:r>
                            <a:rPr lang="en-US" sz="1400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11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 – 1.3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3.7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532964"/>
                      </a:ext>
                    </a:extLst>
                  </a:tr>
                  <a:tr h="2513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Pre-cursor arrival rate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100" b="0" i="0" smtClean="0">
                                      <a:latin typeface="Cambria Math" panose="02040503050406030204" pitchFamily="18" charset="0"/>
                                    </a:rPr>
                                    <m:t>ns</m:t>
                                  </m:r>
                                </m:e>
                                <m:sup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λ</a:t>
                          </a:r>
                          <a:r>
                            <a:rPr lang="en-US" sz="1400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11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 – 0.64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0.37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9715928"/>
                      </a:ext>
                    </a:extLst>
                  </a:tr>
                  <a:tr h="2513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Post-cursor rays K-factor (dB)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1400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11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22.7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10.9 – 13.7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14.2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0831321"/>
                      </a:ext>
                    </a:extLst>
                  </a:tr>
                  <a:tr h="2513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Post-cursor rays power decay time </a:t>
                          </a:r>
                          <a:r>
                            <a:rPr lang="en-US" sz="11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(ns)</a:t>
                          </a:r>
                          <a:endParaRPr lang="en-US" sz="11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γ</a:t>
                          </a:r>
                          <a:r>
                            <a:rPr lang="en-US" sz="1400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11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0.15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0.58 – 3.64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373013"/>
                      </a:ext>
                    </a:extLst>
                  </a:tr>
                  <a:tr h="2513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Post-cursor arrival rate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100" b="0" i="0" smtClean="0">
                                      <a:latin typeface="Cambria Math" panose="02040503050406030204" pitchFamily="18" charset="0"/>
                                    </a:rPr>
                                    <m:t>ns</m:t>
                                  </m:r>
                                </m:e>
                                <m:sup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λ</a:t>
                          </a:r>
                          <a:r>
                            <a:rPr lang="en-US" sz="1400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11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1.19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0.51 – 0.71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0.31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5786937"/>
                      </a:ext>
                    </a:extLst>
                  </a:tr>
                  <a:tr h="30714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Ray DOA azimuth</a:t>
                          </a:r>
                          <a:r>
                            <a:rPr lang="en-US" sz="11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std. (deg.)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1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:r>
                            <a:rPr lang="en-US" sz="2000" b="0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ᶱ</a:t>
                          </a:r>
                          <a:endParaRPr lang="en-US" sz="1100" b="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32.5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19.3</a:t>
                          </a:r>
                          <a:r>
                            <a:rPr lang="en-US" sz="11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– 67.7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6599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9680289"/>
                  </p:ext>
                </p:extLst>
              </p:nvPr>
            </p:nvGraphicFramePr>
            <p:xfrm>
              <a:off x="3520156" y="3502959"/>
              <a:ext cx="5255604" cy="2311968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379054">
                      <a:extLst>
                        <a:ext uri="{9D8B030D-6E8A-4147-A177-3AD203B41FA5}">
                          <a16:colId xmlns:a16="http://schemas.microsoft.com/office/drawing/2014/main" val="3932524345"/>
                        </a:ext>
                      </a:extLst>
                    </a:gridCol>
                    <a:gridCol w="698560">
                      <a:extLst>
                        <a:ext uri="{9D8B030D-6E8A-4147-A177-3AD203B41FA5}">
                          <a16:colId xmlns:a16="http://schemas.microsoft.com/office/drawing/2014/main" val="3781146507"/>
                        </a:ext>
                      </a:extLst>
                    </a:gridCol>
                    <a:gridCol w="466725">
                      <a:extLst>
                        <a:ext uri="{9D8B030D-6E8A-4147-A177-3AD203B41FA5}">
                          <a16:colId xmlns:a16="http://schemas.microsoft.com/office/drawing/2014/main" val="2068936105"/>
                        </a:ext>
                      </a:extLst>
                    </a:gridCol>
                    <a:gridCol w="815915">
                      <a:extLst>
                        <a:ext uri="{9D8B030D-6E8A-4147-A177-3AD203B41FA5}">
                          <a16:colId xmlns:a16="http://schemas.microsoft.com/office/drawing/2014/main" val="3682240112"/>
                        </a:ext>
                      </a:extLst>
                    </a:gridCol>
                    <a:gridCol w="895350">
                      <a:extLst>
                        <a:ext uri="{9D8B030D-6E8A-4147-A177-3AD203B41FA5}">
                          <a16:colId xmlns:a16="http://schemas.microsoft.com/office/drawing/2014/main" val="1675924699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1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Arial"/>
                            </a:rPr>
                            <a:t>Notation</a:t>
                          </a:r>
                          <a:endParaRPr kumimoji="0" lang="en-US" sz="11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LOS 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11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</a:t>
                          </a:r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Order Clusters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802.11 </a:t>
                          </a:r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ad*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3719982"/>
                      </a:ext>
                    </a:extLst>
                  </a:tr>
                  <a:tr h="25908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Pre-cursor</a:t>
                          </a:r>
                          <a:r>
                            <a:rPr lang="en-US" sz="11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rays K-factor  (dB)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1400" baseline="-250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11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3.9</a:t>
                          </a:r>
                          <a:r>
                            <a:rPr lang="en-US" sz="11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– 6.5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7009075"/>
                      </a:ext>
                    </a:extLst>
                  </a:tr>
                  <a:tr h="28270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Pre-cursor</a:t>
                          </a:r>
                          <a:r>
                            <a:rPr lang="en-US" sz="11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rays Power decay time (ns)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γ</a:t>
                          </a:r>
                          <a:r>
                            <a:rPr lang="en-US" sz="1400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11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 – 1.3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3.7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532964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56" t="-372093" r="-121739" b="-455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λ</a:t>
                          </a:r>
                          <a:r>
                            <a:rPr lang="en-US" sz="1400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11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 – 0.64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0.37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9715928"/>
                      </a:ext>
                    </a:extLst>
                  </a:tr>
                  <a:tr h="25908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Post-cursor rays K-factor (dB)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1400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11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22.7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10.9 – 13.7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14.2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0831321"/>
                      </a:ext>
                    </a:extLst>
                  </a:tr>
                  <a:tr h="25908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Post-cursor rays power decay time </a:t>
                          </a:r>
                          <a:r>
                            <a:rPr lang="en-US" sz="11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(ns)</a:t>
                          </a:r>
                          <a:endParaRPr lang="en-US" sz="11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γ</a:t>
                          </a:r>
                          <a:r>
                            <a:rPr lang="en-US" sz="1400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11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0.15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0.58 – 3.64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373013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56" t="-669767" r="-121739" b="-15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λ</a:t>
                          </a:r>
                          <a:r>
                            <a:rPr lang="en-US" sz="1400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11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1.19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0.51 – 0.71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0.31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5786937"/>
                      </a:ext>
                    </a:extLst>
                  </a:tr>
                  <a:tr h="30714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Ray DOA azimuth</a:t>
                          </a:r>
                          <a:r>
                            <a:rPr lang="en-US" sz="11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std. (deg.)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1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:r>
                            <a:rPr lang="en-US" sz="2000" b="0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ᶱ</a:t>
                          </a:r>
                          <a:endParaRPr lang="en-US" sz="1100" b="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32.5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19.3</a:t>
                          </a:r>
                          <a:r>
                            <a:rPr lang="en-US" sz="11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– 67.7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6599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hape 89"/>
          <p:cNvSpPr txBox="1">
            <a:spLocks/>
          </p:cNvSpPr>
          <p:nvPr/>
        </p:nvSpPr>
        <p:spPr>
          <a:xfrm>
            <a:off x="565416" y="6046605"/>
            <a:ext cx="8013167" cy="571263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1" indent="0">
              <a:spcBef>
                <a:spcPts val="0"/>
              </a:spcBef>
              <a:buSzPct val="100000"/>
              <a:buNone/>
            </a:pP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*IEEE 802.11-10/0112r1,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Sawada (Tohoku University), Kato (NICT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Tohoku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University), Sato, Harada (NICT),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Maltsev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Lomayev,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Sevastyanov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Khoryaev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(Intel)</a:t>
            </a:r>
            <a:endParaRPr lang="en-US" sz="11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72103" y="1355725"/>
            <a:ext cx="4300" cy="6325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2566" y="1357496"/>
            <a:ext cx="798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PRE-CURSOR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 rot="16200000">
            <a:off x="1079327" y="1485890"/>
            <a:ext cx="260696" cy="76922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76808" y="1107165"/>
            <a:ext cx="832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CURSOR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5" name="Right Brace 24"/>
          <p:cNvSpPr/>
          <p:nvPr/>
        </p:nvSpPr>
        <p:spPr>
          <a:xfrm rot="16200000">
            <a:off x="2904772" y="611249"/>
            <a:ext cx="260696" cy="250226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647642" y="1353803"/>
            <a:ext cx="847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POST-CURSOR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28066" y="2372360"/>
            <a:ext cx="481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l-GR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1100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3199857" y="2361657"/>
            <a:ext cx="543" cy="755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197476" y="2432433"/>
            <a:ext cx="502987" cy="47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/>
          <p:cNvSpPr/>
          <p:nvPr/>
        </p:nvSpPr>
        <p:spPr>
          <a:xfrm rot="10800000">
            <a:off x="1333078" y="2074708"/>
            <a:ext cx="98310" cy="131175"/>
          </a:xfrm>
          <a:prstGeom prst="rightBrace">
            <a:avLst>
              <a:gd name="adj1" fmla="val 8333"/>
              <a:gd name="adj2" fmla="val 4647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035998" y="2024606"/>
            <a:ext cx="481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1100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02098" y="2372360"/>
            <a:ext cx="3082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1100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564805" y="2521825"/>
            <a:ext cx="165673" cy="10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2186426" y="2518932"/>
            <a:ext cx="161984" cy="10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333077" y="2981426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Delay index (1/40 ns x 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955530" y="2945922"/>
            <a:ext cx="16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Azimuth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(deg.)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 rot="16200000">
            <a:off x="4593680" y="2218471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 rot="16200000">
            <a:off x="148746" y="2147199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Shape 89"/>
          <p:cNvSpPr txBox="1">
            <a:spLocks/>
          </p:cNvSpPr>
          <p:nvPr/>
        </p:nvSpPr>
        <p:spPr>
          <a:xfrm>
            <a:off x="75118" y="3672295"/>
            <a:ext cx="3236174" cy="180851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Once the extracted multipath have been clustered, the parameters for each cluster can be reduced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Multipath of each cluster can be partitioned into pre- and post-cursor segments according to delay index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Good agreement witnessed in comparison with 802.11ad conference room model</a:t>
            </a:r>
            <a:endParaRPr lang="en-US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56029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20971</TotalTime>
  <Words>866</Words>
  <Application>Microsoft Office PowerPoint</Application>
  <PresentationFormat>On-screen Show (4:3)</PresentationFormat>
  <Paragraphs>169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 Unicode MS</vt:lpstr>
      <vt:lpstr>MS Gothic</vt:lpstr>
      <vt:lpstr>Arial</vt:lpstr>
      <vt:lpstr>Calibri</vt:lpstr>
      <vt:lpstr>Calibri Light</vt:lpstr>
      <vt:lpstr>Cambria Math</vt:lpstr>
      <vt:lpstr>Times New Roman</vt:lpstr>
      <vt:lpstr>802-11-Submission</vt:lpstr>
      <vt:lpstr>Custom Design</vt:lpstr>
      <vt:lpstr>Document</vt:lpstr>
      <vt:lpstr>Preliminary Q-D Model for Lab Environment at 83 GHz</vt:lpstr>
      <vt:lpstr>Abstract</vt:lpstr>
      <vt:lpstr>83 GHz Channel Sounder</vt:lpstr>
      <vt:lpstr>Multipath Extraction</vt:lpstr>
      <vt:lpstr>System Calibration</vt:lpstr>
      <vt:lpstr>Lab</vt:lpstr>
      <vt:lpstr>Simplified Raytracing Model</vt:lpstr>
      <vt:lpstr>Model-Predicted Clusters</vt:lpstr>
      <vt:lpstr>Cluster Parameters</vt:lpstr>
      <vt:lpstr>Other Environments</vt:lpstr>
      <vt:lpstr>60 GHz Channel Sounder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Q-D Model in Lab Environment at 83 GHz</dc:title>
  <dc:creator>Camillo Gentile et al.</dc:creator>
  <cp:lastModifiedBy>Gentile, Camillo</cp:lastModifiedBy>
  <cp:revision>178</cp:revision>
  <dcterms:modified xsi:type="dcterms:W3CDTF">2015-11-10T14:09:31Z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flag">
    <vt:lpwstr>1441736186</vt:lpwstr>
  </property>
</Properties>
</file>