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26"/>
  </p:notesMasterIdLst>
  <p:handoutMasterIdLst>
    <p:handoutMasterId r:id="rId27"/>
  </p:handoutMasterIdLst>
  <p:sldIdLst>
    <p:sldId id="529" r:id="rId2"/>
    <p:sldId id="514" r:id="rId3"/>
    <p:sldId id="577" r:id="rId4"/>
    <p:sldId id="598" r:id="rId5"/>
    <p:sldId id="586" r:id="rId6"/>
    <p:sldId id="599" r:id="rId7"/>
    <p:sldId id="609" r:id="rId8"/>
    <p:sldId id="593" r:id="rId9"/>
    <p:sldId id="608" r:id="rId10"/>
    <p:sldId id="592" r:id="rId11"/>
    <p:sldId id="602" r:id="rId12"/>
    <p:sldId id="590" r:id="rId13"/>
    <p:sldId id="611" r:id="rId14"/>
    <p:sldId id="589" r:id="rId15"/>
    <p:sldId id="588" r:id="rId16"/>
    <p:sldId id="562" r:id="rId17"/>
    <p:sldId id="548" r:id="rId18"/>
    <p:sldId id="584" r:id="rId19"/>
    <p:sldId id="594" r:id="rId20"/>
    <p:sldId id="595" r:id="rId21"/>
    <p:sldId id="596" r:id="rId22"/>
    <p:sldId id="606" r:id="rId23"/>
    <p:sldId id="605" r:id="rId24"/>
    <p:sldId id="610" r:id="rId25"/>
  </p:sldIdLst>
  <p:sldSz cx="9144000" cy="6858000" type="screen4x3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0000"/>
    <a:srgbClr val="3399FF"/>
    <a:srgbClr val="FF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3514" autoAdjust="0"/>
  </p:normalViewPr>
  <p:slideViewPr>
    <p:cSldViewPr>
      <p:cViewPr varScale="1">
        <p:scale>
          <a:sx n="122" d="100"/>
          <a:sy n="122" d="100"/>
        </p:scale>
        <p:origin x="130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32" y="-86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5067" y="199999"/>
            <a:ext cx="21509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19999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55517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2065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55517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43350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07086" y="115559"/>
            <a:ext cx="21509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555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46125"/>
            <a:ext cx="4921250" cy="3690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689769"/>
            <a:ext cx="4986207" cy="4443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58474" y="9558548"/>
            <a:ext cx="19995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558549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558549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556860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4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086" y="115559"/>
            <a:ext cx="2150973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173" y="115559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5930" y="9559384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46125"/>
            <a:ext cx="4921250" cy="369093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06466" y="9558548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5764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802.</a:t>
            </a:r>
            <a:r>
              <a:rPr lang="fr-FR" sz="1600" b="1" kern="1200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  <a:cs typeface="+mn-cs"/>
              </a:rPr>
              <a:t>11-15/1280r0</a:t>
            </a:r>
            <a:endParaRPr lang="en-US" altLang="ko-KR" sz="1600" b="1" kern="1200" dirty="0">
              <a:solidFill>
                <a:schemeClr val="tx1"/>
              </a:solidFill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5547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November 2015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781800" y="6477000"/>
            <a:ext cx="18959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>
                <a:solidFill>
                  <a:schemeClr val="tx1"/>
                </a:solidFill>
              </a:rPr>
              <a:t>Stéphane Baron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smtClean="0"/>
              <a:t>et. al., Canon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e.baron@crf.can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scal.viger@crf.canon.fr" TargetMode="External"/><Relationship Id="rId5" Type="http://schemas.openxmlformats.org/officeDocument/2006/relationships/hyperlink" Target="mailto:romain.guignard@crf.canon.fr" TargetMode="External"/><Relationship Id="rId4" Type="http://schemas.openxmlformats.org/officeDocument/2006/relationships/hyperlink" Target="mailto:Patrice.nezou@crf.canon.f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9616" y="939800"/>
            <a:ext cx="8305800" cy="914400"/>
          </a:xfrm>
        </p:spPr>
        <p:txBody>
          <a:bodyPr/>
          <a:lstStyle/>
          <a:p>
            <a:r>
              <a:rPr lang="en-US" dirty="0"/>
              <a:t>Traffic priority for random Multi User Uplink OFDMA</a:t>
            </a:r>
            <a:endParaRPr lang="en-US" dirty="0" smtClean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2015-11</a:t>
            </a:r>
            <a:endParaRPr lang="en-US" sz="2000" b="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651553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652693"/>
              </p:ext>
            </p:extLst>
          </p:nvPr>
        </p:nvGraphicFramePr>
        <p:xfrm>
          <a:off x="685800" y="355600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Stéphane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BARON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Canon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Cesson-Sevigné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France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stephane.baron@crf.canon.fr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Patrice NEZOU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4"/>
                        </a:rPr>
                        <a:t>patrice.nezou@crf.canon.fr</a:t>
                      </a: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Romain GUIGNARD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5"/>
                        </a:rPr>
                        <a:t>romain.guignard@crf.canon.fr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Pascal VIGER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6"/>
                        </a:rPr>
                        <a:t>pascal.viger@crf.canon.fr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498792"/>
          </a:xfrm>
        </p:spPr>
        <p:txBody>
          <a:bodyPr/>
          <a:lstStyle/>
          <a:p>
            <a:r>
              <a:rPr lang="en-US" dirty="0"/>
              <a:t>CWO computation </a:t>
            </a:r>
            <a:r>
              <a:rPr lang="en-US" dirty="0" smtClean="0"/>
              <a:t>1/2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399"/>
            <a:ext cx="8534400" cy="5180013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US" altLang="zh-CN" dirty="0" smtClean="0"/>
              <a:t>AP </a:t>
            </a:r>
            <a:r>
              <a:rPr lang="en-US" altLang="zh-CN" dirty="0"/>
              <a:t>may broadcast a Randomization Parameter in trigger frame to help the STAs in their procedure to randomly access an RU. [4] </a:t>
            </a:r>
            <a:endParaRPr lang="en-US" altLang="zh-CN" dirty="0" smtClean="0"/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CWO computation : </a:t>
            </a:r>
            <a:r>
              <a:rPr lang="en-US" b="1" dirty="0"/>
              <a:t>CWO=</a:t>
            </a:r>
            <a:r>
              <a:rPr lang="en-US" b="1" dirty="0" err="1"/>
              <a:t>CWOmin</a:t>
            </a:r>
            <a:r>
              <a:rPr lang="en-US" b="1" dirty="0"/>
              <a:t> x 2</a:t>
            </a:r>
            <a:r>
              <a:rPr lang="en-US" b="1" baseline="30000" dirty="0"/>
              <a:t>CRF</a:t>
            </a:r>
          </a:p>
          <a:p>
            <a:pPr lvl="1"/>
            <a:r>
              <a:rPr lang="en-US" dirty="0" smtClean="0"/>
              <a:t>A Collision Risk Factor (CRF) is a multiplication factor reflecting the probability of transmission error to be taken into account in the congestion window computation.</a:t>
            </a:r>
          </a:p>
          <a:p>
            <a:pPr lvl="1"/>
            <a:r>
              <a:rPr lang="en-US" dirty="0" smtClean="0"/>
              <a:t>The CRF can be provided by the AP (optional </a:t>
            </a:r>
            <a:r>
              <a:rPr lang="en-US" altLang="zh-CN" dirty="0" smtClean="0"/>
              <a:t>Randomization Parameter [4]) or </a:t>
            </a:r>
            <a:r>
              <a:rPr lang="en-US" dirty="0" smtClean="0"/>
              <a:t>computed locally by each STA based on its previous MU UL transmission status.</a:t>
            </a:r>
          </a:p>
          <a:p>
            <a:pPr lvl="1"/>
            <a:r>
              <a:rPr lang="en-US" altLang="zh-CN" dirty="0" smtClean="0"/>
              <a:t>Randomization Parameter </a:t>
            </a:r>
            <a:r>
              <a:rPr lang="en-US" dirty="0" smtClean="0"/>
              <a:t>received from AP is priority compared to locally computed CRF value.</a:t>
            </a:r>
          </a:p>
          <a:p>
            <a:pPr lvl="1"/>
            <a:endParaRPr lang="en-US" dirty="0"/>
          </a:p>
          <a:p>
            <a:r>
              <a:rPr lang="en-US" dirty="0" smtClean="0"/>
              <a:t>Advantages :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CRF  </a:t>
            </a:r>
            <a:r>
              <a:rPr lang="en-US" dirty="0" smtClean="0"/>
              <a:t>factor reflects the successive “doubling” of the CWO. </a:t>
            </a:r>
            <a:endParaRPr lang="en-US" dirty="0"/>
          </a:p>
          <a:p>
            <a:pPr lvl="1"/>
            <a:r>
              <a:rPr lang="en-US" dirty="0" smtClean="0"/>
              <a:t>Use of AP randomization parameter for CWO computation enhances the RU usage efficiency, </a:t>
            </a:r>
            <a:r>
              <a:rPr lang="en-US" dirty="0"/>
              <a:t>since </a:t>
            </a:r>
            <a:r>
              <a:rPr lang="en-US" dirty="0" smtClean="0"/>
              <a:t>AP </a:t>
            </a:r>
            <a:r>
              <a:rPr lang="en-US" dirty="0"/>
              <a:t>has a global view of the MU UL session </a:t>
            </a:r>
            <a:r>
              <a:rPr lang="en-US" dirty="0" smtClean="0"/>
              <a:t>efficiency.</a:t>
            </a:r>
          </a:p>
          <a:p>
            <a:pPr lvl="1"/>
            <a:r>
              <a:rPr lang="en-US" dirty="0" smtClean="0"/>
              <a:t>Locally computed CRF allows CWO adaptation when optional Randomization Parameter is not provided by the AP.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629400" y="789723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ST#2</a:t>
            </a:r>
          </a:p>
        </p:txBody>
      </p:sp>
    </p:spTree>
    <p:extLst>
      <p:ext uri="{BB962C8B-B14F-4D97-AF65-F5344CB8AC3E}">
        <p14:creationId xmlns:p14="http://schemas.microsoft.com/office/powerpoint/2010/main" val="87661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8185" y="3757647"/>
            <a:ext cx="3658577" cy="25898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8185" y="1371600"/>
            <a:ext cx="3658577" cy="219903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503985" y="2471119"/>
            <a:ext cx="213391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No CWO </a:t>
            </a:r>
            <a:r>
              <a:rPr lang="fr-FR" dirty="0" err="1" smtClean="0"/>
              <a:t>evolution</a:t>
            </a:r>
            <a:r>
              <a:rPr lang="fr-FR" dirty="0" smtClean="0"/>
              <a:t> </a:t>
            </a:r>
            <a:r>
              <a:rPr lang="fr-FR" dirty="0" err="1" smtClean="0"/>
              <a:t>mechanism</a:t>
            </a:r>
            <a:endParaRPr lang="fr-FR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884985" y="5289362"/>
            <a:ext cx="224959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err="1" smtClean="0"/>
              <a:t>With</a:t>
            </a:r>
            <a:r>
              <a:rPr lang="fr-FR" dirty="0" smtClean="0"/>
              <a:t> CWO </a:t>
            </a:r>
            <a:r>
              <a:rPr lang="fr-FR" dirty="0" err="1" smtClean="0"/>
              <a:t>evolution</a:t>
            </a:r>
            <a:r>
              <a:rPr lang="fr-FR" dirty="0" smtClean="0"/>
              <a:t> </a:t>
            </a:r>
            <a:r>
              <a:rPr lang="fr-FR" dirty="0" err="1" smtClean="0"/>
              <a:t>mechanism</a:t>
            </a:r>
            <a:endParaRPr lang="fr-FR" dirty="0" smtClean="0"/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381000" y="685800"/>
            <a:ext cx="8305800" cy="49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CWO computation 1/2</a:t>
            </a:r>
            <a:endParaRPr lang="en-US" kern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3400" y="4045630"/>
            <a:ext cx="4160810" cy="2301913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Simulation scenario: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Each STA only send one type of data (full buffer for only one AC queue per STA).</a:t>
            </a:r>
          </a:p>
          <a:p>
            <a:pPr lvl="1"/>
            <a:r>
              <a:rPr lang="en-US" dirty="0"/>
              <a:t>CWO=</a:t>
            </a:r>
            <a:r>
              <a:rPr lang="en-US" dirty="0" err="1"/>
              <a:t>CWOmin</a:t>
            </a:r>
            <a:r>
              <a:rPr lang="en-US" dirty="0"/>
              <a:t> x 2 </a:t>
            </a:r>
            <a:r>
              <a:rPr lang="en-US" baseline="30000" dirty="0"/>
              <a:t>CRF</a:t>
            </a:r>
            <a:endParaRPr lang="en-US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lvl="1"/>
            <a:r>
              <a:rPr lang="fr-FR" dirty="0" err="1" smtClean="0"/>
              <a:t>CWOmin</a:t>
            </a:r>
            <a:r>
              <a:rPr lang="fr-FR" dirty="0" smtClean="0"/>
              <a:t> = </a:t>
            </a:r>
            <a:r>
              <a:rPr lang="fr-FR" dirty="0" err="1" smtClean="0"/>
              <a:t>Number</a:t>
            </a:r>
            <a:r>
              <a:rPr lang="fr-FR" dirty="0" smtClean="0"/>
              <a:t> of RU</a:t>
            </a:r>
          </a:p>
          <a:p>
            <a:pPr marL="0" lvl="0" indent="0">
              <a:buNone/>
            </a:pPr>
            <a:endParaRPr lang="en-US" dirty="0" smtClean="0">
              <a:solidFill>
                <a:srgbClr val="000000"/>
              </a:solidFill>
              <a:cs typeface="+mn-cs"/>
            </a:endParaRPr>
          </a:p>
          <a:p>
            <a:pPr lvl="0"/>
            <a:endParaRPr lang="en-US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33400" y="1371600"/>
            <a:ext cx="4160810" cy="23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>
                <a:solidFill>
                  <a:srgbClr val="000000"/>
                </a:solidFill>
                <a:cs typeface="+mn-cs"/>
              </a:rPr>
              <a:t>Simulation scenario:</a:t>
            </a:r>
          </a:p>
          <a:p>
            <a:pPr lvl="1"/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Each STA only send one type of data (full buffer for only one AC queue per STA).</a:t>
            </a:r>
          </a:p>
          <a:p>
            <a:pPr lvl="1"/>
            <a:r>
              <a:rPr lang="en-US" kern="0" dirty="0" smtClean="0"/>
              <a:t>CWO = constant</a:t>
            </a:r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pPr marL="457200" lvl="1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kern="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4093660" y="2522556"/>
            <a:ext cx="724525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4076075" y="5261561"/>
            <a:ext cx="724525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72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498792"/>
          </a:xfrm>
        </p:spPr>
        <p:txBody>
          <a:bodyPr/>
          <a:lstStyle/>
          <a:p>
            <a:r>
              <a:rPr lang="en-US" dirty="0" smtClean="0"/>
              <a:t>CWO computation 2/2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399"/>
            <a:ext cx="8534400" cy="518001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CWO is in the range [</a:t>
            </a:r>
            <a:r>
              <a:rPr lang="en-US" dirty="0" err="1" smtClean="0"/>
              <a:t>CWOmin</a:t>
            </a:r>
            <a:r>
              <a:rPr lang="en-US" dirty="0" smtClean="0"/>
              <a:t>, </a:t>
            </a:r>
            <a:r>
              <a:rPr lang="en-US" dirty="0" err="1" smtClean="0"/>
              <a:t>CWOmax</a:t>
            </a:r>
            <a:r>
              <a:rPr lang="en-US" dirty="0" smtClean="0"/>
              <a:t>]. [3]</a:t>
            </a:r>
          </a:p>
          <a:p>
            <a:r>
              <a:rPr lang="en-US" dirty="0" err="1" smtClean="0"/>
              <a:t>CWOmin</a:t>
            </a:r>
            <a:r>
              <a:rPr lang="en-US" dirty="0" smtClean="0"/>
              <a:t> = number of random RU.</a:t>
            </a:r>
            <a:endParaRPr lang="en-US" dirty="0"/>
          </a:p>
          <a:p>
            <a:pPr lvl="2"/>
            <a:r>
              <a:rPr lang="en-US" dirty="0" err="1" smtClean="0"/>
              <a:t>CWOmin</a:t>
            </a:r>
            <a:r>
              <a:rPr lang="en-US" dirty="0" smtClean="0"/>
              <a:t> shall be adapted according to the number of RU defined by a TF-R. [3]</a:t>
            </a:r>
          </a:p>
          <a:p>
            <a:pPr lvl="2"/>
            <a:r>
              <a:rPr lang="en-US" dirty="0" err="1" smtClean="0"/>
              <a:t>CWOmin</a:t>
            </a:r>
            <a:r>
              <a:rPr lang="en-US" dirty="0" smtClean="0"/>
              <a:t> </a:t>
            </a:r>
            <a:r>
              <a:rPr lang="en-US" dirty="0"/>
              <a:t>shall be determined upon </a:t>
            </a:r>
            <a:r>
              <a:rPr lang="en-US" dirty="0" smtClean="0"/>
              <a:t>each TF-R reception.</a:t>
            </a:r>
          </a:p>
          <a:p>
            <a:pPr lvl="2"/>
            <a:endParaRPr lang="en-US" dirty="0" smtClean="0"/>
          </a:p>
          <a:p>
            <a:r>
              <a:rPr lang="en-US" dirty="0" err="1" smtClean="0"/>
              <a:t>CWOmax</a:t>
            </a:r>
            <a:r>
              <a:rPr lang="en-US" dirty="0" smtClean="0"/>
              <a:t>= </a:t>
            </a:r>
            <a:r>
              <a:rPr lang="en-US" dirty="0" err="1" smtClean="0"/>
              <a:t>fct</a:t>
            </a:r>
            <a:r>
              <a:rPr lang="en-US" dirty="0" smtClean="0"/>
              <a:t>( </a:t>
            </a:r>
            <a:r>
              <a:rPr lang="en-US" dirty="0" err="1" smtClean="0"/>
              <a:t>AC_Priority_Factor</a:t>
            </a:r>
            <a:r>
              <a:rPr lang="en-US" dirty="0" smtClean="0"/>
              <a:t>[Current AC] )</a:t>
            </a:r>
            <a:endParaRPr lang="en-US" sz="2200" b="0" dirty="0"/>
          </a:p>
          <a:p>
            <a:pPr lvl="2"/>
            <a:r>
              <a:rPr lang="en-US" dirty="0" err="1"/>
              <a:t>CWOmax</a:t>
            </a:r>
            <a:r>
              <a:rPr lang="en-US" dirty="0"/>
              <a:t> shall be </a:t>
            </a:r>
            <a:r>
              <a:rPr lang="en-US" dirty="0" smtClean="0"/>
              <a:t>adapted according </a:t>
            </a:r>
            <a:r>
              <a:rPr lang="en-US" dirty="0"/>
              <a:t>to the current highest </a:t>
            </a:r>
            <a:r>
              <a:rPr lang="en-US" dirty="0" smtClean="0"/>
              <a:t>priority </a:t>
            </a:r>
            <a:r>
              <a:rPr lang="en-US" dirty="0"/>
              <a:t>of the data contained in AC </a:t>
            </a:r>
            <a:r>
              <a:rPr lang="en-US" dirty="0" smtClean="0"/>
              <a:t>queues :</a:t>
            </a:r>
          </a:p>
          <a:p>
            <a:pPr lvl="3"/>
            <a:r>
              <a:rPr lang="en-US" dirty="0" err="1" smtClean="0"/>
              <a:t>Fct</a:t>
            </a:r>
            <a:r>
              <a:rPr lang="en-US" dirty="0" smtClean="0"/>
              <a:t>() is TBD.</a:t>
            </a:r>
          </a:p>
          <a:p>
            <a:pPr lvl="3"/>
            <a:r>
              <a:rPr lang="en-US" dirty="0" err="1" smtClean="0"/>
              <a:t>AC_Priority_Factor</a:t>
            </a:r>
            <a:r>
              <a:rPr lang="en-US" dirty="0"/>
              <a:t>[] (TBD</a:t>
            </a:r>
            <a:r>
              <a:rPr lang="en-US" dirty="0" smtClean="0"/>
              <a:t>) shall reflects the ratio between AC priorities as defined in EDCA.</a:t>
            </a:r>
          </a:p>
          <a:p>
            <a:pPr lvl="4"/>
            <a:r>
              <a:rPr lang="en-US" dirty="0" smtClean="0"/>
              <a:t>possible TBD values may follow EDCA ratio : (Vo=7, Vi=15, Be=1023, </a:t>
            </a:r>
            <a:r>
              <a:rPr lang="en-US" dirty="0" err="1" smtClean="0"/>
              <a:t>Bg</a:t>
            </a:r>
            <a:r>
              <a:rPr lang="en-US" dirty="0" smtClean="0"/>
              <a:t>=1023).</a:t>
            </a:r>
          </a:p>
          <a:p>
            <a:pPr lvl="3"/>
            <a:r>
              <a:rPr lang="en-US" dirty="0" smtClean="0"/>
              <a:t>Current AC is the AC of the highest priority among active AC queues (AC queues priority determined based on AC backoff values).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Advantages</a:t>
            </a:r>
            <a:endParaRPr lang="en-US" dirty="0"/>
          </a:p>
          <a:p>
            <a:pPr lvl="1"/>
            <a:r>
              <a:rPr lang="en-US" dirty="0" smtClean="0"/>
              <a:t>CWO can be adapted dynamically if </a:t>
            </a:r>
            <a:r>
              <a:rPr lang="en-US" dirty="0" err="1" smtClean="0"/>
              <a:t>Nb</a:t>
            </a:r>
            <a:r>
              <a:rPr lang="en-US" dirty="0" smtClean="0"/>
              <a:t> of RUs changes between two successive TF-R.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MU_UL medium access scheme follows the AC </a:t>
            </a:r>
            <a:r>
              <a:rPr lang="en-US" dirty="0">
                <a:solidFill>
                  <a:srgbClr val="000000"/>
                </a:solidFill>
              </a:rPr>
              <a:t>priority </a:t>
            </a:r>
            <a:r>
              <a:rPr lang="en-US" dirty="0" smtClean="0">
                <a:solidFill>
                  <a:srgbClr val="000000"/>
                </a:solidFill>
              </a:rPr>
              <a:t>under high collision rate.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7239000" y="782796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ST#3</a:t>
            </a:r>
          </a:p>
        </p:txBody>
      </p:sp>
    </p:spTree>
    <p:extLst>
      <p:ext uri="{BB962C8B-B14F-4D97-AF65-F5344CB8AC3E}">
        <p14:creationId xmlns:p14="http://schemas.microsoft.com/office/powerpoint/2010/main" val="128080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381000" y="685800"/>
            <a:ext cx="8305800" cy="49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CWO computation 2/2</a:t>
            </a:r>
            <a:endParaRPr lang="en-US" kern="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29389" y="1371599"/>
            <a:ext cx="3890211" cy="23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>
                <a:solidFill>
                  <a:srgbClr val="000000"/>
                </a:solidFill>
                <a:cs typeface="+mn-cs"/>
              </a:rPr>
              <a:t>Simulation scenario:</a:t>
            </a:r>
          </a:p>
          <a:p>
            <a:pPr lvl="1"/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Each STA only send one type of data (full buffer for only one AC queue per STA).</a:t>
            </a:r>
          </a:p>
          <a:p>
            <a:pPr lvl="1"/>
            <a:r>
              <a:rPr lang="en-US" kern="0" dirty="0" smtClean="0">
                <a:solidFill>
                  <a:srgbClr val="000000"/>
                </a:solidFill>
                <a:cs typeface="+mn-cs"/>
              </a:rPr>
              <a:t>8 RU</a:t>
            </a:r>
            <a:endParaRPr lang="en-US" kern="0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lvl="1"/>
            <a:r>
              <a:rPr lang="en-US" kern="0" dirty="0" smtClean="0"/>
              <a:t>CWO = </a:t>
            </a:r>
            <a:r>
              <a:rPr lang="en-US" kern="0" dirty="0" err="1" smtClean="0"/>
              <a:t>CWOmin</a:t>
            </a:r>
            <a:r>
              <a:rPr lang="en-US" kern="0" dirty="0" smtClean="0"/>
              <a:t>*2 </a:t>
            </a:r>
            <a:r>
              <a:rPr lang="en-US" kern="0" baseline="30000" dirty="0" smtClean="0"/>
              <a:t>CRF</a:t>
            </a:r>
            <a:endParaRPr lang="en-US" kern="0" baseline="30000" dirty="0" smtClean="0">
              <a:solidFill>
                <a:srgbClr val="000000"/>
              </a:solidFill>
              <a:cs typeface="+mn-cs"/>
            </a:endParaRPr>
          </a:p>
          <a:p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pPr marL="457200" lvl="1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kern="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1" y="3991410"/>
            <a:ext cx="3810000" cy="23340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991410"/>
            <a:ext cx="4082716" cy="23340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502491"/>
            <a:ext cx="4082716" cy="2453973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 bwMode="auto">
          <a:xfrm>
            <a:off x="3922170" y="2634241"/>
            <a:ext cx="724525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43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498792"/>
          </a:xfrm>
        </p:spPr>
        <p:txBody>
          <a:bodyPr/>
          <a:lstStyle/>
          <a:p>
            <a:r>
              <a:rPr lang="en-US" dirty="0" smtClean="0"/>
              <a:t>Data priority handling for Random procedure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399"/>
            <a:ext cx="8534400" cy="51800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Principle : Upon TF-R reception</a:t>
            </a:r>
          </a:p>
          <a:p>
            <a:pPr lvl="1"/>
            <a:r>
              <a:rPr lang="en-US" dirty="0" smtClean="0"/>
              <a:t>If No active OBO</a:t>
            </a:r>
          </a:p>
          <a:p>
            <a:pPr lvl="2"/>
            <a:r>
              <a:rPr lang="en-US" dirty="0" smtClean="0"/>
              <a:t>STA compute the CWO based on </a:t>
            </a:r>
            <a:r>
              <a:rPr lang="en-US" dirty="0" err="1" smtClean="0"/>
              <a:t>NbRu</a:t>
            </a:r>
            <a:r>
              <a:rPr lang="en-US" dirty="0" smtClean="0"/>
              <a:t>, Collision Probability, and data priority.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Collision Probability received from AP is priority compared to locally computed value.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STA </a:t>
            </a:r>
            <a:r>
              <a:rPr lang="en-US" dirty="0"/>
              <a:t>computes </a:t>
            </a:r>
            <a:r>
              <a:rPr lang="en-US" dirty="0" smtClean="0"/>
              <a:t>a </a:t>
            </a:r>
            <a:r>
              <a:rPr lang="en-US" u="sng" dirty="0" smtClean="0"/>
              <a:t>new OBO </a:t>
            </a:r>
            <a:r>
              <a:rPr lang="en-US" u="sng" dirty="0"/>
              <a:t>from </a:t>
            </a:r>
            <a:r>
              <a:rPr lang="en-US" u="sng" dirty="0" smtClean="0"/>
              <a:t>CWO + an offset based on data AC</a:t>
            </a:r>
            <a:r>
              <a:rPr lang="en-US" dirty="0" smtClean="0"/>
              <a:t>.</a:t>
            </a:r>
          </a:p>
          <a:p>
            <a:pPr marL="1200150" lvl="3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STA selects an RU [3].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STA transmits data</a:t>
            </a:r>
          </a:p>
          <a:p>
            <a:pPr lvl="2"/>
            <a:r>
              <a:rPr lang="en-US" u="sng" dirty="0" smtClean="0"/>
              <a:t>Select the data </a:t>
            </a:r>
            <a:r>
              <a:rPr lang="en-US" b="1" u="sng" dirty="0" smtClean="0"/>
              <a:t>with the highest priority</a:t>
            </a:r>
            <a:endParaRPr lang="en-US" u="sng" dirty="0" smtClean="0"/>
          </a:p>
          <a:p>
            <a:pPr lvl="2"/>
            <a:r>
              <a:rPr lang="en-US" dirty="0" smtClean="0"/>
              <a:t>Transmit the data on the selected RU.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STA updates locally the collision probability: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Advantages</a:t>
            </a:r>
            <a:endParaRPr lang="en-US" dirty="0"/>
          </a:p>
          <a:p>
            <a:pPr lvl="1"/>
            <a:r>
              <a:rPr lang="en-US" dirty="0" smtClean="0"/>
              <a:t>The proposal is respectful of the data priority defined in EDCA.</a:t>
            </a:r>
          </a:p>
          <a:p>
            <a:pPr lvl="1"/>
            <a:r>
              <a:rPr lang="en-US" dirty="0" smtClean="0"/>
              <a:t>Use of AP randomization parameter for OBO computation reduces the probability of RU collision.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38710" y="1818218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ST#3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4581" y="2271351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ST#2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172110" y="1970618"/>
            <a:ext cx="157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638710" y="2731824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ST#4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172110" y="2884224"/>
            <a:ext cx="157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638710" y="3950229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ST#1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1172110" y="4102629"/>
            <a:ext cx="157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>
            <a:stCxn id="11" idx="3"/>
          </p:cNvCxnSpPr>
          <p:nvPr/>
        </p:nvCxnSpPr>
        <p:spPr bwMode="auto">
          <a:xfrm flipV="1">
            <a:off x="707981" y="2423345"/>
            <a:ext cx="622057" cy="4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41281" y="4800398"/>
            <a:ext cx="389993" cy="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41281" y="2576151"/>
            <a:ext cx="0" cy="22244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405225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498792"/>
          </a:xfrm>
        </p:spPr>
        <p:txBody>
          <a:bodyPr/>
          <a:lstStyle/>
          <a:p>
            <a:r>
              <a:rPr lang="en-US" dirty="0" smtClean="0"/>
              <a:t>Data priority handling : example of application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399"/>
            <a:ext cx="8534400" cy="518001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Principle : Upon TF-R reception</a:t>
            </a:r>
          </a:p>
          <a:p>
            <a:pPr lvl="1"/>
            <a:r>
              <a:rPr lang="en-US" dirty="0" smtClean="0"/>
              <a:t>If No active OBO</a:t>
            </a:r>
          </a:p>
          <a:p>
            <a:pPr lvl="2"/>
            <a:r>
              <a:rPr lang="en-US" dirty="0" smtClean="0"/>
              <a:t>STA compute the CWO:</a:t>
            </a:r>
          </a:p>
          <a:p>
            <a:pPr lvl="3"/>
            <a:r>
              <a:rPr lang="en-US" u="sng" dirty="0" smtClean="0"/>
              <a:t>CWO = </a:t>
            </a:r>
            <a:r>
              <a:rPr lang="en-US" altLang="en-US" b="1" u="sng" dirty="0" err="1" smtClean="0"/>
              <a:t>CWOmin</a:t>
            </a:r>
            <a:r>
              <a:rPr lang="en-US" altLang="en-US" b="1" u="sng" dirty="0" smtClean="0"/>
              <a:t> * 2</a:t>
            </a:r>
            <a:r>
              <a:rPr lang="en-US" altLang="en-US" b="1" u="sng" baseline="30000" dirty="0" smtClean="0"/>
              <a:t>CRF</a:t>
            </a:r>
            <a:endParaRPr lang="en-US" altLang="en-US" u="sng" dirty="0"/>
          </a:p>
          <a:p>
            <a:pPr lvl="4"/>
            <a:r>
              <a:rPr lang="en-US" altLang="en-US" dirty="0" smtClean="0"/>
              <a:t>Collision Risk Factor computed locally (TBD), and/or received from the AP (</a:t>
            </a:r>
            <a:r>
              <a:rPr lang="en-US" altLang="en-US" dirty="0"/>
              <a:t>e.g. Transmission probability control) provided by AP in the trigger </a:t>
            </a:r>
            <a:r>
              <a:rPr lang="en-US" altLang="en-US" dirty="0" smtClean="0"/>
              <a:t>frame</a:t>
            </a:r>
            <a:endParaRPr lang="en-US" altLang="en-US" dirty="0"/>
          </a:p>
          <a:p>
            <a:pPr lvl="4"/>
            <a:r>
              <a:rPr lang="en-US" altLang="en-US" dirty="0" smtClean="0"/>
              <a:t>CWO </a:t>
            </a:r>
            <a:r>
              <a:rPr lang="en-US" altLang="en-US" dirty="0"/>
              <a:t>is in the range [</a:t>
            </a:r>
            <a:r>
              <a:rPr lang="en-US" altLang="en-US" dirty="0" err="1"/>
              <a:t>CWOmin</a:t>
            </a:r>
            <a:r>
              <a:rPr lang="en-US" altLang="en-US" dirty="0"/>
              <a:t>, </a:t>
            </a:r>
            <a:r>
              <a:rPr lang="en-US" altLang="en-US" dirty="0" err="1"/>
              <a:t>CWOmax</a:t>
            </a:r>
            <a:r>
              <a:rPr lang="en-US" altLang="en-US" dirty="0" smtClean="0"/>
              <a:t>]</a:t>
            </a:r>
            <a:endParaRPr lang="en-US" altLang="en-US" dirty="0"/>
          </a:p>
          <a:p>
            <a:pPr marL="1200150" lvl="3" indent="0">
              <a:buNone/>
            </a:pPr>
            <a:r>
              <a:rPr lang="en-US" altLang="en-US" dirty="0"/>
              <a:t>	Typically:</a:t>
            </a:r>
          </a:p>
          <a:p>
            <a:pPr lvl="5"/>
            <a:r>
              <a:rPr lang="en-US" altLang="en-US" b="1" u="sng" dirty="0" err="1"/>
              <a:t>CWOmin</a:t>
            </a:r>
            <a:r>
              <a:rPr lang="en-US" altLang="en-US" b="1" u="sng" dirty="0"/>
              <a:t> = number of random RUs of TF-R </a:t>
            </a:r>
            <a:r>
              <a:rPr lang="en-US" altLang="en-US" u="sng" dirty="0"/>
              <a:t>(</a:t>
            </a:r>
            <a:r>
              <a:rPr lang="en-US" altLang="en-US" u="sng" dirty="0" smtClean="0"/>
              <a:t>theoretical </a:t>
            </a:r>
            <a:r>
              <a:rPr lang="en-US" altLang="en-US" u="sng" dirty="0"/>
              <a:t>optimal value [3])</a:t>
            </a:r>
          </a:p>
          <a:p>
            <a:pPr lvl="5"/>
            <a:r>
              <a:rPr lang="en-US" altLang="en-US" b="1" u="sng" dirty="0" err="1"/>
              <a:t>CWOmax</a:t>
            </a:r>
            <a:r>
              <a:rPr lang="en-US" altLang="en-US" b="1" u="sng" dirty="0"/>
              <a:t> = </a:t>
            </a:r>
            <a:r>
              <a:rPr lang="en-US" altLang="en-US" b="1" u="sng" dirty="0" err="1"/>
              <a:t>CWmax</a:t>
            </a:r>
            <a:r>
              <a:rPr lang="en-US" altLang="en-US" b="1" u="sng" baseline="-25000" dirty="0" err="1"/>
              <a:t>ac</a:t>
            </a:r>
            <a:r>
              <a:rPr lang="en-US" altLang="en-US" b="1" u="sng" dirty="0"/>
              <a:t> </a:t>
            </a:r>
            <a:r>
              <a:rPr lang="en-US" altLang="en-US" u="sng" dirty="0"/>
              <a:t>, wherein ac is the current highest priority AC </a:t>
            </a:r>
            <a:r>
              <a:rPr lang="en-US" altLang="en-US" u="sng" dirty="0" smtClean="0"/>
              <a:t>queue</a:t>
            </a:r>
            <a:endParaRPr lang="en-US" altLang="en-US" u="sng" dirty="0"/>
          </a:p>
          <a:p>
            <a:pPr marL="1543050" lvl="4" indent="0">
              <a:buNone/>
            </a:pPr>
            <a:r>
              <a:rPr lang="en-US" altLang="en-US" u="sng" dirty="0"/>
              <a:t>	(this limit may evolve if data is stored in another queue with higher/lower priority)</a:t>
            </a:r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STA </a:t>
            </a:r>
            <a:r>
              <a:rPr lang="en-US" dirty="0"/>
              <a:t>computes </a:t>
            </a:r>
            <a:r>
              <a:rPr lang="en-US" dirty="0" smtClean="0"/>
              <a:t>a new OBO </a:t>
            </a:r>
            <a:r>
              <a:rPr lang="en-US" dirty="0"/>
              <a:t>from </a:t>
            </a:r>
            <a:r>
              <a:rPr lang="en-US" dirty="0" smtClean="0"/>
              <a:t>CWO</a:t>
            </a:r>
          </a:p>
          <a:p>
            <a:pPr lvl="3"/>
            <a:r>
              <a:rPr lang="en-US" b="1" u="sng" dirty="0" smtClean="0"/>
              <a:t>OBO </a:t>
            </a:r>
            <a:r>
              <a:rPr lang="en-US" b="1" u="sng" dirty="0"/>
              <a:t>= rand [0 , </a:t>
            </a:r>
            <a:r>
              <a:rPr lang="en-US" b="1" u="sng" dirty="0" smtClean="0"/>
              <a:t>CWO] + </a:t>
            </a:r>
            <a:r>
              <a:rPr lang="en-US" b="1" u="sng" dirty="0" err="1" smtClean="0"/>
              <a:t>AC_Offset</a:t>
            </a:r>
            <a:r>
              <a:rPr lang="en-US" b="1" u="sng" dirty="0" smtClean="0"/>
              <a:t> </a:t>
            </a:r>
            <a:r>
              <a:rPr lang="en-US" b="1" dirty="0" smtClean="0"/>
              <a:t>: </a:t>
            </a:r>
            <a:r>
              <a:rPr lang="en-US" dirty="0" smtClean="0"/>
              <a:t>Offset </a:t>
            </a:r>
            <a:r>
              <a:rPr lang="en-US" dirty="0"/>
              <a:t>values based on </a:t>
            </a:r>
            <a:r>
              <a:rPr lang="en-US" dirty="0" err="1"/>
              <a:t>NbRu</a:t>
            </a:r>
            <a:r>
              <a:rPr lang="en-US" dirty="0"/>
              <a:t> and </a:t>
            </a:r>
            <a:r>
              <a:rPr lang="en-US" dirty="0" smtClean="0"/>
              <a:t>the </a:t>
            </a:r>
            <a:r>
              <a:rPr lang="en-US" dirty="0" err="1" smtClean="0"/>
              <a:t>Current_AC</a:t>
            </a:r>
            <a:r>
              <a:rPr lang="en-US" b="1" dirty="0" smtClean="0"/>
              <a:t> </a:t>
            </a:r>
            <a:r>
              <a:rPr lang="en-US" dirty="0" smtClean="0"/>
              <a:t>(TBD) </a:t>
            </a:r>
          </a:p>
          <a:p>
            <a:pPr lvl="4"/>
            <a:r>
              <a:rPr lang="en-US" dirty="0" smtClean="0"/>
              <a:t>(</a:t>
            </a:r>
            <a:r>
              <a:rPr lang="en-US" dirty="0" err="1" smtClean="0"/>
              <a:t>e.g</a:t>
            </a:r>
            <a:r>
              <a:rPr lang="en-US" dirty="0" smtClean="0"/>
              <a:t> VO=0, VI=0, BE=max(1,NbRU/4), BG=max(2,NbRU/2))</a:t>
            </a:r>
          </a:p>
          <a:p>
            <a:pPr marL="1200150" lvl="3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STA selects an RU.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STA transmit data</a:t>
            </a:r>
          </a:p>
          <a:p>
            <a:pPr lvl="2"/>
            <a:r>
              <a:rPr lang="en-US" u="sng" dirty="0" smtClean="0"/>
              <a:t>Select the data </a:t>
            </a:r>
            <a:r>
              <a:rPr lang="en-US" b="1" u="sng" dirty="0" smtClean="0"/>
              <a:t>with the highest priority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e.g</a:t>
            </a:r>
            <a:r>
              <a:rPr lang="en-US" dirty="0" smtClean="0"/>
              <a:t> : data in the AC[] queue having the lowest </a:t>
            </a:r>
            <a:r>
              <a:rPr lang="en-US" dirty="0" err="1" smtClean="0"/>
              <a:t>backoff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Transmit the data on the selected RU.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STA update locally the CRF :</a:t>
            </a:r>
          </a:p>
          <a:p>
            <a:pPr lvl="2"/>
            <a:r>
              <a:rPr lang="en-US" dirty="0"/>
              <a:t>Upon successful transmission </a:t>
            </a:r>
            <a:r>
              <a:rPr lang="en-US" dirty="0" smtClean="0"/>
              <a:t>CRF=0.</a:t>
            </a:r>
            <a:endParaRPr lang="en-US" dirty="0"/>
          </a:p>
          <a:p>
            <a:pPr lvl="2"/>
            <a:r>
              <a:rPr lang="en-US" dirty="0" smtClean="0"/>
              <a:t>Upon transmission failure : CRF=CRF+1.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71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5029200"/>
          </a:xfrm>
        </p:spPr>
        <p:txBody>
          <a:bodyPr/>
          <a:lstStyle/>
          <a:p>
            <a:r>
              <a:rPr lang="en-US" altLang="zh-CN" dirty="0" smtClean="0"/>
              <a:t>In this presentation, </a:t>
            </a:r>
            <a:r>
              <a:rPr lang="en-US" b="0" dirty="0"/>
              <a:t>we </a:t>
            </a:r>
            <a:r>
              <a:rPr lang="en-US" b="0" dirty="0" smtClean="0"/>
              <a:t>proposed </a:t>
            </a:r>
            <a:r>
              <a:rPr lang="en-US" b="0" dirty="0"/>
              <a:t>to introduce traffic priority in the Multi user uplink procedure for any 11ax STA receiving a TF-R frame, based on its EDCA traffic prioritization and the AP </a:t>
            </a:r>
            <a:r>
              <a:rPr lang="en-US" altLang="zh-CN" b="0" dirty="0"/>
              <a:t>Randomization </a:t>
            </a:r>
            <a:r>
              <a:rPr lang="en-US" altLang="zh-CN" b="0" dirty="0" smtClean="0"/>
              <a:t>parameter</a:t>
            </a:r>
            <a:r>
              <a:rPr lang="en-US" altLang="zh-CN" b="0" dirty="0"/>
              <a:t> </a:t>
            </a:r>
            <a:r>
              <a:rPr lang="en-US" altLang="zh-CN" b="0" dirty="0" smtClean="0"/>
              <a:t>:</a:t>
            </a:r>
          </a:p>
          <a:p>
            <a:pPr lvl="1"/>
            <a:r>
              <a:rPr lang="en-US" dirty="0" smtClean="0"/>
              <a:t>A data </a:t>
            </a:r>
            <a:r>
              <a:rPr lang="en-US" dirty="0"/>
              <a:t>selection process for MU UL </a:t>
            </a:r>
            <a:r>
              <a:rPr lang="en-US" dirty="0" smtClean="0"/>
              <a:t>reusing the AC queues.</a:t>
            </a:r>
          </a:p>
          <a:p>
            <a:pPr lvl="1"/>
            <a:r>
              <a:rPr lang="en-US" dirty="0" smtClean="0"/>
              <a:t>A CWO computation mechanism, including the </a:t>
            </a:r>
            <a:r>
              <a:rPr lang="en-US" dirty="0" err="1" smtClean="0"/>
              <a:t>CWOmin</a:t>
            </a:r>
            <a:r>
              <a:rPr lang="en-US" dirty="0" smtClean="0"/>
              <a:t>, and </a:t>
            </a:r>
            <a:r>
              <a:rPr lang="en-US" dirty="0" err="1" smtClean="0"/>
              <a:t>CWOmax</a:t>
            </a:r>
            <a:r>
              <a:rPr lang="en-US" dirty="0" smtClean="0"/>
              <a:t> initialization based on the AC priorities, and on a Collision </a:t>
            </a:r>
            <a:r>
              <a:rPr lang="en-US" dirty="0"/>
              <a:t>Risk Factor (CRF) </a:t>
            </a:r>
            <a:r>
              <a:rPr lang="en-US" dirty="0" smtClean="0"/>
              <a:t>reflecting </a:t>
            </a:r>
            <a:r>
              <a:rPr lang="en-US" dirty="0"/>
              <a:t>the probability of transmission </a:t>
            </a:r>
            <a:r>
              <a:rPr lang="en-US" dirty="0" smtClean="0"/>
              <a:t>error.</a:t>
            </a:r>
          </a:p>
          <a:p>
            <a:pPr lvl="1"/>
            <a:r>
              <a:rPr lang="en-US" dirty="0" smtClean="0"/>
              <a:t>An OBO determination mechanism including an </a:t>
            </a:r>
            <a:r>
              <a:rPr lang="en-US" dirty="0" err="1" smtClean="0"/>
              <a:t>AC_Offset</a:t>
            </a:r>
            <a:r>
              <a:rPr lang="en-US" dirty="0" smtClean="0"/>
              <a:t> value reflecting the </a:t>
            </a:r>
            <a:r>
              <a:rPr lang="en-US" dirty="0"/>
              <a:t>data priority ready to be sent at the moment of the TF-R </a:t>
            </a:r>
            <a:r>
              <a:rPr lang="en-US" dirty="0" smtClean="0"/>
              <a:t>reception.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b="0" dirty="0" smtClean="0"/>
          </a:p>
          <a:p>
            <a:endParaRPr lang="en-US" b="0" dirty="0"/>
          </a:p>
          <a:p>
            <a:endParaRPr lang="en-US" dirty="0" smtClean="0"/>
          </a:p>
          <a:p>
            <a:endParaRPr lang="en-US" altLang="zh-CN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4196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>
                <a:latin typeface="+mn-lt"/>
                <a:cs typeface="+mn-cs"/>
              </a:rPr>
              <a:t>[1]  </a:t>
            </a:r>
            <a:r>
              <a:rPr lang="en-US" dirty="0">
                <a:latin typeface="+mn-lt"/>
                <a:cs typeface="+mn-cs"/>
              </a:rPr>
              <a:t>IEEE 802.11-15/0875r1 </a:t>
            </a:r>
            <a:r>
              <a:rPr lang="en-US" dirty="0" smtClean="0">
                <a:latin typeface="+mn-lt"/>
                <a:cs typeface="+mn-cs"/>
              </a:rPr>
              <a:t> “</a:t>
            </a:r>
            <a:r>
              <a:rPr lang="en-US" altLang="zh-CN" dirty="0">
                <a:latin typeface="+mn-lt"/>
                <a:cs typeface="+mn-cs"/>
              </a:rPr>
              <a:t>Random Access with Trigger Frames using OFDMA”</a:t>
            </a:r>
            <a:endParaRPr lang="zh-CN" altLang="en-US" dirty="0">
              <a:latin typeface="+mn-lt"/>
              <a:cs typeface="+mn-cs"/>
            </a:endParaRPr>
          </a:p>
          <a:p>
            <a:pPr lvl="0" eaLnBrk="0" hangingPunct="0">
              <a:buNone/>
            </a:pPr>
            <a:r>
              <a:rPr lang="en-GB" altLang="zh-CN" b="0" dirty="0">
                <a:solidFill>
                  <a:srgbClr val="000000"/>
                </a:solidFill>
                <a:latin typeface="Times New Roman"/>
                <a:cs typeface="+mn-cs"/>
              </a:rPr>
              <a:t>[2] </a:t>
            </a:r>
            <a:r>
              <a:rPr lang="en-GB" altLang="ko-KR" dirty="0">
                <a:solidFill>
                  <a:srgbClr val="000000"/>
                </a:solidFill>
                <a:latin typeface="Times New Roman"/>
                <a:cs typeface="+mn-cs"/>
              </a:rPr>
              <a:t>IEEE 802.11-15/0132r2 </a:t>
            </a:r>
            <a:r>
              <a:rPr lang="en-GB" altLang="zh-CN" b="0" dirty="0">
                <a:solidFill>
                  <a:srgbClr val="000000"/>
                </a:solidFill>
                <a:latin typeface="Times New Roman"/>
                <a:cs typeface="+mn-cs"/>
              </a:rPr>
              <a:t>“</a:t>
            </a:r>
            <a:r>
              <a:rPr lang="en-US" altLang="ko-KR" dirty="0">
                <a:solidFill>
                  <a:srgbClr val="000000"/>
                </a:solidFill>
                <a:latin typeface="Times New Roman"/>
                <a:cs typeface="+mn-cs"/>
              </a:rPr>
              <a:t>Specification Framework for Tax</a:t>
            </a:r>
            <a:r>
              <a:rPr lang="en-US" altLang="ko-KR" dirty="0" smtClean="0">
                <a:solidFill>
                  <a:srgbClr val="000000"/>
                </a:solidFill>
                <a:latin typeface="Times New Roman"/>
                <a:cs typeface="+mn-cs"/>
              </a:rPr>
              <a:t>”</a:t>
            </a:r>
          </a:p>
          <a:p>
            <a:pPr eaLnBrk="0" hangingPunct="0">
              <a:buNone/>
            </a:pPr>
            <a:r>
              <a:rPr lang="en-US" altLang="ko-KR" b="0" dirty="0">
                <a:solidFill>
                  <a:srgbClr val="000000"/>
                </a:solidFill>
                <a:latin typeface="Times New Roman"/>
                <a:cs typeface="+mn-cs"/>
              </a:rPr>
              <a:t>[3] </a:t>
            </a:r>
            <a:r>
              <a:rPr lang="en-US" altLang="ko-KR" dirty="0" smtClean="0">
                <a:solidFill>
                  <a:srgbClr val="000000"/>
                </a:solidFill>
                <a:latin typeface="Times New Roman"/>
              </a:rPr>
              <a:t>IEEE 802.11-15/1105r0 </a:t>
            </a:r>
            <a:r>
              <a:rPr lang="en-US" altLang="ko-KR" dirty="0">
                <a:solidFill>
                  <a:srgbClr val="000000"/>
                </a:solidFill>
                <a:latin typeface="Times New Roman"/>
              </a:rPr>
              <a:t>“UL OFDMA-based Random Access </a:t>
            </a:r>
            <a:r>
              <a:rPr lang="en-US" altLang="ko-KR" dirty="0" smtClean="0">
                <a:solidFill>
                  <a:srgbClr val="000000"/>
                </a:solidFill>
                <a:latin typeface="Times New Roman"/>
              </a:rPr>
              <a:t>Procedure”</a:t>
            </a:r>
          </a:p>
          <a:p>
            <a:pPr eaLnBrk="0" hangingPunct="0">
              <a:buNone/>
            </a:pPr>
            <a:r>
              <a:rPr lang="en-US" altLang="ko-KR" b="0" dirty="0">
                <a:solidFill>
                  <a:srgbClr val="000000"/>
                </a:solidFill>
                <a:latin typeface="Times New Roman"/>
              </a:rPr>
              <a:t>[4]</a:t>
            </a:r>
            <a:r>
              <a:rPr lang="en-US" altLang="ko-KR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Times New Roman"/>
              </a:rPr>
              <a:t>IEEE 802.11-15/1137r1 “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Triggered OFDMA Random Access Observations”</a:t>
            </a:r>
          </a:p>
          <a:p>
            <a:pPr eaLnBrk="0" hangingPunct="0">
              <a:buNone/>
            </a:pPr>
            <a:endParaRPr lang="en-US" altLang="ko-KR" dirty="0">
              <a:solidFill>
                <a:srgbClr val="000000"/>
              </a:solidFill>
              <a:latin typeface="Times New Roman"/>
            </a:endParaRPr>
          </a:p>
          <a:p>
            <a:pPr eaLnBrk="0" hangingPunct="0">
              <a:buNone/>
            </a:pPr>
            <a:endParaRPr lang="en-US" altLang="ko-KR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>
              <a:buNone/>
            </a:pPr>
            <a:endParaRPr lang="en-US" altLang="ko-KR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pPr marL="0" indent="0">
              <a:buNone/>
            </a:pP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</a:t>
            </a:r>
            <a:r>
              <a:rPr lang="en-US" altLang="ko-KR" dirty="0" smtClean="0"/>
              <a:t>TG specification framework document?</a:t>
            </a:r>
            <a:endParaRPr lang="en-US" altLang="ko-KR" dirty="0"/>
          </a:p>
          <a:p>
            <a:pPr marL="0" indent="0">
              <a:buNone/>
            </a:pPr>
            <a:r>
              <a:rPr lang="en-GB" altLang="ko-KR" b="0" i="1" dirty="0"/>
              <a:t>The spec shall define </a:t>
            </a:r>
            <a:r>
              <a:rPr lang="en-US" altLang="ko-KR" b="0" i="1" dirty="0"/>
              <a:t>a </a:t>
            </a:r>
            <a:r>
              <a:rPr lang="en-US" altLang="ko-KR" b="0" i="1" dirty="0" smtClean="0"/>
              <a:t>procedure for the data selection upon random trigger frame reception, respectful of AC priorities</a:t>
            </a:r>
            <a:r>
              <a:rPr lang="en-US" altLang="ko-KR" b="0" i="1" dirty="0"/>
              <a:t>:</a:t>
            </a:r>
            <a:endParaRPr lang="en-US" altLang="ko-KR" b="0" i="1" dirty="0" smtClean="0"/>
          </a:p>
          <a:p>
            <a:pPr lvl="1"/>
            <a:r>
              <a:rPr lang="en-US" i="1" dirty="0" smtClean="0">
                <a:solidFill>
                  <a:srgbClr val="000000"/>
                </a:solidFill>
              </a:rPr>
              <a:t>OFDMA MU_UL </a:t>
            </a:r>
            <a:r>
              <a:rPr lang="en-US" i="1" dirty="0" err="1" smtClean="0">
                <a:solidFill>
                  <a:srgbClr val="000000"/>
                </a:solidFill>
              </a:rPr>
              <a:t>muxer</a:t>
            </a:r>
            <a:r>
              <a:rPr lang="en-US" i="1" dirty="0" smtClean="0">
                <a:solidFill>
                  <a:srgbClr val="000000"/>
                </a:solidFill>
              </a:rPr>
              <a:t> picks data from AC queues.</a:t>
            </a:r>
          </a:p>
          <a:p>
            <a:pPr lvl="1"/>
            <a:r>
              <a:rPr lang="en-US" i="1" dirty="0" smtClean="0">
                <a:solidFill>
                  <a:srgbClr val="000000"/>
                </a:solidFill>
              </a:rPr>
              <a:t>OFDMA MU_UL </a:t>
            </a:r>
            <a:r>
              <a:rPr lang="en-US" i="1" dirty="0" err="1" smtClean="0">
                <a:solidFill>
                  <a:srgbClr val="000000"/>
                </a:solidFill>
              </a:rPr>
              <a:t>muxer</a:t>
            </a:r>
            <a:r>
              <a:rPr lang="en-US" i="1" dirty="0" smtClean="0">
                <a:solidFill>
                  <a:srgbClr val="000000"/>
                </a:solidFill>
              </a:rPr>
              <a:t> follows traffic </a:t>
            </a:r>
            <a:r>
              <a:rPr lang="en-US" i="1" dirty="0">
                <a:solidFill>
                  <a:srgbClr val="000000"/>
                </a:solidFill>
              </a:rPr>
              <a:t>priorities </a:t>
            </a:r>
            <a:r>
              <a:rPr lang="en-US" i="1" dirty="0" smtClean="0">
                <a:solidFill>
                  <a:srgbClr val="000000"/>
                </a:solidFill>
              </a:rPr>
              <a:t>of Access Categories to select </a:t>
            </a:r>
            <a:r>
              <a:rPr lang="en-US" i="1" dirty="0">
                <a:solidFill>
                  <a:srgbClr val="000000"/>
                </a:solidFill>
              </a:rPr>
              <a:t>data to be transmitted. </a:t>
            </a:r>
          </a:p>
          <a:p>
            <a:pPr marL="0" indent="0">
              <a:buNone/>
            </a:pPr>
            <a:r>
              <a:rPr lang="en-US" altLang="ko-KR" dirty="0" smtClean="0"/>
              <a:t>Yes</a:t>
            </a:r>
            <a:r>
              <a:rPr lang="en-US" altLang="ko-KR" dirty="0"/>
              <a:t>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 smtClean="0"/>
              <a:t>Abstain: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536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64" y="1524000"/>
            <a:ext cx="8305800" cy="4800600"/>
          </a:xfrm>
        </p:spPr>
        <p:txBody>
          <a:bodyPr/>
          <a:lstStyle/>
          <a:p>
            <a:r>
              <a:rPr lang="en-US" altLang="ko-KR" dirty="0"/>
              <a:t>Do you agree to add to the </a:t>
            </a:r>
            <a:r>
              <a:rPr lang="en-US" altLang="ko-KR" dirty="0" smtClean="0"/>
              <a:t>TG specification framework document?</a:t>
            </a:r>
            <a:endParaRPr lang="en-US" altLang="ko-KR" dirty="0"/>
          </a:p>
          <a:p>
            <a:pPr lvl="2"/>
            <a:r>
              <a:rPr lang="en-GB" altLang="ko-KR" b="0" i="1" dirty="0"/>
              <a:t>The spec shall define </a:t>
            </a:r>
            <a:r>
              <a:rPr lang="en-GB" altLang="ko-KR" b="0" i="1" dirty="0" smtClean="0"/>
              <a:t>a </a:t>
            </a:r>
            <a:r>
              <a:rPr lang="en-US" i="1" dirty="0" smtClean="0"/>
              <a:t>Collision </a:t>
            </a:r>
            <a:r>
              <a:rPr lang="en-US" i="1" dirty="0"/>
              <a:t>Risk Factor </a:t>
            </a:r>
            <a:r>
              <a:rPr lang="en-US" i="1" dirty="0" smtClean="0"/>
              <a:t>(CRF) reflecting the </a:t>
            </a:r>
            <a:r>
              <a:rPr lang="en-US" i="1" dirty="0"/>
              <a:t>probability of </a:t>
            </a:r>
            <a:r>
              <a:rPr lang="en-US" i="1" dirty="0" smtClean="0"/>
              <a:t>transmission error to </a:t>
            </a:r>
            <a:r>
              <a:rPr lang="en-US" i="1" dirty="0"/>
              <a:t>be taken into account in the </a:t>
            </a:r>
            <a:r>
              <a:rPr lang="en-US" i="1" dirty="0" smtClean="0"/>
              <a:t>CWO computation according to the formula: CWO = </a:t>
            </a:r>
            <a:r>
              <a:rPr lang="en-US" i="1" dirty="0" err="1" smtClean="0"/>
              <a:t>CWOmin</a:t>
            </a:r>
            <a:r>
              <a:rPr lang="en-US" i="1" dirty="0" smtClean="0"/>
              <a:t> </a:t>
            </a:r>
            <a:r>
              <a:rPr lang="en-US" i="1" dirty="0"/>
              <a:t>x </a:t>
            </a:r>
            <a:r>
              <a:rPr lang="en-US" i="1" dirty="0" smtClean="0"/>
              <a:t>2</a:t>
            </a:r>
            <a:r>
              <a:rPr lang="en-US" i="1" baseline="30000" dirty="0" smtClean="0"/>
              <a:t>CRF</a:t>
            </a:r>
            <a:r>
              <a:rPr lang="en-US" i="1" dirty="0" smtClean="0"/>
              <a:t>  </a:t>
            </a:r>
          </a:p>
          <a:p>
            <a:pPr lvl="2"/>
            <a:r>
              <a:rPr lang="en-US" altLang="ko-KR" i="1" dirty="0" smtClean="0"/>
              <a:t>The </a:t>
            </a:r>
            <a:r>
              <a:rPr lang="en-US" altLang="ko-KR" i="1" dirty="0"/>
              <a:t>CRF can be provided by the AP (optional Randomization Parameter [4]) or computed locally by each STA based on its previous MU UL transmission status.</a:t>
            </a:r>
          </a:p>
          <a:p>
            <a:pPr lvl="2"/>
            <a:r>
              <a:rPr lang="en-US" altLang="ko-KR" i="1" dirty="0"/>
              <a:t>Randomization Parameter received from AP is priority compared to locally computed CRF value</a:t>
            </a:r>
            <a:r>
              <a:rPr lang="en-US" altLang="ko-KR" i="1" dirty="0" smtClean="0"/>
              <a:t>.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Yes</a:t>
            </a:r>
            <a:r>
              <a:rPr lang="en-US" altLang="ko-KR" dirty="0"/>
              <a:t>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 smtClean="0"/>
              <a:t>Abstain: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15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r>
              <a:rPr lang="en-US" b="0" dirty="0"/>
              <a:t>802.11ax SFD specifies OFDMA to be supported</a:t>
            </a:r>
            <a:r>
              <a:rPr lang="en-US" b="0" dirty="0" smtClean="0"/>
              <a:t>. [2]</a:t>
            </a:r>
          </a:p>
          <a:p>
            <a:r>
              <a:rPr lang="en-US" altLang="zh-CN" b="0" dirty="0" smtClean="0"/>
              <a:t>A </a:t>
            </a:r>
            <a:r>
              <a:rPr lang="en-US" altLang="zh-CN" b="0" dirty="0"/>
              <a:t>trigger frame (TF-R) </a:t>
            </a:r>
            <a:r>
              <a:rPr lang="en-US" altLang="zh-CN" b="0" dirty="0" smtClean="0"/>
              <a:t>enables </a:t>
            </a:r>
            <a:r>
              <a:rPr lang="en-US" altLang="zh-CN" b="0" dirty="0"/>
              <a:t>random access mechanism for MU </a:t>
            </a:r>
            <a:r>
              <a:rPr lang="en-US" altLang="zh-CN" b="0" dirty="0" smtClean="0"/>
              <a:t>UL-OFDMA transmissions: </a:t>
            </a:r>
          </a:p>
          <a:p>
            <a:pPr lvl="1"/>
            <a:r>
              <a:rPr lang="en-US" altLang="zh-CN" dirty="0" smtClean="0"/>
              <a:t>Resource Units</a:t>
            </a:r>
            <a:r>
              <a:rPr lang="en-US" altLang="zh-CN" dirty="0"/>
              <a:t> (RU) </a:t>
            </a:r>
            <a:r>
              <a:rPr lang="en-US" altLang="zh-CN" dirty="0" smtClean="0"/>
              <a:t>can </a:t>
            </a:r>
            <a:r>
              <a:rPr lang="en-US" altLang="zh-CN" dirty="0"/>
              <a:t>be randomly accessed by more than one </a:t>
            </a:r>
            <a:r>
              <a:rPr lang="en-US" altLang="zh-CN" dirty="0" smtClean="0"/>
              <a:t>STA </a:t>
            </a:r>
            <a:r>
              <a:rPr lang="en-US" altLang="zh-CN" dirty="0"/>
              <a:t>[1]</a:t>
            </a:r>
            <a:endParaRPr lang="en-US" altLang="zh-CN" dirty="0" smtClean="0"/>
          </a:p>
          <a:p>
            <a:pPr lvl="1"/>
            <a:r>
              <a:rPr lang="en-US" altLang="zh-CN" b="0" dirty="0" smtClean="0"/>
              <a:t>The selection </a:t>
            </a:r>
            <a:r>
              <a:rPr lang="en-US" altLang="zh-CN" b="0" dirty="0"/>
              <a:t>method of the </a:t>
            </a:r>
            <a:r>
              <a:rPr lang="en-US" altLang="zh-CN" b="0" dirty="0" smtClean="0"/>
              <a:t>Random RU </a:t>
            </a:r>
            <a:r>
              <a:rPr lang="en-US" altLang="zh-CN" dirty="0" smtClean="0"/>
              <a:t>is </a:t>
            </a:r>
            <a:r>
              <a:rPr lang="en-US" altLang="zh-CN" b="0" dirty="0" smtClean="0"/>
              <a:t>based on an OFDMA Backoff (called OBO).</a:t>
            </a:r>
            <a:r>
              <a:rPr lang="en-US" altLang="zh-CN" dirty="0"/>
              <a:t> [3] </a:t>
            </a:r>
            <a:endParaRPr lang="en-US" altLang="zh-CN" b="0" dirty="0" smtClean="0"/>
          </a:p>
          <a:p>
            <a:pPr lvl="1"/>
            <a:r>
              <a:rPr lang="en-US" altLang="zh-CN" b="0" dirty="0" smtClean="0"/>
              <a:t>AP may </a:t>
            </a:r>
            <a:r>
              <a:rPr lang="en-US" altLang="zh-CN" dirty="0" smtClean="0"/>
              <a:t>broadcast </a:t>
            </a:r>
            <a:r>
              <a:rPr lang="en-US" altLang="zh-CN" b="0" dirty="0" smtClean="0"/>
              <a:t>a </a:t>
            </a:r>
            <a:r>
              <a:rPr lang="en-US" altLang="zh-CN" b="0" dirty="0"/>
              <a:t>Randomization Parameter </a:t>
            </a:r>
            <a:r>
              <a:rPr lang="en-US" altLang="zh-CN" b="0" dirty="0" smtClean="0"/>
              <a:t>in trigger frame to help the STAs in their procedure to randomly access an RU. </a:t>
            </a:r>
            <a:r>
              <a:rPr lang="en-US" altLang="zh-CN" dirty="0"/>
              <a:t>[4] </a:t>
            </a:r>
            <a:endParaRPr lang="en-US" altLang="zh-CN" b="0" dirty="0"/>
          </a:p>
          <a:p>
            <a:r>
              <a:rPr lang="en-US" b="0" dirty="0" smtClean="0"/>
              <a:t>In </a:t>
            </a:r>
            <a:r>
              <a:rPr lang="en-US" b="0" dirty="0"/>
              <a:t>this contribution,  we </a:t>
            </a:r>
            <a:r>
              <a:rPr lang="en-US" b="0" dirty="0" smtClean="0"/>
              <a:t>propose to introduce traffic priority in the Multi user uplink procedure for any 11ax STA </a:t>
            </a:r>
            <a:r>
              <a:rPr lang="en-US" b="0" dirty="0"/>
              <a:t>receiving a TF-R </a:t>
            </a:r>
            <a:r>
              <a:rPr lang="en-US" b="0" dirty="0" smtClean="0"/>
              <a:t>frame, based on its EDCA traffic prioritization and the AP </a:t>
            </a:r>
            <a:r>
              <a:rPr lang="en-US" altLang="zh-CN" b="0" dirty="0" smtClean="0"/>
              <a:t>Randomization parameter</a:t>
            </a:r>
            <a:r>
              <a:rPr lang="en-US" b="0" dirty="0" smtClean="0"/>
              <a:t>.</a:t>
            </a:r>
            <a:endParaRPr lang="en-US" b="0" dirty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to the </a:t>
            </a:r>
            <a:r>
              <a:rPr lang="en-US" altLang="ko-KR" sz="2000" dirty="0" smtClean="0"/>
              <a:t>TG specification framework document?</a:t>
            </a:r>
            <a:endParaRPr lang="en-US" altLang="ko-KR" sz="2000" dirty="0"/>
          </a:p>
          <a:p>
            <a:pPr marL="0" indent="0">
              <a:buNone/>
            </a:pPr>
            <a:r>
              <a:rPr lang="en-GB" altLang="ko-KR" sz="2000" b="0" i="1" dirty="0" smtClean="0"/>
              <a:t>A </a:t>
            </a:r>
            <a:r>
              <a:rPr lang="en-US" altLang="ko-KR" sz="2000" b="0" i="1" dirty="0"/>
              <a:t>STA shall compute the </a:t>
            </a:r>
            <a:r>
              <a:rPr lang="en-US" altLang="ko-KR" sz="2000" b="0" i="1" dirty="0" err="1"/>
              <a:t>CWOmin</a:t>
            </a:r>
            <a:r>
              <a:rPr lang="en-US" altLang="ko-KR" sz="2000" b="0" i="1" dirty="0"/>
              <a:t> </a:t>
            </a:r>
            <a:r>
              <a:rPr lang="en-US" altLang="ko-KR" sz="2000" b="0" i="1" dirty="0" smtClean="0"/>
              <a:t>and </a:t>
            </a:r>
            <a:r>
              <a:rPr lang="en-US" altLang="ko-KR" sz="2000" b="0" i="1" dirty="0" err="1" smtClean="0"/>
              <a:t>CWOmax</a:t>
            </a:r>
            <a:r>
              <a:rPr lang="en-US" altLang="ko-KR" sz="2000" b="0" i="1" dirty="0" smtClean="0"/>
              <a:t> values upon </a:t>
            </a:r>
            <a:r>
              <a:rPr lang="en-US" altLang="ko-KR" sz="2000" b="0" i="1" dirty="0"/>
              <a:t>TF-R </a:t>
            </a:r>
            <a:r>
              <a:rPr lang="en-US" altLang="ko-KR" sz="2000" b="0" i="1" dirty="0" smtClean="0"/>
              <a:t>reception. </a:t>
            </a:r>
            <a:r>
              <a:rPr lang="en-US" altLang="ko-KR" sz="2000" b="0" i="1" dirty="0"/>
              <a:t>T</a:t>
            </a:r>
            <a:r>
              <a:rPr lang="en-US" altLang="ko-KR" sz="2000" b="0" i="1" dirty="0" smtClean="0"/>
              <a:t>he </a:t>
            </a:r>
            <a:r>
              <a:rPr lang="en-US" altLang="ko-KR" sz="2000" b="0" i="1" dirty="0" err="1" smtClean="0"/>
              <a:t>CWOmin</a:t>
            </a:r>
            <a:r>
              <a:rPr lang="en-US" altLang="ko-KR" sz="2000" b="0" i="1" dirty="0" smtClean="0"/>
              <a:t> value shall </a:t>
            </a:r>
            <a:r>
              <a:rPr lang="en-US" altLang="ko-KR" sz="2000" b="0" i="1" dirty="0"/>
              <a:t>be adapted </a:t>
            </a:r>
            <a:r>
              <a:rPr lang="en-US" altLang="ko-KR" sz="2000" b="0" i="1" dirty="0" smtClean="0"/>
              <a:t>according to </a:t>
            </a:r>
            <a:r>
              <a:rPr lang="en-US" altLang="ko-KR" sz="2000" b="0" i="1" dirty="0"/>
              <a:t>the number of RU </a:t>
            </a:r>
            <a:r>
              <a:rPr lang="en-US" altLang="ko-KR" sz="2000" b="0" i="1" dirty="0" smtClean="0"/>
              <a:t>(</a:t>
            </a:r>
            <a:r>
              <a:rPr lang="en-US" altLang="ko-KR" sz="2000" b="0" i="1" dirty="0" err="1" smtClean="0"/>
              <a:t>NbRu</a:t>
            </a:r>
            <a:r>
              <a:rPr lang="en-US" altLang="ko-KR" sz="2000" b="0" i="1" dirty="0" smtClean="0"/>
              <a:t>) defined </a:t>
            </a:r>
            <a:r>
              <a:rPr lang="en-US" altLang="ko-KR" sz="2000" b="0" i="1" dirty="0"/>
              <a:t>by </a:t>
            </a:r>
            <a:r>
              <a:rPr lang="en-US" altLang="ko-KR" sz="2000" b="0" i="1" dirty="0" smtClean="0"/>
              <a:t>the received TF-R</a:t>
            </a:r>
            <a:r>
              <a:rPr lang="en-US" altLang="ko-KR" sz="2000" b="0" i="1" dirty="0"/>
              <a:t>, and the </a:t>
            </a:r>
            <a:r>
              <a:rPr lang="en-US" altLang="ko-KR" sz="2000" b="0" i="1" dirty="0" err="1"/>
              <a:t>CWOmax</a:t>
            </a:r>
            <a:r>
              <a:rPr lang="en-US" altLang="ko-KR" sz="2000" b="0" i="1" dirty="0"/>
              <a:t> shall be adapted </a:t>
            </a:r>
            <a:r>
              <a:rPr lang="en-US" altLang="ko-KR" sz="2000" b="0" i="1" dirty="0" smtClean="0"/>
              <a:t>(</a:t>
            </a:r>
            <a:r>
              <a:rPr lang="en-US" altLang="ko-KR" sz="2000" b="0" i="1" dirty="0" err="1" smtClean="0"/>
              <a:t>AC_Priority_Factor</a:t>
            </a:r>
            <a:r>
              <a:rPr lang="en-US" altLang="ko-KR" sz="2000" b="0" i="1" dirty="0" smtClean="0"/>
              <a:t>[] is TBD) according to the current highest priority (</a:t>
            </a:r>
            <a:r>
              <a:rPr lang="en-US" altLang="ko-KR" sz="2000" b="0" i="1" dirty="0" err="1" smtClean="0"/>
              <a:t>CurrentAC</a:t>
            </a:r>
            <a:r>
              <a:rPr lang="en-US" altLang="ko-KR" sz="2000" b="0" i="1" dirty="0" smtClean="0"/>
              <a:t>) of the data contained in AC queues.</a:t>
            </a:r>
          </a:p>
          <a:p>
            <a:pPr marL="0" indent="0">
              <a:buNone/>
            </a:pPr>
            <a:r>
              <a:rPr lang="en-US" altLang="ko-KR" sz="2000" b="0" i="1" dirty="0" smtClean="0"/>
              <a:t>The resulting formulas for the </a:t>
            </a:r>
            <a:r>
              <a:rPr lang="en-US" altLang="ko-KR" sz="2000" b="0" i="1" dirty="0" err="1" smtClean="0"/>
              <a:t>CWOmin</a:t>
            </a:r>
            <a:r>
              <a:rPr lang="en-US" altLang="ko-KR" sz="2000" b="0" i="1" dirty="0" smtClean="0"/>
              <a:t> and </a:t>
            </a:r>
            <a:r>
              <a:rPr lang="en-US" altLang="ko-KR" sz="2000" b="0" i="1" dirty="0" err="1" smtClean="0"/>
              <a:t>CWOmax</a:t>
            </a:r>
            <a:r>
              <a:rPr lang="en-US" altLang="ko-KR" sz="2000" b="0" i="1" dirty="0" smtClean="0"/>
              <a:t> shall be:</a:t>
            </a:r>
          </a:p>
          <a:p>
            <a:pPr marL="0" indent="0">
              <a:buNone/>
            </a:pPr>
            <a:r>
              <a:rPr lang="en-US" altLang="ko-KR" sz="2000" b="0" i="1" dirty="0" smtClean="0"/>
              <a:t> </a:t>
            </a:r>
            <a:r>
              <a:rPr lang="en-US" altLang="ko-KR" sz="2000" b="0" i="1" dirty="0"/>
              <a:t>	</a:t>
            </a:r>
            <a:r>
              <a:rPr lang="en-US" altLang="ko-KR" sz="2000" b="0" i="1" dirty="0" err="1" smtClean="0"/>
              <a:t>CWOmin</a:t>
            </a:r>
            <a:r>
              <a:rPr lang="en-US" altLang="ko-KR" sz="2000" b="0" i="1" dirty="0" smtClean="0"/>
              <a:t>=</a:t>
            </a:r>
            <a:r>
              <a:rPr lang="en-US" altLang="ko-KR" sz="2000" b="0" i="1" dirty="0" err="1" smtClean="0"/>
              <a:t>NbRu</a:t>
            </a:r>
            <a:r>
              <a:rPr lang="en-US" altLang="ko-KR" sz="2000" b="0" i="1" dirty="0" smtClean="0"/>
              <a:t> </a:t>
            </a:r>
          </a:p>
          <a:p>
            <a:pPr marL="0" indent="0">
              <a:buNone/>
            </a:pPr>
            <a:r>
              <a:rPr lang="en-US" sz="2000" b="0" i="1" dirty="0" smtClean="0"/>
              <a:t>	</a:t>
            </a:r>
            <a:r>
              <a:rPr lang="en-US" sz="2000" b="0" i="1" dirty="0" err="1" smtClean="0"/>
              <a:t>CWOmax</a:t>
            </a:r>
            <a:r>
              <a:rPr lang="en-US" sz="2000" b="0" i="1" dirty="0" smtClean="0"/>
              <a:t>=</a:t>
            </a:r>
            <a:r>
              <a:rPr lang="en-US" sz="2000" b="0" i="1" dirty="0" err="1" smtClean="0"/>
              <a:t>fct</a:t>
            </a:r>
            <a:r>
              <a:rPr lang="en-US" sz="2000" b="0" i="1" dirty="0" smtClean="0"/>
              <a:t> (</a:t>
            </a:r>
            <a:r>
              <a:rPr lang="en-US" sz="2000" b="0" i="1" dirty="0" err="1" smtClean="0"/>
              <a:t>AC_Priority_Factor</a:t>
            </a:r>
            <a:r>
              <a:rPr lang="en-US" sz="2000" b="0" i="1" dirty="0" smtClean="0"/>
              <a:t>[Current </a:t>
            </a:r>
            <a:r>
              <a:rPr lang="en-US" sz="2000" b="0" i="1" dirty="0"/>
              <a:t>AC</a:t>
            </a:r>
            <a:r>
              <a:rPr lang="en-US" sz="2000" b="0" i="1" dirty="0" smtClean="0"/>
              <a:t>] )</a:t>
            </a:r>
            <a:endParaRPr lang="en-US" sz="2000" b="0" i="1" dirty="0"/>
          </a:p>
          <a:p>
            <a:pPr marL="0" indent="0">
              <a:buNone/>
            </a:pPr>
            <a:r>
              <a:rPr lang="en-US" altLang="ko-KR" sz="2000" dirty="0" smtClean="0"/>
              <a:t>Yes</a:t>
            </a:r>
            <a:r>
              <a:rPr lang="en-US" altLang="ko-KR" sz="2000" dirty="0"/>
              <a:t>:</a:t>
            </a:r>
          </a:p>
          <a:p>
            <a:pPr marL="0" indent="0">
              <a:buNone/>
            </a:pPr>
            <a:r>
              <a:rPr lang="en-US" altLang="ko-KR" sz="2000" dirty="0"/>
              <a:t>No:</a:t>
            </a:r>
          </a:p>
          <a:p>
            <a:pPr marL="0" indent="0">
              <a:buNone/>
            </a:pPr>
            <a:r>
              <a:rPr lang="en-US" altLang="ko-KR" sz="2000" dirty="0" smtClean="0"/>
              <a:t>Abstain:</a:t>
            </a:r>
            <a:endParaRPr lang="ko-KR" alt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0295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</a:t>
            </a:r>
            <a:r>
              <a:rPr lang="en-US" altLang="ko-KR" dirty="0" smtClean="0"/>
              <a:t>TG specification framework document?</a:t>
            </a:r>
            <a:endParaRPr lang="en-US" altLang="ko-KR" dirty="0"/>
          </a:p>
          <a:p>
            <a:pPr marL="0" indent="0">
              <a:buNone/>
            </a:pPr>
            <a:r>
              <a:rPr lang="en-GB" altLang="ko-KR" b="0" i="1" dirty="0" smtClean="0"/>
              <a:t>The </a:t>
            </a:r>
            <a:r>
              <a:rPr lang="en-US" altLang="ko-KR" b="0" i="1" dirty="0" smtClean="0"/>
              <a:t>STA shall compute the OBO </a:t>
            </a:r>
            <a:r>
              <a:rPr lang="en-US" altLang="ko-KR" b="0" i="1" dirty="0"/>
              <a:t>from CWO + an offset based on data </a:t>
            </a:r>
            <a:r>
              <a:rPr lang="en-US" altLang="ko-KR" b="0" i="1" dirty="0" smtClean="0"/>
              <a:t>AC according to the formula :</a:t>
            </a:r>
          </a:p>
          <a:p>
            <a:pPr marL="0" indent="0">
              <a:buNone/>
            </a:pPr>
            <a:r>
              <a:rPr lang="en-US" altLang="ko-KR" b="0" i="1" dirty="0"/>
              <a:t>	</a:t>
            </a:r>
            <a:r>
              <a:rPr lang="en-US" altLang="ko-KR" b="0" i="1" dirty="0" smtClean="0"/>
              <a:t> OBO=rand[0,CWO]+</a:t>
            </a:r>
            <a:r>
              <a:rPr lang="en-US" altLang="ko-KR" b="0" i="1" dirty="0" err="1" smtClean="0"/>
              <a:t>AC_Offset</a:t>
            </a:r>
            <a:r>
              <a:rPr lang="en-US" altLang="ko-KR" b="0" i="1" dirty="0" smtClean="0"/>
              <a:t>[</a:t>
            </a:r>
            <a:r>
              <a:rPr lang="en-US" altLang="ko-KR" b="0" i="1" dirty="0" err="1" smtClean="0"/>
              <a:t>Current_AC</a:t>
            </a:r>
            <a:r>
              <a:rPr lang="en-US" altLang="ko-KR" b="0" i="1" dirty="0" smtClean="0"/>
              <a:t>](TBD)</a:t>
            </a:r>
            <a:endParaRPr lang="en-US" altLang="ko-KR" b="0" i="1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Yes</a:t>
            </a:r>
            <a:r>
              <a:rPr lang="en-US" altLang="ko-KR" dirty="0"/>
              <a:t>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 smtClean="0"/>
              <a:t>Abstain: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24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95600"/>
            <a:ext cx="8305800" cy="687962"/>
          </a:xfrm>
        </p:spPr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6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-4984"/>
            <a:ext cx="4572000" cy="687962"/>
          </a:xfrm>
        </p:spPr>
        <p:txBody>
          <a:bodyPr/>
          <a:lstStyle/>
          <a:p>
            <a:r>
              <a:rPr lang="en-US" dirty="0" smtClean="0"/>
              <a:t>AC usage 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09600"/>
            <a:ext cx="8610600" cy="211452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724122"/>
            <a:ext cx="8610600" cy="1905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4411798"/>
            <a:ext cx="8610600" cy="206361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66800" y="200243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4RU</a:t>
            </a:r>
            <a:endParaRPr lang="fr-FR" dirty="0"/>
          </a:p>
        </p:txBody>
      </p:sp>
      <p:sp>
        <p:nvSpPr>
          <p:cNvPr id="16" name="TextBox 15"/>
          <p:cNvSpPr txBox="1"/>
          <p:nvPr/>
        </p:nvSpPr>
        <p:spPr>
          <a:xfrm>
            <a:off x="2741195" y="2006446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8RU</a:t>
            </a:r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5410200" y="1976322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16RU</a:t>
            </a:r>
            <a:endParaRPr lang="fr-FR" dirty="0"/>
          </a:p>
        </p:txBody>
      </p:sp>
      <p:sp>
        <p:nvSpPr>
          <p:cNvPr id="18" name="TextBox 17"/>
          <p:cNvSpPr txBox="1"/>
          <p:nvPr/>
        </p:nvSpPr>
        <p:spPr>
          <a:xfrm>
            <a:off x="7611195" y="2001073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32RU</a:t>
            </a:r>
            <a:endParaRPr lang="fr-FR" dirty="0"/>
          </a:p>
        </p:txBody>
      </p:sp>
      <p:sp>
        <p:nvSpPr>
          <p:cNvPr id="19" name="TextBox 18"/>
          <p:cNvSpPr txBox="1"/>
          <p:nvPr/>
        </p:nvSpPr>
        <p:spPr>
          <a:xfrm>
            <a:off x="1040254" y="395149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4RU</a:t>
            </a:r>
            <a:endParaRPr lang="fr-FR" dirty="0"/>
          </a:p>
        </p:txBody>
      </p:sp>
      <p:sp>
        <p:nvSpPr>
          <p:cNvPr id="20" name="TextBox 19"/>
          <p:cNvSpPr txBox="1"/>
          <p:nvPr/>
        </p:nvSpPr>
        <p:spPr>
          <a:xfrm>
            <a:off x="2714649" y="3955506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8RU</a:t>
            </a:r>
            <a:endParaRPr lang="fr-FR" dirty="0"/>
          </a:p>
        </p:txBody>
      </p:sp>
      <p:sp>
        <p:nvSpPr>
          <p:cNvPr id="21" name="TextBox 20"/>
          <p:cNvSpPr txBox="1"/>
          <p:nvPr/>
        </p:nvSpPr>
        <p:spPr>
          <a:xfrm>
            <a:off x="5383654" y="3925382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16RU</a:t>
            </a:r>
            <a:endParaRPr lang="fr-FR" dirty="0"/>
          </a:p>
        </p:txBody>
      </p:sp>
      <p:sp>
        <p:nvSpPr>
          <p:cNvPr id="22" name="TextBox 21"/>
          <p:cNvSpPr txBox="1"/>
          <p:nvPr/>
        </p:nvSpPr>
        <p:spPr>
          <a:xfrm>
            <a:off x="7584649" y="3950133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32RU</a:t>
            </a:r>
            <a:endParaRPr lang="fr-FR" dirty="0"/>
          </a:p>
        </p:txBody>
      </p:sp>
      <p:sp>
        <p:nvSpPr>
          <p:cNvPr id="23" name="TextBox 22"/>
          <p:cNvSpPr txBox="1"/>
          <p:nvPr/>
        </p:nvSpPr>
        <p:spPr>
          <a:xfrm>
            <a:off x="1082842" y="571799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4RU</a:t>
            </a:r>
            <a:endParaRPr lang="fr-FR" dirty="0"/>
          </a:p>
        </p:txBody>
      </p:sp>
      <p:sp>
        <p:nvSpPr>
          <p:cNvPr id="24" name="TextBox 23"/>
          <p:cNvSpPr txBox="1"/>
          <p:nvPr/>
        </p:nvSpPr>
        <p:spPr>
          <a:xfrm>
            <a:off x="2757237" y="5722006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8RU</a:t>
            </a:r>
            <a:endParaRPr lang="fr-FR" dirty="0"/>
          </a:p>
        </p:txBody>
      </p:sp>
      <p:sp>
        <p:nvSpPr>
          <p:cNvPr id="25" name="TextBox 24"/>
          <p:cNvSpPr txBox="1"/>
          <p:nvPr/>
        </p:nvSpPr>
        <p:spPr>
          <a:xfrm>
            <a:off x="5426242" y="5691882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16RU</a:t>
            </a:r>
            <a:endParaRPr lang="fr-FR" dirty="0"/>
          </a:p>
        </p:txBody>
      </p:sp>
      <p:sp>
        <p:nvSpPr>
          <p:cNvPr id="26" name="TextBox 25"/>
          <p:cNvSpPr txBox="1"/>
          <p:nvPr/>
        </p:nvSpPr>
        <p:spPr>
          <a:xfrm>
            <a:off x="7627237" y="5716633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32RU</a:t>
            </a:r>
            <a:endParaRPr lang="fr-FR" dirty="0"/>
          </a:p>
        </p:txBody>
      </p:sp>
      <p:sp>
        <p:nvSpPr>
          <p:cNvPr id="27" name="TextBox 26"/>
          <p:cNvSpPr txBox="1"/>
          <p:nvPr/>
        </p:nvSpPr>
        <p:spPr>
          <a:xfrm>
            <a:off x="5350439" y="4444456"/>
            <a:ext cx="31763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Offset : (0,8,32,32), </a:t>
            </a:r>
            <a:r>
              <a:rPr lang="fr-FR" dirty="0" err="1" smtClean="0"/>
              <a:t>CWOmax</a:t>
            </a:r>
            <a:r>
              <a:rPr lang="fr-FR" dirty="0" smtClean="0"/>
              <a:t> : (32,64,128,128)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341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616" y="728276"/>
            <a:ext cx="8305800" cy="687962"/>
          </a:xfrm>
        </p:spPr>
        <p:txBody>
          <a:bodyPr/>
          <a:lstStyle/>
          <a:p>
            <a:r>
              <a:rPr lang="en-US" dirty="0"/>
              <a:t>Random selection </a:t>
            </a:r>
            <a:r>
              <a:rPr lang="en-US" dirty="0" smtClean="0"/>
              <a:t>Efficiency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1" y="1600201"/>
            <a:ext cx="4114800" cy="2362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16764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Cwo</a:t>
            </a:r>
            <a:r>
              <a:rPr lang="fr-FR" dirty="0" smtClean="0"/>
              <a:t>= 64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044" y="4079745"/>
            <a:ext cx="4110157" cy="2251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1616766"/>
            <a:ext cx="4127389" cy="24808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3304" y="4272719"/>
            <a:ext cx="3782112" cy="18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72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Background 1/2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76800"/>
          </a:xfrm>
        </p:spPr>
        <p:txBody>
          <a:bodyPr/>
          <a:lstStyle/>
          <a:p>
            <a:r>
              <a:rPr lang="en-US" sz="2000" dirty="0" smtClean="0"/>
              <a:t>CSMA/CA</a:t>
            </a:r>
          </a:p>
          <a:p>
            <a:pPr lvl="1"/>
            <a:r>
              <a:rPr lang="en-US" sz="1800" dirty="0" smtClean="0"/>
              <a:t>802.11 is contention based access technology - CSMA/CA, which is originally designated for single STA to occupy the medium in a fairness way.</a:t>
            </a:r>
          </a:p>
          <a:p>
            <a:pPr lvl="1">
              <a:buFont typeface="+mj-lt"/>
              <a:buChar char="–"/>
            </a:pPr>
            <a:r>
              <a:rPr lang="en-US" sz="1800" dirty="0"/>
              <a:t>The random backoff procedure is a fully distributed method and ensures the fairness </a:t>
            </a:r>
            <a:r>
              <a:rPr lang="en-US" sz="1800" dirty="0" smtClean="0"/>
              <a:t>(allocates  </a:t>
            </a:r>
            <a:r>
              <a:rPr lang="en-US" sz="1800" dirty="0"/>
              <a:t>the  </a:t>
            </a:r>
            <a:r>
              <a:rPr lang="en-US" sz="1800" dirty="0" smtClean="0"/>
              <a:t>channel to  </a:t>
            </a:r>
            <a:r>
              <a:rPr lang="en-US" sz="1800" dirty="0"/>
              <a:t>stations  with  roughly  the  same  </a:t>
            </a:r>
            <a:r>
              <a:rPr lang="en-US" sz="1800" dirty="0" smtClean="0"/>
              <a:t>probability).</a:t>
            </a:r>
          </a:p>
          <a:p>
            <a:pPr>
              <a:buFont typeface="+mj-lt"/>
              <a:buChar char="•"/>
            </a:pPr>
            <a:r>
              <a:rPr lang="en-US" sz="2000" dirty="0"/>
              <a:t>EDCA / IEEE 802.11e </a:t>
            </a:r>
            <a:r>
              <a:rPr lang="en-US" sz="2000" dirty="0" err="1"/>
              <a:t>std</a:t>
            </a:r>
            <a:endParaRPr lang="en-US" sz="2000" dirty="0" smtClean="0"/>
          </a:p>
          <a:p>
            <a:pPr lvl="1">
              <a:buFont typeface="+mj-lt"/>
              <a:buChar char="–"/>
            </a:pPr>
            <a:r>
              <a:rPr lang="en-US" sz="1800" dirty="0" smtClean="0"/>
              <a:t>Enhanced </a:t>
            </a:r>
            <a:r>
              <a:rPr lang="en-US" sz="1800" dirty="0"/>
              <a:t>Distributed Channel Access (EDCA</a:t>
            </a:r>
            <a:r>
              <a:rPr lang="en-US" sz="1800" dirty="0" smtClean="0"/>
              <a:t>),  </a:t>
            </a:r>
            <a:r>
              <a:rPr lang="en-US" sz="1800" dirty="0"/>
              <a:t>for </a:t>
            </a:r>
            <a:r>
              <a:rPr lang="en-US" sz="1800" dirty="0" smtClean="0"/>
              <a:t>differentiated  </a:t>
            </a:r>
            <a:r>
              <a:rPr lang="en-US" sz="1800" dirty="0"/>
              <a:t>QoS</a:t>
            </a:r>
          </a:p>
          <a:p>
            <a:pPr lvl="1">
              <a:buFont typeface="+mj-lt"/>
              <a:buChar char="–"/>
            </a:pPr>
            <a:r>
              <a:rPr lang="en-US" sz="1800" dirty="0" smtClean="0"/>
              <a:t>Each Access </a:t>
            </a:r>
            <a:r>
              <a:rPr lang="en-US" sz="1800" dirty="0"/>
              <a:t>Category </a:t>
            </a:r>
            <a:r>
              <a:rPr lang="en-US" sz="1800" dirty="0" smtClean="0"/>
              <a:t>(AC) </a:t>
            </a:r>
            <a:r>
              <a:rPr lang="en-US" sz="1800" dirty="0"/>
              <a:t>has its own set of channel access </a:t>
            </a:r>
            <a:r>
              <a:rPr lang="en-US" sz="1800" dirty="0" smtClean="0"/>
              <a:t>parameters (including </a:t>
            </a:r>
            <a:r>
              <a:rPr lang="en-US" sz="1800" dirty="0" err="1" smtClean="0"/>
              <a:t>backoffs</a:t>
            </a:r>
            <a:r>
              <a:rPr lang="en-US" sz="1800" dirty="0" smtClean="0"/>
              <a:t>), in order to manage local traffic priorities</a:t>
            </a:r>
          </a:p>
          <a:p>
            <a:pPr>
              <a:buFont typeface="+mj-lt"/>
              <a:buChar char="–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362630"/>
              </p:ext>
            </p:extLst>
          </p:nvPr>
        </p:nvGraphicFramePr>
        <p:xfrm>
          <a:off x="3048000" y="4724400"/>
          <a:ext cx="4724400" cy="1200150"/>
        </p:xfrm>
        <a:graphic>
          <a:graphicData uri="http://schemas.openxmlformats.org/drawingml/2006/table">
            <a:tbl>
              <a:tblPr/>
              <a:tblGrid>
                <a:gridCol w="674914"/>
                <a:gridCol w="1735493"/>
                <a:gridCol w="843643"/>
                <a:gridCol w="843643"/>
                <a:gridCol w="626707"/>
              </a:tblGrid>
              <a:tr h="0">
                <a:tc>
                  <a:txBody>
                    <a:bodyPr/>
                    <a:lstStyle/>
                    <a:p>
                      <a:r>
                        <a:rPr lang="fr-FR" sz="1200" dirty="0" err="1">
                          <a:effectLst/>
                        </a:rPr>
                        <a:t>Priority</a:t>
                      </a:r>
                      <a:endParaRPr lang="fr-FR" sz="1200" dirty="0"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Access Catagory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i="1">
                          <a:effectLst/>
                        </a:rPr>
                        <a:t>CWmin</a:t>
                      </a:r>
                      <a:endParaRPr lang="fr-FR" sz="1200"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i="1">
                          <a:effectLst/>
                        </a:rPr>
                        <a:t>CWmax</a:t>
                      </a:r>
                      <a:endParaRPr lang="fr-FR" sz="1200"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i="1">
                          <a:effectLst/>
                        </a:rPr>
                        <a:t>AIFSN</a:t>
                      </a:r>
                      <a:endParaRPr lang="fr-FR" sz="1200"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lowest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effectLst/>
                        </a:rPr>
                        <a:t>Background (AC_BK)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aCWmin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aCWmax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7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200"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Best Effort (AC_BE)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aCWmin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aCWmax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3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200"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effectLst/>
                        </a:rPr>
                        <a:t>Video (AC_VO)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aCWmin/2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aCWmin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2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395"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highest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Voice (AC_VI)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aCWmin/4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err="1">
                          <a:effectLst/>
                        </a:rPr>
                        <a:t>aCWmin</a:t>
                      </a:r>
                      <a:r>
                        <a:rPr lang="fr-FR" sz="1200" dirty="0">
                          <a:effectLst/>
                        </a:rPr>
                        <a:t>/2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effectLst/>
                        </a:rPr>
                        <a:t>2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19600" y="5952351"/>
            <a:ext cx="1779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EDCA default </a:t>
            </a:r>
            <a:r>
              <a:rPr lang="fr-FR" dirty="0" err="1" smtClean="0"/>
              <a:t>parameters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267200"/>
          </a:xfrm>
        </p:spPr>
        <p:txBody>
          <a:bodyPr/>
          <a:lstStyle/>
          <a:p>
            <a:r>
              <a:rPr lang="en-US" sz="2000" dirty="0" smtClean="0"/>
              <a:t>Terminology (as referred in </a:t>
            </a:r>
            <a:r>
              <a:rPr lang="en-US" altLang="ko-KR" sz="2000" b="0" dirty="0" smtClean="0">
                <a:solidFill>
                  <a:srgbClr val="000000"/>
                </a:solidFill>
                <a:latin typeface="Times New Roman"/>
              </a:rPr>
              <a:t>[3</a:t>
            </a:r>
            <a:r>
              <a:rPr lang="en-US" altLang="ko-KR" sz="2000" b="0" dirty="0">
                <a:solidFill>
                  <a:srgbClr val="000000"/>
                </a:solidFill>
                <a:latin typeface="Times New Roman"/>
              </a:rPr>
              <a:t>] </a:t>
            </a:r>
            <a:r>
              <a:rPr lang="en-US" altLang="ko-KR" sz="2000" b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lang="en-US" altLang="ko-KR" sz="2000" dirty="0" smtClean="0">
                <a:solidFill>
                  <a:srgbClr val="000000"/>
                </a:solidFill>
                <a:latin typeface="Times New Roman"/>
              </a:rPr>
              <a:t>15/1105r1</a:t>
            </a:r>
            <a:r>
              <a:rPr lang="en-US" altLang="ko-KR" sz="2000" b="0" dirty="0" smtClean="0">
                <a:solidFill>
                  <a:srgbClr val="000000"/>
                </a:solidFill>
                <a:latin typeface="Times New Roman"/>
              </a:rPr>
              <a:t>) :</a:t>
            </a:r>
            <a:endParaRPr lang="en-US" sz="2000" dirty="0" smtClean="0"/>
          </a:p>
          <a:p>
            <a:pPr lvl="1"/>
            <a:r>
              <a:rPr lang="en-US" sz="1600" dirty="0" smtClean="0"/>
              <a:t>CWO: </a:t>
            </a:r>
            <a:r>
              <a:rPr lang="en-US" sz="1400" dirty="0" smtClean="0"/>
              <a:t>Contention </a:t>
            </a:r>
            <a:r>
              <a:rPr lang="en-US" sz="1400" dirty="0"/>
              <a:t>Window for </a:t>
            </a:r>
            <a:r>
              <a:rPr lang="en-US" sz="1400" dirty="0" smtClean="0"/>
              <a:t>UL-OFDMA</a:t>
            </a:r>
            <a:endParaRPr lang="en-US" sz="1400" dirty="0"/>
          </a:p>
          <a:p>
            <a:pPr lvl="1"/>
            <a:r>
              <a:rPr lang="en-US" sz="1600" dirty="0" err="1"/>
              <a:t>CWOmin</a:t>
            </a:r>
            <a:r>
              <a:rPr lang="en-US" sz="1600" dirty="0"/>
              <a:t>, </a:t>
            </a:r>
            <a:r>
              <a:rPr lang="en-US" sz="1600" dirty="0" err="1" smtClean="0"/>
              <a:t>CWOmax</a:t>
            </a:r>
            <a:r>
              <a:rPr lang="en-US" sz="1600" dirty="0" smtClean="0"/>
              <a:t> : </a:t>
            </a:r>
            <a:r>
              <a:rPr lang="en-US" sz="1400" b="0" dirty="0" smtClean="0"/>
              <a:t>Min </a:t>
            </a:r>
            <a:r>
              <a:rPr lang="en-US" sz="1400" b="0" dirty="0"/>
              <a:t>and max values for CWO</a:t>
            </a:r>
          </a:p>
          <a:p>
            <a:pPr lvl="1"/>
            <a:r>
              <a:rPr lang="en-US" sz="1600" dirty="0" smtClean="0"/>
              <a:t>UL-OFDMA Backoff (OBO) Count : </a:t>
            </a:r>
            <a:r>
              <a:rPr lang="en-US" sz="1400" b="0" dirty="0" smtClean="0"/>
              <a:t>A </a:t>
            </a:r>
            <a:r>
              <a:rPr lang="en-US" sz="1400" b="0" dirty="0"/>
              <a:t>counter maintained by the STA that determines the random access RU the STA </a:t>
            </a:r>
            <a:r>
              <a:rPr lang="en-US" sz="1400" b="0" dirty="0" smtClean="0"/>
              <a:t>utilizes.</a:t>
            </a:r>
          </a:p>
          <a:p>
            <a:r>
              <a:rPr lang="en-US" sz="2000" dirty="0"/>
              <a:t>RU selection process:</a:t>
            </a:r>
          </a:p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Background 2/2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633" y="3084440"/>
            <a:ext cx="6690709" cy="3390973"/>
          </a:xfrm>
          <a:prstGeom prst="rect">
            <a:avLst/>
          </a:prstGeom>
        </p:spPr>
      </p:pic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36531" y="6475413"/>
            <a:ext cx="4119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47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87962"/>
          </a:xfrm>
        </p:spPr>
        <p:txBody>
          <a:bodyPr/>
          <a:lstStyle/>
          <a:p>
            <a:r>
              <a:rPr lang="en-US" dirty="0" smtClean="0"/>
              <a:t>Data selection process for MU UL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533" y="1380352"/>
            <a:ext cx="8305800" cy="2429648"/>
          </a:xfrm>
        </p:spPr>
        <p:txBody>
          <a:bodyPr/>
          <a:lstStyle/>
          <a:p>
            <a:pPr lvl="0"/>
            <a:r>
              <a:rPr lang="en-US" sz="2000" dirty="0">
                <a:solidFill>
                  <a:srgbClr val="000000"/>
                </a:solidFill>
                <a:cs typeface="+mn-cs"/>
              </a:rPr>
              <a:t>Principle 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OBO runs in parallel of EDCA </a:t>
            </a:r>
            <a:r>
              <a:rPr lang="en-US" dirty="0" err="1" smtClean="0">
                <a:solidFill>
                  <a:srgbClr val="000000"/>
                </a:solidFill>
                <a:ea typeface="+mn-ea"/>
                <a:cs typeface="+mn-cs"/>
              </a:rPr>
              <a:t>backoff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(s), and manages the medium access onto UL-OFDMA. [3]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Data </a:t>
            </a: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stored in the AC queues can be sent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through EDCA CSMA/CA </a:t>
            </a: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medium access or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through </a:t>
            </a: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the OFDMA MU_UL .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OFDMA </a:t>
            </a:r>
            <a:r>
              <a:rPr lang="en-US" dirty="0" err="1" smtClean="0">
                <a:solidFill>
                  <a:srgbClr val="000000"/>
                </a:solidFill>
                <a:ea typeface="+mn-ea"/>
                <a:cs typeface="+mn-cs"/>
              </a:rPr>
              <a:t>muxer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manages </a:t>
            </a: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traffic priorities </a:t>
            </a:r>
            <a:endParaRPr lang="en-US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    by </a:t>
            </a: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reusing Access Category priorities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to select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    data </a:t>
            </a: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to be transmitted. 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6200" y="4205967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000" b="1" kern="0" dirty="0">
                <a:solidFill>
                  <a:srgbClr val="000000"/>
                </a:solidFill>
                <a:latin typeface="Calibri" pitchFamily="34" charset="0"/>
              </a:rPr>
              <a:t>Advantages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000" kern="0" dirty="0">
                <a:solidFill>
                  <a:srgbClr val="000000"/>
                </a:solidFill>
                <a:latin typeface="Calibri" pitchFamily="34" charset="0"/>
              </a:rPr>
              <a:t>EDCA still runs in parallel, </a:t>
            </a:r>
            <a:endParaRPr lang="en-US" sz="2000" kern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000" kern="0" dirty="0" smtClean="0">
                <a:solidFill>
                  <a:srgbClr val="000000"/>
                </a:solidFill>
                <a:latin typeface="Calibri" pitchFamily="34" charset="0"/>
              </a:rPr>
              <a:t>Reuse of the existing AC queues 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000" kern="0" dirty="0" smtClean="0">
                <a:solidFill>
                  <a:srgbClr val="000000"/>
                </a:solidFill>
                <a:latin typeface="Calibri" pitchFamily="34" charset="0"/>
              </a:rPr>
              <a:t>STA </a:t>
            </a:r>
            <a:r>
              <a:rPr lang="en-US" sz="2000" u="sng" kern="0" dirty="0" smtClean="0">
                <a:solidFill>
                  <a:srgbClr val="000000"/>
                </a:solidFill>
                <a:latin typeface="Calibri" pitchFamily="34" charset="0"/>
              </a:rPr>
              <a:t>locally</a:t>
            </a:r>
            <a:r>
              <a:rPr lang="en-US" sz="2000" kern="0" dirty="0" smtClean="0">
                <a:solidFill>
                  <a:srgbClr val="000000"/>
                </a:solidFill>
                <a:latin typeface="Calibri" pitchFamily="34" charset="0"/>
              </a:rPr>
              <a:t> ensures its EDCA data priority for both  CSMA/CA and MU_UL schemes.</a:t>
            </a:r>
            <a:endParaRPr lang="en-US" sz="2000" kern="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2973751"/>
            <a:ext cx="3938034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31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87962"/>
          </a:xfrm>
        </p:spPr>
        <p:txBody>
          <a:bodyPr/>
          <a:lstStyle/>
          <a:p>
            <a:r>
              <a:rPr lang="en-US" dirty="0" smtClean="0"/>
              <a:t>Data selection process for MU UL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448" y="4408468"/>
            <a:ext cx="3670189" cy="197741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3448" y="2281945"/>
            <a:ext cx="3670189" cy="1977418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/>
        </p:nvSpPr>
        <p:spPr bwMode="auto">
          <a:xfrm>
            <a:off x="355600" y="1536205"/>
            <a:ext cx="3765165" cy="68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b="0" kern="0" dirty="0" smtClean="0"/>
              <a:t>Random selection</a:t>
            </a:r>
            <a:endParaRPr lang="en-US" sz="2400" b="0" kern="0" dirty="0"/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4790914" y="1644927"/>
            <a:ext cx="3762954" cy="68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b="0" kern="0" dirty="0" smtClean="0"/>
              <a:t>Selection using AC priorities</a:t>
            </a:r>
            <a:endParaRPr lang="en-US" sz="2400" b="0" kern="0" dirty="0"/>
          </a:p>
        </p:txBody>
      </p:sp>
      <p:sp>
        <p:nvSpPr>
          <p:cNvPr id="19" name="TextBox 18"/>
          <p:cNvSpPr txBox="1"/>
          <p:nvPr/>
        </p:nvSpPr>
        <p:spPr>
          <a:xfrm>
            <a:off x="1100013" y="2020071"/>
            <a:ext cx="1266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CWO=64, 64 RU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76798" y="2085668"/>
            <a:ext cx="1266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CWO=64, 64 RU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521" y="2264360"/>
            <a:ext cx="3670189" cy="1977418"/>
          </a:xfrm>
          <a:prstGeom prst="rect">
            <a:avLst/>
          </a:prstGeom>
        </p:spPr>
      </p:pic>
      <p:sp>
        <p:nvSpPr>
          <p:cNvPr id="14" name="Right Arrow 13"/>
          <p:cNvSpPr/>
          <p:nvPr/>
        </p:nvSpPr>
        <p:spPr bwMode="auto">
          <a:xfrm>
            <a:off x="4189104" y="4063646"/>
            <a:ext cx="720909" cy="4572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602521" y="4548567"/>
            <a:ext cx="3970935" cy="1771565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Simulation scenario: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Full buffer for the 4 AC queues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AC </a:t>
            </a:r>
            <a:r>
              <a:rPr lang="en-US" dirty="0" err="1" smtClean="0">
                <a:solidFill>
                  <a:srgbClr val="000000"/>
                </a:solidFill>
                <a:ea typeface="+mn-ea"/>
                <a:cs typeface="+mn-cs"/>
              </a:rPr>
              <a:t>backoffs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evolve between 2 consecutive TF-R.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15869" y="3028990"/>
            <a:ext cx="151304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600" dirty="0" err="1" smtClean="0"/>
              <a:t>Same</a:t>
            </a:r>
            <a:r>
              <a:rPr lang="fr-FR" sz="1600" dirty="0" smtClean="0"/>
              <a:t> </a:t>
            </a:r>
            <a:r>
              <a:rPr lang="fr-FR" sz="1600" dirty="0" err="1" smtClean="0"/>
              <a:t>efficiency</a:t>
            </a:r>
            <a:endParaRPr lang="fr-FR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5494513" y="5638800"/>
            <a:ext cx="2735044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600" dirty="0" smtClean="0"/>
              <a:t>Local data </a:t>
            </a:r>
            <a:r>
              <a:rPr lang="fr-FR" sz="1600" dirty="0" err="1" smtClean="0"/>
              <a:t>priority</a:t>
            </a:r>
            <a:r>
              <a:rPr lang="fr-FR" sz="1600" dirty="0" smtClean="0"/>
              <a:t> </a:t>
            </a:r>
            <a:r>
              <a:rPr lang="fr-FR" sz="1600" dirty="0" err="1" smtClean="0"/>
              <a:t>is</a:t>
            </a:r>
            <a:r>
              <a:rPr lang="fr-FR" sz="1600" dirty="0" smtClean="0"/>
              <a:t> </a:t>
            </a:r>
            <a:r>
              <a:rPr lang="fr-FR" sz="1600" dirty="0" err="1" smtClean="0"/>
              <a:t>respected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25036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616" y="541401"/>
            <a:ext cx="8305800" cy="687962"/>
          </a:xfrm>
        </p:spPr>
        <p:txBody>
          <a:bodyPr/>
          <a:lstStyle/>
          <a:p>
            <a:r>
              <a:rPr lang="en-US" dirty="0" smtClean="0"/>
              <a:t>Data selection process for MU UL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4419600"/>
            <a:ext cx="3729156" cy="18404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442718"/>
            <a:ext cx="3729156" cy="1840478"/>
          </a:xfrm>
          <a:prstGeom prst="rect">
            <a:avLst/>
          </a:prstGeom>
        </p:spPr>
      </p:pic>
      <p:sp>
        <p:nvSpPr>
          <p:cNvPr id="21" name="Title 1"/>
          <p:cNvSpPr txBox="1">
            <a:spLocks/>
          </p:cNvSpPr>
          <p:nvPr/>
        </p:nvSpPr>
        <p:spPr bwMode="auto">
          <a:xfrm>
            <a:off x="4602503" y="1767224"/>
            <a:ext cx="4359613" cy="68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b="0" kern="0" dirty="0" smtClean="0"/>
              <a:t>Selection using AC priorities only </a:t>
            </a:r>
            <a:endParaRPr lang="en-US" sz="2400" b="0" kern="0" dirty="0"/>
          </a:p>
        </p:txBody>
      </p:sp>
      <p:sp>
        <p:nvSpPr>
          <p:cNvPr id="27" name="TextBox 26"/>
          <p:cNvSpPr txBox="1"/>
          <p:nvPr/>
        </p:nvSpPr>
        <p:spPr>
          <a:xfrm>
            <a:off x="4953000" y="2212407"/>
            <a:ext cx="1917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CWO=64, 64 RU, no Offset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34990" y="2057400"/>
            <a:ext cx="3970935" cy="1813967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Simulation scenario: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Each STA only send </a:t>
            </a:r>
            <a:r>
              <a:rPr lang="en-US" u="sng" dirty="0" smtClean="0">
                <a:solidFill>
                  <a:srgbClr val="000000"/>
                </a:solidFill>
                <a:ea typeface="+mn-ea"/>
                <a:cs typeface="+mn-cs"/>
              </a:rPr>
              <a:t>one type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of data (full buffer for only one AC queue per STA).</a:t>
            </a:r>
          </a:p>
          <a:p>
            <a:pPr marL="0" lvl="0" indent="0">
              <a:buNone/>
            </a:pPr>
            <a:endParaRPr lang="en-US" dirty="0" smtClean="0">
              <a:solidFill>
                <a:srgbClr val="000000"/>
              </a:solidFill>
              <a:cs typeface="+mn-cs"/>
            </a:endParaRPr>
          </a:p>
          <a:p>
            <a:pPr lvl="0"/>
            <a:endParaRPr lang="en-US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4042860" y="5097190"/>
            <a:ext cx="724525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434187" y="4473252"/>
            <a:ext cx="3970935" cy="15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>
                <a:solidFill>
                  <a:srgbClr val="000000"/>
                </a:solidFill>
                <a:cs typeface="+mn-cs"/>
              </a:rPr>
              <a:t>Data priority is respected locally, but not between STAs. Additional mechanism required.</a:t>
            </a:r>
          </a:p>
          <a:p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pPr marL="457200" lvl="1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kern="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84856" y="3260301"/>
            <a:ext cx="151304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600" dirty="0" err="1" smtClean="0"/>
              <a:t>Same</a:t>
            </a:r>
            <a:r>
              <a:rPr lang="fr-FR" sz="1600" dirty="0" smtClean="0"/>
              <a:t> </a:t>
            </a:r>
            <a:r>
              <a:rPr lang="fr-FR" sz="1600" dirty="0" err="1" smtClean="0"/>
              <a:t>efficiency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46409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498792"/>
          </a:xfrm>
        </p:spPr>
        <p:txBody>
          <a:bodyPr/>
          <a:lstStyle/>
          <a:p>
            <a:r>
              <a:rPr lang="en-US" dirty="0" smtClean="0"/>
              <a:t>OBO determination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399"/>
            <a:ext cx="8534400" cy="518001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EDCA introduced the AIFSN concept to apply the AC priorities among the STAs.</a:t>
            </a:r>
          </a:p>
          <a:p>
            <a:pPr lvl="1"/>
            <a:r>
              <a:rPr lang="en-US" dirty="0" smtClean="0"/>
              <a:t>Similarly, The OBO computing shall take into account the AC priorities using an </a:t>
            </a:r>
            <a:r>
              <a:rPr lang="en-US" dirty="0" err="1" smtClean="0"/>
              <a:t>AC_Offset</a:t>
            </a:r>
            <a:r>
              <a:rPr lang="en-US" dirty="0" smtClean="0"/>
              <a:t> value (depending of the Current AC).</a:t>
            </a:r>
          </a:p>
          <a:p>
            <a:pPr lvl="1"/>
            <a:r>
              <a:rPr lang="en-US" dirty="0" err="1" smtClean="0"/>
              <a:t>AC_Offset</a:t>
            </a:r>
            <a:r>
              <a:rPr lang="en-US" dirty="0" smtClean="0"/>
              <a:t>[] values shall be adapted to the number of </a:t>
            </a:r>
            <a:r>
              <a:rPr lang="en-US" dirty="0" err="1" smtClean="0"/>
              <a:t>RUs.</a:t>
            </a:r>
            <a:endParaRPr lang="en-US" dirty="0" smtClean="0"/>
          </a:p>
          <a:p>
            <a:pPr lvl="1"/>
            <a:r>
              <a:rPr lang="en-US" dirty="0"/>
              <a:t>Each STA computes </a:t>
            </a:r>
            <a:r>
              <a:rPr lang="en-US" dirty="0" smtClean="0"/>
              <a:t>its </a:t>
            </a:r>
            <a:r>
              <a:rPr lang="en-US" dirty="0"/>
              <a:t>OBO </a:t>
            </a:r>
            <a:r>
              <a:rPr lang="en-US" dirty="0" smtClean="0"/>
              <a:t>according the formula : 			OBO=rand[0,CWO]+</a:t>
            </a:r>
            <a:r>
              <a:rPr lang="en-US" dirty="0" err="1" smtClean="0"/>
              <a:t>AC_Offset</a:t>
            </a:r>
            <a:r>
              <a:rPr lang="en-US" dirty="0" smtClean="0"/>
              <a:t>[Current </a:t>
            </a:r>
            <a:r>
              <a:rPr lang="en-US" dirty="0"/>
              <a:t>AC</a:t>
            </a:r>
            <a:r>
              <a:rPr lang="en-US" dirty="0" smtClean="0"/>
              <a:t>]</a:t>
            </a:r>
          </a:p>
          <a:p>
            <a:pPr lvl="1"/>
            <a:r>
              <a:rPr lang="en-US" dirty="0" err="1" smtClean="0"/>
              <a:t>AC_Offset</a:t>
            </a:r>
            <a:r>
              <a:rPr lang="en-US" dirty="0" smtClean="0"/>
              <a:t>[] (TBD).</a:t>
            </a:r>
            <a:endParaRPr lang="en-US" dirty="0"/>
          </a:p>
          <a:p>
            <a:pPr marL="857250" lvl="2" indent="0">
              <a:buNone/>
            </a:pPr>
            <a:endParaRPr lang="en-US" dirty="0"/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OBO can be adapted to the data priority ready to be sent at the moment of the TF-R reception.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400800" y="803578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ST#4</a:t>
            </a:r>
          </a:p>
        </p:txBody>
      </p:sp>
    </p:spTree>
    <p:extLst>
      <p:ext uri="{BB962C8B-B14F-4D97-AF65-F5344CB8AC3E}">
        <p14:creationId xmlns:p14="http://schemas.microsoft.com/office/powerpoint/2010/main" val="245879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616" y="541401"/>
            <a:ext cx="8305800" cy="687962"/>
          </a:xfrm>
        </p:spPr>
        <p:txBody>
          <a:bodyPr/>
          <a:lstStyle/>
          <a:p>
            <a:r>
              <a:rPr lang="en-US" dirty="0" smtClean="0"/>
              <a:t>Data selection process for MU UL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2518835"/>
            <a:ext cx="3729156" cy="1840478"/>
          </a:xfrm>
          <a:prstGeom prst="rect">
            <a:avLst/>
          </a:prstGeom>
        </p:spPr>
      </p:pic>
      <p:sp>
        <p:nvSpPr>
          <p:cNvPr id="22" name="Title 1"/>
          <p:cNvSpPr txBox="1">
            <a:spLocks/>
          </p:cNvSpPr>
          <p:nvPr/>
        </p:nvSpPr>
        <p:spPr bwMode="auto">
          <a:xfrm>
            <a:off x="4648200" y="1755171"/>
            <a:ext cx="3762954" cy="68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b="0" kern="0" dirty="0" smtClean="0"/>
              <a:t>With Offset usage </a:t>
            </a:r>
            <a:endParaRPr lang="en-US" sz="2400" b="0" kern="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4510718"/>
            <a:ext cx="3729156" cy="1825478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34990" y="2057400"/>
            <a:ext cx="4160810" cy="2301913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Simulation scenario: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Each STA only send one type of data (full buffer for only one AC queue per STA).</a:t>
            </a:r>
          </a:p>
          <a:p>
            <a:pPr lvl="1"/>
            <a:r>
              <a:rPr lang="fr-FR" dirty="0"/>
              <a:t>CWO=64, 64 RU, </a:t>
            </a:r>
            <a:endParaRPr lang="fr-FR" dirty="0" smtClean="0"/>
          </a:p>
          <a:p>
            <a:pPr lvl="1"/>
            <a:r>
              <a:rPr lang="fr-FR" dirty="0" smtClean="0"/>
              <a:t>Offset : vo=0,vi=0,be=32,bg=64</a:t>
            </a:r>
            <a:endParaRPr lang="en-US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0" lvl="0" indent="0">
              <a:buNone/>
            </a:pPr>
            <a:endParaRPr lang="en-US" dirty="0" smtClean="0">
              <a:solidFill>
                <a:srgbClr val="000000"/>
              </a:solidFill>
              <a:cs typeface="+mn-cs"/>
            </a:endParaRPr>
          </a:p>
          <a:p>
            <a:pPr lvl="0"/>
            <a:endParaRPr lang="en-US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34187" y="4771925"/>
            <a:ext cx="3970935" cy="113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>
                <a:solidFill>
                  <a:srgbClr val="000000"/>
                </a:solidFill>
                <a:cs typeface="+mn-cs"/>
              </a:rPr>
              <a:t>Data priority between STAs is OK.</a:t>
            </a:r>
          </a:p>
          <a:p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pPr marL="457200" lvl="1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kern="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67400" y="3251381"/>
            <a:ext cx="151304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600" dirty="0" err="1" smtClean="0"/>
              <a:t>Same</a:t>
            </a:r>
            <a:r>
              <a:rPr lang="fr-FR" sz="1600" dirty="0" smtClean="0"/>
              <a:t> </a:t>
            </a:r>
            <a:r>
              <a:rPr lang="fr-FR" sz="1600" dirty="0" err="1" smtClean="0"/>
              <a:t>efficiency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83736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63983</TotalTime>
  <Words>1721</Words>
  <Application>Microsoft Office PowerPoint</Application>
  <PresentationFormat>On-screen Show (4:3)</PresentationFormat>
  <Paragraphs>318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굴림</vt:lpstr>
      <vt:lpstr>宋体</vt:lpstr>
      <vt:lpstr>Arial</vt:lpstr>
      <vt:lpstr>Calibri</vt:lpstr>
      <vt:lpstr>Times New Roman</vt:lpstr>
      <vt:lpstr>1_Extend Submission Template</vt:lpstr>
      <vt:lpstr>Traffic priority for random Multi User Uplink OFDMA</vt:lpstr>
      <vt:lpstr>Abstract</vt:lpstr>
      <vt:lpstr>Background 1/2</vt:lpstr>
      <vt:lpstr>Background 2/2</vt:lpstr>
      <vt:lpstr>Data selection process for MU UL </vt:lpstr>
      <vt:lpstr>Data selection process for MU UL </vt:lpstr>
      <vt:lpstr>Data selection process for MU UL </vt:lpstr>
      <vt:lpstr>OBO determination</vt:lpstr>
      <vt:lpstr>Data selection process for MU UL </vt:lpstr>
      <vt:lpstr>CWO computation 1/2</vt:lpstr>
      <vt:lpstr>PowerPoint Presentation</vt:lpstr>
      <vt:lpstr>CWO computation 2/2</vt:lpstr>
      <vt:lpstr>PowerPoint Presentation</vt:lpstr>
      <vt:lpstr>Data priority handling for Random procedure</vt:lpstr>
      <vt:lpstr>Data priority handling : example of application</vt:lpstr>
      <vt:lpstr>Summary</vt:lpstr>
      <vt:lpstr>References</vt:lpstr>
      <vt:lpstr>Straw-poll 1</vt:lpstr>
      <vt:lpstr>Straw-poll 2</vt:lpstr>
      <vt:lpstr>Straw-poll 3</vt:lpstr>
      <vt:lpstr>Straw-poll 4</vt:lpstr>
      <vt:lpstr>Backup slides</vt:lpstr>
      <vt:lpstr>AC usage %</vt:lpstr>
      <vt:lpstr>Random selection Efficiency </vt:lpstr>
    </vt:vector>
  </TitlesOfParts>
  <Company>Canon CRF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Access procedure with Trigger Frames using OFDMA</dc:title>
  <dc:creator>BARON Stephane</dc:creator>
  <cp:lastModifiedBy>BARON Stephane</cp:lastModifiedBy>
  <cp:revision>2419</cp:revision>
  <cp:lastPrinted>2015-10-20T08:32:14Z</cp:lastPrinted>
  <dcterms:created xsi:type="dcterms:W3CDTF">2009-12-02T19:05:24Z</dcterms:created>
  <dcterms:modified xsi:type="dcterms:W3CDTF">2015-11-09T04:23:36Z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