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279" r:id="rId4"/>
    <p:sldId id="280" r:id="rId5"/>
    <p:sldId id="285" r:id="rId6"/>
    <p:sldId id="281" r:id="rId7"/>
    <p:sldId id="282" r:id="rId8"/>
    <p:sldId id="284" r:id="rId9"/>
    <p:sldId id="286" r:id="rId10"/>
    <p:sldId id="290" r:id="rId11"/>
    <p:sldId id="287" r:id="rId12"/>
    <p:sldId id="288" r:id="rId13"/>
    <p:sldId id="289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-1140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0E20-7F58-4B32-9801-FE23C9DBD66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ABFAFE-A563-438D-8E5B-746F968A82AE}">
      <dgm:prSet phldrT="[Text]" custT="1"/>
      <dgm:spPr/>
      <dgm:t>
        <a:bodyPr/>
        <a:lstStyle/>
        <a:p>
          <a:r>
            <a:rPr lang="en-US" sz="1600" b="1" dirty="0" smtClean="0"/>
            <a:t>1G  - 1980s</a:t>
          </a:r>
          <a:endParaRPr lang="en-US" sz="1600" b="1" dirty="0"/>
        </a:p>
      </dgm:t>
    </dgm:pt>
    <dgm:pt modelId="{B36610B6-9AAA-44A0-9D5C-8982FB8075DB}" type="parTrans" cxnId="{E3ED2F1F-40CD-4BE8-9373-07E03EC636EF}">
      <dgm:prSet/>
      <dgm:spPr/>
      <dgm:t>
        <a:bodyPr/>
        <a:lstStyle/>
        <a:p>
          <a:endParaRPr lang="en-US"/>
        </a:p>
      </dgm:t>
    </dgm:pt>
    <dgm:pt modelId="{58AB78E7-0C8C-4912-8641-09168D4E83B5}" type="sibTrans" cxnId="{E3ED2F1F-40CD-4BE8-9373-07E03EC636EF}">
      <dgm:prSet/>
      <dgm:spPr/>
      <dgm:t>
        <a:bodyPr/>
        <a:lstStyle/>
        <a:p>
          <a:endParaRPr lang="en-US"/>
        </a:p>
      </dgm:t>
    </dgm:pt>
    <dgm:pt modelId="{25D1516A-186C-4CF0-A80D-63DCB3469405}">
      <dgm:prSet phldrT="[Text]" custT="1"/>
      <dgm:spPr/>
      <dgm:t>
        <a:bodyPr/>
        <a:lstStyle/>
        <a:p>
          <a:r>
            <a:rPr lang="en-US" sz="1600" b="1" dirty="0" smtClean="0"/>
            <a:t>2G - 1990s</a:t>
          </a:r>
          <a:endParaRPr lang="en-US" sz="1600" b="1" dirty="0"/>
        </a:p>
      </dgm:t>
    </dgm:pt>
    <dgm:pt modelId="{F7903C7B-7087-4289-951A-FC78E53E3ADD}" type="parTrans" cxnId="{8565F700-07B5-4637-8F6E-376851E0BAB3}">
      <dgm:prSet/>
      <dgm:spPr/>
      <dgm:t>
        <a:bodyPr/>
        <a:lstStyle/>
        <a:p>
          <a:endParaRPr lang="en-US"/>
        </a:p>
      </dgm:t>
    </dgm:pt>
    <dgm:pt modelId="{77F8401B-6A10-46EF-B391-E46A7CD066FF}" type="sibTrans" cxnId="{8565F700-07B5-4637-8F6E-376851E0BAB3}">
      <dgm:prSet/>
      <dgm:spPr/>
      <dgm:t>
        <a:bodyPr/>
        <a:lstStyle/>
        <a:p>
          <a:endParaRPr lang="en-US"/>
        </a:p>
      </dgm:t>
    </dgm:pt>
    <dgm:pt modelId="{31357510-611D-4B45-A77D-A72827F8A545}">
      <dgm:prSet phldrT="[Text]" custT="1"/>
      <dgm:spPr/>
      <dgm:t>
        <a:bodyPr/>
        <a:lstStyle/>
        <a:p>
          <a:r>
            <a:rPr lang="en-US" sz="1600" b="1" dirty="0" smtClean="0"/>
            <a:t>3G - 2000s</a:t>
          </a:r>
          <a:endParaRPr lang="en-US" sz="1600" b="1" dirty="0"/>
        </a:p>
      </dgm:t>
    </dgm:pt>
    <dgm:pt modelId="{A1A6A5C4-8EDC-49CD-BC1C-326FC1CCBE5D}" type="parTrans" cxnId="{4019CBC6-A21F-41D4-9579-B7D62D8FA017}">
      <dgm:prSet/>
      <dgm:spPr/>
      <dgm:t>
        <a:bodyPr/>
        <a:lstStyle/>
        <a:p>
          <a:endParaRPr lang="en-US"/>
        </a:p>
      </dgm:t>
    </dgm:pt>
    <dgm:pt modelId="{3CB9B87B-EB2E-48DB-80B8-0A9A46129553}" type="sibTrans" cxnId="{4019CBC6-A21F-41D4-9579-B7D62D8FA017}">
      <dgm:prSet/>
      <dgm:spPr/>
      <dgm:t>
        <a:bodyPr/>
        <a:lstStyle/>
        <a:p>
          <a:endParaRPr lang="en-US"/>
        </a:p>
      </dgm:t>
    </dgm:pt>
    <dgm:pt modelId="{907E11F7-5ADC-4C88-A47F-8A365938EF27}">
      <dgm:prSet phldrT="[Text]" custT="1"/>
      <dgm:spPr/>
      <dgm:t>
        <a:bodyPr/>
        <a:lstStyle/>
        <a:p>
          <a:r>
            <a:rPr lang="en-US" sz="1600" b="1" dirty="0" smtClean="0"/>
            <a:t>Analog</a:t>
          </a:r>
          <a:endParaRPr lang="en-US" sz="1600" b="1" dirty="0"/>
        </a:p>
      </dgm:t>
    </dgm:pt>
    <dgm:pt modelId="{3FDD612B-CC1E-42E6-8B08-16FD1D1029DA}" type="parTrans" cxnId="{85075BE3-9A5C-4FD7-B61C-EBD7D6FF7F26}">
      <dgm:prSet/>
      <dgm:spPr/>
      <dgm:t>
        <a:bodyPr/>
        <a:lstStyle/>
        <a:p>
          <a:endParaRPr lang="en-US"/>
        </a:p>
      </dgm:t>
    </dgm:pt>
    <dgm:pt modelId="{647417FC-1E6D-407E-A329-4E2184587459}" type="sibTrans" cxnId="{85075BE3-9A5C-4FD7-B61C-EBD7D6FF7F26}">
      <dgm:prSet/>
      <dgm:spPr/>
      <dgm:t>
        <a:bodyPr/>
        <a:lstStyle/>
        <a:p>
          <a:endParaRPr lang="en-US"/>
        </a:p>
      </dgm:t>
    </dgm:pt>
    <dgm:pt modelId="{D184457F-2F4B-47AB-98B8-7513B6810E48}">
      <dgm:prSet phldrT="[Text]" custT="1"/>
      <dgm:spPr/>
      <dgm:t>
        <a:bodyPr/>
        <a:lstStyle/>
        <a:p>
          <a:r>
            <a:rPr lang="en-US" sz="1600" b="1" dirty="0" smtClean="0"/>
            <a:t>IMT-2000</a:t>
          </a:r>
          <a:endParaRPr lang="en-US" sz="1600" b="1" dirty="0"/>
        </a:p>
      </dgm:t>
    </dgm:pt>
    <dgm:pt modelId="{210B6DC6-1A62-4BE6-85CE-27F71B7E7092}" type="parTrans" cxnId="{ED63799C-4AB1-48B5-B8FF-8A3C6F3F1D1A}">
      <dgm:prSet/>
      <dgm:spPr/>
      <dgm:t>
        <a:bodyPr/>
        <a:lstStyle/>
        <a:p>
          <a:endParaRPr lang="en-US"/>
        </a:p>
      </dgm:t>
    </dgm:pt>
    <dgm:pt modelId="{BC3C814F-B68D-40A1-A9EA-883958239E7F}" type="sibTrans" cxnId="{ED63799C-4AB1-48B5-B8FF-8A3C6F3F1D1A}">
      <dgm:prSet/>
      <dgm:spPr/>
      <dgm:t>
        <a:bodyPr/>
        <a:lstStyle/>
        <a:p>
          <a:endParaRPr lang="en-US"/>
        </a:p>
      </dgm:t>
    </dgm:pt>
    <dgm:pt modelId="{236AEA36-C490-4BD8-B9AB-A85597C67680}">
      <dgm:prSet phldrT="[Text]" custT="1"/>
      <dgm:spPr/>
      <dgm:t>
        <a:bodyPr/>
        <a:lstStyle/>
        <a:p>
          <a:r>
            <a:rPr lang="en-US" sz="1600" b="1" dirty="0" smtClean="0"/>
            <a:t>4G - 2010s</a:t>
          </a:r>
          <a:endParaRPr lang="en-US" sz="1600" b="1" dirty="0"/>
        </a:p>
      </dgm:t>
    </dgm:pt>
    <dgm:pt modelId="{77F3687D-FA32-4549-851C-7FE2B47E1B21}" type="parTrans" cxnId="{E0E5EE3E-5E20-43F0-9F2C-F956A9AAD92A}">
      <dgm:prSet/>
      <dgm:spPr/>
      <dgm:t>
        <a:bodyPr/>
        <a:lstStyle/>
        <a:p>
          <a:endParaRPr lang="en-US"/>
        </a:p>
      </dgm:t>
    </dgm:pt>
    <dgm:pt modelId="{05195D62-7385-49FE-8F59-A48BF1F65FB2}" type="sibTrans" cxnId="{E0E5EE3E-5E20-43F0-9F2C-F956A9AAD92A}">
      <dgm:prSet/>
      <dgm:spPr/>
      <dgm:t>
        <a:bodyPr/>
        <a:lstStyle/>
        <a:p>
          <a:endParaRPr lang="en-US"/>
        </a:p>
      </dgm:t>
    </dgm:pt>
    <dgm:pt modelId="{AF76BCEB-DFF0-42BF-A239-F9CE302C48F2}">
      <dgm:prSet phldrT="[Text]" custT="1"/>
      <dgm:spPr/>
      <dgm:t>
        <a:bodyPr/>
        <a:lstStyle/>
        <a:p>
          <a:r>
            <a:rPr lang="en-US" sz="1600" b="1" dirty="0" smtClean="0"/>
            <a:t>IMT-Advanced</a:t>
          </a:r>
          <a:endParaRPr lang="en-US" sz="1600" b="1" dirty="0"/>
        </a:p>
      </dgm:t>
    </dgm:pt>
    <dgm:pt modelId="{33013D3D-683E-42E2-B6DE-09319740AE3F}" type="parTrans" cxnId="{BBCC9E00-4F7C-4D53-95D7-175AFB595C1F}">
      <dgm:prSet/>
      <dgm:spPr/>
      <dgm:t>
        <a:bodyPr/>
        <a:lstStyle/>
        <a:p>
          <a:endParaRPr lang="en-US"/>
        </a:p>
      </dgm:t>
    </dgm:pt>
    <dgm:pt modelId="{F9ED4A10-234B-43F0-BBC2-3A92B9AA62A3}" type="sibTrans" cxnId="{BBCC9E00-4F7C-4D53-95D7-175AFB595C1F}">
      <dgm:prSet/>
      <dgm:spPr/>
      <dgm:t>
        <a:bodyPr/>
        <a:lstStyle/>
        <a:p>
          <a:endParaRPr lang="en-US"/>
        </a:p>
      </dgm:t>
    </dgm:pt>
    <dgm:pt modelId="{A3A081EA-A226-44F6-8FFD-DD96D7B83007}">
      <dgm:prSet phldrT="[Text]" custT="1"/>
      <dgm:spPr/>
      <dgm:t>
        <a:bodyPr/>
        <a:lstStyle/>
        <a:p>
          <a:r>
            <a:rPr lang="en-US" sz="1600" dirty="0" smtClean="0"/>
            <a:t>AMPS</a:t>
          </a:r>
          <a:endParaRPr lang="en-US" sz="1600" dirty="0"/>
        </a:p>
      </dgm:t>
    </dgm:pt>
    <dgm:pt modelId="{A3529AB5-4FF5-4C6D-A941-72C266712D44}" type="parTrans" cxnId="{92B10172-EC9B-4766-8DC7-92FA1BD2836C}">
      <dgm:prSet/>
      <dgm:spPr/>
      <dgm:t>
        <a:bodyPr/>
        <a:lstStyle/>
        <a:p>
          <a:endParaRPr lang="en-US"/>
        </a:p>
      </dgm:t>
    </dgm:pt>
    <dgm:pt modelId="{2FA8D152-CF7D-4F44-918C-EA6B7BD2CD29}" type="sibTrans" cxnId="{92B10172-EC9B-4766-8DC7-92FA1BD2836C}">
      <dgm:prSet/>
      <dgm:spPr/>
      <dgm:t>
        <a:bodyPr/>
        <a:lstStyle/>
        <a:p>
          <a:endParaRPr lang="en-US"/>
        </a:p>
      </dgm:t>
    </dgm:pt>
    <dgm:pt modelId="{98BD87F1-0A26-4F7B-8138-94ED1EBCDB42}">
      <dgm:prSet phldrT="[Text]" custT="1"/>
      <dgm:spPr/>
      <dgm:t>
        <a:bodyPr/>
        <a:lstStyle/>
        <a:p>
          <a:r>
            <a:rPr lang="en-US" sz="1600" dirty="0" smtClean="0"/>
            <a:t>GSM, IS-95,</a:t>
          </a:r>
          <a:br>
            <a:rPr lang="en-US" sz="1600" dirty="0" smtClean="0"/>
          </a:br>
          <a:r>
            <a:rPr lang="en-US" sz="1600" dirty="0" smtClean="0"/>
            <a:t>IS-136</a:t>
          </a:r>
          <a:endParaRPr lang="en-US" sz="1600" dirty="0"/>
        </a:p>
      </dgm:t>
    </dgm:pt>
    <dgm:pt modelId="{74F87876-01F1-428D-A892-3145A2B45A82}" type="parTrans" cxnId="{2A32F443-71D1-4EBD-A11E-F84D4EE1D265}">
      <dgm:prSet/>
      <dgm:spPr/>
      <dgm:t>
        <a:bodyPr/>
        <a:lstStyle/>
        <a:p>
          <a:endParaRPr lang="en-US"/>
        </a:p>
      </dgm:t>
    </dgm:pt>
    <dgm:pt modelId="{B375C2D9-E042-4C66-80E2-54EF779C5B75}" type="sibTrans" cxnId="{2A32F443-71D1-4EBD-A11E-F84D4EE1D265}">
      <dgm:prSet/>
      <dgm:spPr/>
      <dgm:t>
        <a:bodyPr/>
        <a:lstStyle/>
        <a:p>
          <a:endParaRPr lang="en-US"/>
        </a:p>
      </dgm:t>
    </dgm:pt>
    <dgm:pt modelId="{F47C858F-6406-4E83-B617-86ACC4E07C5C}">
      <dgm:prSet phldrT="[Text]" custT="1"/>
      <dgm:spPr/>
      <dgm:t>
        <a:bodyPr/>
        <a:lstStyle/>
        <a:p>
          <a:r>
            <a:rPr lang="en-US" sz="1600" dirty="0" smtClean="0"/>
            <a:t>WCDMA, CDMA2000</a:t>
          </a:r>
          <a:endParaRPr lang="en-US" sz="1600" dirty="0"/>
        </a:p>
      </dgm:t>
    </dgm:pt>
    <dgm:pt modelId="{7E97D903-5A0F-4410-B9CD-33B59AA023DF}" type="parTrans" cxnId="{70FFF8C0-7E0D-44A1-8A91-1DB14049678C}">
      <dgm:prSet/>
      <dgm:spPr/>
      <dgm:t>
        <a:bodyPr/>
        <a:lstStyle/>
        <a:p>
          <a:endParaRPr lang="en-US"/>
        </a:p>
      </dgm:t>
    </dgm:pt>
    <dgm:pt modelId="{953F26E1-9F78-4438-B135-A203DD2FF005}" type="sibTrans" cxnId="{70FFF8C0-7E0D-44A1-8A91-1DB14049678C}">
      <dgm:prSet/>
      <dgm:spPr/>
      <dgm:t>
        <a:bodyPr/>
        <a:lstStyle/>
        <a:p>
          <a:endParaRPr lang="en-US"/>
        </a:p>
      </dgm:t>
    </dgm:pt>
    <dgm:pt modelId="{3AC430DC-8D83-42EF-8D5B-889509494DC9}">
      <dgm:prSet phldrT="[Text]" custT="1"/>
      <dgm:spPr/>
      <dgm:t>
        <a:bodyPr/>
        <a:lstStyle/>
        <a:p>
          <a:r>
            <a:rPr lang="en-US" sz="1600" dirty="0" smtClean="0"/>
            <a:t>LTE/LTE-A, 802.16m</a:t>
          </a:r>
          <a:endParaRPr lang="en-US" sz="1600" dirty="0"/>
        </a:p>
      </dgm:t>
    </dgm:pt>
    <dgm:pt modelId="{7248E558-C44F-4885-8572-A11D8FC650D1}" type="parTrans" cxnId="{FFB3EBD8-FC0A-4846-B629-3547421B1624}">
      <dgm:prSet/>
      <dgm:spPr/>
      <dgm:t>
        <a:bodyPr/>
        <a:lstStyle/>
        <a:p>
          <a:endParaRPr lang="en-US"/>
        </a:p>
      </dgm:t>
    </dgm:pt>
    <dgm:pt modelId="{E619C5C9-60D7-4B9E-9A2A-C3B21BEC166C}" type="sibTrans" cxnId="{FFB3EBD8-FC0A-4846-B629-3547421B1624}">
      <dgm:prSet/>
      <dgm:spPr/>
      <dgm:t>
        <a:bodyPr/>
        <a:lstStyle/>
        <a:p>
          <a:endParaRPr lang="en-US"/>
        </a:p>
      </dgm:t>
    </dgm:pt>
    <dgm:pt modelId="{BC812F38-8968-4CAC-A062-89E82E640C35}">
      <dgm:prSet phldrT="[Text]" custT="1"/>
      <dgm:spPr/>
      <dgm:t>
        <a:bodyPr/>
        <a:lstStyle/>
        <a:p>
          <a:r>
            <a:rPr lang="en-US" sz="1600" dirty="0" smtClean="0"/>
            <a:t>Voice</a:t>
          </a:r>
          <a:endParaRPr lang="en-US" sz="1600" dirty="0"/>
        </a:p>
      </dgm:t>
    </dgm:pt>
    <dgm:pt modelId="{7DBDC368-908B-45F6-B697-3D3F0A7F79DD}" type="parTrans" cxnId="{43011090-75B6-4B72-B158-8CBAAF9C10A2}">
      <dgm:prSet/>
      <dgm:spPr/>
      <dgm:t>
        <a:bodyPr/>
        <a:lstStyle/>
        <a:p>
          <a:endParaRPr lang="en-US"/>
        </a:p>
      </dgm:t>
    </dgm:pt>
    <dgm:pt modelId="{94BC2437-FB05-4A55-B8A4-2007D9531DFF}" type="sibTrans" cxnId="{43011090-75B6-4B72-B158-8CBAAF9C10A2}">
      <dgm:prSet/>
      <dgm:spPr/>
      <dgm:t>
        <a:bodyPr/>
        <a:lstStyle/>
        <a:p>
          <a:endParaRPr lang="en-US"/>
        </a:p>
      </dgm:t>
    </dgm:pt>
    <dgm:pt modelId="{EB14A52E-FCF6-4248-819F-23659D9CEDDD}">
      <dgm:prSet phldrT="[Text]" custT="1"/>
      <dgm:spPr/>
      <dgm:t>
        <a:bodyPr/>
        <a:lstStyle/>
        <a:p>
          <a:r>
            <a:rPr lang="en-US" sz="1600" dirty="0" smtClean="0"/>
            <a:t>Voice Capacity</a:t>
          </a:r>
          <a:endParaRPr lang="en-US" sz="1600" dirty="0"/>
        </a:p>
      </dgm:t>
    </dgm:pt>
    <dgm:pt modelId="{FC9B5E57-B1B8-4687-9149-B9577FADB203}" type="parTrans" cxnId="{65370A2D-26E3-4677-A71E-F6A8CBD7B122}">
      <dgm:prSet/>
      <dgm:spPr/>
      <dgm:t>
        <a:bodyPr/>
        <a:lstStyle/>
        <a:p>
          <a:endParaRPr lang="en-US"/>
        </a:p>
      </dgm:t>
    </dgm:pt>
    <dgm:pt modelId="{A4855BB5-1E83-4F8C-8532-1415F23C3270}" type="sibTrans" cxnId="{65370A2D-26E3-4677-A71E-F6A8CBD7B122}">
      <dgm:prSet/>
      <dgm:spPr/>
      <dgm:t>
        <a:bodyPr/>
        <a:lstStyle/>
        <a:p>
          <a:endParaRPr lang="en-US"/>
        </a:p>
      </dgm:t>
    </dgm:pt>
    <dgm:pt modelId="{E3A937C9-E184-433E-948C-E3778C93810E}">
      <dgm:prSet phldrT="[Text]" custT="1"/>
      <dgm:spPr/>
      <dgm:t>
        <a:bodyPr/>
        <a:lstStyle/>
        <a:p>
          <a:r>
            <a:rPr lang="en-US" sz="1600" dirty="0" smtClean="0"/>
            <a:t>Voice &amp; Data</a:t>
          </a:r>
          <a:endParaRPr lang="en-US" sz="1600" dirty="0"/>
        </a:p>
      </dgm:t>
    </dgm:pt>
    <dgm:pt modelId="{58DB866E-4950-401A-9101-26B25F19C503}" type="parTrans" cxnId="{C111F59E-7990-4C0B-8896-3740C5BD5D4D}">
      <dgm:prSet/>
      <dgm:spPr/>
      <dgm:t>
        <a:bodyPr/>
        <a:lstStyle/>
        <a:p>
          <a:endParaRPr lang="en-US"/>
        </a:p>
      </dgm:t>
    </dgm:pt>
    <dgm:pt modelId="{7E21E335-14E5-4494-A69C-6F295BABA1F7}" type="sibTrans" cxnId="{C111F59E-7990-4C0B-8896-3740C5BD5D4D}">
      <dgm:prSet/>
      <dgm:spPr/>
      <dgm:t>
        <a:bodyPr/>
        <a:lstStyle/>
        <a:p>
          <a:endParaRPr lang="en-US"/>
        </a:p>
      </dgm:t>
    </dgm:pt>
    <dgm:pt modelId="{E0516B80-D2E9-40D9-8B16-D17E84832849}">
      <dgm:prSet phldrT="[Text]" custT="1"/>
      <dgm:spPr/>
      <dgm:t>
        <a:bodyPr/>
        <a:lstStyle/>
        <a:p>
          <a:r>
            <a:rPr lang="en-US" sz="1600" dirty="0" smtClean="0"/>
            <a:t>Broadband data &amp; Video</a:t>
          </a:r>
          <a:endParaRPr lang="en-US" sz="1600" dirty="0"/>
        </a:p>
      </dgm:t>
    </dgm:pt>
    <dgm:pt modelId="{FD1F2332-2DF3-42A7-AB13-6328860B920D}" type="parTrans" cxnId="{B74D84E3-EC34-4856-91A7-096FBA1FC987}">
      <dgm:prSet/>
      <dgm:spPr/>
      <dgm:t>
        <a:bodyPr/>
        <a:lstStyle/>
        <a:p>
          <a:endParaRPr lang="en-US"/>
        </a:p>
      </dgm:t>
    </dgm:pt>
    <dgm:pt modelId="{858EA360-2A5F-407F-9347-1AD4019CC4B1}" type="sibTrans" cxnId="{B74D84E3-EC34-4856-91A7-096FBA1FC987}">
      <dgm:prSet/>
      <dgm:spPr/>
      <dgm:t>
        <a:bodyPr/>
        <a:lstStyle/>
        <a:p>
          <a:endParaRPr lang="en-US"/>
        </a:p>
      </dgm:t>
    </dgm:pt>
    <dgm:pt modelId="{6FF4963E-AD60-43FF-90E9-B0BC4A328AB3}">
      <dgm:prSet phldrT="[Text]" custT="1"/>
      <dgm:spPr/>
      <dgm:t>
        <a:bodyPr/>
        <a:lstStyle/>
        <a:p>
          <a:r>
            <a:rPr lang="en-US" sz="1600" b="1" dirty="0" smtClean="0"/>
            <a:t>Digital</a:t>
          </a:r>
          <a:endParaRPr lang="en-US" sz="1600" b="1" dirty="0"/>
        </a:p>
      </dgm:t>
    </dgm:pt>
    <dgm:pt modelId="{6CE0405C-8A9F-442C-8696-1B4AC4AD3619}" type="parTrans" cxnId="{E1E5D7B1-8792-4FEE-89C6-066E64104E54}">
      <dgm:prSet/>
      <dgm:spPr/>
      <dgm:t>
        <a:bodyPr/>
        <a:lstStyle/>
        <a:p>
          <a:endParaRPr lang="en-US"/>
        </a:p>
      </dgm:t>
    </dgm:pt>
    <dgm:pt modelId="{24FA9AAE-C178-4B2F-A311-90A06F61E86F}" type="sibTrans" cxnId="{E1E5D7B1-8792-4FEE-89C6-066E64104E54}">
      <dgm:prSet/>
      <dgm:spPr/>
      <dgm:t>
        <a:bodyPr/>
        <a:lstStyle/>
        <a:p>
          <a:endParaRPr lang="en-US"/>
        </a:p>
      </dgm:t>
    </dgm:pt>
    <dgm:pt modelId="{5A6B5B8C-1812-4B0E-89DB-4BA430D053F7}" type="pres">
      <dgm:prSet presAssocID="{78870E20-7F58-4B32-9801-FE23C9DBD66D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225A8E-8916-445C-AABC-5C29587E116E}" type="pres">
      <dgm:prSet presAssocID="{78870E20-7F58-4B32-9801-FE23C9DBD66D}" presName="arrow" presStyleLbl="bgShp" presStyleIdx="0" presStyleCnt="1" custLinFactNeighborX="2369" custLinFactNeighborY="1800"/>
      <dgm:spPr/>
    </dgm:pt>
    <dgm:pt modelId="{92E71B5D-6F11-48CC-AC39-5E5C1996C38F}" type="pres">
      <dgm:prSet presAssocID="{78870E20-7F58-4B32-9801-FE23C9DBD66D}" presName="arrowDiagram4" presStyleCnt="0"/>
      <dgm:spPr/>
    </dgm:pt>
    <dgm:pt modelId="{5C3D5F93-3E27-403F-905B-BA670D2E92E3}" type="pres">
      <dgm:prSet presAssocID="{98ABFAFE-A563-438D-8E5B-746F968A82AE}" presName="bullet4a" presStyleLbl="node1" presStyleIdx="0" presStyleCnt="4" custLinFactX="-43417" custLinFactY="100000" custLinFactNeighborX="-100000" custLinFactNeighborY="111305"/>
      <dgm:spPr>
        <a:solidFill>
          <a:schemeClr val="accent5"/>
        </a:solidFill>
      </dgm:spPr>
    </dgm:pt>
    <dgm:pt modelId="{58883CAA-749E-4B9C-BD07-FC3B948F9DBE}" type="pres">
      <dgm:prSet presAssocID="{98ABFAFE-A563-438D-8E5B-746F968A82AE}" presName="textBox4a" presStyleLbl="revTx" presStyleIdx="0" presStyleCnt="4" custLinFactNeighborX="-23643" custLinFactNeighborY="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42242A-7435-4E7C-A03B-7E89C67AC5A2}" type="pres">
      <dgm:prSet presAssocID="{25D1516A-186C-4CF0-A80D-63DCB3469405}" presName="bullet4b" presStyleLbl="node1" presStyleIdx="1" presStyleCnt="4" custLinFactX="-97141" custLinFactY="40824" custLinFactNeighborX="-100000" custLinFactNeighborY="100000"/>
      <dgm:spPr>
        <a:solidFill>
          <a:schemeClr val="accent5"/>
        </a:solidFill>
      </dgm:spPr>
    </dgm:pt>
    <dgm:pt modelId="{1A034E48-DF92-4898-85D4-0E663B91D91C}" type="pres">
      <dgm:prSet presAssocID="{25D1516A-186C-4CF0-A80D-63DCB3469405}" presName="textBox4b" presStyleLbl="revTx" presStyleIdx="1" presStyleCnt="4" custScaleX="119673" custLinFactNeighborX="-23499" custLinFactNeighborY="133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76C12F-E645-48C3-B74A-2D76D09AAFB7}" type="pres">
      <dgm:prSet presAssocID="{31357510-611D-4B45-A77D-A72827F8A545}" presName="bullet4c" presStyleLbl="node1" presStyleIdx="2" presStyleCnt="4" custLinFactX="-100000" custLinFactY="6231" custLinFactNeighborX="-143974" custLinFactNeighborY="100000"/>
      <dgm:spPr>
        <a:solidFill>
          <a:schemeClr val="accent5"/>
        </a:solidFill>
      </dgm:spPr>
    </dgm:pt>
    <dgm:pt modelId="{122E40C7-645E-4C4D-86CB-50A39326EBF2}" type="pres">
      <dgm:prSet presAssocID="{31357510-611D-4B45-A77D-A72827F8A545}" presName="textBox4c" presStyleLbl="revTx" presStyleIdx="2" presStyleCnt="4" custLinFactNeighborX="-44026" custLinFactNeighborY="48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CAC55-69B7-4871-829B-BBC6A7C96F3E}" type="pres">
      <dgm:prSet presAssocID="{236AEA36-C490-4BD8-B9AB-A85597C67680}" presName="bullet4d" presStyleLbl="node1" presStyleIdx="3" presStyleCnt="4" custLinFactX="-100000" custLinFactNeighborX="-103896" custLinFactNeighborY="44998"/>
      <dgm:spPr>
        <a:solidFill>
          <a:schemeClr val="accent5"/>
        </a:solidFill>
      </dgm:spPr>
      <dgm:t>
        <a:bodyPr/>
        <a:lstStyle/>
        <a:p>
          <a:endParaRPr lang="en-US"/>
        </a:p>
      </dgm:t>
    </dgm:pt>
    <dgm:pt modelId="{9FD03120-5040-4D7D-9218-6B22489E6E0A}" type="pres">
      <dgm:prSet presAssocID="{236AEA36-C490-4BD8-B9AB-A85597C67680}" presName="textBox4d" presStyleLbl="revTx" presStyleIdx="3" presStyleCnt="4" custScaleX="131162" custLinFactNeighborX="-44879" custLinFactNeighborY="78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407F4BC-1DEC-4D90-AA6E-60DAEE20E5AF}" type="presOf" srcId="{E3A937C9-E184-433E-948C-E3778C93810E}" destId="{122E40C7-645E-4C4D-86CB-50A39326EBF2}" srcOrd="0" destOrd="3" presId="urn:microsoft.com/office/officeart/2005/8/layout/arrow2"/>
    <dgm:cxn modelId="{D6DB39DB-7980-4415-9399-174BCA5EF647}" type="presOf" srcId="{25D1516A-186C-4CF0-A80D-63DCB3469405}" destId="{1A034E48-DF92-4898-85D4-0E663B91D91C}" srcOrd="0" destOrd="0" presId="urn:microsoft.com/office/officeart/2005/8/layout/arrow2"/>
    <dgm:cxn modelId="{E0E5EE3E-5E20-43F0-9F2C-F956A9AAD92A}" srcId="{78870E20-7F58-4B32-9801-FE23C9DBD66D}" destId="{236AEA36-C490-4BD8-B9AB-A85597C67680}" srcOrd="3" destOrd="0" parTransId="{77F3687D-FA32-4549-851C-7FE2B47E1B21}" sibTransId="{05195D62-7385-49FE-8F59-A48BF1F65FB2}"/>
    <dgm:cxn modelId="{2A32F443-71D1-4EBD-A11E-F84D4EE1D265}" srcId="{25D1516A-186C-4CF0-A80D-63DCB3469405}" destId="{98BD87F1-0A26-4F7B-8138-94ED1EBCDB42}" srcOrd="1" destOrd="0" parTransId="{74F87876-01F1-428D-A892-3145A2B45A82}" sibTransId="{B375C2D9-E042-4C66-80E2-54EF779C5B75}"/>
    <dgm:cxn modelId="{ED63799C-4AB1-48B5-B8FF-8A3C6F3F1D1A}" srcId="{31357510-611D-4B45-A77D-A72827F8A545}" destId="{D184457F-2F4B-47AB-98B8-7513B6810E48}" srcOrd="0" destOrd="0" parTransId="{210B6DC6-1A62-4BE6-85CE-27F71B7E7092}" sibTransId="{BC3C814F-B68D-40A1-A9EA-883958239E7F}"/>
    <dgm:cxn modelId="{0AD8B610-48B9-4BD1-B0FD-D847479EA0F0}" type="presOf" srcId="{AF76BCEB-DFF0-42BF-A239-F9CE302C48F2}" destId="{9FD03120-5040-4D7D-9218-6B22489E6E0A}" srcOrd="0" destOrd="1" presId="urn:microsoft.com/office/officeart/2005/8/layout/arrow2"/>
    <dgm:cxn modelId="{DF32297C-A91D-4363-A618-38C1EB0125DB}" type="presOf" srcId="{A3A081EA-A226-44F6-8FFD-DD96D7B83007}" destId="{58883CAA-749E-4B9C-BD07-FC3B948F9DBE}" srcOrd="0" destOrd="2" presId="urn:microsoft.com/office/officeart/2005/8/layout/arrow2"/>
    <dgm:cxn modelId="{8565F700-07B5-4637-8F6E-376851E0BAB3}" srcId="{78870E20-7F58-4B32-9801-FE23C9DBD66D}" destId="{25D1516A-186C-4CF0-A80D-63DCB3469405}" srcOrd="1" destOrd="0" parTransId="{F7903C7B-7087-4289-951A-FC78E53E3ADD}" sibTransId="{77F8401B-6A10-46EF-B391-E46A7CD066FF}"/>
    <dgm:cxn modelId="{43011090-75B6-4B72-B158-8CBAAF9C10A2}" srcId="{98ABFAFE-A563-438D-8E5B-746F968A82AE}" destId="{BC812F38-8968-4CAC-A062-89E82E640C35}" srcOrd="2" destOrd="0" parTransId="{7DBDC368-908B-45F6-B697-3D3F0A7F79DD}" sibTransId="{94BC2437-FB05-4A55-B8A4-2007D9531DFF}"/>
    <dgm:cxn modelId="{B74D84E3-EC34-4856-91A7-096FBA1FC987}" srcId="{236AEA36-C490-4BD8-B9AB-A85597C67680}" destId="{E0516B80-D2E9-40D9-8B16-D17E84832849}" srcOrd="2" destOrd="0" parTransId="{FD1F2332-2DF3-42A7-AB13-6328860B920D}" sibTransId="{858EA360-2A5F-407F-9347-1AD4019CC4B1}"/>
    <dgm:cxn modelId="{FFB3EBD8-FC0A-4846-B629-3547421B1624}" srcId="{236AEA36-C490-4BD8-B9AB-A85597C67680}" destId="{3AC430DC-8D83-42EF-8D5B-889509494DC9}" srcOrd="1" destOrd="0" parTransId="{7248E558-C44F-4885-8572-A11D8FC650D1}" sibTransId="{E619C5C9-60D7-4B9E-9A2A-C3B21BEC166C}"/>
    <dgm:cxn modelId="{E3ED2F1F-40CD-4BE8-9373-07E03EC636EF}" srcId="{78870E20-7F58-4B32-9801-FE23C9DBD66D}" destId="{98ABFAFE-A563-438D-8E5B-746F968A82AE}" srcOrd="0" destOrd="0" parTransId="{B36610B6-9AAA-44A0-9D5C-8982FB8075DB}" sibTransId="{58AB78E7-0C8C-4912-8641-09168D4E83B5}"/>
    <dgm:cxn modelId="{C308172D-29F4-4266-A7CC-76FDD847CB21}" type="presOf" srcId="{BC812F38-8968-4CAC-A062-89E82E640C35}" destId="{58883CAA-749E-4B9C-BD07-FC3B948F9DBE}" srcOrd="0" destOrd="3" presId="urn:microsoft.com/office/officeart/2005/8/layout/arrow2"/>
    <dgm:cxn modelId="{77F5B5B6-F71C-41D8-B88D-D4934CEBFAF8}" type="presOf" srcId="{3AC430DC-8D83-42EF-8D5B-889509494DC9}" destId="{9FD03120-5040-4D7D-9218-6B22489E6E0A}" srcOrd="0" destOrd="2" presId="urn:microsoft.com/office/officeart/2005/8/layout/arrow2"/>
    <dgm:cxn modelId="{9AFD5166-32C5-4A2C-91CB-C9F890E4537F}" type="presOf" srcId="{98ABFAFE-A563-438D-8E5B-746F968A82AE}" destId="{58883CAA-749E-4B9C-BD07-FC3B948F9DBE}" srcOrd="0" destOrd="0" presId="urn:microsoft.com/office/officeart/2005/8/layout/arrow2"/>
    <dgm:cxn modelId="{83ED3895-F806-4175-8513-1C878E0E8692}" type="presOf" srcId="{D184457F-2F4B-47AB-98B8-7513B6810E48}" destId="{122E40C7-645E-4C4D-86CB-50A39326EBF2}" srcOrd="0" destOrd="1" presId="urn:microsoft.com/office/officeart/2005/8/layout/arrow2"/>
    <dgm:cxn modelId="{D57490DA-692D-4540-97AC-CC787E9C4A40}" type="presOf" srcId="{78870E20-7F58-4B32-9801-FE23C9DBD66D}" destId="{5A6B5B8C-1812-4B0E-89DB-4BA430D053F7}" srcOrd="0" destOrd="0" presId="urn:microsoft.com/office/officeart/2005/8/layout/arrow2"/>
    <dgm:cxn modelId="{37BA1391-EF09-4E78-ABD5-6D488ACDF6A9}" type="presOf" srcId="{EB14A52E-FCF6-4248-819F-23659D9CEDDD}" destId="{1A034E48-DF92-4898-85D4-0E663B91D91C}" srcOrd="0" destOrd="3" presId="urn:microsoft.com/office/officeart/2005/8/layout/arrow2"/>
    <dgm:cxn modelId="{C86069CB-D13A-4EB8-BA52-D67D1ACFEA9C}" type="presOf" srcId="{236AEA36-C490-4BD8-B9AB-A85597C67680}" destId="{9FD03120-5040-4D7D-9218-6B22489E6E0A}" srcOrd="0" destOrd="0" presId="urn:microsoft.com/office/officeart/2005/8/layout/arrow2"/>
    <dgm:cxn modelId="{E1E5D7B1-8792-4FEE-89C6-066E64104E54}" srcId="{25D1516A-186C-4CF0-A80D-63DCB3469405}" destId="{6FF4963E-AD60-43FF-90E9-B0BC4A328AB3}" srcOrd="0" destOrd="0" parTransId="{6CE0405C-8A9F-442C-8696-1B4AC4AD3619}" sibTransId="{24FA9AAE-C178-4B2F-A311-90A06F61E86F}"/>
    <dgm:cxn modelId="{4019CBC6-A21F-41D4-9579-B7D62D8FA017}" srcId="{78870E20-7F58-4B32-9801-FE23C9DBD66D}" destId="{31357510-611D-4B45-A77D-A72827F8A545}" srcOrd="2" destOrd="0" parTransId="{A1A6A5C4-8EDC-49CD-BC1C-326FC1CCBE5D}" sibTransId="{3CB9B87B-EB2E-48DB-80B8-0A9A46129553}"/>
    <dgm:cxn modelId="{C6892060-5DA2-4C66-8641-7ABE063C9120}" type="presOf" srcId="{E0516B80-D2E9-40D9-8B16-D17E84832849}" destId="{9FD03120-5040-4D7D-9218-6B22489E6E0A}" srcOrd="0" destOrd="3" presId="urn:microsoft.com/office/officeart/2005/8/layout/arrow2"/>
    <dgm:cxn modelId="{C44AF1EB-A0D5-4C37-B1D2-4596E1826E93}" type="presOf" srcId="{98BD87F1-0A26-4F7B-8138-94ED1EBCDB42}" destId="{1A034E48-DF92-4898-85D4-0E663B91D91C}" srcOrd="0" destOrd="2" presId="urn:microsoft.com/office/officeart/2005/8/layout/arrow2"/>
    <dgm:cxn modelId="{F4DD263C-458E-4D70-B5C8-16CC97A82E8C}" type="presOf" srcId="{6FF4963E-AD60-43FF-90E9-B0BC4A328AB3}" destId="{1A034E48-DF92-4898-85D4-0E663B91D91C}" srcOrd="0" destOrd="1" presId="urn:microsoft.com/office/officeart/2005/8/layout/arrow2"/>
    <dgm:cxn modelId="{70FFF8C0-7E0D-44A1-8A91-1DB14049678C}" srcId="{31357510-611D-4B45-A77D-A72827F8A545}" destId="{F47C858F-6406-4E83-B617-86ACC4E07C5C}" srcOrd="1" destOrd="0" parTransId="{7E97D903-5A0F-4410-B9CD-33B59AA023DF}" sibTransId="{953F26E1-9F78-4438-B135-A203DD2FF005}"/>
    <dgm:cxn modelId="{BBCC9E00-4F7C-4D53-95D7-175AFB595C1F}" srcId="{236AEA36-C490-4BD8-B9AB-A85597C67680}" destId="{AF76BCEB-DFF0-42BF-A239-F9CE302C48F2}" srcOrd="0" destOrd="0" parTransId="{33013D3D-683E-42E2-B6DE-09319740AE3F}" sibTransId="{F9ED4A10-234B-43F0-BBC2-3A92B9AA62A3}"/>
    <dgm:cxn modelId="{99AEB00F-49B5-4912-9BD8-C6FC83804097}" type="presOf" srcId="{907E11F7-5ADC-4C88-A47F-8A365938EF27}" destId="{58883CAA-749E-4B9C-BD07-FC3B948F9DBE}" srcOrd="0" destOrd="1" presId="urn:microsoft.com/office/officeart/2005/8/layout/arrow2"/>
    <dgm:cxn modelId="{65370A2D-26E3-4677-A71E-F6A8CBD7B122}" srcId="{25D1516A-186C-4CF0-A80D-63DCB3469405}" destId="{EB14A52E-FCF6-4248-819F-23659D9CEDDD}" srcOrd="2" destOrd="0" parTransId="{FC9B5E57-B1B8-4687-9149-B9577FADB203}" sibTransId="{A4855BB5-1E83-4F8C-8532-1415F23C3270}"/>
    <dgm:cxn modelId="{92B10172-EC9B-4766-8DC7-92FA1BD2836C}" srcId="{98ABFAFE-A563-438D-8E5B-746F968A82AE}" destId="{A3A081EA-A226-44F6-8FFD-DD96D7B83007}" srcOrd="1" destOrd="0" parTransId="{A3529AB5-4FF5-4C6D-A941-72C266712D44}" sibTransId="{2FA8D152-CF7D-4F44-918C-EA6B7BD2CD29}"/>
    <dgm:cxn modelId="{DBD1B74B-9AC0-4FCB-9B41-F22F3AD695AF}" type="presOf" srcId="{31357510-611D-4B45-A77D-A72827F8A545}" destId="{122E40C7-645E-4C4D-86CB-50A39326EBF2}" srcOrd="0" destOrd="0" presId="urn:microsoft.com/office/officeart/2005/8/layout/arrow2"/>
    <dgm:cxn modelId="{7D408DCF-CC7A-4E64-AFF1-9373EB32F360}" type="presOf" srcId="{F47C858F-6406-4E83-B617-86ACC4E07C5C}" destId="{122E40C7-645E-4C4D-86CB-50A39326EBF2}" srcOrd="0" destOrd="2" presId="urn:microsoft.com/office/officeart/2005/8/layout/arrow2"/>
    <dgm:cxn modelId="{C111F59E-7990-4C0B-8896-3740C5BD5D4D}" srcId="{31357510-611D-4B45-A77D-A72827F8A545}" destId="{E3A937C9-E184-433E-948C-E3778C93810E}" srcOrd="2" destOrd="0" parTransId="{58DB866E-4950-401A-9101-26B25F19C503}" sibTransId="{7E21E335-14E5-4494-A69C-6F295BABA1F7}"/>
    <dgm:cxn modelId="{85075BE3-9A5C-4FD7-B61C-EBD7D6FF7F26}" srcId="{98ABFAFE-A563-438D-8E5B-746F968A82AE}" destId="{907E11F7-5ADC-4C88-A47F-8A365938EF27}" srcOrd="0" destOrd="0" parTransId="{3FDD612B-CC1E-42E6-8B08-16FD1D1029DA}" sibTransId="{647417FC-1E6D-407E-A329-4E2184587459}"/>
    <dgm:cxn modelId="{85AF9FBC-502E-4B4D-911E-95C8B18C6DDC}" type="presParOf" srcId="{5A6B5B8C-1812-4B0E-89DB-4BA430D053F7}" destId="{9D225A8E-8916-445C-AABC-5C29587E116E}" srcOrd="0" destOrd="0" presId="urn:microsoft.com/office/officeart/2005/8/layout/arrow2"/>
    <dgm:cxn modelId="{8E974377-1FD2-4135-A591-A56220224553}" type="presParOf" srcId="{5A6B5B8C-1812-4B0E-89DB-4BA430D053F7}" destId="{92E71B5D-6F11-48CC-AC39-5E5C1996C38F}" srcOrd="1" destOrd="0" presId="urn:microsoft.com/office/officeart/2005/8/layout/arrow2"/>
    <dgm:cxn modelId="{E2365DD0-0560-4079-A6FF-D51788B5797C}" type="presParOf" srcId="{92E71B5D-6F11-48CC-AC39-5E5C1996C38F}" destId="{5C3D5F93-3E27-403F-905B-BA670D2E92E3}" srcOrd="0" destOrd="0" presId="urn:microsoft.com/office/officeart/2005/8/layout/arrow2"/>
    <dgm:cxn modelId="{570D5BB3-C5AB-498D-89EC-410572BCCD16}" type="presParOf" srcId="{92E71B5D-6F11-48CC-AC39-5E5C1996C38F}" destId="{58883CAA-749E-4B9C-BD07-FC3B948F9DBE}" srcOrd="1" destOrd="0" presId="urn:microsoft.com/office/officeart/2005/8/layout/arrow2"/>
    <dgm:cxn modelId="{6F0A2EF6-8E95-43E3-AA3B-CC1EA908D4D1}" type="presParOf" srcId="{92E71B5D-6F11-48CC-AC39-5E5C1996C38F}" destId="{2542242A-7435-4E7C-A03B-7E89C67AC5A2}" srcOrd="2" destOrd="0" presId="urn:microsoft.com/office/officeart/2005/8/layout/arrow2"/>
    <dgm:cxn modelId="{DA2BACE9-DD83-4050-90BE-90E5F9D6E752}" type="presParOf" srcId="{92E71B5D-6F11-48CC-AC39-5E5C1996C38F}" destId="{1A034E48-DF92-4898-85D4-0E663B91D91C}" srcOrd="3" destOrd="0" presId="urn:microsoft.com/office/officeart/2005/8/layout/arrow2"/>
    <dgm:cxn modelId="{D6F3CDBB-A65A-43EC-8CF5-278A569E72AF}" type="presParOf" srcId="{92E71B5D-6F11-48CC-AC39-5E5C1996C38F}" destId="{BF76C12F-E645-48C3-B74A-2D76D09AAFB7}" srcOrd="4" destOrd="0" presId="urn:microsoft.com/office/officeart/2005/8/layout/arrow2"/>
    <dgm:cxn modelId="{1F813914-8490-491A-98FF-4A1B61294831}" type="presParOf" srcId="{92E71B5D-6F11-48CC-AC39-5E5C1996C38F}" destId="{122E40C7-645E-4C4D-86CB-50A39326EBF2}" srcOrd="5" destOrd="0" presId="urn:microsoft.com/office/officeart/2005/8/layout/arrow2"/>
    <dgm:cxn modelId="{6A103375-1AA3-437E-BC53-A20B7DEE230B}" type="presParOf" srcId="{92E71B5D-6F11-48CC-AC39-5E5C1996C38F}" destId="{77CCAC55-69B7-4871-829B-BBC6A7C96F3E}" srcOrd="6" destOrd="0" presId="urn:microsoft.com/office/officeart/2005/8/layout/arrow2"/>
    <dgm:cxn modelId="{A866BE44-11E1-458B-A28D-FDEC651D841D}" type="presParOf" srcId="{92E71B5D-6F11-48CC-AC39-5E5C1996C38F}" destId="{9FD03120-5040-4D7D-9218-6B22489E6E0A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25A8E-8916-445C-AABC-5C29587E116E}">
      <dsp:nvSpPr>
        <dsp:cNvPr id="0" name=""/>
        <dsp:cNvSpPr/>
      </dsp:nvSpPr>
      <dsp:spPr>
        <a:xfrm>
          <a:off x="658805" y="0"/>
          <a:ext cx="7680960" cy="48006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3D5F93-3E27-403F-905B-BA670D2E92E3}">
      <dsp:nvSpPr>
        <dsp:cNvPr id="0" name=""/>
        <dsp:cNvSpPr/>
      </dsp:nvSpPr>
      <dsp:spPr>
        <a:xfrm>
          <a:off x="980054" y="3943021"/>
          <a:ext cx="176662" cy="176662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883CAA-749E-4B9C-BD07-FC3B948F9DBE}">
      <dsp:nvSpPr>
        <dsp:cNvPr id="0" name=""/>
        <dsp:cNvSpPr/>
      </dsp:nvSpPr>
      <dsp:spPr>
        <a:xfrm>
          <a:off x="1011211" y="3658057"/>
          <a:ext cx="1313444" cy="1142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10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1G  - 1980s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Analog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AMPS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</a:t>
          </a:r>
          <a:endParaRPr lang="en-US" sz="1600" kern="1200" dirty="0"/>
        </a:p>
      </dsp:txBody>
      <dsp:txXfrm>
        <a:off x="1011211" y="3658057"/>
        <a:ext cx="1313444" cy="1142542"/>
      </dsp:txXfrm>
    </dsp:sp>
    <dsp:sp modelId="{2542242A-7435-4E7C-A03B-7E89C67AC5A2}">
      <dsp:nvSpPr>
        <dsp:cNvPr id="0" name=""/>
        <dsp:cNvSpPr/>
      </dsp:nvSpPr>
      <dsp:spPr>
        <a:xfrm>
          <a:off x="1875881" y="2885772"/>
          <a:ext cx="307238" cy="30723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34E48-DF92-4898-85D4-0E663B91D91C}">
      <dsp:nvSpPr>
        <dsp:cNvPr id="0" name=""/>
        <dsp:cNvSpPr/>
      </dsp:nvSpPr>
      <dsp:spPr>
        <a:xfrm>
          <a:off x="2097491" y="2606725"/>
          <a:ext cx="1930327" cy="21938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79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2G - 1990s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Digital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GSM, IS-95,</a:t>
          </a:r>
          <a:br>
            <a:rPr lang="en-US" sz="1600" kern="1200" dirty="0" smtClean="0"/>
          </a:br>
          <a:r>
            <a:rPr lang="en-US" sz="1600" kern="1200" dirty="0" smtClean="0"/>
            <a:t>IS-136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 Capacity</a:t>
          </a:r>
          <a:endParaRPr lang="en-US" sz="1600" kern="1200" dirty="0"/>
        </a:p>
      </dsp:txBody>
      <dsp:txXfrm>
        <a:off x="2097491" y="2606725"/>
        <a:ext cx="1930327" cy="2193874"/>
      </dsp:txXfrm>
    </dsp:sp>
    <dsp:sp modelId="{BF76C12F-E645-48C3-B74A-2D76D09AAFB7}">
      <dsp:nvSpPr>
        <dsp:cNvPr id="0" name=""/>
        <dsp:cNvSpPr/>
      </dsp:nvSpPr>
      <dsp:spPr>
        <a:xfrm>
          <a:off x="3082177" y="2062740"/>
          <a:ext cx="407090" cy="407090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2E40C7-645E-4C4D-86CB-50A39326EBF2}">
      <dsp:nvSpPr>
        <dsp:cNvPr id="0" name=""/>
        <dsp:cNvSpPr/>
      </dsp:nvSpPr>
      <dsp:spPr>
        <a:xfrm>
          <a:off x="3568778" y="1833829"/>
          <a:ext cx="1613001" cy="29667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70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3G - 2000s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IMT-2000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WCDMA, CDMA2000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Voice &amp; Data</a:t>
          </a:r>
          <a:endParaRPr lang="en-US" sz="1600" kern="1200" dirty="0"/>
        </a:p>
      </dsp:txBody>
      <dsp:txXfrm>
        <a:off x="3568778" y="1833829"/>
        <a:ext cx="1613001" cy="2966770"/>
      </dsp:txXfrm>
    </dsp:sp>
    <dsp:sp modelId="{77CCAC55-69B7-4871-829B-BBC6A7C96F3E}">
      <dsp:nvSpPr>
        <dsp:cNvPr id="0" name=""/>
        <dsp:cNvSpPr/>
      </dsp:nvSpPr>
      <dsp:spPr>
        <a:xfrm>
          <a:off x="4699327" y="1331291"/>
          <a:ext cx="545348" cy="545348"/>
        </a:xfrm>
        <a:prstGeom prst="ellipse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03120-5040-4D7D-9218-6B22489E6E0A}">
      <dsp:nvSpPr>
        <dsp:cNvPr id="0" name=""/>
        <dsp:cNvSpPr/>
      </dsp:nvSpPr>
      <dsp:spPr>
        <a:xfrm>
          <a:off x="5108723" y="1358569"/>
          <a:ext cx="2115645" cy="3442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8969" tIns="0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4G - 2010s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IMT-Advanced</a:t>
          </a:r>
          <a:endParaRPr lang="en-US" sz="1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LTE/LTE-A, 802.16m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Broadband data &amp; Video</a:t>
          </a:r>
          <a:endParaRPr lang="en-US" sz="1600" kern="1200" dirty="0"/>
        </a:p>
      </dsp:txBody>
      <dsp:txXfrm>
        <a:off x="5108723" y="1358569"/>
        <a:ext cx="2115645" cy="3442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802.11-15/1279r1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802.11-15/1279r1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802.11-15/1279r1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2.jpg@01D0D00E.AAC7E150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tis2020.com/wp-content/uploads/presentations/ITU-R-2020-VisionWS.pdf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Should IEEE 802.11 be proposed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as an IMT-2020 technology?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10 Nov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171652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</a:t>
            </a:r>
            <a:r>
              <a:rPr lang="en-US" dirty="0" smtClean="0"/>
              <a:t>negatives </a:t>
            </a:r>
            <a:r>
              <a:rPr lang="en-US" dirty="0"/>
              <a:t>of recognition as an IMT-2020 </a:t>
            </a:r>
            <a:r>
              <a:rPr lang="en-US" dirty="0" smtClean="0"/>
              <a:t>technology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It will take lots of work</a:t>
            </a:r>
          </a:p>
          <a:p>
            <a:pPr lvl="2"/>
            <a:r>
              <a:rPr lang="en-US" dirty="0" smtClean="0"/>
              <a:t>Note: recognition as part of IMT-Advanced did not help IEEE </a:t>
            </a:r>
            <a:r>
              <a:rPr lang="en-US" dirty="0" smtClean="0"/>
              <a:t>802.16, but 802.16 was a new technology, whereas IEEE 802.11 has  a massive and established ecosystem</a:t>
            </a:r>
          </a:p>
          <a:p>
            <a:pPr lvl="2"/>
            <a:r>
              <a:rPr lang="en-US" dirty="0" smtClean="0">
                <a:solidFill>
                  <a:srgbClr val="00B050"/>
                </a:solidFill>
              </a:rPr>
              <a:t>Counter: the benefits make the effort worthwhile</a:t>
            </a:r>
            <a:endParaRPr lang="en-US" dirty="0" smtClean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6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ITU-R WP 5D already considers IEEE to be an important stakeholder, but maybe not </a:t>
            </a:r>
            <a:r>
              <a:rPr lang="en-AU" dirty="0" smtClean="0"/>
              <a:t>Wi-Fi/802.11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904999"/>
            <a:ext cx="7924800" cy="435594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ounded Rectangle 6"/>
          <p:cNvSpPr/>
          <p:nvPr/>
        </p:nvSpPr>
        <p:spPr bwMode="auto">
          <a:xfrm>
            <a:off x="4495800" y="2667000"/>
            <a:ext cx="609600" cy="3048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5715000" y="2209800"/>
            <a:ext cx="2667000" cy="4572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IEEE but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no Wi-Fi Alliance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25" name="Straight Connector 24"/>
          <p:cNvCxnSpPr>
            <a:stCxn id="7" idx="3"/>
            <a:endCxn id="23" idx="1"/>
          </p:cNvCxnSpPr>
          <p:nvPr/>
        </p:nvCxnSpPr>
        <p:spPr bwMode="auto">
          <a:xfrm flipV="1">
            <a:off x="5105400" y="2438400"/>
            <a:ext cx="609600" cy="381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ounded Rectangle 25"/>
          <p:cNvSpPr/>
          <p:nvPr/>
        </p:nvSpPr>
        <p:spPr bwMode="auto">
          <a:xfrm>
            <a:off x="5638800" y="5638800"/>
            <a:ext cx="2819400" cy="3810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5638800" y="4419600"/>
            <a:ext cx="2743200" cy="45720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But other parties are invited</a:t>
            </a:r>
          </a:p>
        </p:txBody>
      </p:sp>
      <p:cxnSp>
        <p:nvCxnSpPr>
          <p:cNvPr id="28" name="Straight Connector 27"/>
          <p:cNvCxnSpPr>
            <a:stCxn id="27" idx="2"/>
            <a:endCxn id="26" idx="0"/>
          </p:cNvCxnSpPr>
          <p:nvPr/>
        </p:nvCxnSpPr>
        <p:spPr bwMode="auto">
          <a:xfrm>
            <a:off x="7010400" y="4876800"/>
            <a:ext cx="38100" cy="762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69538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4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00" y="2057400"/>
            <a:ext cx="5396079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Maybe we can leverage 3GPP LWA to ensure </a:t>
            </a:r>
            <a:r>
              <a:rPr lang="en-AU" dirty="0" smtClean="0"/>
              <a:t>IEEE 802.11 </a:t>
            </a:r>
            <a:r>
              <a:rPr lang="en-AU" dirty="0" smtClean="0"/>
              <a:t>meets IMT-2020 requirements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LTE-WLAN </a:t>
            </a:r>
            <a:r>
              <a:rPr lang="en-AU" dirty="0" smtClean="0"/>
              <a:t>Aggregation (LWA)</a:t>
            </a:r>
            <a:br>
              <a:rPr lang="en-AU" dirty="0" smtClean="0"/>
            </a:br>
            <a:r>
              <a:rPr lang="en-AU" dirty="0" smtClean="0"/>
              <a:t>in </a:t>
            </a:r>
            <a:r>
              <a:rPr lang="en-AU" dirty="0"/>
              <a:t>3GPP </a:t>
            </a:r>
            <a:r>
              <a:rPr lang="en-AU" dirty="0" smtClean="0"/>
              <a:t>Rel-13 supports</a:t>
            </a:r>
            <a:br>
              <a:rPr lang="en-AU" dirty="0" smtClean="0"/>
            </a:br>
            <a:r>
              <a:rPr lang="en-AU" dirty="0" smtClean="0"/>
              <a:t>aggregation</a:t>
            </a:r>
            <a:r>
              <a:rPr lang="en-AU" dirty="0"/>
              <a:t> </a:t>
            </a:r>
            <a:r>
              <a:rPr lang="en-AU" dirty="0" smtClean="0"/>
              <a:t>between 3GPP</a:t>
            </a:r>
            <a:br>
              <a:rPr lang="en-AU" dirty="0" smtClean="0"/>
            </a:br>
            <a:r>
              <a:rPr lang="en-AU" dirty="0" smtClean="0"/>
              <a:t>LTE &amp; IEEE 802.11 at or</a:t>
            </a:r>
            <a:br>
              <a:rPr lang="en-AU" dirty="0" smtClean="0"/>
            </a:br>
            <a:r>
              <a:rPr lang="en-AU" dirty="0" smtClean="0"/>
              <a:t>just</a:t>
            </a:r>
            <a:r>
              <a:rPr lang="en-AU" dirty="0"/>
              <a:t> </a:t>
            </a:r>
            <a:r>
              <a:rPr lang="en-AU" dirty="0" smtClean="0"/>
              <a:t>above the PDCP layer</a:t>
            </a:r>
            <a:endParaRPr lang="en-AU" dirty="0"/>
          </a:p>
          <a:p>
            <a:pPr lvl="1"/>
            <a:r>
              <a:rPr lang="en-AU" dirty="0"/>
              <a:t>If certain “</a:t>
            </a:r>
            <a:r>
              <a:rPr lang="en-AU" dirty="0" smtClean="0"/>
              <a:t>macro-type”</a:t>
            </a:r>
            <a:br>
              <a:rPr lang="en-AU" dirty="0" smtClean="0"/>
            </a:br>
            <a:r>
              <a:rPr lang="en-AU" dirty="0" smtClean="0"/>
              <a:t>IMT-2020</a:t>
            </a:r>
            <a:r>
              <a:rPr lang="en-AU" dirty="0"/>
              <a:t> </a:t>
            </a:r>
            <a:r>
              <a:rPr lang="en-AU" dirty="0" smtClean="0"/>
              <a:t>requirements</a:t>
            </a:r>
            <a:br>
              <a:rPr lang="en-AU" dirty="0" smtClean="0"/>
            </a:br>
            <a:r>
              <a:rPr lang="en-AU" dirty="0" smtClean="0"/>
              <a:t>cannot </a:t>
            </a:r>
            <a:r>
              <a:rPr lang="en-AU" dirty="0"/>
              <a:t>be met </a:t>
            </a:r>
            <a:r>
              <a:rPr lang="en-AU" dirty="0" smtClean="0"/>
              <a:t>by IEEE 802.11</a:t>
            </a:r>
            <a:br>
              <a:rPr lang="en-AU" dirty="0" smtClean="0"/>
            </a:br>
            <a:r>
              <a:rPr lang="en-AU" dirty="0" smtClean="0"/>
              <a:t>then we could include LWA as an</a:t>
            </a:r>
            <a:br>
              <a:rPr lang="en-AU" dirty="0" smtClean="0"/>
            </a:br>
            <a:r>
              <a:rPr lang="en-AU" dirty="0" smtClean="0"/>
              <a:t>option </a:t>
            </a:r>
            <a:r>
              <a:rPr lang="en-AU" dirty="0"/>
              <a:t>in </a:t>
            </a:r>
            <a:r>
              <a:rPr lang="en-AU" dirty="0" smtClean="0"/>
              <a:t>any  proposal for inclusion</a:t>
            </a:r>
            <a:br>
              <a:rPr lang="en-AU" dirty="0" smtClean="0"/>
            </a:br>
            <a:r>
              <a:rPr lang="en-AU" dirty="0" smtClean="0"/>
              <a:t>of IEEE </a:t>
            </a:r>
            <a:r>
              <a:rPr lang="en-AU" dirty="0" smtClean="0"/>
              <a:t>802.11 </a:t>
            </a:r>
            <a:r>
              <a:rPr lang="en-AU" dirty="0" smtClean="0"/>
              <a:t>as part of IMT-2020</a:t>
            </a:r>
            <a:endParaRPr lang="en-AU" dirty="0"/>
          </a:p>
          <a:p>
            <a:pPr lvl="1"/>
            <a:r>
              <a:rPr lang="en-AU" dirty="0"/>
              <a:t>This would allow the proposal to meet the “macro type” IMT-2020 requirements through the licensed band LTE component </a:t>
            </a:r>
            <a:r>
              <a:rPr lang="en-AU" dirty="0" smtClean="0"/>
              <a:t>carrier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0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There is no explicit proposal today, just the start of a conversation </a:t>
            </a:r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Does anyone have more information?</a:t>
            </a:r>
          </a:p>
          <a:p>
            <a:pPr lvl="1"/>
            <a:r>
              <a:rPr lang="en-AU" dirty="0" smtClean="0"/>
              <a:t>Is there any interest?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1"/>
            <a:r>
              <a:rPr lang="en-AU" dirty="0" smtClean="0"/>
              <a:t>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2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12"/>
          <p:cNvSpPr/>
          <p:nvPr/>
        </p:nvSpPr>
        <p:spPr bwMode="auto">
          <a:xfrm>
            <a:off x="8382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Down Arrow 19"/>
          <p:cNvSpPr/>
          <p:nvPr/>
        </p:nvSpPr>
        <p:spPr bwMode="auto">
          <a:xfrm>
            <a:off x="30480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Down Arrow 20"/>
          <p:cNvSpPr/>
          <p:nvPr/>
        </p:nvSpPr>
        <p:spPr bwMode="auto">
          <a:xfrm>
            <a:off x="53340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Down Arrow 21"/>
          <p:cNvSpPr/>
          <p:nvPr/>
        </p:nvSpPr>
        <p:spPr bwMode="auto">
          <a:xfrm>
            <a:off x="7467600" y="5486400"/>
            <a:ext cx="838200" cy="381000"/>
          </a:xfrm>
          <a:prstGeom prst="downArrow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802.11 want to join the 5G bandwagon currently being defined as IMT-2020? Discuss!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228600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Industry is in the early stages of defining 5G </a:t>
            </a:r>
            <a:r>
              <a:rPr lang="en-AU" sz="1600" dirty="0" smtClean="0">
                <a:latin typeface="+mj-lt"/>
              </a:rPr>
              <a:t>…</a:t>
            </a:r>
            <a:br>
              <a:rPr lang="en-AU" sz="1600" dirty="0" smtClean="0">
                <a:latin typeface="+mj-lt"/>
              </a:rPr>
            </a:br>
            <a:r>
              <a:rPr lang="en-AU" sz="1600" dirty="0" smtClean="0">
                <a:latin typeface="+mj-lt"/>
              </a:rPr>
              <a:t/>
            </a:r>
            <a:br>
              <a:rPr lang="en-AU" sz="1600" dirty="0" smtClean="0">
                <a:latin typeface="+mj-lt"/>
              </a:rPr>
            </a:br>
            <a:endParaRPr lang="en-AU" sz="1600" dirty="0">
              <a:latin typeface="+mj-lt"/>
            </a:endParaRP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… but the definition of 5G (IMT-2020) is progressing quickly under stewardship of  ITU-R WP5D</a:t>
            </a:r>
            <a:endParaRPr lang="en-AU" sz="16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438400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IMT-2020 will cover macro cells, small cell and device to device communications</a:t>
            </a: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…  with key parameters for IMT-2020 likely to significantly extend IMT-Advanced (4G)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659086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Different IMT-2020 capabilities will be applied to a diversity of use cases …</a:t>
            </a:r>
          </a:p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… and there are a developing set of expectations for IMT-2020 capabilities for each use case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868886" y="2286000"/>
            <a:ext cx="2057400" cy="327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rgbClr val="FF0000"/>
                </a:solidFill>
                <a:latin typeface="+mj-lt"/>
              </a:rPr>
              <a:t>The question for today is does IEEE 802 want to submit IEEE 802.11 as part of IMT-2020</a:t>
            </a: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?</a:t>
            </a:r>
            <a:endParaRPr lang="en-AU" sz="16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28599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b="1" dirty="0" smtClean="0">
                <a:latin typeface="+mj-lt"/>
              </a:rPr>
              <a:t>5G( IMT-2020) is progressing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2438399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IMT-2020 will extend IMT-Advanced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659085" y="1676400"/>
            <a:ext cx="2057401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IMT-2020 covers many use cases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868886" y="1676400"/>
            <a:ext cx="2057400" cy="6096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" tIns="45720" rIns="1800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AU" sz="1600" b="1" dirty="0" smtClean="0">
                <a:latin typeface="+mj-lt"/>
              </a:rPr>
              <a:t>Should 802.11 be part of IMT-2020?</a:t>
            </a:r>
            <a:endParaRPr kumimoji="0" lang="en-A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17712" y="5867400"/>
            <a:ext cx="8708574" cy="457200"/>
          </a:xfrm>
          <a:prstGeom prst="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spcBef>
                <a:spcPts val="1600"/>
              </a:spcBef>
            </a:pPr>
            <a:r>
              <a:rPr lang="en-AU" sz="1600" b="1" dirty="0" smtClean="0">
                <a:latin typeface="+mj-lt"/>
              </a:rPr>
              <a:t>There is no explicit proposal today, just the start of a conversation …</a:t>
            </a:r>
            <a:endParaRPr lang="en-AU" sz="16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Industry is in the early stages of defining </a:t>
            </a:r>
            <a:r>
              <a:rPr lang="en-AU" dirty="0" smtClean="0"/>
              <a:t>5G </a:t>
            </a:r>
            <a:r>
              <a:rPr lang="en-AU" dirty="0"/>
              <a:t>(aka </a:t>
            </a:r>
            <a:r>
              <a:rPr lang="en-AU" dirty="0" smtClean="0"/>
              <a:t>IMT-2020</a:t>
            </a:r>
            <a:r>
              <a:rPr lang="en-AU" dirty="0"/>
              <a:t>)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2400" y="1600200"/>
            <a:ext cx="8839200" cy="4800600"/>
            <a:chOff x="4304044" y="936170"/>
            <a:chExt cx="4657452" cy="3015343"/>
          </a:xfrm>
        </p:grpSpPr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2567460590"/>
                </p:ext>
              </p:extLst>
            </p:nvPr>
          </p:nvGraphicFramePr>
          <p:xfrm>
            <a:off x="4304044" y="936170"/>
            <a:ext cx="4549671" cy="301534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8" name="Oval 7"/>
            <p:cNvSpPr/>
            <p:nvPr/>
          </p:nvSpPr>
          <p:spPr>
            <a:xfrm>
              <a:off x="7716394" y="1576160"/>
              <a:ext cx="398905" cy="395988"/>
            </a:xfrm>
            <a:prstGeom prst="ellipse">
              <a:avLst/>
            </a:prstGeom>
            <a:solidFill>
              <a:schemeClr val="accent5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9" name="Group 8"/>
            <p:cNvGrpSpPr/>
            <p:nvPr/>
          </p:nvGrpSpPr>
          <p:grpSpPr>
            <a:xfrm>
              <a:off x="8115299" y="1556606"/>
              <a:ext cx="846197" cy="753923"/>
              <a:chOff x="268048" y="2338579"/>
              <a:chExt cx="846197" cy="753923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336252" y="2338579"/>
                <a:ext cx="777993" cy="676763"/>
              </a:xfrm>
              <a:prstGeom prst="rect">
                <a:avLst/>
              </a:pr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1" name="Rectangle 10"/>
              <p:cNvSpPr/>
              <p:nvPr/>
            </p:nvSpPr>
            <p:spPr>
              <a:xfrm>
                <a:off x="268048" y="2415739"/>
                <a:ext cx="846197" cy="67676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55448" tIns="0" rIns="0" bIns="0" numCol="1" spcCol="1270" anchor="t" anchorCtr="0">
                <a:noAutofit/>
              </a:bodyPr>
              <a:lstStyle/>
              <a:p>
                <a:pPr lvl="0" algn="l" defTabSz="444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1600" b="1" kern="1200" dirty="0" smtClean="0"/>
                  <a:t>5G - 2020s</a:t>
                </a:r>
                <a:endParaRPr lang="en-US" sz="1600" b="1" kern="1200" dirty="0"/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b="1" kern="1200" dirty="0" smtClean="0"/>
                  <a:t>IMT-2020</a:t>
                </a:r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dirty="0" smtClean="0"/>
                  <a:t>Technology</a:t>
                </a:r>
                <a:r>
                  <a:rPr lang="en-US" sz="1600" dirty="0" smtClean="0"/>
                  <a:t>?</a:t>
                </a:r>
              </a:p>
              <a:p>
                <a:pPr marL="174625" lvl="1" indent="-174625" algn="l" defTabSz="35560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r>
                  <a:rPr lang="en-US" sz="1600" kern="1200" dirty="0" smtClean="0"/>
                  <a:t>Use cases?</a:t>
                </a:r>
                <a:endParaRPr lang="en-US" sz="1600" kern="1200" dirty="0"/>
              </a:p>
            </p:txBody>
          </p:sp>
        </p:grpSp>
      </p:grpSp>
      <p:sp>
        <p:nvSpPr>
          <p:cNvPr id="12" name="Rectangle 11"/>
          <p:cNvSpPr/>
          <p:nvPr/>
        </p:nvSpPr>
        <p:spPr bwMode="auto">
          <a:xfrm>
            <a:off x="685801" y="1524000"/>
            <a:ext cx="5942768" cy="23622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800" dirty="0" smtClean="0">
                <a:latin typeface="+mj-lt"/>
              </a:rPr>
              <a:t>A new communications “generation” has been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defined each decade since the mid 1980s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Each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generation has applied new</a:t>
            </a:r>
            <a:b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technology to new use cases</a:t>
            </a:r>
          </a:p>
          <a:p>
            <a:pPr marL="174625" marR="0" indent="-174625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AU" sz="1800" dirty="0" smtClean="0">
                <a:latin typeface="+mj-lt"/>
              </a:rPr>
              <a:t>The new capabilities</a:t>
            </a:r>
            <a:br>
              <a:rPr lang="en-AU" sz="1800" dirty="0" smtClean="0">
                <a:latin typeface="+mj-lt"/>
              </a:rPr>
            </a:br>
            <a:r>
              <a:rPr lang="en-AU" sz="1800" dirty="0" smtClean="0">
                <a:latin typeface="+mj-lt"/>
              </a:rPr>
              <a:t>have</a:t>
            </a:r>
            <a:r>
              <a:rPr lang="en-AU" sz="1800" dirty="0">
                <a:latin typeface="+mj-lt"/>
              </a:rPr>
              <a:t> </a:t>
            </a:r>
            <a:r>
              <a:rPr lang="en-AU" sz="1800" dirty="0" smtClean="0">
                <a:latin typeface="+mj-lt"/>
              </a:rPr>
              <a:t>driven 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market</a:t>
            </a:r>
            <a:b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demand</a:t>
            </a:r>
          </a:p>
          <a:p>
            <a: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5029200"/>
            <a:ext cx="3962400" cy="1371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dirty="0">
                <a:latin typeface="+mj-lt"/>
              </a:rPr>
              <a:t>“5G” not yet been defined by any recognized standards </a:t>
            </a:r>
            <a:r>
              <a:rPr lang="en-AU" sz="1800" dirty="0" smtClean="0">
                <a:latin typeface="+mj-lt"/>
              </a:rPr>
              <a:t>body</a:t>
            </a: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800" dirty="0" smtClean="0">
                <a:latin typeface="+mj-lt"/>
              </a:rPr>
              <a:t>It is likely to be more than just </a:t>
            </a:r>
            <a:r>
              <a:rPr lang="en-US" sz="1800" dirty="0">
                <a:latin typeface="+mj-lt"/>
                <a:ea typeface="Tahoma" pitchFamily="34" charset="0"/>
                <a:cs typeface="Tahoma" pitchFamily="34" charset="0"/>
              </a:rPr>
              <a:t>than greater data capacity and coverage</a:t>
            </a:r>
            <a:endParaRPr lang="en-AU" sz="1800" dirty="0" smtClean="0">
              <a:latin typeface="+mj-lt"/>
            </a:endParaRPr>
          </a:p>
          <a:p>
            <a:pPr marL="174625" indent="-174625" eaLnBrk="0" hangingPunct="0">
              <a:spcBef>
                <a:spcPts val="800"/>
              </a:spcBef>
              <a:buFont typeface="Arial" panose="020B0604020202020204" pitchFamily="34" charset="0"/>
              <a:buChar char="•"/>
            </a:pP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426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AU" dirty="0" smtClean="0"/>
              <a:t>… but the definition of 5G </a:t>
            </a:r>
            <a:r>
              <a:rPr lang="en-AU" dirty="0" smtClean="0"/>
              <a:t>is </a:t>
            </a:r>
            <a:r>
              <a:rPr lang="en-AU" dirty="0" smtClean="0"/>
              <a:t>progressing quickly under stewardship of  ITU-R WP5D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1419" t="3309" r="3404" b="13699"/>
          <a:stretch/>
        </p:blipFill>
        <p:spPr>
          <a:xfrm>
            <a:off x="41787" y="1644795"/>
            <a:ext cx="9102213" cy="476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90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IMT-2020 will cover macro cells, small cell and device to device communications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47168" y="2338867"/>
            <a:ext cx="1400255" cy="2535175"/>
            <a:chOff x="5003800" y="3505200"/>
            <a:chExt cx="612776" cy="1000126"/>
          </a:xfrm>
          <a:solidFill>
            <a:schemeClr val="tx2"/>
          </a:solidFill>
        </p:grpSpPr>
        <p:sp>
          <p:nvSpPr>
            <p:cNvPr id="7" name="Freeform 21"/>
            <p:cNvSpPr>
              <a:spLocks/>
            </p:cNvSpPr>
            <p:nvPr/>
          </p:nvSpPr>
          <p:spPr bwMode="auto">
            <a:xfrm>
              <a:off x="5110163" y="3595688"/>
              <a:ext cx="57150" cy="139700"/>
            </a:xfrm>
            <a:custGeom>
              <a:avLst/>
              <a:gdLst/>
              <a:ahLst/>
              <a:cxnLst>
                <a:cxn ang="0">
                  <a:pos x="50" y="149"/>
                </a:cxn>
                <a:cxn ang="0">
                  <a:pos x="43" y="147"/>
                </a:cxn>
                <a:cxn ang="0">
                  <a:pos x="38" y="4"/>
                </a:cxn>
                <a:cxn ang="0">
                  <a:pos x="52" y="4"/>
                </a:cxn>
                <a:cxn ang="0">
                  <a:pos x="52" y="18"/>
                </a:cxn>
                <a:cxn ang="0">
                  <a:pos x="57" y="132"/>
                </a:cxn>
                <a:cxn ang="0">
                  <a:pos x="57" y="146"/>
                </a:cxn>
                <a:cxn ang="0">
                  <a:pos x="50" y="149"/>
                </a:cxn>
              </a:cxnLst>
              <a:rect l="0" t="0" r="r" b="b"/>
              <a:pathLst>
                <a:path w="61" h="149">
                  <a:moveTo>
                    <a:pt x="50" y="149"/>
                  </a:moveTo>
                  <a:cubicBezTo>
                    <a:pt x="47" y="149"/>
                    <a:pt x="45" y="149"/>
                    <a:pt x="43" y="147"/>
                  </a:cubicBezTo>
                  <a:cubicBezTo>
                    <a:pt x="2" y="108"/>
                    <a:pt x="0" y="44"/>
                    <a:pt x="38" y="4"/>
                  </a:cubicBezTo>
                  <a:cubicBezTo>
                    <a:pt x="42" y="0"/>
                    <a:pt x="48" y="0"/>
                    <a:pt x="52" y="4"/>
                  </a:cubicBezTo>
                  <a:cubicBezTo>
                    <a:pt x="56" y="8"/>
                    <a:pt x="56" y="14"/>
                    <a:pt x="52" y="18"/>
                  </a:cubicBezTo>
                  <a:cubicBezTo>
                    <a:pt x="22" y="50"/>
                    <a:pt x="24" y="101"/>
                    <a:pt x="57" y="132"/>
                  </a:cubicBezTo>
                  <a:cubicBezTo>
                    <a:pt x="61" y="136"/>
                    <a:pt x="61" y="142"/>
                    <a:pt x="57" y="146"/>
                  </a:cubicBezTo>
                  <a:cubicBezTo>
                    <a:pt x="55" y="148"/>
                    <a:pt x="52" y="149"/>
                    <a:pt x="50" y="1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auto">
            <a:xfrm>
              <a:off x="5057775" y="3548063"/>
              <a:ext cx="87313" cy="239713"/>
            </a:xfrm>
            <a:custGeom>
              <a:avLst/>
              <a:gdLst/>
              <a:ahLst/>
              <a:cxnLst>
                <a:cxn ang="0">
                  <a:pos x="82" y="255"/>
                </a:cxn>
                <a:cxn ang="0">
                  <a:pos x="75" y="252"/>
                </a:cxn>
                <a:cxn ang="0">
                  <a:pos x="66" y="4"/>
                </a:cxn>
                <a:cxn ang="0">
                  <a:pos x="80" y="4"/>
                </a:cxn>
                <a:cxn ang="0">
                  <a:pos x="81" y="18"/>
                </a:cxn>
                <a:cxn ang="0">
                  <a:pos x="89" y="237"/>
                </a:cxn>
                <a:cxn ang="0">
                  <a:pos x="89" y="251"/>
                </a:cxn>
                <a:cxn ang="0">
                  <a:pos x="82" y="255"/>
                </a:cxn>
              </a:cxnLst>
              <a:rect l="0" t="0" r="r" b="b"/>
              <a:pathLst>
                <a:path w="93" h="255">
                  <a:moveTo>
                    <a:pt x="82" y="255"/>
                  </a:moveTo>
                  <a:cubicBezTo>
                    <a:pt x="80" y="255"/>
                    <a:pt x="77" y="254"/>
                    <a:pt x="75" y="252"/>
                  </a:cubicBezTo>
                  <a:cubicBezTo>
                    <a:pt x="4" y="184"/>
                    <a:pt x="0" y="73"/>
                    <a:pt x="66" y="4"/>
                  </a:cubicBezTo>
                  <a:cubicBezTo>
                    <a:pt x="70" y="0"/>
                    <a:pt x="76" y="0"/>
                    <a:pt x="80" y="4"/>
                  </a:cubicBezTo>
                  <a:cubicBezTo>
                    <a:pt x="84" y="7"/>
                    <a:pt x="85" y="14"/>
                    <a:pt x="81" y="18"/>
                  </a:cubicBezTo>
                  <a:cubicBezTo>
                    <a:pt x="22" y="79"/>
                    <a:pt x="26" y="177"/>
                    <a:pt x="89" y="237"/>
                  </a:cubicBezTo>
                  <a:cubicBezTo>
                    <a:pt x="93" y="241"/>
                    <a:pt x="93" y="247"/>
                    <a:pt x="89" y="251"/>
                  </a:cubicBezTo>
                  <a:cubicBezTo>
                    <a:pt x="87" y="253"/>
                    <a:pt x="85" y="255"/>
                    <a:pt x="82" y="2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" name="Freeform 23"/>
            <p:cNvSpPr>
              <a:spLocks/>
            </p:cNvSpPr>
            <p:nvPr/>
          </p:nvSpPr>
          <p:spPr bwMode="auto">
            <a:xfrm>
              <a:off x="5003800" y="3505200"/>
              <a:ext cx="112713" cy="323850"/>
            </a:xfrm>
            <a:custGeom>
              <a:avLst/>
              <a:gdLst/>
              <a:ahLst/>
              <a:cxnLst>
                <a:cxn ang="0">
                  <a:pos x="109" y="344"/>
                </a:cxn>
                <a:cxn ang="0">
                  <a:pos x="102" y="341"/>
                </a:cxn>
                <a:cxn ang="0">
                  <a:pos x="90" y="4"/>
                </a:cxn>
                <a:cxn ang="0">
                  <a:pos x="104" y="4"/>
                </a:cxn>
                <a:cxn ang="0">
                  <a:pos x="104" y="18"/>
                </a:cxn>
                <a:cxn ang="0">
                  <a:pos x="116" y="327"/>
                </a:cxn>
                <a:cxn ang="0">
                  <a:pos x="116" y="341"/>
                </a:cxn>
                <a:cxn ang="0">
                  <a:pos x="109" y="344"/>
                </a:cxn>
              </a:cxnLst>
              <a:rect l="0" t="0" r="r" b="b"/>
              <a:pathLst>
                <a:path w="120" h="344">
                  <a:moveTo>
                    <a:pt x="109" y="344"/>
                  </a:moveTo>
                  <a:cubicBezTo>
                    <a:pt x="107" y="344"/>
                    <a:pt x="104" y="343"/>
                    <a:pt x="102" y="341"/>
                  </a:cubicBezTo>
                  <a:cubicBezTo>
                    <a:pt x="6" y="249"/>
                    <a:pt x="0" y="98"/>
                    <a:pt x="90" y="4"/>
                  </a:cubicBezTo>
                  <a:cubicBezTo>
                    <a:pt x="94" y="0"/>
                    <a:pt x="100" y="0"/>
                    <a:pt x="104" y="4"/>
                  </a:cubicBezTo>
                  <a:cubicBezTo>
                    <a:pt x="108" y="8"/>
                    <a:pt x="108" y="14"/>
                    <a:pt x="104" y="18"/>
                  </a:cubicBezTo>
                  <a:cubicBezTo>
                    <a:pt x="22" y="104"/>
                    <a:pt x="28" y="243"/>
                    <a:pt x="116" y="327"/>
                  </a:cubicBezTo>
                  <a:cubicBezTo>
                    <a:pt x="120" y="331"/>
                    <a:pt x="120" y="337"/>
                    <a:pt x="116" y="341"/>
                  </a:cubicBezTo>
                  <a:cubicBezTo>
                    <a:pt x="114" y="343"/>
                    <a:pt x="112" y="344"/>
                    <a:pt x="109" y="3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0" name="Freeform 24"/>
            <p:cNvSpPr>
              <a:spLocks/>
            </p:cNvSpPr>
            <p:nvPr/>
          </p:nvSpPr>
          <p:spPr bwMode="auto">
            <a:xfrm>
              <a:off x="5476875" y="3595688"/>
              <a:ext cx="57150" cy="139700"/>
            </a:xfrm>
            <a:custGeom>
              <a:avLst/>
              <a:gdLst/>
              <a:ahLst/>
              <a:cxnLst>
                <a:cxn ang="0">
                  <a:pos x="11" y="149"/>
                </a:cxn>
                <a:cxn ang="0">
                  <a:pos x="4" y="146"/>
                </a:cxn>
                <a:cxn ang="0">
                  <a:pos x="4" y="132"/>
                </a:cxn>
                <a:cxn ang="0">
                  <a:pos x="9" y="18"/>
                </a:cxn>
                <a:cxn ang="0">
                  <a:pos x="9" y="4"/>
                </a:cxn>
                <a:cxn ang="0">
                  <a:pos x="23" y="4"/>
                </a:cxn>
                <a:cxn ang="0">
                  <a:pos x="18" y="147"/>
                </a:cxn>
                <a:cxn ang="0">
                  <a:pos x="11" y="149"/>
                </a:cxn>
              </a:cxnLst>
              <a:rect l="0" t="0" r="r" b="b"/>
              <a:pathLst>
                <a:path w="61" h="149">
                  <a:moveTo>
                    <a:pt x="11" y="149"/>
                  </a:moveTo>
                  <a:cubicBezTo>
                    <a:pt x="8" y="149"/>
                    <a:pt x="6" y="148"/>
                    <a:pt x="4" y="146"/>
                  </a:cubicBezTo>
                  <a:cubicBezTo>
                    <a:pt x="0" y="142"/>
                    <a:pt x="0" y="136"/>
                    <a:pt x="4" y="132"/>
                  </a:cubicBezTo>
                  <a:cubicBezTo>
                    <a:pt x="37" y="101"/>
                    <a:pt x="39" y="50"/>
                    <a:pt x="9" y="18"/>
                  </a:cubicBezTo>
                  <a:cubicBezTo>
                    <a:pt x="5" y="14"/>
                    <a:pt x="5" y="8"/>
                    <a:pt x="9" y="4"/>
                  </a:cubicBezTo>
                  <a:cubicBezTo>
                    <a:pt x="13" y="0"/>
                    <a:pt x="19" y="0"/>
                    <a:pt x="23" y="4"/>
                  </a:cubicBezTo>
                  <a:cubicBezTo>
                    <a:pt x="61" y="44"/>
                    <a:pt x="59" y="108"/>
                    <a:pt x="18" y="147"/>
                  </a:cubicBezTo>
                  <a:cubicBezTo>
                    <a:pt x="16" y="149"/>
                    <a:pt x="14" y="149"/>
                    <a:pt x="11" y="14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auto">
            <a:xfrm>
              <a:off x="5497513" y="3548063"/>
              <a:ext cx="87313" cy="239713"/>
            </a:xfrm>
            <a:custGeom>
              <a:avLst/>
              <a:gdLst/>
              <a:ahLst/>
              <a:cxnLst>
                <a:cxn ang="0">
                  <a:pos x="11" y="255"/>
                </a:cxn>
                <a:cxn ang="0">
                  <a:pos x="4" y="251"/>
                </a:cxn>
                <a:cxn ang="0">
                  <a:pos x="4" y="237"/>
                </a:cxn>
                <a:cxn ang="0">
                  <a:pos x="12" y="18"/>
                </a:cxn>
                <a:cxn ang="0">
                  <a:pos x="12" y="4"/>
                </a:cxn>
                <a:cxn ang="0">
                  <a:pos x="27" y="4"/>
                </a:cxn>
                <a:cxn ang="0">
                  <a:pos x="18" y="252"/>
                </a:cxn>
                <a:cxn ang="0">
                  <a:pos x="11" y="255"/>
                </a:cxn>
              </a:cxnLst>
              <a:rect l="0" t="0" r="r" b="b"/>
              <a:pathLst>
                <a:path w="92" h="255">
                  <a:moveTo>
                    <a:pt x="11" y="255"/>
                  </a:moveTo>
                  <a:cubicBezTo>
                    <a:pt x="8" y="255"/>
                    <a:pt x="5" y="253"/>
                    <a:pt x="4" y="251"/>
                  </a:cubicBezTo>
                  <a:cubicBezTo>
                    <a:pt x="0" y="247"/>
                    <a:pt x="0" y="241"/>
                    <a:pt x="4" y="237"/>
                  </a:cubicBezTo>
                  <a:cubicBezTo>
                    <a:pt x="67" y="177"/>
                    <a:pt x="70" y="79"/>
                    <a:pt x="12" y="18"/>
                  </a:cubicBezTo>
                  <a:cubicBezTo>
                    <a:pt x="8" y="14"/>
                    <a:pt x="8" y="7"/>
                    <a:pt x="12" y="4"/>
                  </a:cubicBezTo>
                  <a:cubicBezTo>
                    <a:pt x="16" y="0"/>
                    <a:pt x="23" y="0"/>
                    <a:pt x="27" y="4"/>
                  </a:cubicBezTo>
                  <a:cubicBezTo>
                    <a:pt x="92" y="73"/>
                    <a:pt x="88" y="184"/>
                    <a:pt x="18" y="252"/>
                  </a:cubicBezTo>
                  <a:cubicBezTo>
                    <a:pt x="16" y="254"/>
                    <a:pt x="13" y="255"/>
                    <a:pt x="11" y="25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5526088" y="3505200"/>
              <a:ext cx="90488" cy="323850"/>
            </a:xfrm>
            <a:custGeom>
              <a:avLst/>
              <a:gdLst/>
              <a:ahLst/>
              <a:cxnLst>
                <a:cxn ang="0">
                  <a:pos x="11" y="344"/>
                </a:cxn>
                <a:cxn ang="0">
                  <a:pos x="4" y="341"/>
                </a:cxn>
                <a:cxn ang="0">
                  <a:pos x="4" y="327"/>
                </a:cxn>
                <a:cxn ang="0">
                  <a:pos x="74" y="173"/>
                </a:cxn>
                <a:cxn ang="0">
                  <a:pos x="15" y="18"/>
                </a:cxn>
                <a:cxn ang="0">
                  <a:pos x="16" y="4"/>
                </a:cxn>
                <a:cxn ang="0">
                  <a:pos x="30" y="4"/>
                </a:cxn>
                <a:cxn ang="0">
                  <a:pos x="94" y="174"/>
                </a:cxn>
                <a:cxn ang="0">
                  <a:pos x="18" y="341"/>
                </a:cxn>
                <a:cxn ang="0">
                  <a:pos x="11" y="344"/>
                </a:cxn>
              </a:cxnLst>
              <a:rect l="0" t="0" r="r" b="b"/>
              <a:pathLst>
                <a:path w="96" h="344">
                  <a:moveTo>
                    <a:pt x="11" y="344"/>
                  </a:moveTo>
                  <a:cubicBezTo>
                    <a:pt x="8" y="344"/>
                    <a:pt x="6" y="343"/>
                    <a:pt x="4" y="341"/>
                  </a:cubicBezTo>
                  <a:cubicBezTo>
                    <a:pt x="0" y="337"/>
                    <a:pt x="0" y="331"/>
                    <a:pt x="4" y="327"/>
                  </a:cubicBezTo>
                  <a:cubicBezTo>
                    <a:pt x="47" y="286"/>
                    <a:pt x="71" y="231"/>
                    <a:pt x="74" y="173"/>
                  </a:cubicBezTo>
                  <a:cubicBezTo>
                    <a:pt x="76" y="115"/>
                    <a:pt x="55" y="60"/>
                    <a:pt x="15" y="18"/>
                  </a:cubicBezTo>
                  <a:cubicBezTo>
                    <a:pt x="12" y="14"/>
                    <a:pt x="12" y="8"/>
                    <a:pt x="16" y="4"/>
                  </a:cubicBezTo>
                  <a:cubicBezTo>
                    <a:pt x="20" y="0"/>
                    <a:pt x="26" y="0"/>
                    <a:pt x="30" y="4"/>
                  </a:cubicBezTo>
                  <a:cubicBezTo>
                    <a:pt x="73" y="50"/>
                    <a:pt x="96" y="110"/>
                    <a:pt x="94" y="174"/>
                  </a:cubicBezTo>
                  <a:cubicBezTo>
                    <a:pt x="91" y="237"/>
                    <a:pt x="64" y="297"/>
                    <a:pt x="18" y="341"/>
                  </a:cubicBezTo>
                  <a:cubicBezTo>
                    <a:pt x="16" y="343"/>
                    <a:pt x="13" y="344"/>
                    <a:pt x="11" y="34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3" name="Freeform 27"/>
            <p:cNvSpPr>
              <a:spLocks noEditPoints="1"/>
            </p:cNvSpPr>
            <p:nvPr/>
          </p:nvSpPr>
          <p:spPr bwMode="auto">
            <a:xfrm>
              <a:off x="5187950" y="3646488"/>
              <a:ext cx="258763" cy="858838"/>
            </a:xfrm>
            <a:custGeom>
              <a:avLst/>
              <a:gdLst/>
              <a:ahLst/>
              <a:cxnLst>
                <a:cxn ang="0">
                  <a:pos x="244" y="108"/>
                </a:cxn>
                <a:cxn ang="0">
                  <a:pos x="138" y="0"/>
                </a:cxn>
                <a:cxn ang="0">
                  <a:pos x="31" y="108"/>
                </a:cxn>
                <a:cxn ang="0">
                  <a:pos x="1" y="902"/>
                </a:cxn>
                <a:cxn ang="0">
                  <a:pos x="11" y="913"/>
                </a:cxn>
                <a:cxn ang="0">
                  <a:pos x="23" y="875"/>
                </a:cxn>
                <a:cxn ang="0">
                  <a:pos x="137" y="788"/>
                </a:cxn>
                <a:cxn ang="0">
                  <a:pos x="251" y="874"/>
                </a:cxn>
                <a:cxn ang="0">
                  <a:pos x="263" y="913"/>
                </a:cxn>
                <a:cxn ang="0">
                  <a:pos x="273" y="902"/>
                </a:cxn>
                <a:cxn ang="0">
                  <a:pos x="233" y="672"/>
                </a:cxn>
                <a:cxn ang="0">
                  <a:pos x="220" y="513"/>
                </a:cxn>
                <a:cxn ang="0">
                  <a:pos x="137" y="170"/>
                </a:cxn>
                <a:cxn ang="0">
                  <a:pos x="179" y="108"/>
                </a:cxn>
                <a:cxn ang="0">
                  <a:pos x="187" y="132"/>
                </a:cxn>
                <a:cxn ang="0">
                  <a:pos x="149" y="189"/>
                </a:cxn>
                <a:cxn ang="0">
                  <a:pos x="125" y="188"/>
                </a:cxn>
                <a:cxn ang="0">
                  <a:pos x="87" y="130"/>
                </a:cxn>
                <a:cxn ang="0">
                  <a:pos x="137" y="207"/>
                </a:cxn>
                <a:cxn ang="0">
                  <a:pos x="83" y="286"/>
                </a:cxn>
                <a:cxn ang="0">
                  <a:pos x="183" y="306"/>
                </a:cxn>
                <a:cxn ang="0">
                  <a:pos x="102" y="306"/>
                </a:cxn>
                <a:cxn ang="0">
                  <a:pos x="209" y="476"/>
                </a:cxn>
                <a:cxn ang="0">
                  <a:pos x="141" y="389"/>
                </a:cxn>
                <a:cxn ang="0">
                  <a:pos x="208" y="496"/>
                </a:cxn>
                <a:cxn ang="0">
                  <a:pos x="69" y="496"/>
                </a:cxn>
                <a:cxn ang="0">
                  <a:pos x="139" y="601"/>
                </a:cxn>
                <a:cxn ang="0">
                  <a:pos x="56" y="692"/>
                </a:cxn>
                <a:cxn ang="0">
                  <a:pos x="214" y="450"/>
                </a:cxn>
                <a:cxn ang="0">
                  <a:pos x="203" y="314"/>
                </a:cxn>
                <a:cxn ang="0">
                  <a:pos x="60" y="88"/>
                </a:cxn>
                <a:cxn ang="0">
                  <a:pos x="215" y="88"/>
                </a:cxn>
                <a:cxn ang="0">
                  <a:pos x="72" y="306"/>
                </a:cxn>
                <a:cxn ang="0">
                  <a:pos x="129" y="373"/>
                </a:cxn>
                <a:cxn ang="0">
                  <a:pos x="72" y="306"/>
                </a:cxn>
                <a:cxn ang="0">
                  <a:pos x="126" y="586"/>
                </a:cxn>
                <a:cxn ang="0">
                  <a:pos x="54" y="510"/>
                </a:cxn>
                <a:cxn ang="0">
                  <a:pos x="37" y="712"/>
                </a:cxn>
                <a:cxn ang="0">
                  <a:pos x="25" y="849"/>
                </a:cxn>
                <a:cxn ang="0">
                  <a:pos x="69" y="712"/>
                </a:cxn>
                <a:cxn ang="0">
                  <a:pos x="137" y="763"/>
                </a:cxn>
                <a:cxn ang="0">
                  <a:pos x="236" y="712"/>
                </a:cxn>
                <a:cxn ang="0">
                  <a:pos x="249" y="849"/>
                </a:cxn>
              </a:cxnLst>
              <a:rect l="0" t="0" r="r" b="b"/>
              <a:pathLst>
                <a:path w="274" h="913">
                  <a:moveTo>
                    <a:pt x="205" y="108"/>
                  </a:moveTo>
                  <a:cubicBezTo>
                    <a:pt x="244" y="108"/>
                    <a:pt x="244" y="108"/>
                    <a:pt x="244" y="108"/>
                  </a:cubicBezTo>
                  <a:cubicBezTo>
                    <a:pt x="244" y="85"/>
                    <a:pt x="244" y="85"/>
                    <a:pt x="244" y="85"/>
                  </a:cubicBezTo>
                  <a:cubicBezTo>
                    <a:pt x="138" y="0"/>
                    <a:pt x="138" y="0"/>
                    <a:pt x="138" y="0"/>
                  </a:cubicBezTo>
                  <a:cubicBezTo>
                    <a:pt x="31" y="86"/>
                    <a:pt x="31" y="86"/>
                    <a:pt x="31" y="86"/>
                  </a:cubicBezTo>
                  <a:cubicBezTo>
                    <a:pt x="31" y="108"/>
                    <a:pt x="31" y="108"/>
                    <a:pt x="31" y="108"/>
                  </a:cubicBezTo>
                  <a:cubicBezTo>
                    <a:pt x="69" y="108"/>
                    <a:pt x="69" y="108"/>
                    <a:pt x="69" y="108"/>
                  </a:cubicBezTo>
                  <a:cubicBezTo>
                    <a:pt x="1" y="902"/>
                    <a:pt x="1" y="902"/>
                    <a:pt x="1" y="902"/>
                  </a:cubicBezTo>
                  <a:cubicBezTo>
                    <a:pt x="0" y="907"/>
                    <a:pt x="4" y="912"/>
                    <a:pt x="10" y="912"/>
                  </a:cubicBezTo>
                  <a:cubicBezTo>
                    <a:pt x="10" y="912"/>
                    <a:pt x="10" y="913"/>
                    <a:pt x="11" y="913"/>
                  </a:cubicBezTo>
                  <a:cubicBezTo>
                    <a:pt x="16" y="913"/>
                    <a:pt x="20" y="909"/>
                    <a:pt x="21" y="903"/>
                  </a:cubicBezTo>
                  <a:cubicBezTo>
                    <a:pt x="23" y="875"/>
                    <a:pt x="23" y="875"/>
                    <a:pt x="23" y="875"/>
                  </a:cubicBezTo>
                  <a:cubicBezTo>
                    <a:pt x="23" y="875"/>
                    <a:pt x="23" y="875"/>
                    <a:pt x="23" y="875"/>
                  </a:cubicBezTo>
                  <a:cubicBezTo>
                    <a:pt x="137" y="788"/>
                    <a:pt x="137" y="788"/>
                    <a:pt x="137" y="788"/>
                  </a:cubicBezTo>
                  <a:cubicBezTo>
                    <a:pt x="250" y="875"/>
                    <a:pt x="250" y="875"/>
                    <a:pt x="250" y="875"/>
                  </a:cubicBezTo>
                  <a:cubicBezTo>
                    <a:pt x="251" y="874"/>
                    <a:pt x="251" y="874"/>
                    <a:pt x="251" y="874"/>
                  </a:cubicBezTo>
                  <a:cubicBezTo>
                    <a:pt x="253" y="903"/>
                    <a:pt x="253" y="903"/>
                    <a:pt x="253" y="903"/>
                  </a:cubicBezTo>
                  <a:cubicBezTo>
                    <a:pt x="254" y="909"/>
                    <a:pt x="258" y="913"/>
                    <a:pt x="263" y="913"/>
                  </a:cubicBezTo>
                  <a:cubicBezTo>
                    <a:pt x="264" y="913"/>
                    <a:pt x="264" y="912"/>
                    <a:pt x="264" y="912"/>
                  </a:cubicBezTo>
                  <a:cubicBezTo>
                    <a:pt x="270" y="912"/>
                    <a:pt x="274" y="907"/>
                    <a:pt x="273" y="902"/>
                  </a:cubicBezTo>
                  <a:lnTo>
                    <a:pt x="205" y="108"/>
                  </a:lnTo>
                  <a:close/>
                  <a:moveTo>
                    <a:pt x="233" y="672"/>
                  </a:moveTo>
                  <a:cubicBezTo>
                    <a:pt x="153" y="586"/>
                    <a:pt x="153" y="586"/>
                    <a:pt x="153" y="586"/>
                  </a:cubicBezTo>
                  <a:cubicBezTo>
                    <a:pt x="220" y="513"/>
                    <a:pt x="220" y="513"/>
                    <a:pt x="220" y="513"/>
                  </a:cubicBezTo>
                  <a:lnTo>
                    <a:pt x="233" y="672"/>
                  </a:lnTo>
                  <a:close/>
                  <a:moveTo>
                    <a:pt x="137" y="170"/>
                  </a:moveTo>
                  <a:cubicBezTo>
                    <a:pt x="96" y="108"/>
                    <a:pt x="96" y="108"/>
                    <a:pt x="96" y="108"/>
                  </a:cubicBezTo>
                  <a:cubicBezTo>
                    <a:pt x="179" y="108"/>
                    <a:pt x="179" y="108"/>
                    <a:pt x="179" y="108"/>
                  </a:cubicBezTo>
                  <a:lnTo>
                    <a:pt x="137" y="170"/>
                  </a:lnTo>
                  <a:close/>
                  <a:moveTo>
                    <a:pt x="187" y="132"/>
                  </a:moveTo>
                  <a:cubicBezTo>
                    <a:pt x="198" y="264"/>
                    <a:pt x="198" y="264"/>
                    <a:pt x="198" y="264"/>
                  </a:cubicBezTo>
                  <a:cubicBezTo>
                    <a:pt x="149" y="189"/>
                    <a:pt x="149" y="189"/>
                    <a:pt x="149" y="189"/>
                  </a:cubicBezTo>
                  <a:lnTo>
                    <a:pt x="187" y="132"/>
                  </a:lnTo>
                  <a:close/>
                  <a:moveTo>
                    <a:pt x="125" y="188"/>
                  </a:moveTo>
                  <a:cubicBezTo>
                    <a:pt x="75" y="262"/>
                    <a:pt x="75" y="262"/>
                    <a:pt x="75" y="262"/>
                  </a:cubicBezTo>
                  <a:cubicBezTo>
                    <a:pt x="87" y="130"/>
                    <a:pt x="87" y="130"/>
                    <a:pt x="87" y="130"/>
                  </a:cubicBezTo>
                  <a:lnTo>
                    <a:pt x="125" y="188"/>
                  </a:lnTo>
                  <a:close/>
                  <a:moveTo>
                    <a:pt x="137" y="207"/>
                  </a:moveTo>
                  <a:cubicBezTo>
                    <a:pt x="189" y="286"/>
                    <a:pt x="189" y="286"/>
                    <a:pt x="189" y="286"/>
                  </a:cubicBezTo>
                  <a:cubicBezTo>
                    <a:pt x="83" y="286"/>
                    <a:pt x="83" y="286"/>
                    <a:pt x="83" y="286"/>
                  </a:cubicBezTo>
                  <a:lnTo>
                    <a:pt x="137" y="207"/>
                  </a:lnTo>
                  <a:close/>
                  <a:moveTo>
                    <a:pt x="183" y="306"/>
                  </a:moveTo>
                  <a:cubicBezTo>
                    <a:pt x="142" y="357"/>
                    <a:pt x="142" y="357"/>
                    <a:pt x="142" y="357"/>
                  </a:cubicBezTo>
                  <a:cubicBezTo>
                    <a:pt x="102" y="306"/>
                    <a:pt x="102" y="306"/>
                    <a:pt x="102" y="306"/>
                  </a:cubicBezTo>
                  <a:lnTo>
                    <a:pt x="183" y="306"/>
                  </a:lnTo>
                  <a:close/>
                  <a:moveTo>
                    <a:pt x="209" y="476"/>
                  </a:moveTo>
                  <a:cubicBezTo>
                    <a:pt x="70" y="476"/>
                    <a:pt x="70" y="476"/>
                    <a:pt x="70" y="476"/>
                  </a:cubicBezTo>
                  <a:cubicBezTo>
                    <a:pt x="141" y="389"/>
                    <a:pt x="141" y="389"/>
                    <a:pt x="141" y="389"/>
                  </a:cubicBezTo>
                  <a:lnTo>
                    <a:pt x="209" y="476"/>
                  </a:lnTo>
                  <a:close/>
                  <a:moveTo>
                    <a:pt x="208" y="496"/>
                  </a:moveTo>
                  <a:cubicBezTo>
                    <a:pt x="139" y="571"/>
                    <a:pt x="139" y="571"/>
                    <a:pt x="139" y="571"/>
                  </a:cubicBezTo>
                  <a:cubicBezTo>
                    <a:pt x="69" y="496"/>
                    <a:pt x="69" y="496"/>
                    <a:pt x="69" y="496"/>
                  </a:cubicBezTo>
                  <a:lnTo>
                    <a:pt x="208" y="496"/>
                  </a:lnTo>
                  <a:close/>
                  <a:moveTo>
                    <a:pt x="139" y="601"/>
                  </a:moveTo>
                  <a:cubicBezTo>
                    <a:pt x="225" y="692"/>
                    <a:pt x="225" y="692"/>
                    <a:pt x="225" y="692"/>
                  </a:cubicBezTo>
                  <a:cubicBezTo>
                    <a:pt x="56" y="692"/>
                    <a:pt x="56" y="692"/>
                    <a:pt x="56" y="692"/>
                  </a:cubicBezTo>
                  <a:lnTo>
                    <a:pt x="139" y="601"/>
                  </a:lnTo>
                  <a:close/>
                  <a:moveTo>
                    <a:pt x="214" y="450"/>
                  </a:moveTo>
                  <a:cubicBezTo>
                    <a:pt x="154" y="373"/>
                    <a:pt x="154" y="373"/>
                    <a:pt x="154" y="373"/>
                  </a:cubicBezTo>
                  <a:cubicBezTo>
                    <a:pt x="203" y="314"/>
                    <a:pt x="203" y="314"/>
                    <a:pt x="203" y="314"/>
                  </a:cubicBezTo>
                  <a:lnTo>
                    <a:pt x="214" y="450"/>
                  </a:lnTo>
                  <a:close/>
                  <a:moveTo>
                    <a:pt x="60" y="88"/>
                  </a:moveTo>
                  <a:cubicBezTo>
                    <a:pt x="137" y="26"/>
                    <a:pt x="137" y="26"/>
                    <a:pt x="137" y="26"/>
                  </a:cubicBezTo>
                  <a:cubicBezTo>
                    <a:pt x="215" y="88"/>
                    <a:pt x="215" y="88"/>
                    <a:pt x="215" y="88"/>
                  </a:cubicBezTo>
                  <a:lnTo>
                    <a:pt x="60" y="88"/>
                  </a:lnTo>
                  <a:close/>
                  <a:moveTo>
                    <a:pt x="72" y="306"/>
                  </a:moveTo>
                  <a:cubicBezTo>
                    <a:pt x="76" y="306"/>
                    <a:pt x="76" y="306"/>
                    <a:pt x="76" y="306"/>
                  </a:cubicBezTo>
                  <a:cubicBezTo>
                    <a:pt x="129" y="373"/>
                    <a:pt x="129" y="373"/>
                    <a:pt x="129" y="373"/>
                  </a:cubicBezTo>
                  <a:cubicBezTo>
                    <a:pt x="59" y="459"/>
                    <a:pt x="59" y="459"/>
                    <a:pt x="59" y="459"/>
                  </a:cubicBezTo>
                  <a:lnTo>
                    <a:pt x="72" y="306"/>
                  </a:lnTo>
                  <a:close/>
                  <a:moveTo>
                    <a:pt x="54" y="510"/>
                  </a:moveTo>
                  <a:cubicBezTo>
                    <a:pt x="126" y="586"/>
                    <a:pt x="126" y="586"/>
                    <a:pt x="126" y="586"/>
                  </a:cubicBezTo>
                  <a:cubicBezTo>
                    <a:pt x="40" y="680"/>
                    <a:pt x="40" y="680"/>
                    <a:pt x="40" y="680"/>
                  </a:cubicBezTo>
                  <a:lnTo>
                    <a:pt x="54" y="510"/>
                  </a:lnTo>
                  <a:close/>
                  <a:moveTo>
                    <a:pt x="25" y="849"/>
                  </a:moveTo>
                  <a:cubicBezTo>
                    <a:pt x="37" y="712"/>
                    <a:pt x="37" y="712"/>
                    <a:pt x="37" y="712"/>
                  </a:cubicBezTo>
                  <a:cubicBezTo>
                    <a:pt x="120" y="776"/>
                    <a:pt x="120" y="776"/>
                    <a:pt x="120" y="776"/>
                  </a:cubicBezTo>
                  <a:lnTo>
                    <a:pt x="25" y="849"/>
                  </a:lnTo>
                  <a:close/>
                  <a:moveTo>
                    <a:pt x="137" y="763"/>
                  </a:moveTo>
                  <a:cubicBezTo>
                    <a:pt x="69" y="712"/>
                    <a:pt x="69" y="712"/>
                    <a:pt x="69" y="712"/>
                  </a:cubicBezTo>
                  <a:cubicBezTo>
                    <a:pt x="203" y="712"/>
                    <a:pt x="203" y="712"/>
                    <a:pt x="203" y="712"/>
                  </a:cubicBezTo>
                  <a:lnTo>
                    <a:pt x="137" y="763"/>
                  </a:lnTo>
                  <a:close/>
                  <a:moveTo>
                    <a:pt x="153" y="776"/>
                  </a:moveTo>
                  <a:cubicBezTo>
                    <a:pt x="236" y="712"/>
                    <a:pt x="236" y="712"/>
                    <a:pt x="236" y="712"/>
                  </a:cubicBezTo>
                  <a:cubicBezTo>
                    <a:pt x="237" y="712"/>
                    <a:pt x="237" y="712"/>
                    <a:pt x="237" y="712"/>
                  </a:cubicBezTo>
                  <a:cubicBezTo>
                    <a:pt x="249" y="849"/>
                    <a:pt x="249" y="849"/>
                    <a:pt x="249" y="849"/>
                  </a:cubicBezTo>
                  <a:lnTo>
                    <a:pt x="153" y="77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4" name="Freeform 28"/>
            <p:cNvSpPr>
              <a:spLocks/>
            </p:cNvSpPr>
            <p:nvPr/>
          </p:nvSpPr>
          <p:spPr bwMode="auto">
            <a:xfrm>
              <a:off x="5308600" y="3536950"/>
              <a:ext cx="19050" cy="173038"/>
            </a:xfrm>
            <a:custGeom>
              <a:avLst/>
              <a:gdLst/>
              <a:ahLst/>
              <a:cxnLst>
                <a:cxn ang="0">
                  <a:pos x="20" y="125"/>
                </a:cxn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126"/>
                </a:cxn>
                <a:cxn ang="0">
                  <a:pos x="0" y="151"/>
                </a:cxn>
                <a:cxn ang="0">
                  <a:pos x="0" y="173"/>
                </a:cxn>
                <a:cxn ang="0">
                  <a:pos x="10" y="183"/>
                </a:cxn>
                <a:cxn ang="0">
                  <a:pos x="20" y="173"/>
                </a:cxn>
                <a:cxn ang="0">
                  <a:pos x="20" y="151"/>
                </a:cxn>
                <a:cxn ang="0">
                  <a:pos x="20" y="125"/>
                </a:cxn>
              </a:cxnLst>
              <a:rect l="0" t="0" r="r" b="b"/>
              <a:pathLst>
                <a:path w="20" h="183">
                  <a:moveTo>
                    <a:pt x="20" y="125"/>
                  </a:moveTo>
                  <a:cubicBezTo>
                    <a:pt x="20" y="10"/>
                    <a:pt x="20" y="10"/>
                    <a:pt x="20" y="10"/>
                  </a:cubicBezTo>
                  <a:cubicBezTo>
                    <a:pt x="20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0" y="178"/>
                    <a:pt x="4" y="183"/>
                    <a:pt x="10" y="183"/>
                  </a:cubicBezTo>
                  <a:cubicBezTo>
                    <a:pt x="15" y="183"/>
                    <a:pt x="20" y="178"/>
                    <a:pt x="20" y="173"/>
                  </a:cubicBezTo>
                  <a:cubicBezTo>
                    <a:pt x="20" y="151"/>
                    <a:pt x="20" y="151"/>
                    <a:pt x="20" y="151"/>
                  </a:cubicBezTo>
                  <a:lnTo>
                    <a:pt x="20" y="1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5" name="Freeform 29"/>
            <p:cNvSpPr>
              <a:spLocks/>
            </p:cNvSpPr>
            <p:nvPr/>
          </p:nvSpPr>
          <p:spPr bwMode="auto">
            <a:xfrm>
              <a:off x="5181600" y="3629025"/>
              <a:ext cx="49213" cy="165100"/>
            </a:xfrm>
            <a:custGeom>
              <a:avLst/>
              <a:gdLst/>
              <a:ahLst/>
              <a:cxnLst>
                <a:cxn ang="0">
                  <a:pos x="39" y="104"/>
                </a:cxn>
                <a:cxn ang="0">
                  <a:pos x="21" y="9"/>
                </a:cxn>
                <a:cxn ang="0">
                  <a:pos x="9" y="1"/>
                </a:cxn>
                <a:cxn ang="0">
                  <a:pos x="1" y="13"/>
                </a:cxn>
                <a:cxn ang="0">
                  <a:pos x="31" y="168"/>
                </a:cxn>
                <a:cxn ang="0">
                  <a:pos x="41" y="176"/>
                </a:cxn>
                <a:cxn ang="0">
                  <a:pos x="43" y="176"/>
                </a:cxn>
                <a:cxn ang="0">
                  <a:pos x="51" y="164"/>
                </a:cxn>
                <a:cxn ang="0">
                  <a:pos x="44" y="128"/>
                </a:cxn>
                <a:cxn ang="0">
                  <a:pos x="39" y="104"/>
                </a:cxn>
              </a:cxnLst>
              <a:rect l="0" t="0" r="r" b="b"/>
              <a:pathLst>
                <a:path w="52" h="176">
                  <a:moveTo>
                    <a:pt x="39" y="104"/>
                  </a:moveTo>
                  <a:cubicBezTo>
                    <a:pt x="21" y="9"/>
                    <a:pt x="21" y="9"/>
                    <a:pt x="21" y="9"/>
                  </a:cubicBezTo>
                  <a:cubicBezTo>
                    <a:pt x="20" y="3"/>
                    <a:pt x="14" y="0"/>
                    <a:pt x="9" y="1"/>
                  </a:cubicBezTo>
                  <a:cubicBezTo>
                    <a:pt x="4" y="2"/>
                    <a:pt x="0" y="7"/>
                    <a:pt x="1" y="13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73"/>
                    <a:pt x="36" y="176"/>
                    <a:pt x="41" y="176"/>
                  </a:cubicBezTo>
                  <a:cubicBezTo>
                    <a:pt x="42" y="176"/>
                    <a:pt x="42" y="176"/>
                    <a:pt x="43" y="176"/>
                  </a:cubicBezTo>
                  <a:cubicBezTo>
                    <a:pt x="48" y="175"/>
                    <a:pt x="52" y="169"/>
                    <a:pt x="51" y="164"/>
                  </a:cubicBezTo>
                  <a:cubicBezTo>
                    <a:pt x="44" y="128"/>
                    <a:pt x="44" y="128"/>
                    <a:pt x="44" y="128"/>
                  </a:cubicBezTo>
                  <a:lnTo>
                    <a:pt x="39" y="10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Freeform 30"/>
            <p:cNvSpPr>
              <a:spLocks/>
            </p:cNvSpPr>
            <p:nvPr/>
          </p:nvSpPr>
          <p:spPr bwMode="auto">
            <a:xfrm>
              <a:off x="5403850" y="3629025"/>
              <a:ext cx="49213" cy="165100"/>
            </a:xfrm>
            <a:custGeom>
              <a:avLst/>
              <a:gdLst/>
              <a:ahLst/>
              <a:cxnLst>
                <a:cxn ang="0">
                  <a:pos x="8" y="128"/>
                </a:cxn>
                <a:cxn ang="0">
                  <a:pos x="1" y="164"/>
                </a:cxn>
                <a:cxn ang="0">
                  <a:pos x="9" y="176"/>
                </a:cxn>
                <a:cxn ang="0">
                  <a:pos x="10" y="176"/>
                </a:cxn>
                <a:cxn ang="0">
                  <a:pos x="20" y="168"/>
                </a:cxn>
                <a:cxn ang="0">
                  <a:pos x="50" y="13"/>
                </a:cxn>
                <a:cxn ang="0">
                  <a:pos x="42" y="1"/>
                </a:cxn>
                <a:cxn ang="0">
                  <a:pos x="31" y="9"/>
                </a:cxn>
                <a:cxn ang="0">
                  <a:pos x="12" y="104"/>
                </a:cxn>
                <a:cxn ang="0">
                  <a:pos x="8" y="128"/>
                </a:cxn>
              </a:cxnLst>
              <a:rect l="0" t="0" r="r" b="b"/>
              <a:pathLst>
                <a:path w="51" h="176">
                  <a:moveTo>
                    <a:pt x="8" y="128"/>
                  </a:moveTo>
                  <a:cubicBezTo>
                    <a:pt x="1" y="164"/>
                    <a:pt x="1" y="164"/>
                    <a:pt x="1" y="164"/>
                  </a:cubicBezTo>
                  <a:cubicBezTo>
                    <a:pt x="0" y="169"/>
                    <a:pt x="3" y="175"/>
                    <a:pt x="9" y="176"/>
                  </a:cubicBezTo>
                  <a:cubicBezTo>
                    <a:pt x="9" y="176"/>
                    <a:pt x="10" y="176"/>
                    <a:pt x="10" y="176"/>
                  </a:cubicBezTo>
                  <a:cubicBezTo>
                    <a:pt x="15" y="176"/>
                    <a:pt x="19" y="173"/>
                    <a:pt x="20" y="168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1" y="7"/>
                    <a:pt x="48" y="2"/>
                    <a:pt x="42" y="1"/>
                  </a:cubicBezTo>
                  <a:cubicBezTo>
                    <a:pt x="37" y="0"/>
                    <a:pt x="32" y="3"/>
                    <a:pt x="31" y="9"/>
                  </a:cubicBezTo>
                  <a:cubicBezTo>
                    <a:pt x="12" y="104"/>
                    <a:pt x="12" y="104"/>
                    <a:pt x="12" y="104"/>
                  </a:cubicBezTo>
                  <a:lnTo>
                    <a:pt x="8" y="1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7" name="Group 60"/>
          <p:cNvGrpSpPr/>
          <p:nvPr/>
        </p:nvGrpSpPr>
        <p:grpSpPr>
          <a:xfrm>
            <a:off x="5035963" y="3175357"/>
            <a:ext cx="946561" cy="922402"/>
            <a:chOff x="6653213" y="1665288"/>
            <a:chExt cx="458787" cy="482599"/>
          </a:xfrm>
          <a:solidFill>
            <a:schemeClr val="tx2">
              <a:lumMod val="75000"/>
            </a:schemeClr>
          </a:solidFill>
        </p:grpSpPr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6884988" y="1665288"/>
              <a:ext cx="227012" cy="227012"/>
            </a:xfrm>
            <a:custGeom>
              <a:avLst/>
              <a:gdLst/>
              <a:ahLst/>
              <a:cxnLst>
                <a:cxn ang="0">
                  <a:pos x="221" y="231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241" y="231"/>
                </a:cxn>
                <a:cxn ang="0">
                  <a:pos x="241" y="231"/>
                </a:cxn>
                <a:cxn ang="0">
                  <a:pos x="231" y="241"/>
                </a:cxn>
                <a:cxn ang="0">
                  <a:pos x="231" y="241"/>
                </a:cxn>
                <a:cxn ang="0">
                  <a:pos x="221" y="231"/>
                </a:cxn>
              </a:cxnLst>
              <a:rect l="0" t="0" r="r" b="b"/>
              <a:pathLst>
                <a:path w="241" h="241">
                  <a:moveTo>
                    <a:pt x="221" y="231"/>
                  </a:moveTo>
                  <a:cubicBezTo>
                    <a:pt x="221" y="115"/>
                    <a:pt x="127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6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38" y="0"/>
                    <a:pt x="241" y="104"/>
                    <a:pt x="241" y="231"/>
                  </a:cubicBezTo>
                  <a:cubicBezTo>
                    <a:pt x="241" y="231"/>
                    <a:pt x="241" y="231"/>
                    <a:pt x="241" y="231"/>
                  </a:cubicBezTo>
                  <a:cubicBezTo>
                    <a:pt x="241" y="237"/>
                    <a:pt x="237" y="241"/>
                    <a:pt x="231" y="241"/>
                  </a:cubicBezTo>
                  <a:cubicBezTo>
                    <a:pt x="231" y="241"/>
                    <a:pt x="231" y="241"/>
                    <a:pt x="231" y="241"/>
                  </a:cubicBezTo>
                  <a:cubicBezTo>
                    <a:pt x="226" y="241"/>
                    <a:pt x="221" y="237"/>
                    <a:pt x="221" y="23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19" name="Freeform 56"/>
            <p:cNvSpPr>
              <a:spLocks/>
            </p:cNvSpPr>
            <p:nvPr/>
          </p:nvSpPr>
          <p:spPr bwMode="auto">
            <a:xfrm>
              <a:off x="6884988" y="1720850"/>
              <a:ext cx="173037" cy="171450"/>
            </a:xfrm>
            <a:custGeom>
              <a:avLst/>
              <a:gdLst/>
              <a:ahLst/>
              <a:cxnLst>
                <a:cxn ang="0">
                  <a:pos x="163" y="172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83" y="172"/>
                </a:cxn>
                <a:cxn ang="0">
                  <a:pos x="183" y="172"/>
                </a:cxn>
                <a:cxn ang="0">
                  <a:pos x="173" y="182"/>
                </a:cxn>
                <a:cxn ang="0">
                  <a:pos x="173" y="182"/>
                </a:cxn>
                <a:cxn ang="0">
                  <a:pos x="163" y="172"/>
                </a:cxn>
              </a:cxnLst>
              <a:rect l="0" t="0" r="r" b="b"/>
              <a:pathLst>
                <a:path w="183" h="182">
                  <a:moveTo>
                    <a:pt x="163" y="172"/>
                  </a:moveTo>
                  <a:cubicBezTo>
                    <a:pt x="163" y="88"/>
                    <a:pt x="94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6" y="0"/>
                    <a:pt x="183" y="77"/>
                    <a:pt x="183" y="172"/>
                  </a:cubicBezTo>
                  <a:cubicBezTo>
                    <a:pt x="183" y="172"/>
                    <a:pt x="183" y="172"/>
                    <a:pt x="183" y="172"/>
                  </a:cubicBezTo>
                  <a:cubicBezTo>
                    <a:pt x="183" y="178"/>
                    <a:pt x="178" y="182"/>
                    <a:pt x="173" y="182"/>
                  </a:cubicBezTo>
                  <a:cubicBezTo>
                    <a:pt x="173" y="182"/>
                    <a:pt x="173" y="182"/>
                    <a:pt x="173" y="182"/>
                  </a:cubicBezTo>
                  <a:cubicBezTo>
                    <a:pt x="167" y="182"/>
                    <a:pt x="163" y="178"/>
                    <a:pt x="163" y="17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0" name="Freeform 57"/>
            <p:cNvSpPr>
              <a:spLocks/>
            </p:cNvSpPr>
            <p:nvPr/>
          </p:nvSpPr>
          <p:spPr bwMode="auto">
            <a:xfrm>
              <a:off x="6884988" y="1771650"/>
              <a:ext cx="120650" cy="120650"/>
            </a:xfrm>
            <a:custGeom>
              <a:avLst/>
              <a:gdLst/>
              <a:ahLst/>
              <a:cxnLst>
                <a:cxn ang="0">
                  <a:pos x="109" y="118"/>
                </a:cxn>
                <a:cxn ang="0">
                  <a:pos x="10" y="20"/>
                </a:cxn>
                <a:cxn ang="0">
                  <a:pos x="10" y="20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9" y="118"/>
                </a:cxn>
                <a:cxn ang="0">
                  <a:pos x="129" y="118"/>
                </a:cxn>
                <a:cxn ang="0">
                  <a:pos x="119" y="128"/>
                </a:cxn>
                <a:cxn ang="0">
                  <a:pos x="119" y="128"/>
                </a:cxn>
                <a:cxn ang="0">
                  <a:pos x="109" y="118"/>
                </a:cxn>
              </a:cxnLst>
              <a:rect l="0" t="0" r="r" b="b"/>
              <a:pathLst>
                <a:path w="129" h="128">
                  <a:moveTo>
                    <a:pt x="109" y="118"/>
                  </a:moveTo>
                  <a:cubicBezTo>
                    <a:pt x="108" y="64"/>
                    <a:pt x="64" y="20"/>
                    <a:pt x="10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5" y="20"/>
                    <a:pt x="0" y="15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5" y="0"/>
                    <a:pt x="128" y="53"/>
                    <a:pt x="129" y="118"/>
                  </a:cubicBezTo>
                  <a:cubicBezTo>
                    <a:pt x="129" y="118"/>
                    <a:pt x="129" y="118"/>
                    <a:pt x="129" y="118"/>
                  </a:cubicBezTo>
                  <a:cubicBezTo>
                    <a:pt x="129" y="124"/>
                    <a:pt x="124" y="128"/>
                    <a:pt x="119" y="128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13" y="128"/>
                    <a:pt x="109" y="124"/>
                    <a:pt x="109" y="1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1" name="Freeform 58"/>
            <p:cNvSpPr>
              <a:spLocks/>
            </p:cNvSpPr>
            <p:nvPr/>
          </p:nvSpPr>
          <p:spPr bwMode="auto">
            <a:xfrm>
              <a:off x="6653213" y="1997075"/>
              <a:ext cx="406400" cy="150812"/>
            </a:xfrm>
            <a:custGeom>
              <a:avLst/>
              <a:gdLst/>
              <a:ahLst/>
              <a:cxnLst>
                <a:cxn ang="0">
                  <a:pos x="384" y="0"/>
                </a:cxn>
                <a:cxn ang="0">
                  <a:pos x="96" y="0"/>
                </a:cxn>
                <a:cxn ang="0">
                  <a:pos x="113" y="45"/>
                </a:cxn>
                <a:cxn ang="0">
                  <a:pos x="42" y="116"/>
                </a:cxn>
                <a:cxn ang="0">
                  <a:pos x="0" y="102"/>
                </a:cxn>
                <a:cxn ang="0">
                  <a:pos x="0" y="114"/>
                </a:cxn>
                <a:cxn ang="0">
                  <a:pos x="46" y="160"/>
                </a:cxn>
                <a:cxn ang="0">
                  <a:pos x="384" y="160"/>
                </a:cxn>
                <a:cxn ang="0">
                  <a:pos x="430" y="114"/>
                </a:cxn>
                <a:cxn ang="0">
                  <a:pos x="430" y="46"/>
                </a:cxn>
                <a:cxn ang="0">
                  <a:pos x="384" y="0"/>
                </a:cxn>
              </a:cxnLst>
              <a:rect l="0" t="0" r="r" b="b"/>
              <a:pathLst>
                <a:path w="430" h="160">
                  <a:moveTo>
                    <a:pt x="384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06" y="12"/>
                    <a:pt x="113" y="28"/>
                    <a:pt x="113" y="45"/>
                  </a:cubicBezTo>
                  <a:cubicBezTo>
                    <a:pt x="113" y="84"/>
                    <a:pt x="81" y="116"/>
                    <a:pt x="42" y="116"/>
                  </a:cubicBezTo>
                  <a:cubicBezTo>
                    <a:pt x="26" y="116"/>
                    <a:pt x="12" y="111"/>
                    <a:pt x="0" y="102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40"/>
                    <a:pt x="21" y="160"/>
                    <a:pt x="46" y="160"/>
                  </a:cubicBezTo>
                  <a:cubicBezTo>
                    <a:pt x="384" y="160"/>
                    <a:pt x="384" y="160"/>
                    <a:pt x="384" y="160"/>
                  </a:cubicBezTo>
                  <a:cubicBezTo>
                    <a:pt x="409" y="160"/>
                    <a:pt x="430" y="140"/>
                    <a:pt x="430" y="114"/>
                  </a:cubicBezTo>
                  <a:cubicBezTo>
                    <a:pt x="430" y="46"/>
                    <a:pt x="430" y="46"/>
                    <a:pt x="430" y="46"/>
                  </a:cubicBezTo>
                  <a:cubicBezTo>
                    <a:pt x="430" y="20"/>
                    <a:pt x="409" y="0"/>
                    <a:pt x="384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2" name="Oval 59"/>
            <p:cNvSpPr>
              <a:spLocks noChangeArrowheads="1"/>
            </p:cNvSpPr>
            <p:nvPr/>
          </p:nvSpPr>
          <p:spPr bwMode="auto">
            <a:xfrm>
              <a:off x="6662738" y="2008188"/>
              <a:ext cx="53975" cy="5556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3" name="Freeform 60"/>
            <p:cNvSpPr>
              <a:spLocks/>
            </p:cNvSpPr>
            <p:nvPr/>
          </p:nvSpPr>
          <p:spPr bwMode="auto">
            <a:xfrm>
              <a:off x="6764338" y="1849438"/>
              <a:ext cx="19050" cy="17303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83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20" y="10"/>
                </a:cxn>
              </a:cxnLst>
              <a:rect l="0" t="0" r="r" b="b"/>
              <a:pathLst>
                <a:path w="20" h="183">
                  <a:moveTo>
                    <a:pt x="20" y="10"/>
                  </a:moveTo>
                  <a:cubicBezTo>
                    <a:pt x="20" y="183"/>
                    <a:pt x="20" y="183"/>
                    <a:pt x="2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0"/>
                    <a:pt x="11" y="0"/>
                  </a:cubicBezTo>
                  <a:cubicBezTo>
                    <a:pt x="11" y="0"/>
                    <a:pt x="20" y="2"/>
                    <a:pt x="20" y="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  <p:sp>
          <p:nvSpPr>
            <p:cNvPr id="24" name="Freeform 61"/>
            <p:cNvSpPr>
              <a:spLocks/>
            </p:cNvSpPr>
            <p:nvPr/>
          </p:nvSpPr>
          <p:spPr bwMode="auto">
            <a:xfrm>
              <a:off x="6911975" y="1849438"/>
              <a:ext cx="19050" cy="17303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20" y="183"/>
                </a:cxn>
                <a:cxn ang="0">
                  <a:pos x="0" y="183"/>
                </a:cxn>
                <a:cxn ang="0">
                  <a:pos x="0" y="183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20" y="10"/>
                </a:cxn>
              </a:cxnLst>
              <a:rect l="0" t="0" r="r" b="b"/>
              <a:pathLst>
                <a:path w="20" h="183">
                  <a:moveTo>
                    <a:pt x="20" y="10"/>
                  </a:moveTo>
                  <a:cubicBezTo>
                    <a:pt x="20" y="183"/>
                    <a:pt x="20" y="183"/>
                    <a:pt x="2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" y="0"/>
                    <a:pt x="11" y="0"/>
                  </a:cubicBezTo>
                  <a:cubicBezTo>
                    <a:pt x="11" y="0"/>
                    <a:pt x="20" y="2"/>
                    <a:pt x="20" y="1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tIns="0" rIns="0" bIns="0" anchor="t" anchorCtr="0">
              <a:noAutofit/>
            </a:bodyPr>
            <a:lstStyle/>
            <a:p>
              <a:pPr>
                <a:buFont typeface="Times New Roman" pitchFamily="18" charset="0"/>
                <a:buNone/>
                <a:defRPr/>
              </a:pPr>
              <a:endParaRPr lang="en-US">
                <a:latin typeface="+mj-lt"/>
                <a:ea typeface="MS PGothic"/>
                <a:cs typeface="MS PGothic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895281" y="4955526"/>
            <a:ext cx="1178296" cy="573320"/>
            <a:chOff x="2649538" y="3209925"/>
            <a:chExt cx="811212" cy="379413"/>
          </a:xfrm>
          <a:solidFill>
            <a:schemeClr val="accent1"/>
          </a:solidFill>
        </p:grpSpPr>
        <p:sp>
          <p:nvSpPr>
            <p:cNvPr id="26" name="Freeform 84"/>
            <p:cNvSpPr>
              <a:spLocks/>
            </p:cNvSpPr>
            <p:nvPr/>
          </p:nvSpPr>
          <p:spPr bwMode="auto">
            <a:xfrm>
              <a:off x="2911475" y="3268663"/>
              <a:ext cx="280987" cy="109538"/>
            </a:xfrm>
            <a:custGeom>
              <a:avLst/>
              <a:gdLst>
                <a:gd name="T0" fmla="*/ 202 w 208"/>
                <a:gd name="T1" fmla="*/ 33 h 81"/>
                <a:gd name="T2" fmla="*/ 89 w 208"/>
                <a:gd name="T3" fmla="*/ 33 h 81"/>
                <a:gd name="T4" fmla="*/ 89 w 208"/>
                <a:gd name="T5" fmla="*/ 7 h 81"/>
                <a:gd name="T6" fmla="*/ 86 w 208"/>
                <a:gd name="T7" fmla="*/ 1 h 81"/>
                <a:gd name="T8" fmla="*/ 80 w 208"/>
                <a:gd name="T9" fmla="*/ 1 h 81"/>
                <a:gd name="T10" fmla="*/ 4 w 208"/>
                <a:gd name="T11" fmla="*/ 34 h 81"/>
                <a:gd name="T12" fmla="*/ 0 w 208"/>
                <a:gd name="T13" fmla="*/ 41 h 81"/>
                <a:gd name="T14" fmla="*/ 4 w 208"/>
                <a:gd name="T15" fmla="*/ 47 h 81"/>
                <a:gd name="T16" fmla="*/ 80 w 208"/>
                <a:gd name="T17" fmla="*/ 80 h 81"/>
                <a:gd name="T18" fmla="*/ 83 w 208"/>
                <a:gd name="T19" fmla="*/ 81 h 81"/>
                <a:gd name="T20" fmla="*/ 86 w 208"/>
                <a:gd name="T21" fmla="*/ 80 h 81"/>
                <a:gd name="T22" fmla="*/ 89 w 208"/>
                <a:gd name="T23" fmla="*/ 74 h 81"/>
                <a:gd name="T24" fmla="*/ 89 w 208"/>
                <a:gd name="T25" fmla="*/ 46 h 81"/>
                <a:gd name="T26" fmla="*/ 202 w 208"/>
                <a:gd name="T27" fmla="*/ 46 h 81"/>
                <a:gd name="T28" fmla="*/ 208 w 208"/>
                <a:gd name="T29" fmla="*/ 39 h 81"/>
                <a:gd name="T30" fmla="*/ 202 w 208"/>
                <a:gd name="T31" fmla="*/ 3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08" h="81">
                  <a:moveTo>
                    <a:pt x="202" y="33"/>
                  </a:moveTo>
                  <a:cubicBezTo>
                    <a:pt x="89" y="33"/>
                    <a:pt x="89" y="33"/>
                    <a:pt x="89" y="33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89" y="5"/>
                    <a:pt x="88" y="2"/>
                    <a:pt x="86" y="1"/>
                  </a:cubicBezTo>
                  <a:cubicBezTo>
                    <a:pt x="84" y="0"/>
                    <a:pt x="82" y="0"/>
                    <a:pt x="80" y="1"/>
                  </a:cubicBezTo>
                  <a:cubicBezTo>
                    <a:pt x="4" y="34"/>
                    <a:pt x="4" y="34"/>
                    <a:pt x="4" y="34"/>
                  </a:cubicBezTo>
                  <a:cubicBezTo>
                    <a:pt x="2" y="36"/>
                    <a:pt x="0" y="38"/>
                    <a:pt x="0" y="41"/>
                  </a:cubicBezTo>
                  <a:cubicBezTo>
                    <a:pt x="0" y="43"/>
                    <a:pt x="2" y="46"/>
                    <a:pt x="4" y="47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1" y="81"/>
                    <a:pt x="82" y="81"/>
                    <a:pt x="83" y="81"/>
                  </a:cubicBezTo>
                  <a:cubicBezTo>
                    <a:pt x="84" y="81"/>
                    <a:pt x="85" y="81"/>
                    <a:pt x="86" y="80"/>
                  </a:cubicBezTo>
                  <a:cubicBezTo>
                    <a:pt x="88" y="79"/>
                    <a:pt x="89" y="76"/>
                    <a:pt x="89" y="74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202" y="46"/>
                    <a:pt x="202" y="46"/>
                    <a:pt x="202" y="46"/>
                  </a:cubicBezTo>
                  <a:cubicBezTo>
                    <a:pt x="205" y="46"/>
                    <a:pt x="208" y="43"/>
                    <a:pt x="208" y="39"/>
                  </a:cubicBezTo>
                  <a:cubicBezTo>
                    <a:pt x="208" y="36"/>
                    <a:pt x="205" y="33"/>
                    <a:pt x="202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7" name="Freeform 85"/>
            <p:cNvSpPr>
              <a:spLocks/>
            </p:cNvSpPr>
            <p:nvPr/>
          </p:nvSpPr>
          <p:spPr bwMode="auto">
            <a:xfrm>
              <a:off x="2906713" y="3429000"/>
              <a:ext cx="292100" cy="109538"/>
            </a:xfrm>
            <a:custGeom>
              <a:avLst/>
              <a:gdLst>
                <a:gd name="T0" fmla="*/ 212 w 216"/>
                <a:gd name="T1" fmla="*/ 34 h 81"/>
                <a:gd name="T2" fmla="*/ 136 w 216"/>
                <a:gd name="T3" fmla="*/ 1 h 81"/>
                <a:gd name="T4" fmla="*/ 130 w 216"/>
                <a:gd name="T5" fmla="*/ 1 h 81"/>
                <a:gd name="T6" fmla="*/ 127 w 216"/>
                <a:gd name="T7" fmla="*/ 7 h 81"/>
                <a:gd name="T8" fmla="*/ 127 w 216"/>
                <a:gd name="T9" fmla="*/ 35 h 81"/>
                <a:gd name="T10" fmla="*/ 7 w 216"/>
                <a:gd name="T11" fmla="*/ 35 h 81"/>
                <a:gd name="T12" fmla="*/ 0 w 216"/>
                <a:gd name="T13" fmla="*/ 41 h 81"/>
                <a:gd name="T14" fmla="*/ 7 w 216"/>
                <a:gd name="T15" fmla="*/ 48 h 81"/>
                <a:gd name="T16" fmla="*/ 127 w 216"/>
                <a:gd name="T17" fmla="*/ 48 h 81"/>
                <a:gd name="T18" fmla="*/ 127 w 216"/>
                <a:gd name="T19" fmla="*/ 74 h 81"/>
                <a:gd name="T20" fmla="*/ 130 w 216"/>
                <a:gd name="T21" fmla="*/ 80 h 81"/>
                <a:gd name="T22" fmla="*/ 133 w 216"/>
                <a:gd name="T23" fmla="*/ 81 h 81"/>
                <a:gd name="T24" fmla="*/ 136 w 216"/>
                <a:gd name="T25" fmla="*/ 80 h 81"/>
                <a:gd name="T26" fmla="*/ 212 w 216"/>
                <a:gd name="T27" fmla="*/ 46 h 81"/>
                <a:gd name="T28" fmla="*/ 216 w 216"/>
                <a:gd name="T29" fmla="*/ 40 h 81"/>
                <a:gd name="T30" fmla="*/ 212 w 216"/>
                <a:gd name="T31" fmla="*/ 34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6" h="81">
                  <a:moveTo>
                    <a:pt x="212" y="34"/>
                  </a:moveTo>
                  <a:cubicBezTo>
                    <a:pt x="136" y="1"/>
                    <a:pt x="136" y="1"/>
                    <a:pt x="136" y="1"/>
                  </a:cubicBezTo>
                  <a:cubicBezTo>
                    <a:pt x="134" y="0"/>
                    <a:pt x="131" y="0"/>
                    <a:pt x="130" y="1"/>
                  </a:cubicBezTo>
                  <a:cubicBezTo>
                    <a:pt x="128" y="2"/>
                    <a:pt x="127" y="4"/>
                    <a:pt x="127" y="7"/>
                  </a:cubicBezTo>
                  <a:cubicBezTo>
                    <a:pt x="127" y="35"/>
                    <a:pt x="127" y="35"/>
                    <a:pt x="12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3" y="35"/>
                    <a:pt x="0" y="38"/>
                    <a:pt x="0" y="41"/>
                  </a:cubicBezTo>
                  <a:cubicBezTo>
                    <a:pt x="0" y="45"/>
                    <a:pt x="3" y="48"/>
                    <a:pt x="7" y="48"/>
                  </a:cubicBezTo>
                  <a:cubicBezTo>
                    <a:pt x="127" y="48"/>
                    <a:pt x="127" y="48"/>
                    <a:pt x="127" y="48"/>
                  </a:cubicBezTo>
                  <a:cubicBezTo>
                    <a:pt x="127" y="74"/>
                    <a:pt x="127" y="74"/>
                    <a:pt x="127" y="74"/>
                  </a:cubicBezTo>
                  <a:cubicBezTo>
                    <a:pt x="127" y="76"/>
                    <a:pt x="128" y="78"/>
                    <a:pt x="130" y="80"/>
                  </a:cubicBezTo>
                  <a:cubicBezTo>
                    <a:pt x="131" y="80"/>
                    <a:pt x="132" y="81"/>
                    <a:pt x="133" y="81"/>
                  </a:cubicBezTo>
                  <a:cubicBezTo>
                    <a:pt x="134" y="81"/>
                    <a:pt x="135" y="81"/>
                    <a:pt x="136" y="80"/>
                  </a:cubicBezTo>
                  <a:cubicBezTo>
                    <a:pt x="212" y="46"/>
                    <a:pt x="212" y="46"/>
                    <a:pt x="212" y="46"/>
                  </a:cubicBezTo>
                  <a:cubicBezTo>
                    <a:pt x="214" y="45"/>
                    <a:pt x="216" y="43"/>
                    <a:pt x="216" y="40"/>
                  </a:cubicBezTo>
                  <a:cubicBezTo>
                    <a:pt x="216" y="38"/>
                    <a:pt x="214" y="35"/>
                    <a:pt x="212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8" name="Oval 86"/>
            <p:cNvSpPr>
              <a:spLocks noChangeArrowheads="1"/>
            </p:cNvSpPr>
            <p:nvPr/>
          </p:nvSpPr>
          <p:spPr bwMode="auto">
            <a:xfrm>
              <a:off x="2657475" y="3213100"/>
              <a:ext cx="49212" cy="476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9" name="Freeform 87"/>
            <p:cNvSpPr>
              <a:spLocks noEditPoints="1"/>
            </p:cNvSpPr>
            <p:nvPr/>
          </p:nvSpPr>
          <p:spPr bwMode="auto">
            <a:xfrm>
              <a:off x="2649538" y="3209925"/>
              <a:ext cx="219075" cy="379413"/>
            </a:xfrm>
            <a:custGeom>
              <a:avLst/>
              <a:gdLst>
                <a:gd name="T0" fmla="*/ 139 w 162"/>
                <a:gd name="T1" fmla="*/ 0 h 280"/>
                <a:gd name="T2" fmla="*/ 69 w 162"/>
                <a:gd name="T3" fmla="*/ 0 h 280"/>
                <a:gd name="T4" fmla="*/ 73 w 162"/>
                <a:gd name="T5" fmla="*/ 19 h 280"/>
                <a:gd name="T6" fmla="*/ 25 w 162"/>
                <a:gd name="T7" fmla="*/ 67 h 280"/>
                <a:gd name="T8" fmla="*/ 0 w 162"/>
                <a:gd name="T9" fmla="*/ 60 h 280"/>
                <a:gd name="T10" fmla="*/ 0 w 162"/>
                <a:gd name="T11" fmla="*/ 253 h 280"/>
                <a:gd name="T12" fmla="*/ 23 w 162"/>
                <a:gd name="T13" fmla="*/ 280 h 280"/>
                <a:gd name="T14" fmla="*/ 139 w 162"/>
                <a:gd name="T15" fmla="*/ 280 h 280"/>
                <a:gd name="T16" fmla="*/ 162 w 162"/>
                <a:gd name="T17" fmla="*/ 253 h 280"/>
                <a:gd name="T18" fmla="*/ 162 w 162"/>
                <a:gd name="T19" fmla="*/ 27 h 280"/>
                <a:gd name="T20" fmla="*/ 139 w 162"/>
                <a:gd name="T21" fmla="*/ 0 h 280"/>
                <a:gd name="T22" fmla="*/ 83 w 162"/>
                <a:gd name="T23" fmla="*/ 262 h 280"/>
                <a:gd name="T24" fmla="*/ 68 w 162"/>
                <a:gd name="T25" fmla="*/ 247 h 280"/>
                <a:gd name="T26" fmla="*/ 83 w 162"/>
                <a:gd name="T27" fmla="*/ 232 h 280"/>
                <a:gd name="T28" fmla="*/ 98 w 162"/>
                <a:gd name="T29" fmla="*/ 247 h 280"/>
                <a:gd name="T30" fmla="*/ 83 w 162"/>
                <a:gd name="T31" fmla="*/ 262 h 280"/>
                <a:gd name="T32" fmla="*/ 133 w 162"/>
                <a:gd name="T33" fmla="*/ 220 h 280"/>
                <a:gd name="T34" fmla="*/ 29 w 162"/>
                <a:gd name="T35" fmla="*/ 220 h 280"/>
                <a:gd name="T36" fmla="*/ 29 w 162"/>
                <a:gd name="T37" fmla="*/ 71 h 280"/>
                <a:gd name="T38" fmla="*/ 133 w 162"/>
                <a:gd name="T39" fmla="*/ 71 h 280"/>
                <a:gd name="T40" fmla="*/ 133 w 162"/>
                <a:gd name="T41" fmla="*/ 2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280">
                  <a:moveTo>
                    <a:pt x="139" y="0"/>
                  </a:moveTo>
                  <a:cubicBezTo>
                    <a:pt x="69" y="0"/>
                    <a:pt x="69" y="0"/>
                    <a:pt x="69" y="0"/>
                  </a:cubicBezTo>
                  <a:cubicBezTo>
                    <a:pt x="71" y="6"/>
                    <a:pt x="73" y="12"/>
                    <a:pt x="73" y="19"/>
                  </a:cubicBezTo>
                  <a:cubicBezTo>
                    <a:pt x="73" y="46"/>
                    <a:pt x="52" y="67"/>
                    <a:pt x="25" y="67"/>
                  </a:cubicBezTo>
                  <a:cubicBezTo>
                    <a:pt x="16" y="67"/>
                    <a:pt x="7" y="64"/>
                    <a:pt x="0" y="60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0" y="268"/>
                    <a:pt x="10" y="280"/>
                    <a:pt x="23" y="280"/>
                  </a:cubicBezTo>
                  <a:cubicBezTo>
                    <a:pt x="139" y="280"/>
                    <a:pt x="139" y="280"/>
                    <a:pt x="139" y="280"/>
                  </a:cubicBezTo>
                  <a:cubicBezTo>
                    <a:pt x="151" y="280"/>
                    <a:pt x="162" y="268"/>
                    <a:pt x="162" y="253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51" y="0"/>
                    <a:pt x="139" y="0"/>
                  </a:cubicBezTo>
                  <a:close/>
                  <a:moveTo>
                    <a:pt x="83" y="262"/>
                  </a:moveTo>
                  <a:cubicBezTo>
                    <a:pt x="75" y="262"/>
                    <a:pt x="68" y="255"/>
                    <a:pt x="68" y="247"/>
                  </a:cubicBezTo>
                  <a:cubicBezTo>
                    <a:pt x="68" y="239"/>
                    <a:pt x="75" y="232"/>
                    <a:pt x="83" y="232"/>
                  </a:cubicBezTo>
                  <a:cubicBezTo>
                    <a:pt x="91" y="232"/>
                    <a:pt x="98" y="239"/>
                    <a:pt x="98" y="247"/>
                  </a:cubicBezTo>
                  <a:cubicBezTo>
                    <a:pt x="98" y="255"/>
                    <a:pt x="91" y="262"/>
                    <a:pt x="83" y="262"/>
                  </a:cubicBezTo>
                  <a:close/>
                  <a:moveTo>
                    <a:pt x="133" y="220"/>
                  </a:moveTo>
                  <a:cubicBezTo>
                    <a:pt x="29" y="220"/>
                    <a:pt x="29" y="220"/>
                    <a:pt x="29" y="220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133" y="71"/>
                    <a:pt x="133" y="71"/>
                    <a:pt x="133" y="71"/>
                  </a:cubicBezTo>
                  <a:lnTo>
                    <a:pt x="133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0" name="Freeform 88"/>
            <p:cNvSpPr>
              <a:spLocks noEditPoints="1"/>
            </p:cNvSpPr>
            <p:nvPr/>
          </p:nvSpPr>
          <p:spPr bwMode="auto">
            <a:xfrm>
              <a:off x="3241675" y="3209925"/>
              <a:ext cx="219075" cy="379413"/>
            </a:xfrm>
            <a:custGeom>
              <a:avLst/>
              <a:gdLst>
                <a:gd name="T0" fmla="*/ 139 w 162"/>
                <a:gd name="T1" fmla="*/ 0 h 280"/>
                <a:gd name="T2" fmla="*/ 93 w 162"/>
                <a:gd name="T3" fmla="*/ 0 h 280"/>
                <a:gd name="T4" fmla="*/ 69 w 162"/>
                <a:gd name="T5" fmla="*/ 0 h 280"/>
                <a:gd name="T6" fmla="*/ 23 w 162"/>
                <a:gd name="T7" fmla="*/ 0 h 280"/>
                <a:gd name="T8" fmla="*/ 0 w 162"/>
                <a:gd name="T9" fmla="*/ 27 h 280"/>
                <a:gd name="T10" fmla="*/ 0 w 162"/>
                <a:gd name="T11" fmla="*/ 60 h 280"/>
                <a:gd name="T12" fmla="*/ 0 w 162"/>
                <a:gd name="T13" fmla="*/ 253 h 280"/>
                <a:gd name="T14" fmla="*/ 23 w 162"/>
                <a:gd name="T15" fmla="*/ 280 h 280"/>
                <a:gd name="T16" fmla="*/ 139 w 162"/>
                <a:gd name="T17" fmla="*/ 280 h 280"/>
                <a:gd name="T18" fmla="*/ 162 w 162"/>
                <a:gd name="T19" fmla="*/ 253 h 280"/>
                <a:gd name="T20" fmla="*/ 162 w 162"/>
                <a:gd name="T21" fmla="*/ 27 h 280"/>
                <a:gd name="T22" fmla="*/ 139 w 162"/>
                <a:gd name="T23" fmla="*/ 0 h 280"/>
                <a:gd name="T24" fmla="*/ 83 w 162"/>
                <a:gd name="T25" fmla="*/ 262 h 280"/>
                <a:gd name="T26" fmla="*/ 68 w 162"/>
                <a:gd name="T27" fmla="*/ 247 h 280"/>
                <a:gd name="T28" fmla="*/ 83 w 162"/>
                <a:gd name="T29" fmla="*/ 232 h 280"/>
                <a:gd name="T30" fmla="*/ 98 w 162"/>
                <a:gd name="T31" fmla="*/ 247 h 280"/>
                <a:gd name="T32" fmla="*/ 83 w 162"/>
                <a:gd name="T33" fmla="*/ 262 h 280"/>
                <a:gd name="T34" fmla="*/ 133 w 162"/>
                <a:gd name="T35" fmla="*/ 220 h 280"/>
                <a:gd name="T36" fmla="*/ 29 w 162"/>
                <a:gd name="T37" fmla="*/ 220 h 280"/>
                <a:gd name="T38" fmla="*/ 29 w 162"/>
                <a:gd name="T39" fmla="*/ 71 h 280"/>
                <a:gd name="T40" fmla="*/ 133 w 162"/>
                <a:gd name="T41" fmla="*/ 71 h 280"/>
                <a:gd name="T42" fmla="*/ 133 w 162"/>
                <a:gd name="T43" fmla="*/ 22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2" h="280">
                  <a:moveTo>
                    <a:pt x="139" y="0"/>
                  </a:moveTo>
                  <a:cubicBezTo>
                    <a:pt x="93" y="0"/>
                    <a:pt x="93" y="0"/>
                    <a:pt x="93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2"/>
                    <a:pt x="0" y="2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53"/>
                    <a:pt x="0" y="253"/>
                    <a:pt x="0" y="253"/>
                  </a:cubicBezTo>
                  <a:cubicBezTo>
                    <a:pt x="0" y="268"/>
                    <a:pt x="10" y="280"/>
                    <a:pt x="23" y="280"/>
                  </a:cubicBezTo>
                  <a:cubicBezTo>
                    <a:pt x="139" y="280"/>
                    <a:pt x="139" y="280"/>
                    <a:pt x="139" y="280"/>
                  </a:cubicBezTo>
                  <a:cubicBezTo>
                    <a:pt x="151" y="280"/>
                    <a:pt x="162" y="268"/>
                    <a:pt x="162" y="253"/>
                  </a:cubicBezTo>
                  <a:cubicBezTo>
                    <a:pt x="162" y="27"/>
                    <a:pt x="162" y="27"/>
                    <a:pt x="162" y="27"/>
                  </a:cubicBezTo>
                  <a:cubicBezTo>
                    <a:pt x="162" y="12"/>
                    <a:pt x="151" y="0"/>
                    <a:pt x="139" y="0"/>
                  </a:cubicBezTo>
                  <a:close/>
                  <a:moveTo>
                    <a:pt x="83" y="262"/>
                  </a:moveTo>
                  <a:cubicBezTo>
                    <a:pt x="75" y="262"/>
                    <a:pt x="68" y="255"/>
                    <a:pt x="68" y="247"/>
                  </a:cubicBezTo>
                  <a:cubicBezTo>
                    <a:pt x="68" y="239"/>
                    <a:pt x="75" y="232"/>
                    <a:pt x="83" y="232"/>
                  </a:cubicBezTo>
                  <a:cubicBezTo>
                    <a:pt x="91" y="232"/>
                    <a:pt x="98" y="239"/>
                    <a:pt x="98" y="247"/>
                  </a:cubicBezTo>
                  <a:cubicBezTo>
                    <a:pt x="98" y="255"/>
                    <a:pt x="91" y="262"/>
                    <a:pt x="83" y="262"/>
                  </a:cubicBezTo>
                  <a:close/>
                  <a:moveTo>
                    <a:pt x="133" y="220"/>
                  </a:moveTo>
                  <a:cubicBezTo>
                    <a:pt x="29" y="220"/>
                    <a:pt x="29" y="220"/>
                    <a:pt x="29" y="220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133" y="71"/>
                    <a:pt x="133" y="71"/>
                    <a:pt x="133" y="71"/>
                  </a:cubicBezTo>
                  <a:lnTo>
                    <a:pt x="133" y="2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+mj-lt"/>
              </a:endParaRPr>
            </a:p>
          </p:txBody>
        </p:sp>
      </p:grpSp>
      <p:pic>
        <p:nvPicPr>
          <p:cNvPr id="31" name="Picture 30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2128967" y="3981901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 descr="pink vib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147423" y="3045334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pink vib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432225" y="2189188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3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6432225" y="3063761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 descr="pink vibe.png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flipH="1">
            <a:off x="6445006" y="3893914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 descr="pink vibe.p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flipH="1">
            <a:off x="6445006" y="4757813"/>
            <a:ext cx="548010" cy="83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TextBox 36"/>
          <p:cNvSpPr txBox="1"/>
          <p:nvPr/>
        </p:nvSpPr>
        <p:spPr>
          <a:xfrm>
            <a:off x="2695433" y="3137548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702008" y="4016602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4G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06818" y="2273200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&gt; 6 GHz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006818" y="3133713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5G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019131" y="3917788"/>
            <a:ext cx="1362869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4G Radio</a:t>
            </a:r>
          </a:p>
          <a:p>
            <a:pPr algn="ctr"/>
            <a:r>
              <a:rPr lang="en-US" sz="1600" b="1" dirty="0" smtClean="0">
                <a:latin typeface="+mj-lt"/>
              </a:rPr>
              <a:t>&lt; 6 GHz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019131" y="4943174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Unlicensed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66098" y="4997152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Macro Cells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32722" y="4228806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Small Cells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798381" y="5528846"/>
            <a:ext cx="136286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D2D</a:t>
            </a:r>
          </a:p>
        </p:txBody>
      </p:sp>
    </p:spTree>
    <p:extLst>
      <p:ext uri="{BB962C8B-B14F-4D97-AF65-F5344CB8AC3E}">
        <p14:creationId xmlns:p14="http://schemas.microsoft.com/office/powerpoint/2010/main" val="2498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40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447800" y="1538172"/>
            <a:ext cx="6019800" cy="490013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AU" dirty="0" smtClean="0"/>
              <a:t>…  with key parameters for IMT-2020 likely to significantly extend IMT-Advanced (4G)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id:image002.jpg@01D0D00E.AAC7E150"/>
          <p:cNvPicPr>
            <a:picLocks noChangeAspect="1"/>
          </p:cNvPicPr>
          <p:nvPr/>
        </p:nvPicPr>
        <p:blipFill rotWithShape="1"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4295" y="1791862"/>
            <a:ext cx="7910105" cy="460893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Different IMT-2020 capabilities will be applied to a diversity of use cases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3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there is a developing set of expectations for IMT-2020 capabilities for each use case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Pentagon 5"/>
          <p:cNvSpPr/>
          <p:nvPr/>
        </p:nvSpPr>
        <p:spPr bwMode="auto">
          <a:xfrm>
            <a:off x="685800" y="17526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Data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rates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7" name="Pentagon 6"/>
          <p:cNvSpPr/>
          <p:nvPr/>
        </p:nvSpPr>
        <p:spPr bwMode="auto">
          <a:xfrm>
            <a:off x="685800" y="22098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Capacity</a:t>
            </a:r>
          </a:p>
        </p:txBody>
      </p:sp>
      <p:sp>
        <p:nvSpPr>
          <p:cNvPr id="8" name="Pentagon 7"/>
          <p:cNvSpPr/>
          <p:nvPr/>
        </p:nvSpPr>
        <p:spPr bwMode="auto">
          <a:xfrm>
            <a:off x="685800" y="2667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Spectrum</a:t>
            </a:r>
          </a:p>
        </p:txBody>
      </p:sp>
      <p:sp>
        <p:nvSpPr>
          <p:cNvPr id="9" name="Pentagon 8"/>
          <p:cNvSpPr/>
          <p:nvPr/>
        </p:nvSpPr>
        <p:spPr bwMode="auto">
          <a:xfrm>
            <a:off x="685800" y="31242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Energy</a:t>
            </a:r>
          </a:p>
        </p:txBody>
      </p:sp>
      <p:sp>
        <p:nvSpPr>
          <p:cNvPr id="10" name="Pentagon 9"/>
          <p:cNvSpPr/>
          <p:nvPr/>
        </p:nvSpPr>
        <p:spPr bwMode="auto">
          <a:xfrm>
            <a:off x="685800" y="35814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Latency</a:t>
            </a:r>
          </a:p>
        </p:txBody>
      </p:sp>
      <p:sp>
        <p:nvSpPr>
          <p:cNvPr id="11" name="Pentagon 10"/>
          <p:cNvSpPr/>
          <p:nvPr/>
        </p:nvSpPr>
        <p:spPr bwMode="auto">
          <a:xfrm>
            <a:off x="685800" y="40386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D2D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capabilities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Pentagon 11"/>
          <p:cNvSpPr/>
          <p:nvPr/>
        </p:nvSpPr>
        <p:spPr bwMode="auto">
          <a:xfrm>
            <a:off x="685800" y="44958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Reliabiity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Pentagon 12"/>
          <p:cNvSpPr/>
          <p:nvPr/>
        </p:nvSpPr>
        <p:spPr bwMode="auto">
          <a:xfrm>
            <a:off x="685800" y="4953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16" name="Pentagon 15"/>
          <p:cNvSpPr/>
          <p:nvPr/>
        </p:nvSpPr>
        <p:spPr bwMode="auto">
          <a:xfrm>
            <a:off x="685800" y="49530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17" name="Pentagon 16"/>
          <p:cNvSpPr/>
          <p:nvPr/>
        </p:nvSpPr>
        <p:spPr bwMode="auto">
          <a:xfrm>
            <a:off x="685800" y="54102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Battery</a:t>
            </a:r>
          </a:p>
        </p:txBody>
      </p:sp>
      <p:sp>
        <p:nvSpPr>
          <p:cNvPr id="18" name="Pentagon 17"/>
          <p:cNvSpPr/>
          <p:nvPr/>
        </p:nvSpPr>
        <p:spPr bwMode="auto">
          <a:xfrm>
            <a:off x="2895600" y="17526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1-10Gb/s</a:t>
            </a:r>
          </a:p>
        </p:txBody>
      </p:sp>
      <p:sp>
        <p:nvSpPr>
          <p:cNvPr id="19" name="Pentagon 18"/>
          <p:cNvSpPr/>
          <p:nvPr/>
        </p:nvSpPr>
        <p:spPr bwMode="auto">
          <a:xfrm>
            <a:off x="2895600" y="22098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36TB/month/user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0" name="Pentagon 19"/>
          <p:cNvSpPr/>
          <p:nvPr/>
        </p:nvSpPr>
        <p:spPr bwMode="auto">
          <a:xfrm>
            <a:off x="2895600" y="2667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Higher frequencies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with flexibility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Pentagon 20"/>
          <p:cNvSpPr/>
          <p:nvPr/>
        </p:nvSpPr>
        <p:spPr bwMode="auto">
          <a:xfrm>
            <a:off x="2895600" y="31242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~10% of today’s consumption</a:t>
            </a:r>
          </a:p>
        </p:txBody>
      </p:sp>
      <p:sp>
        <p:nvSpPr>
          <p:cNvPr id="22" name="Pentagon 21"/>
          <p:cNvSpPr/>
          <p:nvPr/>
        </p:nvSpPr>
        <p:spPr bwMode="auto">
          <a:xfrm>
            <a:off x="2895600" y="35814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~1ms</a:t>
            </a:r>
          </a:p>
        </p:txBody>
      </p:sp>
      <p:sp>
        <p:nvSpPr>
          <p:cNvPr id="23" name="Pentagon 22"/>
          <p:cNvSpPr/>
          <p:nvPr/>
        </p:nvSpPr>
        <p:spPr bwMode="auto">
          <a:xfrm>
            <a:off x="2895600" y="40386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NSPS, ITS, resilience,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…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Pentagon 23"/>
          <p:cNvSpPr/>
          <p:nvPr/>
        </p:nvSpPr>
        <p:spPr bwMode="auto">
          <a:xfrm>
            <a:off x="2895600" y="44958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99.999% within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time budget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5" name="Pentagon 24"/>
          <p:cNvSpPr/>
          <p:nvPr/>
        </p:nvSpPr>
        <p:spPr bwMode="auto">
          <a:xfrm>
            <a:off x="2895600" y="4953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Coverage</a:t>
            </a:r>
          </a:p>
        </p:txBody>
      </p:sp>
      <p:sp>
        <p:nvSpPr>
          <p:cNvPr id="26" name="Pentagon 25"/>
          <p:cNvSpPr/>
          <p:nvPr/>
        </p:nvSpPr>
        <p:spPr bwMode="auto">
          <a:xfrm>
            <a:off x="2895600" y="49530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&gt;20dB of LTE</a:t>
            </a:r>
          </a:p>
        </p:txBody>
      </p:sp>
      <p:sp>
        <p:nvSpPr>
          <p:cNvPr id="27" name="Pentagon 26"/>
          <p:cNvSpPr/>
          <p:nvPr/>
        </p:nvSpPr>
        <p:spPr bwMode="auto">
          <a:xfrm>
            <a:off x="2895600" y="54102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~10 years</a:t>
            </a:r>
          </a:p>
        </p:txBody>
      </p:sp>
      <p:sp>
        <p:nvSpPr>
          <p:cNvPr id="29" name="Pentagon 28"/>
          <p:cNvSpPr/>
          <p:nvPr/>
        </p:nvSpPr>
        <p:spPr bwMode="auto">
          <a:xfrm>
            <a:off x="685800" y="5867400"/>
            <a:ext cx="2057400" cy="304800"/>
          </a:xfrm>
          <a:prstGeom prst="homePlate">
            <a:avLst/>
          </a:prstGeom>
          <a:solidFill>
            <a:srgbClr val="FFC0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Density</a:t>
            </a:r>
          </a:p>
        </p:txBody>
      </p:sp>
      <p:sp>
        <p:nvSpPr>
          <p:cNvPr id="30" name="Pentagon 29"/>
          <p:cNvSpPr/>
          <p:nvPr/>
        </p:nvSpPr>
        <p:spPr bwMode="auto">
          <a:xfrm>
            <a:off x="2895600" y="5867400"/>
            <a:ext cx="3352800" cy="304800"/>
          </a:xfrm>
          <a:prstGeom prst="homePlate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latin typeface="+mj-lt"/>
              </a:rPr>
              <a:t>300k devices per access node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Right Brace 30"/>
          <p:cNvSpPr/>
          <p:nvPr/>
        </p:nvSpPr>
        <p:spPr bwMode="auto">
          <a:xfrm>
            <a:off x="5943600" y="1752600"/>
            <a:ext cx="304800" cy="2590800"/>
          </a:xfrm>
          <a:prstGeom prst="rightBrace">
            <a:avLst/>
          </a:prstGeom>
          <a:noFill/>
          <a:ln w="381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Right Brace 31"/>
          <p:cNvSpPr/>
          <p:nvPr/>
        </p:nvSpPr>
        <p:spPr bwMode="auto">
          <a:xfrm>
            <a:off x="6324600" y="3581400"/>
            <a:ext cx="304800" cy="1676400"/>
          </a:xfrm>
          <a:prstGeom prst="rightBrace">
            <a:avLst/>
          </a:prstGeom>
          <a:noFill/>
          <a:ln w="38100" cap="flat" cmpd="sng" algn="ctr">
            <a:solidFill>
              <a:srgbClr val="FF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ight Brace 32"/>
          <p:cNvSpPr/>
          <p:nvPr/>
        </p:nvSpPr>
        <p:spPr bwMode="auto">
          <a:xfrm>
            <a:off x="6705600" y="4953000"/>
            <a:ext cx="304800" cy="1219200"/>
          </a:xfrm>
          <a:prstGeom prst="rightBrace">
            <a:avLst/>
          </a:prstGeom>
          <a:noFill/>
          <a:ln w="38100" cap="flat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6324600" y="2819400"/>
            <a:ext cx="2209800" cy="5334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Ultra-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dense</a:t>
            </a:r>
            <a:b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</a:b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705600" y="4114800"/>
            <a:ext cx="1828800" cy="533400"/>
          </a:xfrm>
          <a:prstGeom prst="rect">
            <a:avLst/>
          </a:prstGeom>
          <a:solidFill>
            <a:srgbClr val="FF660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Ultra-</a:t>
            </a:r>
            <a:r>
              <a:rPr lang="en-AU" sz="1600" dirty="0" smtClean="0">
                <a:latin typeface="+mj-lt"/>
              </a:rPr>
              <a:t>reliable </a:t>
            </a:r>
            <a:r>
              <a:rPr kumimoji="0" lang="en-A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networks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7086600" y="5334000"/>
            <a:ext cx="1447800" cy="5334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Massive machines</a:t>
            </a:r>
          </a:p>
        </p:txBody>
      </p:sp>
      <p:sp>
        <p:nvSpPr>
          <p:cNvPr id="38" name="Rectangle 37">
            <a:hlinkClick r:id="rId2"/>
          </p:cNvPr>
          <p:cNvSpPr/>
          <p:nvPr/>
        </p:nvSpPr>
        <p:spPr bwMode="auto">
          <a:xfrm>
            <a:off x="685800" y="6248400"/>
            <a:ext cx="7848600" cy="228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100" dirty="0">
                <a:latin typeface="+mj-lt"/>
                <a:hlinkClick r:id="rId2"/>
              </a:rPr>
              <a:t>Source </a:t>
            </a:r>
            <a:r>
              <a:rPr lang="en-US" sz="1100" dirty="0">
                <a:latin typeface="+mj-lt"/>
              </a:rPr>
              <a:t>:  ITU-R 2020 Vision Workshop Feb-12 2014 @ Vietnam, by METIS project </a:t>
            </a:r>
          </a:p>
        </p:txBody>
      </p:sp>
    </p:spTree>
    <p:extLst>
      <p:ext uri="{BB962C8B-B14F-4D97-AF65-F5344CB8AC3E}">
        <p14:creationId xmlns:p14="http://schemas.microsoft.com/office/powerpoint/2010/main" val="83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question for today is does IEEE 802 want to submit IEEE 802.11 as part of IMT-2020?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Possible benefits </a:t>
            </a:r>
            <a:r>
              <a:rPr lang="en-US" dirty="0"/>
              <a:t>of </a:t>
            </a:r>
            <a:r>
              <a:rPr lang="en-US" dirty="0" smtClean="0"/>
              <a:t>recognition as an IMT-2020 technology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IEEE 802.11 </a:t>
            </a:r>
            <a:r>
              <a:rPr lang="en-US" dirty="0" smtClean="0">
                <a:solidFill>
                  <a:srgbClr val="00B050"/>
                </a:solidFill>
              </a:rPr>
              <a:t>would be internationally </a:t>
            </a:r>
            <a:r>
              <a:rPr lang="en-US" dirty="0" smtClean="0">
                <a:solidFill>
                  <a:srgbClr val="00B050"/>
                </a:solidFill>
              </a:rPr>
              <a:t>recognized </a:t>
            </a:r>
            <a:r>
              <a:rPr lang="en-US" dirty="0">
                <a:solidFill>
                  <a:srgbClr val="00B050"/>
                </a:solidFill>
              </a:rPr>
              <a:t>of </a:t>
            </a:r>
            <a:r>
              <a:rPr lang="en-US" dirty="0" smtClean="0">
                <a:solidFill>
                  <a:srgbClr val="00B050"/>
                </a:solidFill>
              </a:rPr>
              <a:t>as part of IMT-2020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Note: many </a:t>
            </a:r>
            <a:r>
              <a:rPr lang="en-US" dirty="0"/>
              <a:t>developing countries rely on ITU </a:t>
            </a:r>
            <a:r>
              <a:rPr lang="en-US" dirty="0" smtClean="0"/>
              <a:t>Recommendations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maybe ISO standardization is sufficient?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IEEE 802.11 would be included in the 5G marketing hype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maybe Wi-Fi does not need any more hype!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IEEE </a:t>
            </a:r>
            <a:r>
              <a:rPr lang="en-US" dirty="0">
                <a:solidFill>
                  <a:srgbClr val="00B050"/>
                </a:solidFill>
              </a:rPr>
              <a:t>802.11 might be able to access IMT-2020 identified frequency bands, including exclusive as well as shared spectrum access</a:t>
            </a:r>
            <a:endParaRPr lang="en-US" b="1" dirty="0" smtClean="0">
              <a:solidFill>
                <a:srgbClr val="00B050"/>
              </a:solidFill>
            </a:endParaRPr>
          </a:p>
          <a:p>
            <a:pPr lvl="2"/>
            <a:r>
              <a:rPr lang="en-US" dirty="0"/>
              <a:t>NOTE: May see increased use of shared-licensing as industry moves to higher frequency bands, and certain countries may require IMT-2020 compliance to deploy in these bands</a:t>
            </a:r>
            <a:endParaRPr lang="en-US" dirty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is this something that is needed or valuable?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IEEE 802.11 </a:t>
            </a:r>
            <a:r>
              <a:rPr lang="en-US" dirty="0" smtClean="0">
                <a:solidFill>
                  <a:srgbClr val="00B050"/>
                </a:solidFill>
              </a:rPr>
              <a:t>could be better positioned for IoT space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Counter: IoT positioning requires features and not more PR</a:t>
            </a:r>
            <a:r>
              <a:rPr lang="en-US" dirty="0" smtClean="0">
                <a:solidFill>
                  <a:srgbClr val="FF0000"/>
                </a:solidFill>
              </a:rPr>
              <a:t>!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0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830</Words>
  <Application>Microsoft Office PowerPoint</Application>
  <PresentationFormat>On-screen Show (4:3)</PresentationFormat>
  <Paragraphs>159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802-11-Submission</vt:lpstr>
      <vt:lpstr>Should IEEE 802.11 be proposed as an IMT-2020 technology?</vt:lpstr>
      <vt:lpstr>Does 802.11 want to join the 5G bandwagon currently being defined as IMT-2020? Discuss!</vt:lpstr>
      <vt:lpstr>Industry is in the early stages of defining 5G (aka IMT-2020) …</vt:lpstr>
      <vt:lpstr>… but the definition of 5G is progressing quickly under stewardship of  ITU-R WP5D</vt:lpstr>
      <vt:lpstr>IMT-2020 will cover macro cells, small cell and device to device communications …</vt:lpstr>
      <vt:lpstr>…  with key parameters for IMT-2020 likely to significantly extend IMT-Advanced (4G)</vt:lpstr>
      <vt:lpstr>Different IMT-2020 capabilities will be applied to a diversity of use cases …</vt:lpstr>
      <vt:lpstr>… and there is a developing set of expectations for IMT-2020 capabilities for each use case</vt:lpstr>
      <vt:lpstr>The question for today is does IEEE 802 want to submit IEEE 802.11 as part of IMT-2020?</vt:lpstr>
      <vt:lpstr>The question for today is does IEEE 802 want to submit IEEE 802.11 as part of IMT-2020?</vt:lpstr>
      <vt:lpstr>ITU-R WP 5D already considers IEEE to be an important stakeholder, but maybe not Wi-Fi/802.11</vt:lpstr>
      <vt:lpstr>Maybe we can leverage 3GPP LWA to ensure IEEE 802.11 meets IMT-2020 requirements</vt:lpstr>
      <vt:lpstr>There is no explicit proposal today, just the start of a conversation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2015-11-03T22:48:41Z</dcterms:modified>
</cp:coreProperties>
</file>