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6582" autoAdjust="0"/>
  </p:normalViewPr>
  <p:slideViewPr>
    <p:cSldViewPr>
      <p:cViewPr>
        <p:scale>
          <a:sx n="100" d="100"/>
          <a:sy n="100" d="100"/>
        </p:scale>
        <p:origin x="-33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522" y="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>
                <a:ea typeface="Times New Roman"/>
                <a:cs typeface="Arial"/>
              </a:rPr>
              <a:t>Cheeha</a:t>
            </a:r>
            <a:r>
              <a:rPr lang="en-US" altLang="ko-KR" dirty="0" smtClean="0">
                <a:ea typeface="Times New Roman"/>
                <a:cs typeface="Arial"/>
              </a:rPr>
              <a:t> Kim</a:t>
            </a:r>
            <a:r>
              <a:rPr lang="en-GB" dirty="0" smtClean="0"/>
              <a:t>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Cheeha</a:t>
            </a:r>
            <a:r>
              <a:rPr lang="en-US" dirty="0" smtClean="0"/>
              <a:t> Kim</a:t>
            </a:r>
            <a:r>
              <a:rPr lang="en-GB" dirty="0" smtClean="0"/>
              <a:t>, POSTECH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802.11-15/1265r2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110315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RTS*/CTS* for UL/DL OFDMA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32" y="216995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</a:t>
            </a:r>
            <a:fld id="{D9B89CA7-3577-48AD-901E-EE7A89967358}" type="datetime5">
              <a:rPr lang="en-GB" sz="2000" smtClean="0"/>
              <a:pPr algn="ctr">
                <a:spcBef>
                  <a:spcPts val="500"/>
                </a:spcBef>
                <a:tabLst>
                  <a:tab pos="912813" algn="l"/>
                  <a:tab pos="1827213" algn="l"/>
                  <a:tab pos="2741613" algn="l"/>
                  <a:tab pos="3656013" algn="l"/>
                  <a:tab pos="4570413" algn="l"/>
                  <a:tab pos="5484813" algn="l"/>
                  <a:tab pos="6399213" algn="l"/>
                  <a:tab pos="7313613" algn="l"/>
                  <a:tab pos="8228013" algn="l"/>
                  <a:tab pos="9142413" algn="l"/>
                  <a:tab pos="10056813" algn="l"/>
                </a:tabLst>
              </a:pPr>
              <a:t>7-Nov-15</a:t>
            </a:fld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45767" y="358917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6349174"/>
              </p:ext>
            </p:extLst>
          </p:nvPr>
        </p:nvGraphicFramePr>
        <p:xfrm>
          <a:off x="1056011" y="4114800"/>
          <a:ext cx="7239000" cy="1447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1541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Cheeha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POSTECH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Networking &amp; Distributed Systems Lab., Room 341, PIRL, POSTECH,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Hyoja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-Dong, Pohang, KOREA, 790-784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82-54-279-5655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chkim@postech.ac.kr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Jiseon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Lee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happyjskr@postech.ac.kr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Using modified RTS/CTS coordination, efficient DL/UL-OFDMA transmission can be scheduled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298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atinLnBrk="0"/>
            <a:r>
              <a:rPr lang="en-US" sz="2000" dirty="0"/>
              <a:t>[1] 802.11-15/0132-06-00ax-spec-framework</a:t>
            </a:r>
          </a:p>
          <a:p>
            <a:pPr latinLnBrk="0"/>
            <a:r>
              <a:rPr lang="en-US" sz="2000" dirty="0"/>
              <a:t>[2] 802.11-13/1058r0 Efficient wider bandwidth operation</a:t>
            </a:r>
          </a:p>
          <a:p>
            <a:pPr latinLnBrk="0"/>
            <a:r>
              <a:rPr lang="en-US" sz="2000" dirty="0"/>
              <a:t>[3] 802.11-15/0354r1 Bandwidth granularity on UL-OFDMA data allocation</a:t>
            </a:r>
          </a:p>
          <a:p>
            <a:pPr latinLnBrk="0"/>
            <a:r>
              <a:rPr lang="en-US" sz="2000" dirty="0"/>
              <a:t>[4] 802.11-15/0059r1 Uplink RTS/CTS Control</a:t>
            </a:r>
          </a:p>
          <a:p>
            <a:pPr latinLnBrk="0"/>
            <a:r>
              <a:rPr lang="en-US" sz="2000" dirty="0"/>
              <a:t>[5] 802.11-14/1442r1 Considerations on DL OFDMA control mechanism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2000" dirty="0"/>
              <a:t>MU features include UL and DL OFDMA </a:t>
            </a:r>
            <a:r>
              <a:rPr lang="en-US" altLang="ko-KR" sz="2000" dirty="0"/>
              <a:t>in 11ax SFD [1]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To improve the channel utilization as much as possible for UL/DL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functions asymmetrically 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AP needs to collect STA’s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demands to schedule UL MU STAs’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efficiently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This contribution proposes effective channel allocation method and efficient STA’s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demands report method using RTS</a:t>
            </a:r>
            <a:r>
              <a:rPr lang="en-US" altLang="ko-KR" sz="2000" baseline="30000" dirty="0"/>
              <a:t>*</a:t>
            </a:r>
            <a:r>
              <a:rPr lang="en-US" altLang="ko-KR" sz="2000" dirty="0"/>
              <a:t>/CTS</a:t>
            </a:r>
            <a:r>
              <a:rPr lang="en-US" altLang="ko-KR" sz="2000" baseline="30000" dirty="0"/>
              <a:t>*</a:t>
            </a:r>
            <a:r>
              <a:rPr lang="en-US" altLang="ko-KR" sz="2000" dirty="0"/>
              <a:t> (modified RTS/CTS)</a:t>
            </a:r>
            <a:endParaRPr lang="ko-KR" altLang="en-US" sz="2000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/>
              <a:t>Backgrounds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802.11ax Spec Framework Document [1]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800" dirty="0"/>
              <a:t>Multi-user (MU) features include UL and DL OFDMA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800" dirty="0"/>
              <a:t>An UL MU PPDU (MU-MIMO or OFDMA) is sent as an immediate response (IFS TBD) to a Trigger frame (format TBD) sent by the AP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802.11ac standard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Mandatory support for 20 MHz, 40 MHz and 80 MHz channel widths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Optional support for 160 MHz and 80+80 MHz channel widths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RTS/CTS exchange negotiates dynamic bandwidth operation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/>
              <a:t>Backgrounds (cont’d)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Bandwidth (BW)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Non-contiguous BW provides higher </a:t>
            </a:r>
            <a:r>
              <a:rPr lang="en-US" altLang="ko-KR" sz="1800" dirty="0" smtClean="0"/>
              <a:t>gain </a:t>
            </a:r>
            <a:r>
              <a:rPr lang="en-US" altLang="ko-KR" sz="1800" dirty="0"/>
              <a:t>than contiguous BW [2]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Finer granularity of BW occupation </a:t>
            </a:r>
            <a:r>
              <a:rPr lang="en-US" altLang="ko-KR" sz="1800" dirty="0" smtClean="0"/>
              <a:t>[</a:t>
            </a:r>
            <a:r>
              <a:rPr lang="en-US" altLang="ko-KR" sz="1800" dirty="0"/>
              <a:t>3]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Dense environments [4]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Configuration control by the AP can help the overall interference situation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could control the use of RTS/CTS for STAs associated with the AP in a way that optimizes network resources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Dense OBSS environments [5]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and STAs might see the busy/idle state of secondary channels differently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RTS/CTS have no functionalities compensating unused secondary bands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To utilize channels as much as possible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/>
              <a:t>For DL-OFDMA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 Allocate all the channels if possible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/>
              <a:t>For UL-OFDMA,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Collect STA’s </a:t>
            </a:r>
            <a:r>
              <a:rPr lang="en-US" altLang="ko-KR" dirty="0" err="1"/>
              <a:t>Tx</a:t>
            </a:r>
            <a:r>
              <a:rPr lang="en-US" altLang="ko-KR" dirty="0"/>
              <a:t> demands efficiently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Schedule channel allocation based on STA’s TX demands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0142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</a:t>
            </a:r>
            <a:r>
              <a:rPr lang="en-US" altLang="ko-KR" baseline="30000" dirty="0"/>
              <a:t>*</a:t>
            </a:r>
            <a:r>
              <a:rPr lang="en-US" altLang="ko-KR" dirty="0"/>
              <a:t> - CTS</a:t>
            </a:r>
            <a:r>
              <a:rPr lang="en-US" altLang="ko-KR" baseline="30000" dirty="0"/>
              <a:t>* </a:t>
            </a:r>
            <a:r>
              <a:rPr lang="en-US" altLang="ko-KR" dirty="0"/>
              <a:t>Configurations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RTS*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AP/STA initiates transmission with RTS*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Format is the same as the legacy RTS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Subtype value may be defined for RTS*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CTS*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CTS* is issued in response to RTS*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Every STA is associated </a:t>
            </a:r>
            <a:r>
              <a:rPr lang="en-US" altLang="ko-KR" sz="1600" dirty="0" smtClean="0"/>
              <a:t>with </a:t>
            </a:r>
            <a:r>
              <a:rPr lang="en-US" altLang="ko-KR" sz="1600" dirty="0"/>
              <a:t>a sub-channel (tone unit) within 20 MHz at association operation</a:t>
            </a:r>
          </a:p>
          <a:p>
            <a:pPr marL="1428750" lvl="3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400" dirty="0"/>
              <a:t>20 MHz OFDMA building blocks can carry a mix of different tone unit sizes within each 242 tone unit boundary [1]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CTS* </a:t>
            </a:r>
            <a:r>
              <a:rPr lang="en-GB" altLang="ko-KR" sz="1600" dirty="0"/>
              <a:t>is sent using associated sub-channel in each 20 MHz band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600" dirty="0"/>
              <a:t>Function of </a:t>
            </a:r>
            <a:r>
              <a:rPr lang="en-US" altLang="ko-KR" sz="1600" dirty="0"/>
              <a:t>CTS* </a:t>
            </a:r>
            <a:r>
              <a:rPr lang="en-GB" altLang="ko-KR" sz="1600" dirty="0"/>
              <a:t>is the same as the original CTS’s plus reporting </a:t>
            </a:r>
            <a:r>
              <a:rPr lang="en-GB" altLang="ko-KR" sz="1600" dirty="0" err="1"/>
              <a:t>Tx</a:t>
            </a:r>
            <a:r>
              <a:rPr lang="en-GB" altLang="ko-KR" sz="1600" dirty="0"/>
              <a:t> demand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600" dirty="0"/>
              <a:t>But implemented C</a:t>
            </a:r>
            <a:r>
              <a:rPr lang="en-US" altLang="ko-KR" sz="1600" dirty="0"/>
              <a:t>TS* </a:t>
            </a:r>
            <a:r>
              <a:rPr lang="en-GB" altLang="ko-KR" sz="1600" dirty="0"/>
              <a:t>may contain only </a:t>
            </a:r>
            <a:r>
              <a:rPr lang="en-GB" altLang="ko-KR" sz="1600" dirty="0" err="1"/>
              <a:t>Tx</a:t>
            </a:r>
            <a:r>
              <a:rPr lang="en-GB" altLang="ko-KR" sz="1600" dirty="0"/>
              <a:t> demand reports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223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AP-initiated Coordination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sends a copy of RTS</a:t>
            </a:r>
            <a:r>
              <a:rPr lang="en-US" altLang="ko-KR" sz="1800" baseline="30000" dirty="0"/>
              <a:t> * </a:t>
            </a:r>
            <a:r>
              <a:rPr lang="en-US" altLang="ko-KR" sz="1800" dirty="0"/>
              <a:t>in every 20 MHz band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Receiving STAs respond with CTS* for each accessible 20 MHz band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Based on CTS*, AP arranges DL-OFDMA channels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AP is to schedule DL to meet equal data length requirement </a:t>
            </a:r>
            <a:endParaRPr lang="en-US" altLang="ko-KR" sz="2000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STA’s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 demands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reported in CTS* as well for UL-OFDMA scheduling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UL-OFDMA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Trigger* frame contains channel allocation information</a:t>
            </a:r>
            <a:endParaRPr lang="en-US" altLang="ko-KR" sz="1600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Trigger* must be equal to CTS* in length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807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AP-initiated Coordination (cont’d)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grpSp>
        <p:nvGrpSpPr>
          <p:cNvPr id="8" name="그룹 7"/>
          <p:cNvGrpSpPr/>
          <p:nvPr/>
        </p:nvGrpSpPr>
        <p:grpSpPr>
          <a:xfrm>
            <a:off x="-227012" y="1635981"/>
            <a:ext cx="9144000" cy="4209341"/>
            <a:chOff x="-227012" y="1635981"/>
            <a:chExt cx="9144000" cy="4209341"/>
          </a:xfrm>
        </p:grpSpPr>
        <p:grpSp>
          <p:nvGrpSpPr>
            <p:cNvPr id="140" name="그룹 139"/>
            <p:cNvGrpSpPr/>
            <p:nvPr/>
          </p:nvGrpSpPr>
          <p:grpSpPr>
            <a:xfrm>
              <a:off x="-227012" y="3200400"/>
              <a:ext cx="9144000" cy="2644922"/>
              <a:chOff x="-45991" y="2842334"/>
              <a:chExt cx="9806867" cy="3089255"/>
            </a:xfrm>
          </p:grpSpPr>
          <p:cxnSp>
            <p:nvCxnSpPr>
              <p:cNvPr id="197" name="직선 화살표 연결선 196"/>
              <p:cNvCxnSpPr/>
              <p:nvPr/>
            </p:nvCxnSpPr>
            <p:spPr>
              <a:xfrm>
                <a:off x="904875" y="5648325"/>
                <a:ext cx="8856001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198" name="직사각형 197"/>
              <p:cNvSpPr/>
              <p:nvPr/>
            </p:nvSpPr>
            <p:spPr>
              <a:xfrm>
                <a:off x="9210729" y="5677673"/>
                <a:ext cx="466794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Time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99" name="직사각형 198"/>
              <p:cNvSpPr/>
              <p:nvPr/>
            </p:nvSpPr>
            <p:spPr>
              <a:xfrm>
                <a:off x="1042118" y="5677672"/>
                <a:ext cx="478016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DIFS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00" name="직사각형 199"/>
              <p:cNvSpPr/>
              <p:nvPr/>
            </p:nvSpPr>
            <p:spPr>
              <a:xfrm>
                <a:off x="1545832" y="5669844"/>
                <a:ext cx="662361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Back-off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201" name="직선 화살표 연결선 200"/>
              <p:cNvCxnSpPr/>
              <p:nvPr/>
            </p:nvCxnSpPr>
            <p:spPr>
              <a:xfrm>
                <a:off x="951415" y="5300276"/>
                <a:ext cx="0" cy="326767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202" name="직사각형 201"/>
              <p:cNvSpPr/>
              <p:nvPr/>
            </p:nvSpPr>
            <p:spPr>
              <a:xfrm>
                <a:off x="90098" y="5305321"/>
                <a:ext cx="1139243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20 MHz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203" name="직선 화살표 연결선 202"/>
              <p:cNvCxnSpPr/>
              <p:nvPr/>
            </p:nvCxnSpPr>
            <p:spPr>
              <a:xfrm>
                <a:off x="1057275" y="2859682"/>
                <a:ext cx="0" cy="2798381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204" name="직사각형 203"/>
              <p:cNvSpPr/>
              <p:nvPr/>
            </p:nvSpPr>
            <p:spPr>
              <a:xfrm>
                <a:off x="-45991" y="2842334"/>
                <a:ext cx="1443415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160 MHz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141" name="직사각형 140"/>
            <p:cNvSpPr/>
            <p:nvPr/>
          </p:nvSpPr>
          <p:spPr>
            <a:xfrm>
              <a:off x="2751952" y="5214436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2" name="직사각형 141"/>
            <p:cNvSpPr/>
            <p:nvPr/>
          </p:nvSpPr>
          <p:spPr>
            <a:xfrm>
              <a:off x="2751952" y="4892050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2751952" y="460210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4" name="직사각형 143"/>
            <p:cNvSpPr/>
            <p:nvPr/>
          </p:nvSpPr>
          <p:spPr>
            <a:xfrm>
              <a:off x="2751952" y="4279722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5" name="직사각형 144"/>
            <p:cNvSpPr/>
            <p:nvPr/>
          </p:nvSpPr>
          <p:spPr>
            <a:xfrm>
              <a:off x="2751952" y="396628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6" name="직사각형 145"/>
            <p:cNvSpPr/>
            <p:nvPr/>
          </p:nvSpPr>
          <p:spPr>
            <a:xfrm>
              <a:off x="2751952" y="3727781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7" name="직사각형 146"/>
            <p:cNvSpPr/>
            <p:nvPr/>
          </p:nvSpPr>
          <p:spPr>
            <a:xfrm>
              <a:off x="2751952" y="3414347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2017666" y="5332650"/>
              <a:ext cx="590412" cy="260333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2017666" y="5031166"/>
              <a:ext cx="590412" cy="27530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2017666" y="4729680"/>
              <a:ext cx="590412" cy="27530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2017666" y="4428194"/>
              <a:ext cx="590412" cy="27530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2017666" y="4126708"/>
              <a:ext cx="590412" cy="27530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94" name="직사각형 193"/>
            <p:cNvSpPr/>
            <p:nvPr/>
          </p:nvSpPr>
          <p:spPr>
            <a:xfrm>
              <a:off x="2017666" y="3825222"/>
              <a:ext cx="590412" cy="27530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95" name="직사각형 194"/>
            <p:cNvSpPr/>
            <p:nvPr/>
          </p:nvSpPr>
          <p:spPr>
            <a:xfrm>
              <a:off x="2017666" y="3523736"/>
              <a:ext cx="590412" cy="27530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96" name="직사각형 195"/>
            <p:cNvSpPr/>
            <p:nvPr/>
          </p:nvSpPr>
          <p:spPr>
            <a:xfrm>
              <a:off x="2017666" y="3222250"/>
              <a:ext cx="590412" cy="27530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RTS*</a:t>
              </a:r>
            </a:p>
          </p:txBody>
        </p:sp>
        <p:sp>
          <p:nvSpPr>
            <p:cNvPr id="149" name="직사각형 148"/>
            <p:cNvSpPr/>
            <p:nvPr/>
          </p:nvSpPr>
          <p:spPr>
            <a:xfrm>
              <a:off x="2751952" y="551274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1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0" name="직사각형 149"/>
            <p:cNvSpPr/>
            <p:nvPr/>
          </p:nvSpPr>
          <p:spPr>
            <a:xfrm>
              <a:off x="3452521" y="5313494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1" name="직사각형 150"/>
            <p:cNvSpPr/>
            <p:nvPr/>
          </p:nvSpPr>
          <p:spPr>
            <a:xfrm>
              <a:off x="3452521" y="501511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2" name="직사각형 151"/>
            <p:cNvSpPr/>
            <p:nvPr/>
          </p:nvSpPr>
          <p:spPr>
            <a:xfrm>
              <a:off x="3452521" y="4716741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3" name="직사각형 152"/>
            <p:cNvSpPr/>
            <p:nvPr/>
          </p:nvSpPr>
          <p:spPr>
            <a:xfrm>
              <a:off x="3452521" y="441836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3452521" y="4119991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5" name="직사각형 154"/>
            <p:cNvSpPr/>
            <p:nvPr/>
          </p:nvSpPr>
          <p:spPr>
            <a:xfrm>
              <a:off x="3452521" y="382161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3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6" name="직사각형 155"/>
            <p:cNvSpPr/>
            <p:nvPr/>
          </p:nvSpPr>
          <p:spPr>
            <a:xfrm>
              <a:off x="3452521" y="3523241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STA2</a:t>
              </a:r>
              <a:endParaRPr kumimoji="0" lang="ko-KR" altLang="en-US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7" name="직사각형 156"/>
            <p:cNvSpPr/>
            <p:nvPr/>
          </p:nvSpPr>
          <p:spPr>
            <a:xfrm>
              <a:off x="3452521" y="322486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STA2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8" name="직사각형 157"/>
            <p:cNvSpPr/>
            <p:nvPr/>
          </p:nvSpPr>
          <p:spPr>
            <a:xfrm>
              <a:off x="2751952" y="3222791"/>
              <a:ext cx="590412" cy="828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2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9" name="직사각형 158"/>
            <p:cNvSpPr/>
            <p:nvPr/>
          </p:nvSpPr>
          <p:spPr>
            <a:xfrm>
              <a:off x="2751952" y="3521103"/>
              <a:ext cx="590412" cy="828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2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60" name="직사각형 159"/>
            <p:cNvSpPr/>
            <p:nvPr/>
          </p:nvSpPr>
          <p:spPr>
            <a:xfrm>
              <a:off x="2751952" y="3864606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1" name="직사각형 160"/>
            <p:cNvSpPr/>
            <p:nvPr/>
          </p:nvSpPr>
          <p:spPr>
            <a:xfrm>
              <a:off x="2751952" y="4162918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62" name="Rectangle 62"/>
            <p:cNvSpPr/>
            <p:nvPr/>
          </p:nvSpPr>
          <p:spPr bwMode="auto">
            <a:xfrm>
              <a:off x="5437874" y="3222250"/>
              <a:ext cx="468000" cy="27201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81" name="직사각형 180"/>
            <p:cNvSpPr/>
            <p:nvPr/>
          </p:nvSpPr>
          <p:spPr>
            <a:xfrm>
              <a:off x="6067372" y="5320580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6067372" y="5020816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067372" y="4721055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6067372" y="4421294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6067372" y="4121533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6067372" y="3821772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6067372" y="3522011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6067372" y="3222250"/>
              <a:ext cx="595951" cy="272680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Trigger*</a:t>
              </a:r>
              <a:endParaRPr kumimoji="0" lang="en-US" altLang="ko-KR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66" name="직사각형 165"/>
            <p:cNvSpPr/>
            <p:nvPr/>
          </p:nvSpPr>
          <p:spPr>
            <a:xfrm>
              <a:off x="6737223" y="531122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7" name="직사각형 166"/>
            <p:cNvSpPr/>
            <p:nvPr/>
          </p:nvSpPr>
          <p:spPr>
            <a:xfrm>
              <a:off x="6737223" y="5011686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8" name="직사각형 167"/>
            <p:cNvSpPr/>
            <p:nvPr/>
          </p:nvSpPr>
          <p:spPr>
            <a:xfrm>
              <a:off x="6737223" y="4712155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9" name="직사각형 168"/>
            <p:cNvSpPr/>
            <p:nvPr/>
          </p:nvSpPr>
          <p:spPr>
            <a:xfrm>
              <a:off x="6737223" y="4412624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0" name="직사각형 169"/>
            <p:cNvSpPr/>
            <p:nvPr/>
          </p:nvSpPr>
          <p:spPr>
            <a:xfrm>
              <a:off x="6737223" y="4113093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1" name="직사각형 170"/>
            <p:cNvSpPr/>
            <p:nvPr/>
          </p:nvSpPr>
          <p:spPr>
            <a:xfrm>
              <a:off x="6737223" y="3813562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6737223" y="3514031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3" name="직사각형 172"/>
            <p:cNvSpPr/>
            <p:nvPr/>
          </p:nvSpPr>
          <p:spPr>
            <a:xfrm>
              <a:off x="6737223" y="321450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STA2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UL DATA</a:t>
              </a:r>
              <a:endParaRPr kumimoji="0" lang="ko-KR" altLang="en-US" sz="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74" name="Rectangle 62"/>
            <p:cNvSpPr/>
            <p:nvPr/>
          </p:nvSpPr>
          <p:spPr bwMode="auto">
            <a:xfrm>
              <a:off x="8106100" y="3214500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75" name="모서리가 둥근 사각형 설명선 174"/>
            <p:cNvSpPr/>
            <p:nvPr/>
          </p:nvSpPr>
          <p:spPr>
            <a:xfrm>
              <a:off x="872347" y="4574290"/>
              <a:ext cx="1037192" cy="722514"/>
            </a:xfrm>
            <a:prstGeom prst="wedgeRoundRectCallout">
              <a:avLst>
                <a:gd name="adj1" fmla="val 58985"/>
                <a:gd name="adj2" fmla="val 73643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160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DL: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To STA 1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76" name="모서리가 둥근 사각형 설명선 175"/>
            <p:cNvSpPr/>
            <p:nvPr/>
          </p:nvSpPr>
          <p:spPr>
            <a:xfrm>
              <a:off x="801682" y="1992186"/>
              <a:ext cx="2081934" cy="986245"/>
            </a:xfrm>
            <a:prstGeom prst="wedgeRoundRectCallout">
              <a:avLst>
                <a:gd name="adj1" fmla="val 42920"/>
                <a:gd name="adj2" fmla="val 96862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160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DL data can receive &amp; UL: To AP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2751952" y="3328874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8" name="직사각형 177"/>
            <p:cNvSpPr/>
            <p:nvPr/>
          </p:nvSpPr>
          <p:spPr>
            <a:xfrm>
              <a:off x="2751952" y="3627186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79" name="모서리가 둥근 사각형 설명선 178"/>
            <p:cNvSpPr/>
            <p:nvPr/>
          </p:nvSpPr>
          <p:spPr>
            <a:xfrm>
              <a:off x="3014446" y="1635981"/>
              <a:ext cx="1875715" cy="723330"/>
            </a:xfrm>
            <a:prstGeom prst="wedgeRoundRectCallout">
              <a:avLst>
                <a:gd name="adj1" fmla="val -32760"/>
                <a:gd name="adj2" fmla="val 174324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40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UL: To AP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80" name="모서리가 둥근 사각형 설명선 179"/>
            <p:cNvSpPr/>
            <p:nvPr/>
          </p:nvSpPr>
          <p:spPr>
            <a:xfrm>
              <a:off x="5017219" y="2163621"/>
              <a:ext cx="1976927" cy="743584"/>
            </a:xfrm>
            <a:prstGeom prst="wedgeRoundRectCallout">
              <a:avLst>
                <a:gd name="adj1" fmla="val -134617"/>
                <a:gd name="adj2" fmla="val 111607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3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80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UL: To AP</a:t>
              </a:r>
              <a:endParaRPr kumimoji="0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2" name="Rectangle 62"/>
            <p:cNvSpPr/>
            <p:nvPr/>
          </p:nvSpPr>
          <p:spPr bwMode="auto">
            <a:xfrm>
              <a:off x="8106100" y="3514186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73" name="Rectangle 62"/>
            <p:cNvSpPr/>
            <p:nvPr/>
          </p:nvSpPr>
          <p:spPr bwMode="auto">
            <a:xfrm>
              <a:off x="8106100" y="3813872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74" name="Rectangle 62"/>
            <p:cNvSpPr/>
            <p:nvPr/>
          </p:nvSpPr>
          <p:spPr bwMode="auto">
            <a:xfrm>
              <a:off x="8106100" y="4113558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75" name="Rectangle 62"/>
            <p:cNvSpPr/>
            <p:nvPr/>
          </p:nvSpPr>
          <p:spPr bwMode="auto">
            <a:xfrm>
              <a:off x="8106100" y="4413244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76" name="Rectangle 62"/>
            <p:cNvSpPr/>
            <p:nvPr/>
          </p:nvSpPr>
          <p:spPr bwMode="auto">
            <a:xfrm>
              <a:off x="8106100" y="4712930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77" name="Rectangle 62"/>
            <p:cNvSpPr/>
            <p:nvPr/>
          </p:nvSpPr>
          <p:spPr bwMode="auto">
            <a:xfrm>
              <a:off x="8106100" y="5012616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78" name="Rectangle 62"/>
            <p:cNvSpPr/>
            <p:nvPr/>
          </p:nvSpPr>
          <p:spPr bwMode="auto">
            <a:xfrm>
              <a:off x="8106100" y="5312305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79" name="Rectangle 62"/>
            <p:cNvSpPr/>
            <p:nvPr/>
          </p:nvSpPr>
          <p:spPr bwMode="auto">
            <a:xfrm>
              <a:off x="5438461" y="3514292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80" name="Rectangle 62"/>
            <p:cNvSpPr/>
            <p:nvPr/>
          </p:nvSpPr>
          <p:spPr bwMode="auto">
            <a:xfrm>
              <a:off x="5438461" y="3814084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81" name="Rectangle 62"/>
            <p:cNvSpPr/>
            <p:nvPr/>
          </p:nvSpPr>
          <p:spPr bwMode="auto">
            <a:xfrm>
              <a:off x="5438461" y="4113876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82" name="Rectangle 62"/>
            <p:cNvSpPr/>
            <p:nvPr/>
          </p:nvSpPr>
          <p:spPr bwMode="auto">
            <a:xfrm>
              <a:off x="5438461" y="4413668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83" name="Rectangle 62"/>
            <p:cNvSpPr/>
            <p:nvPr/>
          </p:nvSpPr>
          <p:spPr bwMode="auto">
            <a:xfrm>
              <a:off x="5438461" y="4713460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84" name="Rectangle 62"/>
            <p:cNvSpPr/>
            <p:nvPr/>
          </p:nvSpPr>
          <p:spPr bwMode="auto">
            <a:xfrm>
              <a:off x="5438461" y="5013252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85" name="Rectangle 62"/>
            <p:cNvSpPr/>
            <p:nvPr/>
          </p:nvSpPr>
          <p:spPr bwMode="auto">
            <a:xfrm>
              <a:off x="5438461" y="5313046"/>
              <a:ext cx="466826" cy="279767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3474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STA-initiated Coordination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UL-OFDMA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Unrequested channels may be allocated based on outstanding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 demands using trigger* along with CTS*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Trigger* structure is the same as CTS*</a:t>
            </a:r>
          </a:p>
          <a:p>
            <a:pPr marL="1428750" lvl="3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400" dirty="0"/>
              <a:t>UL STA </a:t>
            </a:r>
            <a:r>
              <a:rPr lang="en-US" altLang="ko-KR" sz="1400" dirty="0" err="1"/>
              <a:t>Tx</a:t>
            </a:r>
            <a:r>
              <a:rPr lang="en-US" altLang="ko-KR" sz="1400" dirty="0"/>
              <a:t> address is defined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44" name="직사각형 43"/>
          <p:cNvSpPr/>
          <p:nvPr/>
        </p:nvSpPr>
        <p:spPr>
          <a:xfrm>
            <a:off x="1795179" y="6151698"/>
            <a:ext cx="652865" cy="3763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DIFS</a:t>
            </a: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274519" y="6154487"/>
            <a:ext cx="1029411" cy="3763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Back-off</a:t>
            </a: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85800" y="3511749"/>
            <a:ext cx="7839834" cy="3043040"/>
            <a:chOff x="685800" y="3511749"/>
            <a:chExt cx="7839834" cy="3043040"/>
          </a:xfrm>
        </p:grpSpPr>
        <p:sp>
          <p:nvSpPr>
            <p:cNvPr id="41" name="직사각형 40"/>
            <p:cNvSpPr/>
            <p:nvPr/>
          </p:nvSpPr>
          <p:spPr>
            <a:xfrm>
              <a:off x="7807247" y="6157992"/>
              <a:ext cx="718387" cy="3967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Time</a:t>
              </a:r>
              <a:endParaRPr kumimoji="0" lang="ko-KR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3" name="직선 화살표 연결선 42"/>
            <p:cNvCxnSpPr/>
            <p:nvPr/>
          </p:nvCxnSpPr>
          <p:spPr>
            <a:xfrm>
              <a:off x="1624540" y="6399526"/>
              <a:ext cx="6664018" cy="0"/>
            </a:xfrm>
            <a:prstGeom prst="straightConnector1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46" name="직선 화살표 연결선 45"/>
            <p:cNvCxnSpPr/>
            <p:nvPr/>
          </p:nvCxnSpPr>
          <p:spPr>
            <a:xfrm>
              <a:off x="1671323" y="6044864"/>
              <a:ext cx="0" cy="332976"/>
            </a:xfrm>
            <a:prstGeom prst="straightConnector1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  <a:headEnd type="triangle"/>
              <a:tailEnd type="triangle"/>
            </a:ln>
            <a:effectLst/>
          </p:spPr>
        </p:cxnSp>
        <p:sp>
          <p:nvSpPr>
            <p:cNvPr id="47" name="직사각형 46"/>
            <p:cNvSpPr/>
            <p:nvPr/>
          </p:nvSpPr>
          <p:spPr>
            <a:xfrm>
              <a:off x="772203" y="6074129"/>
              <a:ext cx="1145192" cy="28226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</a:rPr>
                <a:t>20 MHz</a:t>
              </a:r>
              <a:endParaRPr kumimoji="0" lang="ko-KR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endParaRPr>
            </a:p>
          </p:txBody>
        </p:sp>
        <p:cxnSp>
          <p:nvCxnSpPr>
            <p:cNvPr id="48" name="직선 화살표 연결선 47"/>
            <p:cNvCxnSpPr/>
            <p:nvPr/>
          </p:nvCxnSpPr>
          <p:spPr>
            <a:xfrm>
              <a:off x="1777736" y="3551346"/>
              <a:ext cx="0" cy="2851550"/>
            </a:xfrm>
            <a:prstGeom prst="straightConnector1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  <a:headEnd type="triangle"/>
              <a:tailEnd type="triangle"/>
            </a:ln>
            <a:effectLst/>
          </p:spPr>
        </p:cxnSp>
        <p:sp>
          <p:nvSpPr>
            <p:cNvPr id="49" name="직사각형 48"/>
            <p:cNvSpPr/>
            <p:nvPr/>
          </p:nvSpPr>
          <p:spPr>
            <a:xfrm>
              <a:off x="685800" y="3651535"/>
              <a:ext cx="1450953" cy="28226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</a:rPr>
                <a:t>160 MHz</a:t>
              </a:r>
              <a:endParaRPr kumimoji="0" lang="ko-KR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endParaRPr>
            </a:p>
          </p:txBody>
        </p:sp>
        <p:sp>
          <p:nvSpPr>
            <p:cNvPr id="50" name="모서리가 둥근 사각형 설명선 49"/>
            <p:cNvSpPr/>
            <p:nvPr/>
          </p:nvSpPr>
          <p:spPr>
            <a:xfrm>
              <a:off x="1918787" y="5410967"/>
              <a:ext cx="1089080" cy="552921"/>
            </a:xfrm>
            <a:prstGeom prst="wedgeRoundRectCallout">
              <a:avLst>
                <a:gd name="adj1" fmla="val 57418"/>
                <a:gd name="adj2" fmla="val 94253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40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UL: To AP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772996" y="6056736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50" kern="0" dirty="0">
                  <a:solidFill>
                    <a:srgbClr val="000000"/>
                  </a:solidFill>
                  <a:latin typeface="Times New Roman"/>
                </a:rPr>
                <a:t>UL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772996" y="5694373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50" kern="0" dirty="0">
                  <a:solidFill>
                    <a:srgbClr val="000000"/>
                  </a:solidFill>
                  <a:latin typeface="Times New Roman"/>
                </a:rPr>
                <a:t>UL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3088679" y="6057945"/>
              <a:ext cx="636519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RTS*</a:t>
              </a: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3088679" y="5701190"/>
              <a:ext cx="636519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RTS*</a:t>
              </a:r>
            </a:p>
          </p:txBody>
        </p:sp>
        <p:cxnSp>
          <p:nvCxnSpPr>
            <p:cNvPr id="56" name="꺾인 연결선 55"/>
            <p:cNvCxnSpPr/>
            <p:nvPr/>
          </p:nvCxnSpPr>
          <p:spPr>
            <a:xfrm rot="10800000" flipV="1">
              <a:off x="3900273" y="3729219"/>
              <a:ext cx="3511" cy="1771032"/>
            </a:xfrm>
            <a:prstGeom prst="bentConnector3">
              <a:avLst>
                <a:gd name="adj1" fmla="val 6644518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  <a:headEnd type="triangle"/>
              <a:tailEnd type="triangle"/>
            </a:ln>
            <a:effectLst/>
          </p:spPr>
        </p:cxnSp>
        <p:sp>
          <p:nvSpPr>
            <p:cNvPr id="57" name="모서리가 둥근 사각형 설명선 56"/>
            <p:cNvSpPr/>
            <p:nvPr/>
          </p:nvSpPr>
          <p:spPr>
            <a:xfrm>
              <a:off x="1877837" y="3738951"/>
              <a:ext cx="1532845" cy="843912"/>
            </a:xfrm>
            <a:prstGeom prst="wedgeRoundRectCallout">
              <a:avLst>
                <a:gd name="adj1" fmla="val 66176"/>
                <a:gd name="adj2" fmla="val -4206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Trigger for unrequested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120 MHz UL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3943552" y="6057946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</a:t>
              </a:r>
              <a:endParaRPr kumimoji="0" lang="ko-KR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3943552" y="5694255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</a:t>
              </a:r>
              <a:endParaRPr kumimoji="0" lang="ko-KR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3943552" y="5330562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Trigger*</a:t>
              </a: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3943552" y="4966869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Trigger*</a:t>
              </a: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3943552" y="4603176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Trigger*</a:t>
              </a: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3943552" y="4239483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Trigger*</a:t>
              </a: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3943552" y="3875790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Trigger*</a:t>
              </a: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3943552" y="3512097"/>
              <a:ext cx="636519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Trigger*</a:t>
              </a: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772996" y="5332009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50" kern="0" dirty="0">
                  <a:solidFill>
                    <a:srgbClr val="000000"/>
                  </a:solidFill>
                  <a:latin typeface="Times New Roman"/>
                </a:rPr>
                <a:t>UL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4772996" y="4969645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50" kern="0" dirty="0">
                  <a:solidFill>
                    <a:srgbClr val="000000"/>
                  </a:solidFill>
                  <a:latin typeface="Times New Roman"/>
                </a:rPr>
                <a:t>UL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4772996" y="4607281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50" kern="0" dirty="0">
                  <a:solidFill>
                    <a:srgbClr val="000000"/>
                  </a:solidFill>
                  <a:latin typeface="Times New Roman"/>
                </a:rPr>
                <a:t>UL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4772996" y="4244917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50" kern="0" dirty="0">
                  <a:solidFill>
                    <a:srgbClr val="000000"/>
                  </a:solidFill>
                  <a:latin typeface="Times New Roman"/>
                </a:rPr>
                <a:t>UL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4772996" y="3882553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50" kern="0" dirty="0">
                  <a:solidFill>
                    <a:srgbClr val="000000"/>
                  </a:solidFill>
                  <a:latin typeface="Times New Roman"/>
                </a:rPr>
                <a:t>UL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4772996" y="3520189"/>
              <a:ext cx="1878053" cy="332976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 DATA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6822969" y="6057598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>
                  <a:solidFill>
                    <a:srgbClr val="000000"/>
                  </a:solidFill>
                  <a:latin typeface="Times New Roman"/>
                </a:rPr>
                <a:t>ACK</a:t>
              </a:r>
              <a:endParaRPr lang="ko-KR" altLang="en-US" sz="1000" ker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6822969" y="5693907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>
                  <a:solidFill>
                    <a:srgbClr val="000000"/>
                  </a:solidFill>
                  <a:latin typeface="Times New Roman"/>
                </a:rPr>
                <a:t>ACK</a:t>
              </a:r>
              <a:endParaRPr lang="ko-KR" altLang="en-US" sz="1000" ker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6822969" y="5330214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>
                  <a:solidFill>
                    <a:srgbClr val="000000"/>
                  </a:solidFill>
                  <a:latin typeface="Times New Roman"/>
                </a:rPr>
                <a:t>ACK</a:t>
              </a:r>
              <a:endParaRPr lang="ko-KR" altLang="en-US" sz="1000" ker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6822969" y="4966521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>
                  <a:solidFill>
                    <a:srgbClr val="000000"/>
                  </a:solidFill>
                  <a:latin typeface="Times New Roman"/>
                </a:rPr>
                <a:t>ACK</a:t>
              </a:r>
              <a:endParaRPr lang="ko-KR" altLang="en-US" sz="1000" ker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6822969" y="4602828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>
                  <a:solidFill>
                    <a:srgbClr val="000000"/>
                  </a:solidFill>
                  <a:latin typeface="Times New Roman"/>
                </a:rPr>
                <a:t>ACK</a:t>
              </a:r>
              <a:endParaRPr lang="ko-KR" altLang="en-US" sz="1000" ker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6822969" y="4239135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>
                  <a:solidFill>
                    <a:srgbClr val="000000"/>
                  </a:solidFill>
                  <a:latin typeface="Times New Roman"/>
                </a:rPr>
                <a:t>ACK</a:t>
              </a:r>
              <a:endParaRPr lang="ko-KR" altLang="en-US" sz="1000" ker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6822969" y="3875442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>
                  <a:solidFill>
                    <a:srgbClr val="000000"/>
                  </a:solidFill>
                  <a:latin typeface="Times New Roman"/>
                </a:rPr>
                <a:t>ACK</a:t>
              </a:r>
              <a:endParaRPr lang="ko-KR" altLang="en-US" sz="1000" ker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6822969" y="3511749"/>
              <a:ext cx="485335" cy="332975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ACK</a:t>
              </a: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1126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414</TotalTime>
  <Words>1029</Words>
  <Application>Microsoft Office PowerPoint</Application>
  <PresentationFormat>On-screen Show (4:3)</PresentationFormat>
  <Paragraphs>257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테마</vt:lpstr>
      <vt:lpstr>RTS*/CTS* for UL/DL OFDMA Control</vt:lpstr>
      <vt:lpstr>Abstract</vt:lpstr>
      <vt:lpstr>Backgrounds</vt:lpstr>
      <vt:lpstr>Backgrounds (cont’d)</vt:lpstr>
      <vt:lpstr>Motivation</vt:lpstr>
      <vt:lpstr>RTS* - CTS* Configurations</vt:lpstr>
      <vt:lpstr>AP-initiated Coordination </vt:lpstr>
      <vt:lpstr>AP-initiated Coordination (cont’d) </vt:lpstr>
      <vt:lpstr>STA-initiated Coordination 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RTS*/CTS* for UL/DL OFDMA Control</dc:title>
  <dc:creator>Jiseon Lee</dc:creator>
  <cp:lastModifiedBy>o00903653</cp:lastModifiedBy>
  <cp:revision>36</cp:revision>
  <cp:lastPrinted>1601-01-01T00:00:00Z</cp:lastPrinted>
  <dcterms:created xsi:type="dcterms:W3CDTF">2015-10-22T07:04:31Z</dcterms:created>
  <dcterms:modified xsi:type="dcterms:W3CDTF">2015-11-07T17:44:27Z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1446918174</vt:lpwstr>
  </property>
</Properties>
</file>