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48" r:id="rId2"/>
    <p:sldId id="449" r:id="rId3"/>
    <p:sldId id="589" r:id="rId4"/>
    <p:sldId id="590" r:id="rId5"/>
    <p:sldId id="458" r:id="rId6"/>
    <p:sldId id="460" r:id="rId7"/>
    <p:sldId id="592" r:id="rId8"/>
    <p:sldId id="591" r:id="rId9"/>
    <p:sldId id="593" r:id="rId10"/>
    <p:sldId id="594" r:id="rId11"/>
    <p:sldId id="603" r:id="rId12"/>
    <p:sldId id="604" r:id="rId13"/>
    <p:sldId id="605" r:id="rId14"/>
  </p:sldIdLst>
  <p:sldSz cx="9144000" cy="6858000" type="screen4x3"/>
  <p:notesSz cx="6934200" cy="9280525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249" autoAdjust="0"/>
  </p:normalViewPr>
  <p:slideViewPr>
    <p:cSldViewPr>
      <p:cViewPr>
        <p:scale>
          <a:sx n="75" d="100"/>
          <a:sy n="75" d="100"/>
        </p:scale>
        <p:origin x="-1200" y="1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tags" Target="tags/tag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737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5604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560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56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C1F39C57-B009-1842-A6FA-26BC443BF742}" type="slidenum">
              <a:rPr lang="en-GB"/>
              <a:pPr/>
              <a:t>3</a:t>
            </a:fld>
            <a:endParaRPr lang="en-GB"/>
          </a:p>
        </p:txBody>
      </p:sp>
      <p:sp>
        <p:nvSpPr>
          <p:cNvPr id="25607" name="Rectangle 7"/>
          <p:cNvSpPr txBox="1">
            <a:spLocks noGrp="1" noChangeArrowheads="1"/>
          </p:cNvSpPr>
          <p:nvPr/>
        </p:nvSpPr>
        <p:spPr bwMode="auto">
          <a:xfrm>
            <a:off x="3928840" y="8816203"/>
            <a:ext cx="3005360" cy="46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F4925547-1B54-F744-AB2E-42C42F886ECC}" type="slidenum">
              <a:rPr lang="en-US" sz="1300"/>
              <a:pPr algn="r"/>
              <a:t>3</a:t>
            </a:fld>
            <a:endParaRPr lang="en-US" sz="1300"/>
          </a:p>
        </p:txBody>
      </p:sp>
      <p:sp>
        <p:nvSpPr>
          <p:cNvPr id="256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40262" cy="3479800"/>
          </a:xfrm>
          <a:ln/>
        </p:spPr>
      </p:sp>
      <p:sp>
        <p:nvSpPr>
          <p:cNvPr id="256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54" tIns="48327" rIns="96654" bIns="48327"/>
          <a:lstStyle/>
          <a:p>
            <a:pPr defTabSz="914400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6628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662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66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001C9BAB-ABFB-B74E-9262-F5A8C9788914}" type="slidenum">
              <a:rPr lang="en-GB"/>
              <a:pPr/>
              <a:t>4</a:t>
            </a:fld>
            <a:endParaRPr lang="en-GB"/>
          </a:p>
        </p:txBody>
      </p:sp>
      <p:sp>
        <p:nvSpPr>
          <p:cNvPr id="266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66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6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802.11-15/1236r4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4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://www.ieee.org/web/membership/ethics/code_ethics.html" TargetMode="External"/><Relationship Id="rId6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45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2015-11</a:t>
            </a:r>
            <a:r>
              <a:rPr lang="en-US" sz="2000" kern="0" smtClean="0">
                <a:latin typeface="+mn-lt"/>
                <a:ea typeface="+mn-ea"/>
              </a:rPr>
              <a:t>-12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>
                <a:solidFill>
                  <a:schemeClr val="tx2"/>
                </a:solidFill>
              </a:rPr>
              <a:t>IEEE 802.11aj Task Group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November </a:t>
            </a:r>
            <a:r>
              <a:rPr lang="en-US" altLang="zh-CN" sz="3200" b="1" dirty="0">
                <a:solidFill>
                  <a:schemeClr val="tx2"/>
                </a:solidFill>
              </a:rPr>
              <a:t>2015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Agenda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08867"/>
              </p:ext>
            </p:extLst>
          </p:nvPr>
        </p:nvGraphicFramePr>
        <p:xfrm>
          <a:off x="539750" y="3048000"/>
          <a:ext cx="7732713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6" name="Document" r:id="rId4" imgW="8509000" imgH="1587500" progId="Word.Document.8">
                  <p:embed/>
                </p:oleObj>
              </mc:Choice>
              <mc:Fallback>
                <p:oleObj name="Document" r:id="rId4" imgW="8509000" imgH="1587500" progId="Word.Document.8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048000"/>
                        <a:ext cx="7732713" cy="103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066800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256584"/>
          </a:xfrm>
        </p:spPr>
        <p:txBody>
          <a:bodyPr/>
          <a:lstStyle/>
          <a:p>
            <a:r>
              <a:rPr lang="en-US" sz="2000" dirty="0" smtClean="0"/>
              <a:t>To approve the following proposals (presented in conference call on 22 Oct) to be incorporated into </a:t>
            </a:r>
            <a:r>
              <a:rPr lang="en-US" sz="2000" dirty="0" err="1" smtClean="0"/>
              <a:t>TGaj</a:t>
            </a:r>
            <a:r>
              <a:rPr lang="en-US" sz="2000" dirty="0" smtClean="0"/>
              <a:t> technical draft</a:t>
            </a:r>
          </a:p>
          <a:p>
            <a:pPr lvl="1"/>
            <a:r>
              <a:rPr lang="en-US" sz="1800" dirty="0" smtClean="0"/>
              <a:t>11-15</a:t>
            </a:r>
            <a:r>
              <a:rPr lang="en-US" sz="1800" dirty="0"/>
              <a:t>/1258r0  Text Refinements for CDMG AP or PCP </a:t>
            </a:r>
            <a:r>
              <a:rPr lang="en-US" sz="1800" dirty="0" smtClean="0"/>
              <a:t>clustering</a:t>
            </a:r>
          </a:p>
          <a:p>
            <a:pPr lvl="1"/>
            <a:r>
              <a:rPr lang="en-US" sz="1800" dirty="0"/>
              <a:t>11-</a:t>
            </a:r>
            <a:r>
              <a:rPr lang="en-US" sz="1800" dirty="0" smtClean="0"/>
              <a:t>15/1255r0  Proposed</a:t>
            </a:r>
            <a:r>
              <a:rPr lang="en-US" sz="1800" dirty="0"/>
              <a:t>-cdmg-capabilities-element-format</a:t>
            </a:r>
            <a:endParaRPr lang="en-US" sz="1800" dirty="0" smtClean="0"/>
          </a:p>
          <a:p>
            <a:pPr lvl="1"/>
            <a:endParaRPr lang="en-US" sz="1800" dirty="0"/>
          </a:p>
          <a:p>
            <a:pPr marL="57150" indent="0">
              <a:buNone/>
            </a:pPr>
            <a:r>
              <a:rPr lang="en-US" sz="2000" dirty="0" smtClean="0"/>
              <a:t>Moved: </a:t>
            </a:r>
            <a:r>
              <a:rPr lang="en-US" sz="2000" dirty="0" err="1" smtClean="0"/>
              <a:t>Haiming</a:t>
            </a:r>
            <a:r>
              <a:rPr lang="en-US" sz="2000" dirty="0" smtClean="0"/>
              <a:t> WANG</a:t>
            </a:r>
          </a:p>
          <a:p>
            <a:pPr marL="57150" indent="0">
              <a:buNone/>
            </a:pPr>
            <a:r>
              <a:rPr lang="en-US" sz="2000" dirty="0" smtClean="0"/>
              <a:t>Seconded: </a:t>
            </a:r>
            <a:r>
              <a:rPr lang="en-US" sz="2000" dirty="0" err="1" smtClean="0"/>
              <a:t>Jiamin</a:t>
            </a:r>
            <a:r>
              <a:rPr lang="en-US" sz="2000" dirty="0" smtClean="0"/>
              <a:t> CHEN</a:t>
            </a:r>
          </a:p>
          <a:p>
            <a:pPr marL="57150" indent="0">
              <a:buNone/>
            </a:pPr>
            <a:r>
              <a:rPr lang="en-US" sz="2000" dirty="0" smtClean="0"/>
              <a:t>Results: Y6 N0 A0</a:t>
            </a:r>
          </a:p>
          <a:p>
            <a:pPr marL="57150" indent="0">
              <a:buNone/>
            </a:pPr>
            <a:r>
              <a:rPr lang="en-US" sz="2000" dirty="0" smtClean="0"/>
              <a:t>Motion passed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987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altLang="en-US" dirty="0" err="1"/>
              <a:t>TGaj</a:t>
            </a:r>
            <a:r>
              <a:rPr lang="en-US" altLang="en-US" dirty="0"/>
              <a:t> Motion for WG Letter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r>
              <a:rPr lang="en-US" altLang="en-US" dirty="0"/>
              <a:t>Having approved comment resolutions for all of the comments received from comment collecting on P802.11aj </a:t>
            </a:r>
            <a:r>
              <a:rPr lang="en-US" altLang="en-US" dirty="0" smtClean="0"/>
              <a:t>D0.01 </a:t>
            </a:r>
            <a:r>
              <a:rPr lang="en-US" altLang="en-US" dirty="0"/>
              <a:t>(CC12), </a:t>
            </a:r>
            <a:r>
              <a:rPr lang="en-US" altLang="en-US" dirty="0" smtClean="0"/>
              <a:t>D0.2 </a:t>
            </a:r>
            <a:r>
              <a:rPr lang="en-US" altLang="en-US" dirty="0"/>
              <a:t>(</a:t>
            </a:r>
            <a:r>
              <a:rPr lang="en-US" altLang="en-US" dirty="0" smtClean="0"/>
              <a:t>CC19),  D0.5 (CC20) and </a:t>
            </a:r>
            <a:r>
              <a:rPr lang="en-US" altLang="en-US" dirty="0"/>
              <a:t>D0.6 (CC22</a:t>
            </a:r>
            <a:r>
              <a:rPr lang="en-US" altLang="en-US" dirty="0" smtClean="0"/>
              <a:t>) </a:t>
            </a:r>
            <a:r>
              <a:rPr lang="en-US" altLang="en-US" dirty="0"/>
              <a:t>as specified in </a:t>
            </a:r>
            <a:r>
              <a:rPr lang="en-US" altLang="en-US" dirty="0" smtClean="0"/>
              <a:t>11-15/1443r0</a:t>
            </a:r>
            <a:endParaRPr lang="en-GB" altLang="en-US" dirty="0"/>
          </a:p>
          <a:p>
            <a:r>
              <a:rPr lang="en-GB" altLang="en-US" dirty="0"/>
              <a:t>Instruct the editor to prepare P802.11aj D1.0,  and</a:t>
            </a:r>
          </a:p>
          <a:p>
            <a:r>
              <a:rPr lang="en-GB" altLang="en-US" dirty="0"/>
              <a:t>Approve a 30 day Working Group Technical Letter Ballot asking the question “Should P802.11aj D1.0 be forwarded to Sponsor Ballot?”</a:t>
            </a:r>
          </a:p>
          <a:p>
            <a:endParaRPr lang="en-GB" altLang="en-US" sz="1800" dirty="0"/>
          </a:p>
          <a:p>
            <a:r>
              <a:rPr lang="en-GB" altLang="en-US" sz="2000" dirty="0" smtClean="0"/>
              <a:t>Moved: </a:t>
            </a:r>
            <a:r>
              <a:rPr lang="en-GB" altLang="en-US" sz="2000" dirty="0" err="1" smtClean="0"/>
              <a:t>Jiamin</a:t>
            </a:r>
            <a:r>
              <a:rPr lang="en-GB" altLang="en-US" sz="2000" dirty="0" smtClean="0"/>
              <a:t> Chen</a:t>
            </a:r>
            <a:endParaRPr lang="en-GB" altLang="en-US" sz="2000" dirty="0" smtClean="0"/>
          </a:p>
          <a:p>
            <a:r>
              <a:rPr lang="en-GB" altLang="en-US" sz="2000" dirty="0" smtClean="0"/>
              <a:t>Seconded: </a:t>
            </a:r>
            <a:r>
              <a:rPr lang="en-GB" altLang="en-US" sz="2000" dirty="0" err="1" smtClean="0"/>
              <a:t>Haiming</a:t>
            </a:r>
            <a:r>
              <a:rPr lang="en-GB" altLang="en-US" sz="2000" dirty="0" smtClean="0"/>
              <a:t> Wang</a:t>
            </a:r>
            <a:endParaRPr lang="en-GB" altLang="en-US" sz="2000" dirty="0" smtClean="0"/>
          </a:p>
          <a:p>
            <a:r>
              <a:rPr lang="en-GB" altLang="en-US" sz="2000" dirty="0" smtClean="0"/>
              <a:t>Result</a:t>
            </a:r>
            <a:r>
              <a:rPr lang="en-GB" altLang="en-US" sz="2000" dirty="0"/>
              <a:t>: </a:t>
            </a:r>
            <a:r>
              <a:rPr lang="en-GB" altLang="en-US" sz="2000" dirty="0" smtClean="0"/>
              <a:t>Y7 N0 A0</a:t>
            </a:r>
          </a:p>
          <a:p>
            <a:r>
              <a:rPr lang="en-GB" altLang="en-US" sz="2000" dirty="0" smtClean="0"/>
              <a:t>Motion passed</a:t>
            </a: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854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Jan 2016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 Resolution for 802.11aj D1.0 initial WG Letter </a:t>
            </a:r>
            <a:r>
              <a:rPr lang="en-US" dirty="0" smtClean="0"/>
              <a:t>Ballot</a:t>
            </a:r>
          </a:p>
          <a:p>
            <a:endParaRPr lang="en-US" dirty="0"/>
          </a:p>
          <a:p>
            <a:r>
              <a:rPr lang="en-US" dirty="0" smtClean="0"/>
              <a:t>Review Task Group Timeline</a:t>
            </a:r>
          </a:p>
          <a:p>
            <a:endParaRPr lang="en-US" dirty="0"/>
          </a:p>
          <a:p>
            <a:r>
              <a:rPr lang="en-US" dirty="0" smtClean="0"/>
              <a:t>Discussion on MDR Review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71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600" dirty="0" smtClean="0"/>
              <a:t>14 Jan 2016 </a:t>
            </a:r>
            <a:r>
              <a:rPr lang="en-US" altLang="zh-CN" sz="2600" dirty="0"/>
              <a:t>9pm ET</a:t>
            </a:r>
          </a:p>
          <a:p>
            <a:pPr marL="801688" lvl="1" indent="-176213">
              <a:buNone/>
            </a:pPr>
            <a:r>
              <a:rPr lang="en-US" altLang="zh-CN" sz="2400" dirty="0"/>
              <a:t>   </a:t>
            </a:r>
            <a:r>
              <a:rPr lang="en-US" altLang="zh-CN" sz="2400" dirty="0" smtClean="0"/>
              <a:t>(15 Jan 2016 </a:t>
            </a:r>
            <a:r>
              <a:rPr lang="en-US" altLang="zh-CN" sz="2400" dirty="0"/>
              <a:t>9am Beijing Time)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78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Abstract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6670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3200" dirty="0">
                <a:latin typeface="Times New Roman" charset="0"/>
              </a:rPr>
              <a:t> Agenda for </a:t>
            </a:r>
            <a:r>
              <a:rPr lang="en-GB" sz="3200" dirty="0" smtClean="0">
                <a:latin typeface="Times New Roman" charset="0"/>
              </a:rPr>
              <a:t>IEEE 802.11aj </a:t>
            </a:r>
            <a:r>
              <a:rPr lang="en-GB" sz="3200" dirty="0">
                <a:latin typeface="Times New Roman" charset="0"/>
              </a:rPr>
              <a:t>meeting for November 2015, Dallas, Texas USA</a:t>
            </a:r>
            <a:endParaRPr lang="en-US" sz="3200" b="1" kern="0" dirty="0">
              <a:latin typeface="+mn-lt"/>
              <a:ea typeface="+mn-e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November 2015</a:t>
            </a:r>
            <a:endParaRPr lang="en-GB" sz="180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7E04B423-A7B1-2E4C-97E7-381809E21CF0}" type="slidenum">
              <a:rPr lang="en-GB" sz="1200" b="0"/>
              <a:pPr/>
              <a:t>3</a:t>
            </a:fld>
            <a:endParaRPr lang="en-GB" sz="1200" b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sz="2800" u="sng">
                <a:latin typeface="Times New Roman" charset="0"/>
              </a:rPr>
              <a:t>Guidelines for IEEE-SA Meetings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611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>
              <a:solidFill>
                <a:srgbClr val="FF0000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630238" lvl="1" indent="-28575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dirty="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600" dirty="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600" dirty="0">
              <a:solidFill>
                <a:srgbClr val="000099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Don’t be silent if inappropriate topics are discussed… do formally object.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patcom@ieee.org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 or visit http://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standards.ieee.org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/about/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sasb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patcom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index.html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 </a:t>
            </a:r>
            <a:br>
              <a:rPr lang="en-US" sz="1400" b="1" dirty="0">
                <a:solidFill>
                  <a:srgbClr val="000099"/>
                </a:solidFill>
                <a:latin typeface="Arial" charset="0"/>
              </a:rPr>
            </a:br>
            <a:endParaRPr lang="en-US" sz="1400" b="1" dirty="0">
              <a:solidFill>
                <a:srgbClr val="000099"/>
              </a:solidFill>
              <a:latin typeface="Arial" charset="0"/>
            </a:endParaRP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sz="1400" b="1" i="1" dirty="0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sz="1400" b="1" dirty="0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 for more details.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br>
              <a:rPr lang="en-US" sz="1400" b="1" dirty="0">
                <a:solidFill>
                  <a:srgbClr val="000099"/>
                </a:solidFill>
                <a:latin typeface="Arial" charset="0"/>
              </a:rPr>
            </a:b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at https://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development.standards.ieee.org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myproject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/Public/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mytools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/mob/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slideset.ppt</a:t>
            </a:r>
            <a:endParaRPr lang="en-US" sz="14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973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November 2015</a:t>
            </a:r>
            <a:endParaRPr lang="en-GB" sz="180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15C2185B-84FC-784A-A02A-96EC8D19F0CE}" type="slidenum">
              <a:rPr lang="en-GB" sz="1200" b="0"/>
              <a:pPr/>
              <a:t>4</a:t>
            </a:fld>
            <a:endParaRPr lang="en-GB" sz="1200" b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772400" cy="922338"/>
          </a:xfrm>
        </p:spPr>
        <p:txBody>
          <a:bodyPr/>
          <a:lstStyle/>
          <a:p>
            <a:r>
              <a:rPr lang="en-US" sz="2800" u="sng">
                <a:solidFill>
                  <a:schemeClr val="tx1"/>
                </a:solidFill>
                <a:latin typeface="Times New Roman" charset="0"/>
              </a:rPr>
              <a:t>Resources – URLs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3"/>
              </a:rPr>
              <a:t>http://standards.ieee.org/faqs/affiliationFAQ.html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4"/>
              </a:rPr>
              <a:t>http://standards.ieee.org/resources/antitrust-guidelines.pdf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5"/>
              </a:rPr>
              <a:t>http://www.ieee.org/web/membership/ethics/code_ethics.html</a:t>
            </a:r>
            <a:r>
              <a:rPr lang="en-US" sz="2400">
                <a:latin typeface="Times New Roman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6"/>
              </a:rPr>
              <a:t>http://standards.ieee.org/board/pat/pat-slideset.ppt</a:t>
            </a:r>
            <a:endParaRPr lang="en-US" sz="2400">
              <a:latin typeface="Times New Roman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9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smtClean="0"/>
              <a:t>Agenda Items for the Week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648200"/>
          </a:xfrm>
        </p:spPr>
        <p:txBody>
          <a:bodyPr/>
          <a:lstStyle/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Set agenda for the week</a:t>
            </a:r>
          </a:p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Review from </a:t>
            </a:r>
            <a:r>
              <a:rPr lang="zh-CN" altLang="zh-CN" b="0" dirty="0" smtClean="0">
                <a:latin typeface="+mj-lt"/>
                <a:cs typeface="Arial" panose="020B0604020202020204" pitchFamily="34" charset="0"/>
              </a:rPr>
              <a:t>S</a:t>
            </a:r>
            <a:r>
              <a:rPr lang="en-US" altLang="zh-CN" b="0" dirty="0" err="1" smtClean="0">
                <a:latin typeface="+mj-lt"/>
                <a:cs typeface="Arial" panose="020B0604020202020204" pitchFamily="34" charset="0"/>
              </a:rPr>
              <a:t>ept</a:t>
            </a:r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 meeting</a:t>
            </a:r>
          </a:p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Approve the meeting minutes for Sept</a:t>
            </a:r>
            <a:r>
              <a:rPr lang="en-US" altLang="zh-CN" b="0" dirty="0" smtClean="0">
                <a:cs typeface="Arial" panose="020B0604020202020204" pitchFamily="34" charset="0"/>
              </a:rPr>
              <a:t> </a:t>
            </a:r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meeting</a:t>
            </a:r>
          </a:p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Comment Resolution for CIDs in CC22 </a:t>
            </a:r>
          </a:p>
          <a:p>
            <a:r>
              <a:rPr lang="en-US" altLang="zh-CN" b="0" dirty="0" smtClean="0">
                <a:cs typeface="Arial" panose="020B0604020202020204" pitchFamily="34" charset="0"/>
              </a:rPr>
              <a:t>Motion</a:t>
            </a:r>
          </a:p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Planning for January 2016 Meeting</a:t>
            </a:r>
            <a:endParaRPr lang="en-US" altLang="zh-CN" b="0" dirty="0">
              <a:latin typeface="+mj-lt"/>
              <a:cs typeface="Arial" panose="020B0604020202020204" pitchFamily="34" charset="0"/>
            </a:endParaRPr>
          </a:p>
          <a:p>
            <a:endParaRPr lang="en-US" altLang="zh-CN" sz="2800" b="0" dirty="0" smtClean="0">
              <a:latin typeface="+mj-lt"/>
              <a:cs typeface="Arial" panose="020B0604020202020204" pitchFamily="34" charset="0"/>
            </a:endParaRPr>
          </a:p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Meeting Slots for the week</a:t>
            </a:r>
          </a:p>
          <a:p>
            <a:pPr lvl="1"/>
            <a:r>
              <a:rPr lang="en-US" altLang="zh-CN" dirty="0" smtClean="0">
                <a:latin typeface="+mj-lt"/>
                <a:cs typeface="Arial" panose="020B0604020202020204" pitchFamily="34" charset="0"/>
              </a:rPr>
              <a:t>Tuesday AM1, Tuesday PM2</a:t>
            </a:r>
          </a:p>
          <a:p>
            <a:pPr lvl="1"/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Wednesday PM2, Thursday AM1</a:t>
            </a:r>
          </a:p>
          <a:p>
            <a:endParaRPr lang="en-US" altLang="zh-CN" sz="2800" b="0" dirty="0" smtClean="0">
              <a:latin typeface="+mj-lt"/>
            </a:endParaRPr>
          </a:p>
          <a:p>
            <a:endParaRPr lang="en-US" altLang="zh-CN" sz="2800" b="0" dirty="0" smtClean="0">
              <a:latin typeface="+mj-lt"/>
            </a:endParaRPr>
          </a:p>
          <a:p>
            <a:pPr>
              <a:buFontTx/>
              <a:buNone/>
            </a:pPr>
            <a:endParaRPr lang="en-US" altLang="zh-CN" sz="2800" b="0" dirty="0" smtClean="0">
              <a:latin typeface="+mj-lt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8A786E8D-8E81-4AEC-B621-A159F4A00DB2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389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 smtClean="0"/>
              <a:t>Tuesday, Nov 10, 2015 08:</a:t>
            </a:r>
            <a:r>
              <a:rPr lang="en-US" altLang="zh-CN" sz="2000" dirty="0"/>
              <a:t>0</a:t>
            </a:r>
            <a:r>
              <a:rPr lang="en-US" altLang="zh-CN" sz="2000" dirty="0" smtClean="0"/>
              <a:t>0 – 10:</a:t>
            </a:r>
            <a:r>
              <a:rPr lang="en-US" altLang="zh-CN" sz="2000" dirty="0"/>
              <a:t>0</a:t>
            </a:r>
            <a:r>
              <a:rPr lang="en-US" altLang="zh-CN" sz="2000" dirty="0" smtClean="0"/>
              <a:t>0</a:t>
            </a:r>
            <a:endParaRPr lang="en-US" altLang="zh-CN" sz="20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 smtClean="0"/>
              <a:t>Review IEEE 802 &amp; IEEE 802.11 Policies and Procedures</a:t>
            </a:r>
          </a:p>
          <a:p>
            <a:pPr lvl="1"/>
            <a:r>
              <a:rPr lang="en-US" altLang="zh-CN" sz="2000" dirty="0" smtClean="0"/>
              <a:t>Set agenda for the week</a:t>
            </a:r>
          </a:p>
          <a:p>
            <a:pPr lvl="1"/>
            <a:r>
              <a:rPr lang="en-US" altLang="zh-CN" sz="2000" dirty="0" smtClean="0"/>
              <a:t>Review from last meeting</a:t>
            </a:r>
          </a:p>
          <a:p>
            <a:pPr lvl="1"/>
            <a:r>
              <a:rPr lang="en-US" altLang="zh-CN" sz="2000" dirty="0" smtClean="0"/>
              <a:t>Approve the meeting minute in Sept meeting and conference call</a:t>
            </a:r>
          </a:p>
          <a:p>
            <a:pPr lvl="2"/>
            <a:r>
              <a:rPr lang="en-US" sz="1600" dirty="0" smtClean="0"/>
              <a:t>11-15/1148r1 - </a:t>
            </a:r>
            <a:r>
              <a:rPr lang="en-US" sz="1600" dirty="0"/>
              <a:t>TGaj-interim-meeting-minute-2015-Sept-Bangkok</a:t>
            </a:r>
            <a:endParaRPr lang="en-US" sz="1600" dirty="0" smtClean="0"/>
          </a:p>
          <a:p>
            <a:pPr lvl="2"/>
            <a:r>
              <a:rPr lang="en-US" sz="1600" dirty="0" smtClean="0"/>
              <a:t>11-15/1262r0 - </a:t>
            </a:r>
            <a:r>
              <a:rPr lang="en-US" sz="1600" dirty="0" err="1" smtClean="0"/>
              <a:t>TGaj</a:t>
            </a:r>
            <a:r>
              <a:rPr lang="en-US" sz="1600" dirty="0" smtClean="0"/>
              <a:t> </a:t>
            </a:r>
            <a:r>
              <a:rPr lang="en-US" sz="1600" dirty="0"/>
              <a:t>conference call minutes 23 Oct 2015</a:t>
            </a:r>
            <a:endParaRPr lang="en-US" altLang="zh-CN" sz="1600" dirty="0" smtClean="0"/>
          </a:p>
          <a:p>
            <a:pPr lvl="1"/>
            <a:r>
              <a:rPr lang="en-US" sz="2000" dirty="0"/>
              <a:t>11-15/</a:t>
            </a:r>
            <a:r>
              <a:rPr lang="en-US" sz="2000" dirty="0" smtClean="0"/>
              <a:t>1036r2 - </a:t>
            </a:r>
            <a:r>
              <a:rPr lang="en-US" sz="2000" dirty="0" err="1" smtClean="0"/>
              <a:t>TGaj</a:t>
            </a:r>
            <a:r>
              <a:rPr lang="en-US" sz="2000" dirty="0" smtClean="0"/>
              <a:t> Editor Report for CC22</a:t>
            </a:r>
          </a:p>
          <a:p>
            <a:pPr lvl="1"/>
            <a:r>
              <a:rPr lang="fr-FR" sz="2000" dirty="0"/>
              <a:t>11-15/1021r2 – D0.6 comment </a:t>
            </a:r>
            <a:r>
              <a:rPr lang="fr-FR" sz="2000" dirty="0" err="1" smtClean="0"/>
              <a:t>database</a:t>
            </a:r>
            <a:endParaRPr lang="fr-FR" sz="2000" dirty="0" smtClean="0"/>
          </a:p>
          <a:p>
            <a:pPr lvl="1"/>
            <a:r>
              <a:rPr lang="en-US" sz="2000" dirty="0"/>
              <a:t>11-15/1366r0 – Proposed amendments for CDMG STAs in </a:t>
            </a:r>
            <a:r>
              <a:rPr lang="en-US" sz="2000" dirty="0" smtClean="0"/>
              <a:t>clause 4 </a:t>
            </a:r>
            <a:r>
              <a:rPr lang="en-US" sz="2000" dirty="0"/>
              <a:t>and 6 of </a:t>
            </a:r>
            <a:r>
              <a:rPr lang="en-US" sz="2000" dirty="0" err="1"/>
              <a:t>TGaj</a:t>
            </a:r>
            <a:r>
              <a:rPr lang="en-US" sz="2000" dirty="0"/>
              <a:t> </a:t>
            </a:r>
            <a:r>
              <a:rPr lang="en-US" sz="2000" dirty="0" smtClean="0"/>
              <a:t>draft</a:t>
            </a:r>
          </a:p>
          <a:p>
            <a:pPr lvl="1"/>
            <a:r>
              <a:rPr lang="en-US" sz="2000" dirty="0"/>
              <a:t>11-15/1367r0 – Proposed amendments to </a:t>
            </a:r>
            <a:r>
              <a:rPr lang="en-US" sz="2000" dirty="0" err="1"/>
              <a:t>TGaj</a:t>
            </a:r>
            <a:r>
              <a:rPr lang="en-US" sz="2000" dirty="0"/>
              <a:t> Draft according to the 11ad related comment resolutions in </a:t>
            </a:r>
            <a:r>
              <a:rPr lang="en-US" sz="2000" dirty="0" err="1"/>
              <a:t>REVmc</a:t>
            </a:r>
            <a:endParaRPr lang="fr-FR" sz="2000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 smtClean="0"/>
              <a:t>Tuesday, Nov 10, 2015 08:</a:t>
            </a:r>
            <a:r>
              <a:rPr lang="en-US" altLang="zh-CN" sz="2000" dirty="0"/>
              <a:t>0</a:t>
            </a:r>
            <a:r>
              <a:rPr lang="en-US" altLang="zh-CN" sz="2000" dirty="0" smtClean="0"/>
              <a:t>0 – 10:</a:t>
            </a:r>
            <a:r>
              <a:rPr lang="en-US" altLang="zh-CN" sz="2000" dirty="0"/>
              <a:t>0</a:t>
            </a:r>
            <a:r>
              <a:rPr lang="en-US" altLang="zh-CN" sz="2000" dirty="0" smtClean="0"/>
              <a:t>0</a:t>
            </a:r>
            <a:endParaRPr lang="en-US" altLang="zh-CN" sz="2000" dirty="0" smtClean="0">
              <a:sym typeface="Wingdings" panose="05000000000000000000" pitchFamily="2" charset="2"/>
            </a:endParaRPr>
          </a:p>
          <a:p>
            <a:pPr lvl="1"/>
            <a:r>
              <a:rPr lang="en-US" sz="2000" b="0" dirty="0" smtClean="0"/>
              <a:t>15</a:t>
            </a:r>
            <a:r>
              <a:rPr lang="en-US" sz="2000" b="0" dirty="0"/>
              <a:t>-1406/r0  Proposed text improvements for CID 147 in </a:t>
            </a:r>
            <a:r>
              <a:rPr lang="en-US" sz="2000" b="0" dirty="0" smtClean="0"/>
              <a:t>CC12</a:t>
            </a:r>
          </a:p>
          <a:p>
            <a:pPr lvl="1"/>
            <a:r>
              <a:rPr lang="en-US" sz="2000" b="0" dirty="0" smtClean="0"/>
              <a:t>15</a:t>
            </a:r>
            <a:r>
              <a:rPr lang="en-US" sz="2000" b="0" dirty="0"/>
              <a:t>-1407/r0  Proposed text improvements for CID 145 in </a:t>
            </a:r>
            <a:r>
              <a:rPr lang="en-US" sz="2000" b="0" dirty="0" smtClean="0"/>
              <a:t>CC12</a:t>
            </a:r>
          </a:p>
          <a:p>
            <a:pPr lvl="1"/>
            <a:r>
              <a:rPr lang="en-US" sz="2000" b="0" dirty="0" smtClean="0"/>
              <a:t>15</a:t>
            </a:r>
            <a:r>
              <a:rPr lang="en-US" sz="2000" b="0" dirty="0"/>
              <a:t>-1408/r0  Proposed text improvements for CID 143 in CC12</a:t>
            </a:r>
            <a:endParaRPr lang="en-US" sz="2000" b="0" dirty="0" smtClean="0"/>
          </a:p>
          <a:p>
            <a:pPr lvl="1"/>
            <a:r>
              <a:rPr lang="en-US" sz="2000" dirty="0" smtClean="0"/>
              <a:t>11-15/1256r2 - </a:t>
            </a:r>
            <a:r>
              <a:rPr lang="en-US" sz="2000" dirty="0"/>
              <a:t>General Description for QMG </a:t>
            </a:r>
            <a:r>
              <a:rPr lang="en-US" sz="2000" dirty="0" smtClean="0"/>
              <a:t>STA</a:t>
            </a:r>
          </a:p>
          <a:p>
            <a:pPr lvl="1"/>
            <a:r>
              <a:rPr lang="en-US" sz="2000" dirty="0" smtClean="0"/>
              <a:t>11-15/1245r1 - </a:t>
            </a:r>
            <a:r>
              <a:rPr lang="en-US" sz="2000" dirty="0"/>
              <a:t>Proposed Resolution to CID 2 on </a:t>
            </a:r>
            <a:r>
              <a:rPr lang="en-US" sz="2000" dirty="0" err="1"/>
              <a:t>TGaj</a:t>
            </a:r>
            <a:r>
              <a:rPr lang="en-US" sz="2000" dirty="0"/>
              <a:t> D0.6 in </a:t>
            </a:r>
            <a:r>
              <a:rPr lang="en-US" sz="2000" dirty="0" smtClean="0"/>
              <a:t>CC22</a:t>
            </a: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9" name="Content Placeholder 6"/>
          <p:cNvSpPr>
            <a:spLocks noGrp="1"/>
          </p:cNvSpPr>
          <p:nvPr>
            <p:ph sz="half" idx="2"/>
          </p:nvPr>
        </p:nvSpPr>
        <p:spPr>
          <a:xfrm>
            <a:off x="611560" y="1844824"/>
            <a:ext cx="8352928" cy="4392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smtClean="0"/>
              <a:t>Tuesday, Nov 10, 2015 16:</a:t>
            </a:r>
            <a:r>
              <a:rPr lang="en-US" altLang="zh-CN" sz="2400" dirty="0"/>
              <a:t>0</a:t>
            </a:r>
            <a:r>
              <a:rPr lang="en-US" altLang="zh-CN" sz="2400" dirty="0" smtClean="0"/>
              <a:t>0 – 18:00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Motion on the resolution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Discussion </a:t>
            </a:r>
            <a:r>
              <a:rPr lang="en-US" sz="2000" dirty="0"/>
              <a:t>on the combined technical draft for both 60GHz and </a:t>
            </a:r>
            <a:r>
              <a:rPr lang="en-US" sz="2000" dirty="0" smtClean="0"/>
              <a:t>45GHz</a:t>
            </a: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Wednesday</a:t>
            </a:r>
            <a:r>
              <a:rPr lang="en-US" altLang="zh-CN" sz="2400" dirty="0"/>
              <a:t>, Nov 11, 2015 16:00 – 18:00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Discussion </a:t>
            </a:r>
            <a:r>
              <a:rPr lang="en-US" sz="2000" dirty="0"/>
              <a:t>on the combined technical draft for both 60GHz and </a:t>
            </a:r>
            <a:r>
              <a:rPr lang="en-US" sz="2000" dirty="0" smtClean="0"/>
              <a:t>45GHz</a:t>
            </a: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Thursday</a:t>
            </a:r>
            <a:r>
              <a:rPr lang="en-US" altLang="zh-CN" sz="2400" dirty="0"/>
              <a:t>, Nov 12, 2015 08:00 – 10:00</a:t>
            </a:r>
            <a:endParaRPr lang="en-US" altLang="zh-CN" sz="2000" dirty="0"/>
          </a:p>
          <a:p>
            <a:pPr lvl="1"/>
            <a:r>
              <a:rPr lang="en-US" altLang="zh-CN" sz="2000" dirty="0"/>
              <a:t>11-15-1443-00-00aj-Summary of Changes and Comments from CC12-CC20-CC22 for 802.11aj draft</a:t>
            </a:r>
            <a:endParaRPr lang="en-US" altLang="zh-CN" sz="2000" dirty="0" smtClean="0"/>
          </a:p>
          <a:p>
            <a:pPr lvl="1"/>
            <a:r>
              <a:rPr lang="en-US" altLang="zh-CN" sz="2000" dirty="0" err="1" smtClean="0"/>
              <a:t>TGaj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Technical Specification D1.0 ready for WG Initial Letter Ballot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>
                <a:cs typeface="Arial" panose="020B0604020202020204" pitchFamily="34" charset="0"/>
              </a:rPr>
              <a:t>Motion</a:t>
            </a: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>
                <a:sym typeface="Wingdings" panose="05000000000000000000" pitchFamily="2" charset="2"/>
              </a:rPr>
              <a:t>Plan for Jan meeting</a:t>
            </a:r>
            <a:endParaRPr lang="en-US" altLang="zh-CN" dirty="0"/>
          </a:p>
          <a:p>
            <a:pPr lvl="1"/>
            <a:endParaRPr lang="en-US" altLang="zh-CN" sz="2000" dirty="0"/>
          </a:p>
          <a:p>
            <a:pPr lvl="1">
              <a:lnSpc>
                <a:spcPct val="90000"/>
              </a:lnSpc>
            </a:pPr>
            <a:endParaRPr lang="en-US" altLang="zh-CN" sz="2000" dirty="0" smtClean="0"/>
          </a:p>
          <a:p>
            <a:pPr lvl="1">
              <a:lnSpc>
                <a:spcPct val="90000"/>
              </a:lnSpc>
            </a:pP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endParaRPr lang="en-US" sz="2000" dirty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7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066800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256584"/>
          </a:xfrm>
        </p:spPr>
        <p:txBody>
          <a:bodyPr/>
          <a:lstStyle/>
          <a:p>
            <a:r>
              <a:rPr lang="en-US" sz="2000" dirty="0" smtClean="0"/>
              <a:t>To approve the following comment resolutions and proposals to be incorporated into </a:t>
            </a:r>
            <a:r>
              <a:rPr lang="en-US" sz="2000" dirty="0" err="1" smtClean="0"/>
              <a:t>TGaj</a:t>
            </a:r>
            <a:r>
              <a:rPr lang="en-US" sz="2000" dirty="0" smtClean="0"/>
              <a:t> technical draft</a:t>
            </a:r>
          </a:p>
          <a:p>
            <a:pPr lvl="1"/>
            <a:r>
              <a:rPr lang="en-US" sz="1800" dirty="0" smtClean="0"/>
              <a:t>15</a:t>
            </a:r>
            <a:r>
              <a:rPr lang="en-US" sz="1800" dirty="0"/>
              <a:t>-1406/r0  Proposed text improvements for CID 147 in CC12</a:t>
            </a:r>
          </a:p>
          <a:p>
            <a:pPr lvl="1"/>
            <a:r>
              <a:rPr lang="en-US" sz="1800" dirty="0"/>
              <a:t>15-1407/r0  Proposed text improvements for CID 145 in CC12</a:t>
            </a:r>
          </a:p>
          <a:p>
            <a:pPr lvl="1"/>
            <a:r>
              <a:rPr lang="en-US" sz="1800" dirty="0"/>
              <a:t>15-1408/r0  Proposed text improvements for CID 143 in CC12</a:t>
            </a:r>
          </a:p>
          <a:p>
            <a:pPr lvl="1"/>
            <a:r>
              <a:rPr lang="en-US" sz="1800" dirty="0" smtClean="0"/>
              <a:t>11</a:t>
            </a:r>
            <a:r>
              <a:rPr lang="en-US" sz="1800" dirty="0"/>
              <a:t>-15/</a:t>
            </a:r>
            <a:r>
              <a:rPr lang="en-US" sz="1800" dirty="0" smtClean="0"/>
              <a:t>1245r2 Proposed </a:t>
            </a:r>
            <a:r>
              <a:rPr lang="en-US" sz="1800" dirty="0"/>
              <a:t>Resolution to CID 2 </a:t>
            </a:r>
            <a:r>
              <a:rPr lang="en-US" sz="1800" dirty="0" smtClean="0"/>
              <a:t>in CC22</a:t>
            </a:r>
          </a:p>
          <a:p>
            <a:pPr lvl="1"/>
            <a:r>
              <a:rPr lang="en-US" dirty="0"/>
              <a:t>11-15/1366r0 </a:t>
            </a:r>
            <a:r>
              <a:rPr lang="en-US" dirty="0" smtClean="0"/>
              <a:t>Proposed </a:t>
            </a:r>
            <a:r>
              <a:rPr lang="en-US" dirty="0"/>
              <a:t>amendments for CDMG STAs in clause 4 and 6 of </a:t>
            </a:r>
            <a:r>
              <a:rPr lang="en-US" dirty="0" err="1"/>
              <a:t>TGaj</a:t>
            </a:r>
            <a:r>
              <a:rPr lang="en-US" dirty="0"/>
              <a:t> draft</a:t>
            </a:r>
          </a:p>
          <a:p>
            <a:pPr lvl="1"/>
            <a:r>
              <a:rPr lang="en-US" dirty="0"/>
              <a:t>11-15/1367r0 </a:t>
            </a:r>
            <a:r>
              <a:rPr lang="en-US" dirty="0" smtClean="0"/>
              <a:t>Proposed </a:t>
            </a:r>
            <a:r>
              <a:rPr lang="en-US" dirty="0"/>
              <a:t>amendments to </a:t>
            </a:r>
            <a:r>
              <a:rPr lang="en-US" dirty="0" err="1"/>
              <a:t>TGaj</a:t>
            </a:r>
            <a:r>
              <a:rPr lang="en-US" dirty="0"/>
              <a:t> Draft according to the 11ad related comment resolutions in </a:t>
            </a:r>
            <a:r>
              <a:rPr lang="en-US" dirty="0" err="1" smtClean="0"/>
              <a:t>REVmc</a:t>
            </a:r>
            <a:endParaRPr lang="en-US" dirty="0" smtClean="0"/>
          </a:p>
          <a:p>
            <a:pPr lvl="1"/>
            <a:r>
              <a:rPr lang="en-US" dirty="0"/>
              <a:t>11-15/1256r4 </a:t>
            </a:r>
            <a:r>
              <a:rPr lang="en-US" dirty="0" smtClean="0"/>
              <a:t>General </a:t>
            </a:r>
            <a:r>
              <a:rPr lang="en-US" dirty="0"/>
              <a:t>Description for QMG </a:t>
            </a:r>
            <a:r>
              <a:rPr lang="en-US" dirty="0" smtClean="0"/>
              <a:t>STA</a:t>
            </a:r>
          </a:p>
          <a:p>
            <a:pPr marL="57150" indent="0">
              <a:buNone/>
            </a:pPr>
            <a:r>
              <a:rPr lang="en-US" sz="2000" dirty="0" smtClean="0"/>
              <a:t>Moved: </a:t>
            </a:r>
            <a:r>
              <a:rPr lang="en-US" sz="2000" dirty="0" err="1" smtClean="0"/>
              <a:t>Jiamin</a:t>
            </a:r>
            <a:r>
              <a:rPr lang="en-US" sz="2000" dirty="0" smtClean="0"/>
              <a:t> CHEN</a:t>
            </a:r>
          </a:p>
          <a:p>
            <a:pPr marL="57150" indent="0">
              <a:buNone/>
            </a:pPr>
            <a:r>
              <a:rPr lang="en-US" sz="2000" dirty="0" smtClean="0"/>
              <a:t>Seconded: </a:t>
            </a:r>
            <a:r>
              <a:rPr lang="en-US" sz="2000" dirty="0" err="1" smtClean="0"/>
              <a:t>Haiming</a:t>
            </a:r>
            <a:r>
              <a:rPr lang="en-US" sz="2000" dirty="0" smtClean="0"/>
              <a:t> WANG</a:t>
            </a:r>
          </a:p>
          <a:p>
            <a:pPr marL="57150" indent="0">
              <a:buNone/>
            </a:pPr>
            <a:r>
              <a:rPr lang="en-US" sz="2000" dirty="0" smtClean="0"/>
              <a:t>Results: Y6 N0 A0</a:t>
            </a:r>
          </a:p>
          <a:p>
            <a:pPr marL="57150" indent="0">
              <a:buNone/>
            </a:pPr>
            <a:r>
              <a:rPr lang="en-US" sz="2000" dirty="0" smtClean="0"/>
              <a:t>Motion passed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88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115921</TotalTime>
  <Words>1060</Words>
  <Application>Microsoft Macintosh PowerPoint</Application>
  <PresentationFormat>On-screen Show (4:3)</PresentationFormat>
  <Paragraphs>179</Paragraphs>
  <Slides>13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PowerPoint Presentation</vt:lpstr>
      <vt:lpstr>PowerPoint Presentation</vt:lpstr>
      <vt:lpstr>Guidelines for IEEE-SA Meetings</vt:lpstr>
      <vt:lpstr>Resources – URLs</vt:lpstr>
      <vt:lpstr>Agenda Items for the Week</vt:lpstr>
      <vt:lpstr>IEEE 802.11aj Agenda for the Week</vt:lpstr>
      <vt:lpstr>IEEE 802.11aj Agenda for the Week</vt:lpstr>
      <vt:lpstr>IEEE 802.11aj Agenda for the Week</vt:lpstr>
      <vt:lpstr>Motion</vt:lpstr>
      <vt:lpstr>Motion</vt:lpstr>
      <vt:lpstr>TGaj Motion for WG Letter Ballot</vt:lpstr>
      <vt:lpstr>Plan for Jan 2016 Meeting</vt:lpstr>
      <vt:lpstr>Conference Call Time</vt:lpstr>
    </vt:vector>
  </TitlesOfParts>
  <Company>I2R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Sept 2011 Report</dc:title>
  <dc:creator>Xiaoming Peng</dc:creator>
  <cp:keywords>Sept 2012</cp:keywords>
  <cp:lastModifiedBy>Peng Xiaoming</cp:lastModifiedBy>
  <cp:revision>3419</cp:revision>
  <cp:lastPrinted>1998-02-10T13:28:06Z</cp:lastPrinted>
  <dcterms:created xsi:type="dcterms:W3CDTF">2007-04-17T18:10:23Z</dcterms:created>
  <dcterms:modified xsi:type="dcterms:W3CDTF">2015-11-12T18:07:12Z</dcterms:modified>
</cp:coreProperties>
</file>