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9" r:id="rId3"/>
    <p:sldId id="455" r:id="rId4"/>
    <p:sldId id="483" r:id="rId5"/>
    <p:sldId id="465" r:id="rId6"/>
    <p:sldId id="469" r:id="rId7"/>
    <p:sldId id="481" r:id="rId8"/>
    <p:sldId id="438" r:id="rId9"/>
    <p:sldId id="439" r:id="rId10"/>
    <p:sldId id="440" r:id="rId11"/>
    <p:sldId id="441" r:id="rId12"/>
    <p:sldId id="442" r:id="rId13"/>
    <p:sldId id="443" r:id="rId14"/>
    <p:sldId id="444" r:id="rId15"/>
    <p:sldId id="445" r:id="rId16"/>
    <p:sldId id="446" r:id="rId17"/>
    <p:sldId id="447" r:id="rId18"/>
    <p:sldId id="484" r:id="rId19"/>
    <p:sldId id="462" r:id="rId20"/>
    <p:sldId id="486" r:id="rId21"/>
    <p:sldId id="487" r:id="rId22"/>
    <p:sldId id="488" r:id="rId23"/>
    <p:sldId id="489" r:id="rId24"/>
    <p:sldId id="491" r:id="rId25"/>
    <p:sldId id="490" r:id="rId26"/>
    <p:sldId id="452" r:id="rId27"/>
    <p:sldId id="463" r:id="rId28"/>
    <p:sldId id="451" r:id="rId29"/>
    <p:sldId id="485"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24" d="100"/>
          <a:sy n="124" d="100"/>
        </p:scale>
        <p:origin x="-972" y="2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2015-11-12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74"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smtClean="0">
                <a:solidFill>
                  <a:schemeClr val="bg2"/>
                </a:solidFill>
              </a:rPr>
              <a:t>Weekly </a:t>
            </a:r>
            <a:r>
              <a:rPr lang="en-US" altLang="ko-KR" dirty="0">
                <a:solidFill>
                  <a:schemeClr val="bg2"/>
                </a:solidFill>
              </a:rPr>
              <a:t>teleconferences between Nov 24</a:t>
            </a:r>
            <a:r>
              <a:rPr lang="en-US" altLang="ko-KR" baseline="30000" dirty="0">
                <a:solidFill>
                  <a:schemeClr val="bg2"/>
                </a:solidFill>
              </a:rPr>
              <a:t>th  </a:t>
            </a:r>
            <a:r>
              <a:rPr lang="en-US" altLang="ko-KR" dirty="0">
                <a:solidFill>
                  <a:schemeClr val="bg2"/>
                </a:solidFill>
              </a:rPr>
              <a:t>2015 and March 8</a:t>
            </a:r>
            <a:r>
              <a:rPr lang="en-US" altLang="ko-KR" baseline="30000" dirty="0">
                <a:solidFill>
                  <a:schemeClr val="bg2"/>
                </a:solidFill>
              </a:rPr>
              <a:t>th</a:t>
            </a:r>
            <a:r>
              <a:rPr lang="en-US" altLang="ko-KR" dirty="0">
                <a:solidFill>
                  <a:schemeClr val="bg2"/>
                </a:solidFill>
              </a:rPr>
              <a:t> </a:t>
            </a:r>
            <a:r>
              <a:rPr lang="en-US" altLang="ko-KR" dirty="0" smtClean="0">
                <a:solidFill>
                  <a:schemeClr val="bg2"/>
                </a:solidFill>
              </a:rPr>
              <a:t>2016</a:t>
            </a:r>
            <a:endParaRPr lang="en-US" altLang="ko-KR" dirty="0">
              <a:solidFill>
                <a:schemeClr val="bg2"/>
              </a:solidFill>
            </a:endParaRPr>
          </a:p>
          <a:p>
            <a:pPr lvl="1">
              <a:defRPr/>
            </a:pPr>
            <a:r>
              <a:rPr lang="en-US" altLang="ja-JP" dirty="0">
                <a:solidFill>
                  <a:schemeClr val="bg2"/>
                </a:solidFill>
              </a:rPr>
              <a:t>Tuesday 8PM ET</a:t>
            </a:r>
            <a:r>
              <a:rPr lang="ja-JP" altLang="en-US" dirty="0">
                <a:solidFill>
                  <a:schemeClr val="bg2"/>
                </a:solidFill>
              </a:rPr>
              <a:t> </a:t>
            </a:r>
            <a:r>
              <a:rPr lang="en-US" altLang="ja-JP" dirty="0">
                <a:solidFill>
                  <a:schemeClr val="bg2"/>
                </a:solidFill>
              </a:rPr>
              <a:t>for 2.5 hours</a:t>
            </a:r>
          </a:p>
          <a:p>
            <a:pPr lvl="1">
              <a:defRPr/>
            </a:pPr>
            <a:endParaRPr lang="en-US" altLang="ja-JP"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chemeClr val="bg2"/>
                </a:solidFill>
              </a:rPr>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(11-15/1197r0)</a:t>
            </a:r>
          </a:p>
          <a:p>
            <a:endParaRPr lang="ko-KR" altLang="ko-KR" dirty="0"/>
          </a:p>
          <a:p>
            <a:pPr lvl="1"/>
            <a:r>
              <a:rPr lang="en-US" altLang="ko-KR" dirty="0" smtClean="0"/>
              <a:t>Move: Eugene </a:t>
            </a:r>
            <a:r>
              <a:rPr lang="en-US" altLang="ko-KR" dirty="0" err="1" smtClean="0"/>
              <a:t>Baik</a:t>
            </a:r>
            <a:r>
              <a:rPr lang="en-US" altLang="ko-KR" dirty="0" smtClean="0"/>
              <a:t>	Second: </a:t>
            </a:r>
            <a:r>
              <a:rPr lang="en-US" altLang="ko-KR" dirty="0"/>
              <a:t>Rolf de </a:t>
            </a:r>
            <a:r>
              <a:rPr lang="en-US" altLang="ko-KR" dirty="0" err="1"/>
              <a:t>Vegt</a:t>
            </a:r>
            <a:r>
              <a:rPr lang="en-US" altLang="ko-KR" dirty="0"/>
              <a:t> </a:t>
            </a:r>
            <a:endParaRPr lang="en-US" altLang="ko-KR" dirty="0" smtClean="0"/>
          </a:p>
          <a:p>
            <a:pPr lvl="1"/>
            <a:r>
              <a:rPr lang="en-US" altLang="ko-KR" dirty="0" smtClean="0"/>
              <a:t>Discussions</a:t>
            </a:r>
            <a:r>
              <a:rPr lang="en-US" altLang="ko-KR" dirty="0" smtClean="0"/>
              <a:t>: None</a:t>
            </a:r>
            <a:endParaRPr lang="ko-KR" altLang="ko-KR" dirty="0"/>
          </a:p>
          <a:p>
            <a:pPr lvl="1"/>
            <a:r>
              <a:rPr lang="en-US" altLang="ko-KR" dirty="0" smtClean="0"/>
              <a:t>Motion passed </a:t>
            </a:r>
            <a:r>
              <a:rPr lang="en-US" altLang="ko-KR" dirty="0"/>
              <a:t>by unanimously</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GB" altLang="ko-KR" sz="2000" dirty="0" smtClean="0"/>
              <a:t>Move to forward comment CID 8286 received from </a:t>
            </a:r>
            <a:r>
              <a:rPr lang="en-GB" altLang="ko-KR" sz="2000" dirty="0" err="1" smtClean="0"/>
              <a:t>TGah</a:t>
            </a:r>
            <a:r>
              <a:rPr lang="en-GB" altLang="ko-KR" sz="2000" dirty="0" smtClean="0"/>
              <a:t> initial sponsor ballot to IEEE-SA </a:t>
            </a:r>
            <a:r>
              <a:rPr lang="en-GB" altLang="ko-KR" sz="2000" dirty="0" err="1" smtClean="0"/>
              <a:t>PatCom</a:t>
            </a:r>
            <a:r>
              <a:rPr lang="en-GB" altLang="ko-KR" sz="2000" dirty="0" smtClean="0"/>
              <a:t> for consideration at December 2015 meeting and ask for feedback for resolving that CID? </a:t>
            </a:r>
          </a:p>
          <a:p>
            <a:pPr lvl="1"/>
            <a:r>
              <a:rPr lang="en-GB" altLang="ko-KR" sz="1200" dirty="0" smtClean="0"/>
              <a:t>CID 8286: Despite </a:t>
            </a:r>
            <a:r>
              <a:rPr lang="en-GB" altLang="ko-KR" sz="1200" dirty="0"/>
              <a:t>the existence of at least one document asserting otherwise, it is not clear whether an acceptable </a:t>
            </a:r>
            <a:r>
              <a:rPr lang="en-GB" altLang="ko-KR" sz="1200" dirty="0" err="1"/>
              <a:t>LoA</a:t>
            </a:r>
            <a:r>
              <a:rPr lang="en-GB" altLang="ko-KR" sz="1200" dirty="0"/>
              <a:t> has been submitted by Qualcomm in relation to a long list of  standards essential patents previously indicated by Qualcomm with reference to the </a:t>
            </a:r>
            <a:r>
              <a:rPr lang="en-GB" altLang="ko-KR" sz="1200" dirty="0" err="1"/>
              <a:t>TGah</a:t>
            </a:r>
            <a:r>
              <a:rPr lang="en-GB" altLang="ko-KR" sz="1200" dirty="0"/>
              <a:t> draft standard. In particular, the letter delivered from Qualcomm counsel to the IEEE 802.11 WG which supposedly provided assurance that an LOA exists to cover the IP in question, does not in fact provide any direct evidence or clear connection between the current and future Qualcomm IP related to the </a:t>
            </a:r>
            <a:r>
              <a:rPr lang="en-GB" altLang="ko-KR" sz="1200" dirty="0" err="1"/>
              <a:t>TGah</a:t>
            </a:r>
            <a:r>
              <a:rPr lang="en-GB" altLang="ko-KR" sz="1200" dirty="0"/>
              <a:t> draft and any LOA on file with 802.11. While the letter seems to state that such a connection exists, no evidence of that connection is therein provided, other than a vague statement suggesting that the readers of said letter should simply "trust us". Additionally, the LOA of reference is a blanket LOA and the wording of a blanket LOA appears to apply to all future IP relating to the standard in addition to existing IP. Again, the letter delivered from Qualcomm provides no direct assurance that this aspect of the LOA is or will be satisfied nor is there any way to </a:t>
            </a:r>
            <a:r>
              <a:rPr lang="en-GB" altLang="ko-KR" sz="1200" dirty="0" err="1"/>
              <a:t>independtly</a:t>
            </a:r>
            <a:r>
              <a:rPr lang="en-GB" altLang="ko-KR" sz="1200" dirty="0"/>
              <a:t> confirm any of the Qualcomm assertions without visibility to the exact terms of the vaguely referenced but unobservable agreement between Qualcomm and the formerly independent entity CSR. Again, the current state of affairs is one in which effectively, without direct evidence, a representative from Qualcomm has said "trust us".</a:t>
            </a:r>
            <a:br>
              <a:rPr lang="en-GB" altLang="ko-KR" sz="1200" dirty="0"/>
            </a:br>
            <a:r>
              <a:rPr lang="en-GB" altLang="ko-KR" sz="1200" dirty="0"/>
              <a:t>The SASB will take the lack of a clear LOA for the Qualcomm IP into account when determining whether or not to approve a standard.  Accordingly, </a:t>
            </a:r>
            <a:r>
              <a:rPr lang="en-GB" altLang="ko-KR" sz="1200" dirty="0" err="1"/>
              <a:t>TGah</a:t>
            </a:r>
            <a:r>
              <a:rPr lang="en-GB" altLang="ko-KR" sz="1200" dirty="0"/>
              <a:t> participants should consider alternative technologies to replace the material covered by the Qualcomm patents</a:t>
            </a:r>
            <a:r>
              <a:rPr lang="en-GB" altLang="ko-KR" sz="1200" dirty="0" smtClean="0"/>
              <a:t>.</a:t>
            </a:r>
          </a:p>
          <a:p>
            <a:pPr lvl="1"/>
            <a:r>
              <a:rPr lang="en-US" altLang="ko-KR" sz="1600" b="1" dirty="0"/>
              <a:t>Move: Matthew </a:t>
            </a:r>
            <a:r>
              <a:rPr lang="en-US" altLang="ko-KR" sz="1600" b="1" dirty="0" smtClean="0"/>
              <a:t>Fisher</a:t>
            </a:r>
            <a:r>
              <a:rPr lang="en-US" altLang="ko-KR" sz="1600" b="1" dirty="0"/>
              <a:t>	Second: Sean Coffey </a:t>
            </a:r>
            <a:endParaRPr lang="ko-KR" altLang="ko-KR" sz="1600" b="1" dirty="0"/>
          </a:p>
          <a:p>
            <a:pPr lvl="1"/>
            <a:r>
              <a:rPr lang="en-US" altLang="ko-KR" sz="1600" b="1" dirty="0"/>
              <a:t>Yes</a:t>
            </a:r>
            <a:r>
              <a:rPr lang="en-US" altLang="ko-KR" sz="1600" b="1" dirty="0" smtClean="0"/>
              <a:t>: 5</a:t>
            </a:r>
            <a:r>
              <a:rPr lang="en-US" altLang="ko-KR" sz="1600" b="1" dirty="0"/>
              <a:t>	No</a:t>
            </a:r>
            <a:r>
              <a:rPr lang="en-US" altLang="ko-KR" sz="1600" b="1" dirty="0" smtClean="0"/>
              <a:t>: 3</a:t>
            </a:r>
            <a:r>
              <a:rPr lang="en-US" altLang="ko-KR" sz="1600" b="1" dirty="0"/>
              <a:t>	Abstain: </a:t>
            </a:r>
            <a:r>
              <a:rPr lang="en-US" altLang="ko-KR" sz="1600" b="1" dirty="0" smtClean="0"/>
              <a:t>3 </a:t>
            </a:r>
            <a:r>
              <a:rPr lang="en-US" altLang="ko-KR" sz="1600" b="1" dirty="0"/>
              <a:t>	</a:t>
            </a:r>
            <a:endParaRPr lang="ko-KR" altLang="ko-KR" sz="1600" b="1" dirty="0"/>
          </a:p>
          <a:p>
            <a:pPr lvl="1"/>
            <a:r>
              <a:rPr lang="en-US" altLang="ko-KR" sz="1600" b="1" dirty="0" smtClean="0"/>
              <a:t>Motion Passed </a:t>
            </a:r>
            <a:endParaRPr lang="en-US" altLang="ko-KR" sz="1600" b="1"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93876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8106</a:t>
            </a:r>
            <a:r>
              <a:rPr lang="pt-BR" altLang="ko-KR" dirty="0"/>
              <a:t>, 8103, 8077, 8076, 8070, 8068, 8063, 8062, </a:t>
            </a:r>
            <a:r>
              <a:rPr lang="pt-BR" altLang="ko-KR" dirty="0" smtClean="0"/>
              <a:t>8061, 8060, 8058, 8057, 8056, 8055, 8052, 8051, 8050, 8049, 8047</a:t>
            </a:r>
            <a:r>
              <a:rPr lang="pt-BR" altLang="ko-KR" dirty="0"/>
              <a:t>, 8046, 8044, 8039, 8032, 8030, 8028, 8027, </a:t>
            </a:r>
            <a:r>
              <a:rPr lang="pt-BR" altLang="ko-KR" dirty="0" smtClean="0"/>
              <a:t>8026, 8024</a:t>
            </a:r>
            <a:r>
              <a:rPr lang="pt-BR" altLang="ko-KR" dirty="0"/>
              <a:t>, 8023, 8021, 8020, 8019, 8018, 8017, </a:t>
            </a:r>
            <a:r>
              <a:rPr lang="pt-BR" altLang="ko-KR" dirty="0" smtClean="0"/>
              <a:t>8015</a:t>
            </a:r>
            <a:r>
              <a:rPr lang="pt-BR" altLang="ko-KR" dirty="0"/>
              <a:t>, 8012, 8011, 8010, 8009, 8008, </a:t>
            </a:r>
            <a:r>
              <a:rPr lang="pt-BR" altLang="ko-KR" dirty="0" smtClean="0"/>
              <a:t>8006 (41 CIDs) </a:t>
            </a:r>
            <a:r>
              <a:rPr lang="en-GB" altLang="ko-KR" dirty="0"/>
              <a:t>as shown in </a:t>
            </a:r>
            <a:r>
              <a:rPr lang="en-GB" altLang="ko-KR" dirty="0" smtClean="0"/>
              <a:t>11-15/1393r0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r>
              <a:rPr lang="en-US" altLang="ko-KR" dirty="0" smtClean="0"/>
              <a:t>: </a:t>
            </a:r>
            <a:r>
              <a:rPr lang="en-US" altLang="ko-KR" dirty="0"/>
              <a:t>Matthew Fischer </a:t>
            </a:r>
            <a:endParaRPr lang="ko-KR" altLang="ko-KR" dirty="0" smtClean="0"/>
          </a:p>
          <a:p>
            <a:pPr lvl="1"/>
            <a:r>
              <a:rPr lang="en-US" altLang="ko-KR" dirty="0" smtClean="0"/>
              <a:t>Discussions: None	</a:t>
            </a:r>
            <a:endParaRPr lang="ko-KR" altLang="ko-KR" dirty="0" smtClean="0"/>
          </a:p>
          <a:p>
            <a:pPr lvl="1"/>
            <a:r>
              <a:rPr lang="en-US" altLang="ko-KR" dirty="0" smtClean="0"/>
              <a:t>Motion </a:t>
            </a:r>
            <a:r>
              <a:rPr lang="en-US" altLang="ko-KR" dirty="0"/>
              <a:t>passed by unanimously</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September meeting minutes (11-15/1197r0)</a:t>
            </a:r>
          </a:p>
          <a:p>
            <a:pPr marL="609600" indent="-609600"/>
            <a:r>
              <a:rPr lang="en-US" altLang="ko-KR" dirty="0" smtClean="0">
                <a:solidFill>
                  <a:schemeClr val="bg2"/>
                </a:solidFill>
              </a:rPr>
              <a:t>Address Sponsor Ballot comments for Draft 5.0 </a:t>
            </a:r>
          </a:p>
          <a:p>
            <a:pPr marL="1009650" lvl="1" indent="-609600"/>
            <a:r>
              <a:rPr lang="en-US" altLang="ko-KR" dirty="0" smtClean="0">
                <a:solidFill>
                  <a:schemeClr val="bg2"/>
                </a:solidFill>
              </a:rPr>
              <a:t>Comment Spreadsheet (11-15/1292r0)</a:t>
            </a:r>
            <a:endParaRPr lang="en-US" altLang="ko-KR" dirty="0">
              <a:solidFill>
                <a:schemeClr val="bg2"/>
              </a:solidFill>
            </a:endParaRPr>
          </a:p>
          <a:p>
            <a:pPr marL="609600" indent="-609600"/>
            <a:r>
              <a:rPr lang="en-US" altLang="ko-KR" dirty="0">
                <a:solidFill>
                  <a:schemeClr val="bg2"/>
                </a:solidFill>
              </a:rPr>
              <a:t>Motion 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solidFill>
                  <a:schemeClr val="bg2"/>
                </a:solidFill>
              </a:rPr>
              <a:t>Conference call plan</a:t>
            </a:r>
          </a:p>
          <a:p>
            <a:pPr marL="609600" indent="-609600"/>
            <a:r>
              <a:rPr lang="en-US" altLang="ko-KR" dirty="0">
                <a:solidFill>
                  <a:schemeClr val="bg2"/>
                </a:solidFill>
              </a:rPr>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a:t>8197, 8191, 8188, 8185, 8184, 8179, 8175, </a:t>
            </a:r>
            <a:r>
              <a:rPr lang="pt-BR" altLang="ko-KR" dirty="0" smtClean="0"/>
              <a:t>8173, 8172</a:t>
            </a:r>
            <a:r>
              <a:rPr lang="pt-BR" altLang="ko-KR" dirty="0"/>
              <a:t>, 8171, 8170, 8167, 8162, 8161, </a:t>
            </a:r>
            <a:r>
              <a:rPr lang="pt-BR" altLang="ko-KR" dirty="0" smtClean="0"/>
              <a:t>8159, 8158</a:t>
            </a:r>
            <a:r>
              <a:rPr lang="pt-BR" altLang="ko-KR" dirty="0"/>
              <a:t>, 8157, 8154, 8153, 8152, 8151, 8150, 8148, </a:t>
            </a:r>
            <a:r>
              <a:rPr lang="pt-BR" altLang="ko-KR" dirty="0" smtClean="0"/>
              <a:t>8144, 8139</a:t>
            </a:r>
            <a:r>
              <a:rPr lang="pt-BR" altLang="ko-KR" dirty="0"/>
              <a:t>, 8138, 8125, 8124, 8122, 8120, </a:t>
            </a:r>
            <a:r>
              <a:rPr lang="pt-BR" altLang="ko-KR" dirty="0" smtClean="0"/>
              <a:t>8119, 8118</a:t>
            </a:r>
            <a:r>
              <a:rPr lang="pt-BR" altLang="ko-KR" dirty="0"/>
              <a:t>, 8117, 8115, 8114, 8113, 8112, 8111, 8110, 8107 </a:t>
            </a:r>
            <a:r>
              <a:rPr lang="pt-BR" altLang="ko-KR" dirty="0" smtClean="0"/>
              <a:t>(40 CIDs) </a:t>
            </a:r>
            <a:r>
              <a:rPr lang="en-GB" altLang="ko-KR" dirty="0"/>
              <a:t>as shown in </a:t>
            </a:r>
            <a:r>
              <a:rPr lang="en-GB" altLang="ko-KR" dirty="0" smtClean="0"/>
              <a:t>11-15/1394r1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r>
              <a:rPr lang="en-US" altLang="ko-KR" dirty="0" smtClean="0"/>
              <a:t>: Eugene </a:t>
            </a:r>
            <a:r>
              <a:rPr lang="en-US" altLang="ko-KR" dirty="0" err="1" smtClean="0"/>
              <a:t>Baik</a:t>
            </a:r>
            <a:endParaRPr lang="ko-KR" altLang="ko-KR" dirty="0"/>
          </a:p>
          <a:p>
            <a:pPr lvl="1"/>
            <a:r>
              <a:rPr lang="en-US" altLang="ko-KR" dirty="0" smtClean="0"/>
              <a:t>Discussions</a:t>
            </a:r>
            <a:r>
              <a:rPr lang="en-US" altLang="ko-KR" dirty="0" smtClean="0"/>
              <a:t>: None</a:t>
            </a:r>
            <a:endParaRPr lang="ko-KR" altLang="ko-KR" dirty="0"/>
          </a:p>
          <a:p>
            <a:pPr lvl="1"/>
            <a:r>
              <a:rPr lang="en-US" altLang="ko-KR" dirty="0" smtClean="0"/>
              <a:t>Motion </a:t>
            </a:r>
            <a:r>
              <a:rPr lang="en-US" altLang="ko-KR" dirty="0"/>
              <a:t>passed by unanimously</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525808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5</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8067</a:t>
            </a:r>
            <a:r>
              <a:rPr lang="pt-BR" altLang="ko-KR" dirty="0"/>
              <a:t>, 8069, 8072, 8075, 8084, 8086, 8088, 8089, 8090, </a:t>
            </a:r>
            <a:r>
              <a:rPr lang="pt-BR" altLang="ko-KR" dirty="0" smtClean="0"/>
              <a:t>8092, 8094</a:t>
            </a:r>
            <a:r>
              <a:rPr lang="pt-BR" altLang="ko-KR" dirty="0"/>
              <a:t>, 8097, 8100, 8101, 8198, 8203, 8204, 8208, 8209, </a:t>
            </a:r>
            <a:r>
              <a:rPr lang="pt-BR" altLang="ko-KR" dirty="0" smtClean="0"/>
              <a:t>8211, 8222</a:t>
            </a:r>
            <a:r>
              <a:rPr lang="pt-BR" altLang="ko-KR" dirty="0"/>
              <a:t>, 8224, 8237, 8242, 8250, 8263, 8288, </a:t>
            </a:r>
            <a:r>
              <a:rPr lang="pt-BR" altLang="ko-KR" dirty="0" smtClean="0"/>
              <a:t>8296, 8313</a:t>
            </a:r>
            <a:r>
              <a:rPr lang="pt-BR" altLang="ko-KR" dirty="0"/>
              <a:t>, 8314, 8315, 8316, 8317, 8318, 8319, 8320, 8333, 8338, 8339, 8340, 8341, 8343, 8346, 8347 </a:t>
            </a:r>
            <a:r>
              <a:rPr lang="pt-BR" altLang="ko-KR" dirty="0" smtClean="0"/>
              <a:t>(44 CIDs) </a:t>
            </a:r>
            <a:r>
              <a:rPr lang="en-GB" altLang="ko-KR" dirty="0"/>
              <a:t>as shown in </a:t>
            </a:r>
            <a:r>
              <a:rPr lang="en-GB" altLang="ko-KR" dirty="0" smtClean="0"/>
              <a:t>11-15/1395r1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r>
              <a:rPr lang="en-US" altLang="ko-KR" dirty="0"/>
              <a:t>: Matthew Fischer</a:t>
            </a:r>
            <a:endParaRPr lang="ko-KR" altLang="ko-KR" dirty="0" smtClean="0"/>
          </a:p>
          <a:p>
            <a:pPr lvl="1"/>
            <a:r>
              <a:rPr lang="en-US" altLang="ko-KR" dirty="0" smtClean="0"/>
              <a:t>Discussions: None</a:t>
            </a:r>
            <a:endParaRPr lang="ko-KR" altLang="ko-KR" dirty="0" smtClean="0"/>
          </a:p>
          <a:p>
            <a:pPr lvl="1"/>
            <a:r>
              <a:rPr lang="en-US" altLang="ko-KR" dirty="0" smtClean="0"/>
              <a:t>Motion </a:t>
            </a:r>
            <a:r>
              <a:rPr lang="en-US" altLang="ko-KR" dirty="0"/>
              <a:t>passed by unanimously</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1682512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pt-BR" altLang="ko-KR" dirty="0" smtClean="0"/>
              <a:t>8348</a:t>
            </a:r>
            <a:r>
              <a:rPr lang="pt-BR" altLang="ko-KR" dirty="0"/>
              <a:t>, 8349, 8352, 8355, 8356, 8357, 8359, 8360, 8361, </a:t>
            </a:r>
            <a:r>
              <a:rPr lang="pt-BR" altLang="ko-KR" dirty="0" smtClean="0"/>
              <a:t>8362, 8365</a:t>
            </a:r>
            <a:r>
              <a:rPr lang="pt-BR" altLang="ko-KR" dirty="0"/>
              <a:t>, 8366, </a:t>
            </a:r>
            <a:r>
              <a:rPr lang="pt-BR" altLang="ko-KR" dirty="0" smtClean="0"/>
              <a:t>8368</a:t>
            </a:r>
            <a:r>
              <a:rPr lang="pt-BR" altLang="ko-KR" dirty="0"/>
              <a:t>, 8370, 8371, 8372, 8373, 8374, </a:t>
            </a:r>
            <a:r>
              <a:rPr lang="pt-BR" altLang="ko-KR" dirty="0" smtClean="0"/>
              <a:t>8375, 8376</a:t>
            </a:r>
            <a:r>
              <a:rPr lang="pt-BR" altLang="ko-KR" dirty="0"/>
              <a:t>, 8377, 8378, 8381, 8384, </a:t>
            </a:r>
            <a:r>
              <a:rPr lang="pt-BR" altLang="ko-KR" dirty="0" smtClean="0"/>
              <a:t>8386</a:t>
            </a:r>
            <a:r>
              <a:rPr lang="pt-BR" altLang="ko-KR" dirty="0"/>
              <a:t>, 8387, 8388, 8389, 8390, 8391, 8393, 8394, </a:t>
            </a:r>
            <a:r>
              <a:rPr lang="pt-BR" altLang="ko-KR" dirty="0" smtClean="0"/>
              <a:t>8396</a:t>
            </a:r>
            <a:r>
              <a:rPr lang="pt-BR" altLang="ko-KR" dirty="0"/>
              <a:t>, 8397, 8398, 8399, 8400, 8401, 8402, 8403, 8405 </a:t>
            </a:r>
            <a:r>
              <a:rPr lang="pt-BR" altLang="ko-KR" dirty="0" smtClean="0"/>
              <a:t>(41 CIDs) </a:t>
            </a:r>
            <a:r>
              <a:rPr lang="en-GB" altLang="ko-KR" dirty="0" smtClean="0"/>
              <a:t>as shown in 11-15/1396r1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r>
              <a:rPr lang="en-US" altLang="ko-KR" dirty="0" smtClean="0"/>
              <a:t>: Bin Tian</a:t>
            </a:r>
            <a:endParaRPr lang="ko-KR" altLang="ko-KR" dirty="0"/>
          </a:p>
          <a:p>
            <a:pPr lvl="1"/>
            <a:r>
              <a:rPr lang="en-US" altLang="ko-KR" dirty="0" smtClean="0"/>
              <a:t>Discussions</a:t>
            </a:r>
            <a:r>
              <a:rPr lang="en-US" altLang="ko-KR" dirty="0" smtClean="0"/>
              <a:t>: None</a:t>
            </a:r>
            <a:r>
              <a:rPr lang="en-US" altLang="ko-KR" dirty="0"/>
              <a:t>	</a:t>
            </a:r>
            <a:endParaRPr lang="ko-KR" altLang="ko-KR" dirty="0"/>
          </a:p>
          <a:p>
            <a:pPr lvl="1"/>
            <a:r>
              <a:rPr lang="en-US" altLang="ko-KR" dirty="0"/>
              <a:t>Motion passed by unanimously</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986513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7</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pt-BR" altLang="ko-KR" dirty="0" smtClean="0"/>
              <a:t>8406</a:t>
            </a:r>
            <a:r>
              <a:rPr lang="pt-BR" altLang="ko-KR" dirty="0"/>
              <a:t>, 8407, 8408, 8409, 8410, 8412, 8413, 8414, 8415, </a:t>
            </a:r>
            <a:r>
              <a:rPr lang="pt-BR" altLang="ko-KR" dirty="0" smtClean="0"/>
              <a:t>8416, 8417</a:t>
            </a:r>
            <a:r>
              <a:rPr lang="pt-BR" altLang="ko-KR" dirty="0"/>
              <a:t>, 8418, 8419, 8420, 8421, 8422, 8423, 8424, 8425, </a:t>
            </a:r>
            <a:r>
              <a:rPr lang="pt-BR" altLang="ko-KR" dirty="0" smtClean="0"/>
              <a:t>8426, 8427</a:t>
            </a:r>
            <a:r>
              <a:rPr lang="pt-BR" altLang="ko-KR" dirty="0"/>
              <a:t>, 8428, 8430, 8431, 8433, 8434, 8435, </a:t>
            </a:r>
            <a:r>
              <a:rPr lang="pt-BR" altLang="ko-KR" dirty="0" smtClean="0"/>
              <a:t>8438</a:t>
            </a:r>
            <a:r>
              <a:rPr lang="pt-BR" altLang="ko-KR" dirty="0"/>
              <a:t>, 8439, 8441, 8443, 8445, 8457, </a:t>
            </a:r>
            <a:r>
              <a:rPr lang="pt-BR" altLang="ko-KR" dirty="0" smtClean="0"/>
              <a:t>8465, 8472</a:t>
            </a:r>
            <a:r>
              <a:rPr lang="pt-BR" altLang="ko-KR" dirty="0"/>
              <a:t>, 8474, 8475, 8486, 8513, 8523, </a:t>
            </a:r>
            <a:r>
              <a:rPr lang="pt-BR" altLang="ko-KR" dirty="0" smtClean="0"/>
              <a:t>8524, 8526</a:t>
            </a:r>
            <a:r>
              <a:rPr lang="pt-BR" altLang="ko-KR" dirty="0"/>
              <a:t>, 8527, 8529, 8537, 8538, 8539, 8540, 8541, 8542, 8549, 8550, 8552 </a:t>
            </a:r>
            <a:r>
              <a:rPr lang="pt-BR" altLang="ko-KR" dirty="0" smtClean="0"/>
              <a:t>(53 CIDs) </a:t>
            </a:r>
            <a:r>
              <a:rPr lang="en-GB" altLang="ko-KR" dirty="0" smtClean="0"/>
              <a:t>as shown in 11-15/1397r1 </a:t>
            </a:r>
            <a:endParaRPr lang="en-US" altLang="ko-KR" b="1" dirty="0" smtClean="0"/>
          </a:p>
          <a:p>
            <a:pPr lvl="1"/>
            <a:r>
              <a:rPr lang="en-US" altLang="ko-KR" dirty="0" smtClean="0"/>
              <a:t>Move: </a:t>
            </a:r>
            <a:r>
              <a:rPr lang="en-US" altLang="ko-KR" dirty="0"/>
              <a:t>Alfred </a:t>
            </a:r>
            <a:r>
              <a:rPr lang="en-US" altLang="ko-KR" dirty="0" err="1"/>
              <a:t>Asterjadhi</a:t>
            </a:r>
            <a:r>
              <a:rPr lang="en-US" altLang="ko-KR" dirty="0"/>
              <a:t> </a:t>
            </a:r>
            <a:r>
              <a:rPr lang="en-US" altLang="ko-KR" dirty="0" smtClean="0"/>
              <a:t>	Second</a:t>
            </a:r>
            <a:r>
              <a:rPr lang="en-US" altLang="ko-KR" dirty="0"/>
              <a:t>: Matthew Fischer</a:t>
            </a:r>
            <a:endParaRPr lang="ko-KR" altLang="ko-KR" dirty="0"/>
          </a:p>
          <a:p>
            <a:pPr lvl="1"/>
            <a:r>
              <a:rPr lang="en-US" altLang="ko-KR" dirty="0" smtClean="0"/>
              <a:t>Discussions</a:t>
            </a:r>
            <a:r>
              <a:rPr lang="en-US" altLang="ko-KR" dirty="0" smtClean="0"/>
              <a:t>: None</a:t>
            </a:r>
            <a:r>
              <a:rPr lang="en-US" altLang="ko-KR" dirty="0"/>
              <a:t>	</a:t>
            </a:r>
            <a:endParaRPr lang="ko-KR" altLang="ko-KR" dirty="0"/>
          </a:p>
          <a:p>
            <a:pPr lvl="1"/>
            <a:r>
              <a:rPr lang="en-US" altLang="ko-KR" dirty="0"/>
              <a:t>Motion passed by unanimously</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327257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a:t>CID </a:t>
            </a:r>
            <a:r>
              <a:rPr lang="en-GB" altLang="ko-KR" dirty="0"/>
              <a:t>8003, 8004, 8005, 8083, 8507, 8508 </a:t>
            </a:r>
            <a:r>
              <a:rPr lang="pt-BR" altLang="ko-KR" dirty="0" smtClean="0"/>
              <a:t>(6 CIDs) </a:t>
            </a:r>
            <a:r>
              <a:rPr lang="en-GB" altLang="ko-KR" dirty="0" smtClean="0"/>
              <a:t>as shown in 11-15/1439r1 </a:t>
            </a:r>
            <a:endParaRPr lang="en-US" altLang="ko-KR" b="1" dirty="0" smtClean="0"/>
          </a:p>
          <a:p>
            <a:pPr lvl="1"/>
            <a:r>
              <a:rPr lang="en-US" altLang="ko-KR" dirty="0" smtClean="0"/>
              <a:t>Move: </a:t>
            </a:r>
            <a:r>
              <a:rPr lang="en-US" altLang="ko-KR" dirty="0" smtClean="0"/>
              <a:t>Eugene </a:t>
            </a:r>
            <a:r>
              <a:rPr lang="en-US" altLang="ko-KR" dirty="0" err="1" smtClean="0"/>
              <a:t>Baik</a:t>
            </a:r>
            <a:r>
              <a:rPr lang="en-US" altLang="ko-KR" dirty="0" smtClean="0"/>
              <a:t>	Second</a:t>
            </a:r>
            <a:r>
              <a:rPr lang="en-US" altLang="ko-KR" dirty="0" smtClean="0"/>
              <a:t>: Bin Tian</a:t>
            </a:r>
            <a:endParaRPr lang="ko-KR" altLang="ko-KR" dirty="0"/>
          </a:p>
          <a:p>
            <a:pPr lvl="1"/>
            <a:r>
              <a:rPr lang="en-US" altLang="ko-KR" dirty="0" smtClean="0"/>
              <a:t>Discussions</a:t>
            </a:r>
            <a:r>
              <a:rPr lang="en-US" altLang="ko-KR" dirty="0" smtClean="0"/>
              <a:t>: None</a:t>
            </a:r>
            <a:endParaRPr lang="ko-KR" altLang="ko-KR" dirty="0"/>
          </a:p>
          <a:p>
            <a:pPr lvl="1"/>
            <a:r>
              <a:rPr lang="en-US" altLang="ko-KR" dirty="0" smtClean="0"/>
              <a:t>Motion </a:t>
            </a:r>
            <a:r>
              <a:rPr lang="en-US" altLang="ko-KR" dirty="0"/>
              <a:t>passed by unanimously</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934680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a:t>
            </a:r>
            <a:r>
              <a:rPr lang="en-US" altLang="ko-KR" dirty="0" smtClean="0"/>
              <a:t>resolution </a:t>
            </a:r>
            <a:r>
              <a:rPr lang="en-US" altLang="ko-KR" dirty="0" smtClean="0"/>
              <a:t>of </a:t>
            </a:r>
            <a:r>
              <a:rPr lang="pt-BR" altLang="ko-KR" dirty="0"/>
              <a:t>CID </a:t>
            </a:r>
            <a:r>
              <a:rPr lang="en-US" altLang="ko-KR" dirty="0" smtClean="0"/>
              <a:t>8199 </a:t>
            </a:r>
            <a:r>
              <a:rPr lang="pt-BR" altLang="ko-KR" dirty="0" smtClean="0"/>
              <a:t>(1 CID) </a:t>
            </a:r>
            <a:r>
              <a:rPr lang="en-GB" altLang="ko-KR" dirty="0" smtClean="0"/>
              <a:t>as shown in 11-15/1455r0 </a:t>
            </a:r>
            <a:endParaRPr lang="en-US" altLang="ko-KR" b="1" dirty="0" smtClean="0"/>
          </a:p>
          <a:p>
            <a:pPr lvl="1"/>
            <a:r>
              <a:rPr lang="en-US" altLang="ko-KR" dirty="0" smtClean="0"/>
              <a:t>Move: </a:t>
            </a:r>
            <a:r>
              <a:rPr lang="en-US" altLang="ko-KR" dirty="0"/>
              <a:t>Rolf de </a:t>
            </a:r>
            <a:r>
              <a:rPr lang="en-US" altLang="ko-KR" dirty="0" err="1"/>
              <a:t>Vegt</a:t>
            </a:r>
            <a:r>
              <a:rPr lang="en-US" altLang="ko-KR" dirty="0"/>
              <a:t> </a:t>
            </a:r>
            <a:r>
              <a:rPr lang="en-US" altLang="ko-KR" dirty="0" smtClean="0"/>
              <a:t>	Second</a:t>
            </a:r>
            <a:r>
              <a:rPr lang="en-US" altLang="ko-KR" dirty="0" smtClean="0"/>
              <a:t>: Bin Tian</a:t>
            </a:r>
            <a:endParaRPr lang="ko-KR" altLang="ko-KR" dirty="0"/>
          </a:p>
          <a:p>
            <a:pPr lvl="1"/>
            <a:r>
              <a:rPr lang="en-US" altLang="ko-KR" dirty="0" smtClean="0"/>
              <a:t>Discussions</a:t>
            </a:r>
            <a:r>
              <a:rPr lang="en-US" altLang="ko-KR" dirty="0" smtClean="0"/>
              <a:t>: </a:t>
            </a:r>
            <a:endParaRPr lang="ko-KR" altLang="ko-KR" dirty="0"/>
          </a:p>
          <a:p>
            <a:pPr lvl="1"/>
            <a:r>
              <a:rPr lang="en-US" altLang="ko-KR" dirty="0" smtClean="0"/>
              <a:t>Yes</a:t>
            </a:r>
            <a:r>
              <a:rPr lang="en-US" altLang="ko-KR" dirty="0" smtClean="0"/>
              <a:t>: 9 </a:t>
            </a:r>
            <a:r>
              <a:rPr lang="en-US" altLang="ko-KR" dirty="0" smtClean="0"/>
              <a:t>	No</a:t>
            </a:r>
            <a:r>
              <a:rPr lang="en-US" altLang="ko-KR" dirty="0" smtClean="0"/>
              <a:t>: 0 </a:t>
            </a:r>
            <a:r>
              <a:rPr lang="en-US" altLang="ko-KR" dirty="0" smtClean="0"/>
              <a:t>	Abstain</a:t>
            </a:r>
            <a:r>
              <a:rPr lang="en-US" altLang="ko-KR" dirty="0" smtClean="0"/>
              <a:t>: 4 </a:t>
            </a:r>
            <a:r>
              <a:rPr lang="en-US" altLang="ko-KR" dirty="0"/>
              <a:t>	</a:t>
            </a:r>
            <a:endParaRPr lang="ko-KR" altLang="ko-KR" dirty="0"/>
          </a:p>
          <a:p>
            <a:pPr lvl="1"/>
            <a:r>
              <a:rPr lang="en-US" altLang="ko-KR" dirty="0"/>
              <a:t>Motion </a:t>
            </a:r>
            <a:r>
              <a:rPr lang="en-US" altLang="ko-KR" dirty="0" smtClean="0"/>
              <a:t>passed</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8839485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10</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a:t>
            </a:r>
            <a:r>
              <a:rPr lang="en-US" altLang="ko-KR" dirty="0" smtClean="0"/>
              <a:t>: Eugene </a:t>
            </a:r>
            <a:r>
              <a:rPr lang="en-US" altLang="ko-KR" dirty="0" err="1" smtClean="0"/>
              <a:t>Baik</a:t>
            </a:r>
            <a:r>
              <a:rPr lang="en-US" altLang="ko-KR" dirty="0" smtClean="0"/>
              <a:t>	Second</a:t>
            </a:r>
            <a:r>
              <a:rPr lang="en-US" altLang="ko-KR" dirty="0" smtClean="0"/>
              <a:t>: Bin Tian</a:t>
            </a:r>
            <a:endParaRPr lang="en-US" altLang="ko-KR" dirty="0" smtClean="0"/>
          </a:p>
          <a:p>
            <a:pPr lvl="1"/>
            <a:r>
              <a:rPr lang="en-US" altLang="ko-KR" dirty="0" smtClean="0"/>
              <a:t>Discussions</a:t>
            </a:r>
            <a:r>
              <a:rPr lang="en-US" altLang="ko-KR" dirty="0" smtClean="0"/>
              <a:t>: </a:t>
            </a:r>
            <a:endParaRPr lang="en-US" altLang="ko-KR" dirty="0" smtClean="0"/>
          </a:p>
          <a:p>
            <a:pPr lvl="1"/>
            <a:r>
              <a:rPr lang="en-US" altLang="ko-KR" dirty="0" smtClean="0"/>
              <a:t>Yes</a:t>
            </a:r>
            <a:r>
              <a:rPr lang="en-US" altLang="ko-KR" dirty="0" smtClean="0"/>
              <a:t>: 10</a:t>
            </a:r>
            <a:r>
              <a:rPr lang="en-US" altLang="ko-KR" dirty="0" smtClean="0"/>
              <a:t>	No</a:t>
            </a:r>
            <a:r>
              <a:rPr lang="en-US" altLang="ko-KR" dirty="0" smtClean="0"/>
              <a:t>: 0</a:t>
            </a:r>
            <a:r>
              <a:rPr lang="en-US" altLang="ko-KR" dirty="0" smtClean="0"/>
              <a:t>	Abstain</a:t>
            </a:r>
            <a:r>
              <a:rPr lang="en-US" altLang="ko-KR" dirty="0" smtClean="0"/>
              <a:t>: 3 </a:t>
            </a:r>
            <a:r>
              <a:rPr lang="en-US" altLang="ko-KR" dirty="0"/>
              <a:t>	</a:t>
            </a:r>
            <a:endParaRPr lang="ko-KR" altLang="ko-KR" dirty="0"/>
          </a:p>
          <a:p>
            <a:pPr lvl="1"/>
            <a:r>
              <a:rPr lang="en-US" altLang="ko-KR" dirty="0" smtClean="0"/>
              <a:t>Motion passed</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11 (Teleconference)</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Move to cancel an pre-scheduled </a:t>
            </a:r>
            <a:r>
              <a:rPr lang="en-US" altLang="en-US" dirty="0"/>
              <a:t>w</a:t>
            </a:r>
            <a:r>
              <a:rPr lang="en-US" altLang="ko-KR" dirty="0" smtClean="0"/>
              <a:t>eekly </a:t>
            </a:r>
            <a:r>
              <a:rPr lang="en-US" altLang="ko-KR" dirty="0"/>
              <a:t>teleconferences </a:t>
            </a:r>
            <a:r>
              <a:rPr lang="en-US" altLang="ko-KR" dirty="0" smtClean="0"/>
              <a:t>on </a:t>
            </a:r>
            <a:r>
              <a:rPr lang="en-US" altLang="ja-JP" dirty="0" smtClean="0"/>
              <a:t>Wednesday </a:t>
            </a:r>
            <a:r>
              <a:rPr lang="en-US" altLang="ja-JP" dirty="0"/>
              <a:t>8PM ET</a:t>
            </a:r>
            <a:r>
              <a:rPr lang="ja-JP" altLang="en-US" dirty="0"/>
              <a:t> </a:t>
            </a:r>
            <a:r>
              <a:rPr lang="en-US" altLang="ja-JP" dirty="0"/>
              <a:t>for 3 hours </a:t>
            </a:r>
            <a:r>
              <a:rPr lang="en-US" altLang="ko-KR" dirty="0"/>
              <a:t>(between Oct 7</a:t>
            </a:r>
            <a:r>
              <a:rPr lang="en-US" altLang="ko-KR" baseline="30000" dirty="0"/>
              <a:t>th  </a:t>
            </a:r>
            <a:r>
              <a:rPr lang="en-US" altLang="ko-KR" dirty="0"/>
              <a:t>2015 and Jan 13</a:t>
            </a:r>
            <a:r>
              <a:rPr lang="en-US" altLang="ko-KR" baseline="30000" dirty="0"/>
              <a:t>th</a:t>
            </a:r>
            <a:r>
              <a:rPr lang="en-US" altLang="ko-KR" dirty="0"/>
              <a:t> 2016</a:t>
            </a:r>
            <a:r>
              <a:rPr lang="en-US" altLang="ko-KR" dirty="0" smtClean="0"/>
              <a:t>) and </a:t>
            </a:r>
            <a:br>
              <a:rPr lang="en-US" altLang="ko-KR" dirty="0" smtClean="0"/>
            </a:br>
            <a:r>
              <a:rPr lang="en-US" altLang="ko-KR" dirty="0" smtClean="0"/>
              <a:t>to </a:t>
            </a:r>
            <a:r>
              <a:rPr lang="en-US" altLang="ko-KR" dirty="0"/>
              <a:t>approve the following </a:t>
            </a:r>
            <a:r>
              <a:rPr lang="en-US" altLang="ko-KR" dirty="0" smtClean="0"/>
              <a:t>new schedule </a:t>
            </a:r>
            <a:r>
              <a:rPr lang="en-US" altLang="ko-KR" dirty="0"/>
              <a:t>of weekly teleconferences between </a:t>
            </a:r>
            <a:r>
              <a:rPr lang="en-US" altLang="ko-KR" dirty="0" smtClean="0"/>
              <a:t>Nov 24</a:t>
            </a:r>
            <a:r>
              <a:rPr lang="en-US" altLang="ko-KR" baseline="30000" dirty="0" smtClean="0"/>
              <a:t>th  </a:t>
            </a:r>
            <a:r>
              <a:rPr lang="en-US" altLang="ko-KR" dirty="0"/>
              <a:t>2015 and </a:t>
            </a:r>
            <a:r>
              <a:rPr lang="en-US" altLang="ko-KR" dirty="0" smtClean="0"/>
              <a:t>March 8</a:t>
            </a:r>
            <a:r>
              <a:rPr lang="en-US" altLang="ko-KR" baseline="30000" dirty="0" smtClean="0"/>
              <a:t>th</a:t>
            </a:r>
            <a:r>
              <a:rPr lang="en-US" altLang="ko-KR" dirty="0" smtClean="0"/>
              <a:t> </a:t>
            </a:r>
            <a:r>
              <a:rPr lang="en-US" altLang="ko-KR" dirty="0"/>
              <a:t>2016</a:t>
            </a:r>
          </a:p>
          <a:p>
            <a:pPr lvl="1">
              <a:defRPr/>
            </a:pPr>
            <a:r>
              <a:rPr lang="en-US" altLang="ja-JP" dirty="0" smtClean="0"/>
              <a:t>Tuesday 8PM </a:t>
            </a:r>
            <a:r>
              <a:rPr lang="en-US" altLang="ja-JP" dirty="0"/>
              <a:t>ET</a:t>
            </a:r>
            <a:r>
              <a:rPr lang="ja-JP" altLang="en-US" dirty="0"/>
              <a:t> </a:t>
            </a:r>
            <a:r>
              <a:rPr lang="en-US" altLang="ja-JP" dirty="0"/>
              <a:t>for </a:t>
            </a:r>
            <a:r>
              <a:rPr lang="en-US" altLang="ja-JP" dirty="0" smtClean="0"/>
              <a:t>2.5 hours</a:t>
            </a:r>
            <a:endParaRPr lang="en-US" altLang="ja-JP" dirty="0"/>
          </a:p>
          <a:p>
            <a:pPr lvl="1">
              <a:defRPr/>
            </a:pPr>
            <a:endParaRPr lang="en-US" altLang="en-US" dirty="0" smtClean="0"/>
          </a:p>
          <a:p>
            <a:r>
              <a:rPr lang="en-US" altLang="en-US" dirty="0" smtClean="0"/>
              <a:t>Moved</a:t>
            </a:r>
            <a:r>
              <a:rPr lang="en-US" altLang="en-US" dirty="0" smtClean="0"/>
              <a:t>: Alfred </a:t>
            </a:r>
            <a:r>
              <a:rPr lang="en-US" altLang="ko-KR" dirty="0" err="1"/>
              <a:t>Asterjadhi</a:t>
            </a:r>
            <a:endParaRPr lang="en-US" altLang="en-US" dirty="0" smtClean="0"/>
          </a:p>
          <a:p>
            <a:r>
              <a:rPr lang="en-US" altLang="en-US" dirty="0" smtClean="0"/>
              <a:t>Seconded: Bin Tian</a:t>
            </a:r>
            <a:endParaRPr lang="en-US" altLang="ko-KR" dirty="0" smtClean="0"/>
          </a:p>
          <a:p>
            <a:r>
              <a:rPr lang="en-US" altLang="en-US" dirty="0" smtClean="0"/>
              <a:t>Result: </a:t>
            </a:r>
            <a:r>
              <a:rPr lang="en-US" altLang="en-US" dirty="0" smtClean="0"/>
              <a:t>Motion passed (Yes 6</a:t>
            </a:r>
            <a:r>
              <a:rPr lang="en-US" altLang="en-US" dirty="0" smtClean="0"/>
              <a:t>	</a:t>
            </a:r>
            <a:r>
              <a:rPr lang="en-US" altLang="en-US" dirty="0" smtClean="0"/>
              <a:t>No 0 </a:t>
            </a:r>
            <a:r>
              <a:rPr lang="en-US" altLang="en-US" dirty="0" smtClean="0"/>
              <a:t>	</a:t>
            </a:r>
            <a:r>
              <a:rPr lang="en-US" altLang="en-US" dirty="0" smtClean="0"/>
              <a:t>Abstain 1)</a:t>
            </a:r>
            <a:endParaRPr lang="en-US" altLang="en-US" dirty="0" smtClean="0"/>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GB" altLang="ko-KR" dirty="0" smtClean="0"/>
              <a:t>Do you support the comment resolution for CID 8199 as shown in 11-15/1441r0? </a:t>
            </a:r>
          </a:p>
          <a:p>
            <a:pPr lvl="1"/>
            <a:r>
              <a:rPr lang="en-GB" altLang="ko-KR" dirty="0" smtClean="0"/>
              <a:t>Yes: 5</a:t>
            </a:r>
          </a:p>
          <a:p>
            <a:pPr lvl="1"/>
            <a:r>
              <a:rPr lang="en-GB" altLang="ko-KR" dirty="0" smtClean="0"/>
              <a:t>No: 1 </a:t>
            </a:r>
          </a:p>
          <a:p>
            <a:pPr lvl="1"/>
            <a:r>
              <a:rPr lang="en-GB" altLang="ko-KR" dirty="0" smtClean="0"/>
              <a:t>Abstain: 5</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GB" altLang="ko-KR" dirty="0" smtClean="0"/>
              <a:t>Do you support the comment resolution for CID 8286 as shown in 11-15/1441r0? </a:t>
            </a:r>
          </a:p>
          <a:p>
            <a:pPr lvl="1"/>
            <a:r>
              <a:rPr lang="en-GB" altLang="ko-KR" dirty="0" smtClean="0"/>
              <a:t>Yes: 5</a:t>
            </a:r>
          </a:p>
          <a:p>
            <a:pPr lvl="1"/>
            <a:r>
              <a:rPr lang="en-GB" altLang="ko-KR" dirty="0" smtClean="0"/>
              <a:t>No: 2</a:t>
            </a:r>
          </a:p>
          <a:p>
            <a:pPr lvl="1"/>
            <a:r>
              <a:rPr lang="en-GB" altLang="ko-KR" dirty="0" smtClean="0"/>
              <a:t>Abstain: 4</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18993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a:solidFill>
                  <a:schemeClr val="bg2"/>
                </a:solidFill>
              </a:rPr>
              <a:t>TGah</a:t>
            </a:r>
            <a:r>
              <a:rPr lang="en-US" altLang="ko-KR" sz="1800" dirty="0">
                <a:solidFill>
                  <a:schemeClr val="bg2"/>
                </a:solidFill>
              </a:rPr>
              <a:t> Draft 2.0, 3.0, 4.0 and 5.0 passed the WG motion</a:t>
            </a:r>
          </a:p>
          <a:p>
            <a:pPr lvl="2"/>
            <a:r>
              <a:rPr lang="en-US" altLang="ko-KR" sz="1800" dirty="0">
                <a:solidFill>
                  <a:schemeClr val="bg2"/>
                </a:solidFill>
              </a:rPr>
              <a:t>Can access </a:t>
            </a:r>
            <a:r>
              <a:rPr lang="en-US" altLang="ko-KR" sz="1800" dirty="0" err="1">
                <a:solidFill>
                  <a:schemeClr val="bg2"/>
                </a:solidFill>
              </a:rPr>
              <a:t>TGah</a:t>
            </a:r>
            <a:r>
              <a:rPr lang="en-US" altLang="ko-KR" sz="1800" dirty="0">
                <a:solidFill>
                  <a:schemeClr val="bg2"/>
                </a:solidFill>
              </a:rPr>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Sponsor Ballot Status</a:t>
            </a: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r>
              <a:rPr lang="en-US" altLang="ko-KR" dirty="0" smtClean="0">
                <a:solidFill>
                  <a:schemeClr val="bg2"/>
                </a:solidFill>
              </a:rPr>
              <a:t>Sponsor Ballot </a:t>
            </a:r>
            <a:r>
              <a:rPr lang="en-US" altLang="ko-KR" dirty="0">
                <a:solidFill>
                  <a:schemeClr val="bg2"/>
                </a:solidFill>
              </a:rPr>
              <a:t>Resolution </a:t>
            </a:r>
            <a:r>
              <a:rPr lang="en-US" altLang="ko-KR" dirty="0" smtClean="0">
                <a:solidFill>
                  <a:schemeClr val="bg2"/>
                </a:solidFill>
              </a:rPr>
              <a:t>Committee operation rule</a:t>
            </a:r>
          </a:p>
          <a:p>
            <a:pPr lvl="1"/>
            <a:r>
              <a:rPr lang="en-US" altLang="ko-KR" dirty="0" smtClean="0">
                <a:solidFill>
                  <a:schemeClr val="bg2"/>
                </a:solidFill>
              </a:rPr>
              <a:t>Any </a:t>
            </a:r>
            <a:r>
              <a:rPr lang="en-US" altLang="ko-KR" dirty="0">
                <a:solidFill>
                  <a:schemeClr val="bg2"/>
                </a:solidFill>
              </a:rPr>
              <a:t>voting member of </a:t>
            </a:r>
            <a:r>
              <a:rPr lang="en-US" altLang="ko-KR" dirty="0" smtClean="0">
                <a:solidFill>
                  <a:schemeClr val="bg2"/>
                </a:solidFill>
              </a:rPr>
              <a:t>IEEE 802.11 can </a:t>
            </a:r>
            <a:r>
              <a:rPr lang="en-US" altLang="ko-KR" dirty="0">
                <a:solidFill>
                  <a:schemeClr val="bg2"/>
                </a:solidFill>
              </a:rPr>
              <a:t>vote at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meetings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can consider motions (e.g. comment resolution,  other changes to the draft, to recirculate) in any of its meetings – including </a:t>
            </a:r>
            <a:r>
              <a:rPr lang="en-US" altLang="ko-KR" dirty="0" smtClean="0">
                <a:solidFill>
                  <a:schemeClr val="bg2"/>
                </a:solidFill>
              </a:rPr>
              <a:t>teleconferences</a:t>
            </a:r>
          </a:p>
          <a:p>
            <a:pPr lvl="1"/>
            <a:r>
              <a:rPr lang="en-US" altLang="ko-KR" dirty="0" smtClean="0">
                <a:solidFill>
                  <a:schemeClr val="bg2"/>
                </a:solidFill>
              </a:rPr>
              <a:t>Intellectual Property (IP) related comment is not discussed in teleconferences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will meet during </a:t>
            </a:r>
            <a:r>
              <a:rPr lang="en-US" altLang="ko-KR" dirty="0" smtClean="0">
                <a:solidFill>
                  <a:schemeClr val="bg2"/>
                </a:solidFill>
              </a:rPr>
              <a:t>IEEE 802.11 </a:t>
            </a:r>
            <a:r>
              <a:rPr lang="en-US" altLang="ko-KR" dirty="0">
                <a:solidFill>
                  <a:schemeClr val="bg2"/>
                </a:solidFill>
              </a:rPr>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Call for volunteer of </a:t>
            </a:r>
            <a:r>
              <a:rPr lang="en-US" altLang="ko-KR" dirty="0" err="1" smtClean="0">
                <a:solidFill>
                  <a:schemeClr val="bg2"/>
                </a:solidFill>
              </a:rPr>
              <a:t>TGah</a:t>
            </a:r>
            <a:r>
              <a:rPr lang="en-US" altLang="ko-KR" dirty="0" smtClean="0">
                <a:solidFill>
                  <a:schemeClr val="bg2"/>
                </a:solidFill>
              </a:rPr>
              <a:t> BRC</a:t>
            </a:r>
          </a:p>
          <a:p>
            <a:pPr lvl="1"/>
            <a:r>
              <a:rPr lang="en-US" altLang="ko-KR" dirty="0" smtClean="0">
                <a:solidFill>
                  <a:schemeClr val="bg2"/>
                </a:solidFill>
              </a:rPr>
              <a:t>Assignee update of SB0 comment spreadsheet (11-15/1292r0, Alfred and Yongho)</a:t>
            </a:r>
          </a:p>
          <a:p>
            <a:pPr lvl="1"/>
            <a:r>
              <a:rPr lang="en-US" altLang="ko-KR" dirty="0">
                <a:solidFill>
                  <a:schemeClr val="bg2"/>
                </a:solidFill>
              </a:rPr>
              <a:t>SB0-editor_resolutions_part </a:t>
            </a:r>
            <a:r>
              <a:rPr lang="en-US" altLang="ko-KR" dirty="0" smtClean="0">
                <a:solidFill>
                  <a:schemeClr val="bg2"/>
                </a:solidFill>
              </a:rPr>
              <a:t>1 </a:t>
            </a:r>
            <a:r>
              <a:rPr lang="en-US" dirty="0" smtClean="0">
                <a:solidFill>
                  <a:schemeClr val="bg2"/>
                </a:solidFill>
              </a:rPr>
              <a:t>(11-15/1393r0, Alfred)</a:t>
            </a:r>
          </a:p>
          <a:p>
            <a:pPr lvl="1"/>
            <a:r>
              <a:rPr lang="en-US" altLang="ko-KR" dirty="0">
                <a:solidFill>
                  <a:schemeClr val="bg2"/>
                </a:solidFill>
              </a:rPr>
              <a:t>SB0-editor_resolutions_part </a:t>
            </a:r>
            <a:r>
              <a:rPr lang="en-US" altLang="ko-KR" dirty="0" smtClean="0">
                <a:solidFill>
                  <a:schemeClr val="bg2"/>
                </a:solidFill>
              </a:rPr>
              <a:t>2 (11-15/1394r0</a:t>
            </a:r>
            <a:r>
              <a:rPr lang="en-US" altLang="ko-KR" dirty="0">
                <a:solidFill>
                  <a:schemeClr val="bg2"/>
                </a:solidFill>
              </a:rPr>
              <a:t>, Alfred)</a:t>
            </a:r>
            <a:endParaRPr lang="en-US"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a:solidFill>
                  <a:schemeClr val="bg2"/>
                </a:solidFill>
              </a:rPr>
              <a:t>SB0-editor_resolutions_part </a:t>
            </a:r>
            <a:r>
              <a:rPr lang="en-US" altLang="ko-KR" dirty="0" smtClean="0">
                <a:solidFill>
                  <a:schemeClr val="bg2"/>
                </a:solidFill>
              </a:rPr>
              <a:t>3 </a:t>
            </a:r>
            <a:r>
              <a:rPr lang="en-US" altLang="ko-KR" dirty="0">
                <a:solidFill>
                  <a:schemeClr val="bg2"/>
                </a:solidFill>
              </a:rPr>
              <a:t>(</a:t>
            </a:r>
            <a:r>
              <a:rPr lang="en-US" altLang="ko-KR" dirty="0" smtClean="0">
                <a:solidFill>
                  <a:schemeClr val="bg2"/>
                </a:solidFill>
              </a:rPr>
              <a:t>11-15/1395r0</a:t>
            </a:r>
            <a:r>
              <a:rPr lang="en-US" altLang="ko-KR" dirty="0">
                <a:solidFill>
                  <a:schemeClr val="bg2"/>
                </a:solidFill>
              </a:rPr>
              <a:t>, Alfred)</a:t>
            </a:r>
          </a:p>
          <a:p>
            <a:pPr lvl="1"/>
            <a:r>
              <a:rPr lang="en-US" altLang="ko-KR" dirty="0">
                <a:solidFill>
                  <a:schemeClr val="bg2"/>
                </a:solidFill>
              </a:rPr>
              <a:t>SB0-editor_resolutions_part </a:t>
            </a:r>
            <a:r>
              <a:rPr lang="en-US" altLang="ko-KR" dirty="0" smtClean="0">
                <a:solidFill>
                  <a:schemeClr val="bg2"/>
                </a:solidFill>
              </a:rPr>
              <a:t>4 </a:t>
            </a:r>
            <a:r>
              <a:rPr lang="en-US" altLang="ko-KR" dirty="0">
                <a:solidFill>
                  <a:schemeClr val="bg2"/>
                </a:solidFill>
              </a:rPr>
              <a:t>(</a:t>
            </a:r>
            <a:r>
              <a:rPr lang="en-US" altLang="ko-KR" dirty="0" smtClean="0">
                <a:solidFill>
                  <a:schemeClr val="bg2"/>
                </a:solidFill>
              </a:rPr>
              <a:t>11-15/1396r0</a:t>
            </a:r>
            <a:r>
              <a:rPr lang="en-US" altLang="ko-KR" dirty="0">
                <a:solidFill>
                  <a:schemeClr val="bg2"/>
                </a:solidFill>
              </a:rPr>
              <a:t>, Alfred</a:t>
            </a:r>
            <a:r>
              <a:rPr lang="en-US" altLang="ko-KR" dirty="0" smtClean="0">
                <a:solidFill>
                  <a:schemeClr val="bg2"/>
                </a:solidFill>
              </a:rPr>
              <a:t>)</a:t>
            </a:r>
            <a:endParaRPr lang="en-US" dirty="0">
              <a:solidFill>
                <a:schemeClr val="bg2"/>
              </a:solidFill>
            </a:endParaRP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a:solidFill>
                  <a:schemeClr val="bg2"/>
                </a:solidFill>
              </a:rPr>
              <a:t>SB0-editor_resolutoins_part </a:t>
            </a:r>
            <a:r>
              <a:rPr lang="en-US" altLang="ko-KR" dirty="0" smtClean="0">
                <a:solidFill>
                  <a:schemeClr val="bg2"/>
                </a:solidFill>
              </a:rPr>
              <a:t>5 (11-15/1397r0, Alfred)</a:t>
            </a:r>
            <a:endParaRPr lang="en-US" altLang="ko-KR" dirty="0"/>
          </a:p>
          <a:p>
            <a:pPr lvl="1"/>
            <a:r>
              <a:rPr lang="en-US" altLang="ko-KR" dirty="0">
                <a:solidFill>
                  <a:schemeClr val="bg2"/>
                </a:solidFill>
              </a:rPr>
              <a:t>SB0-resolution-CID8199-CID </a:t>
            </a:r>
            <a:r>
              <a:rPr lang="en-US" altLang="ko-KR" dirty="0" smtClean="0">
                <a:solidFill>
                  <a:schemeClr val="bg2"/>
                </a:solidFill>
              </a:rPr>
              <a:t>8286 (11-15/1441, Rolf) </a:t>
            </a:r>
          </a:p>
          <a:p>
            <a:pPr lvl="2"/>
            <a:r>
              <a:rPr lang="en-US" altLang="ko-KR" sz="2000" dirty="0" smtClean="0">
                <a:solidFill>
                  <a:schemeClr val="bg2"/>
                </a:solidFill>
              </a:rPr>
              <a:t>Discussion (including IP related comments) is scheduled on 11:30, when our WG chair is present in a session </a:t>
            </a:r>
          </a:p>
          <a:p>
            <a:pPr lvl="1"/>
            <a:r>
              <a:rPr lang="en-US" altLang="ko-KR" dirty="0">
                <a:solidFill>
                  <a:schemeClr val="bg2"/>
                </a:solidFill>
              </a:rPr>
              <a:t>SB0-comment-resolution-part1 (11-15/1439r0, Yongho)</a:t>
            </a:r>
            <a:endParaRPr lang="en-US" dirty="0">
              <a:solidFill>
                <a:schemeClr val="bg2"/>
              </a:solidFill>
            </a:endParaRPr>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Submissions made during </a:t>
            </a:r>
            <a:r>
              <a:rPr lang="en-US" altLang="ko-KR" dirty="0" smtClean="0">
                <a:solidFill>
                  <a:schemeClr val="bg2"/>
                </a:solidFill>
              </a:rPr>
              <a:t>November F2F meeting </a:t>
            </a:r>
            <a:r>
              <a:rPr lang="en-US" altLang="ko-KR" dirty="0">
                <a:solidFill>
                  <a:schemeClr val="bg2"/>
                </a:solidFill>
              </a:rPr>
              <a:t>and ready for motion on </a:t>
            </a:r>
            <a:r>
              <a:rPr lang="en-US" altLang="ko-KR" dirty="0" smtClean="0">
                <a:solidFill>
                  <a:schemeClr val="bg2"/>
                </a:solidFill>
              </a:rPr>
              <a:t>Thursday PM2</a:t>
            </a:r>
          </a:p>
          <a:p>
            <a:pPr lvl="1"/>
            <a:r>
              <a:rPr lang="en-US" altLang="ko-KR" dirty="0">
                <a:solidFill>
                  <a:schemeClr val="bg2"/>
                </a:solidFill>
              </a:rPr>
              <a:t>SB0-editor_resolutions_part 1 (11-15/1393r0, Alfred)</a:t>
            </a:r>
          </a:p>
          <a:p>
            <a:pPr lvl="1"/>
            <a:r>
              <a:rPr lang="en-US" altLang="ko-KR" dirty="0">
                <a:solidFill>
                  <a:schemeClr val="bg2"/>
                </a:solidFill>
              </a:rPr>
              <a:t>SB0-editor_resolutions_part 2 (</a:t>
            </a:r>
            <a:r>
              <a:rPr lang="en-US" altLang="ko-KR" dirty="0" smtClean="0">
                <a:solidFill>
                  <a:schemeClr val="bg2"/>
                </a:solidFill>
              </a:rPr>
              <a:t>11-15/1394r1, </a:t>
            </a:r>
            <a:r>
              <a:rPr lang="en-US" altLang="ko-KR" dirty="0">
                <a:solidFill>
                  <a:schemeClr val="bg2"/>
                </a:solidFill>
              </a:rPr>
              <a:t>Alfred)</a:t>
            </a:r>
          </a:p>
          <a:p>
            <a:pPr lvl="1"/>
            <a:r>
              <a:rPr lang="en-US" altLang="ko-KR" dirty="0">
                <a:solidFill>
                  <a:schemeClr val="bg2"/>
                </a:solidFill>
              </a:rPr>
              <a:t>SB0-editor_resolutions_part 3 (</a:t>
            </a:r>
            <a:r>
              <a:rPr lang="en-US" altLang="ko-KR" dirty="0" smtClean="0">
                <a:solidFill>
                  <a:schemeClr val="bg2"/>
                </a:solidFill>
              </a:rPr>
              <a:t>11-15/1395r1, </a:t>
            </a:r>
            <a:r>
              <a:rPr lang="en-US" altLang="ko-KR" dirty="0">
                <a:solidFill>
                  <a:schemeClr val="bg2"/>
                </a:solidFill>
              </a:rPr>
              <a:t>Alfred)</a:t>
            </a:r>
          </a:p>
          <a:p>
            <a:pPr lvl="1"/>
            <a:r>
              <a:rPr lang="en-US" altLang="ko-KR" dirty="0">
                <a:solidFill>
                  <a:schemeClr val="bg2"/>
                </a:solidFill>
              </a:rPr>
              <a:t>SB0-editor_resolutions_part 4 (</a:t>
            </a:r>
            <a:r>
              <a:rPr lang="en-US" altLang="ko-KR" dirty="0" smtClean="0">
                <a:solidFill>
                  <a:schemeClr val="bg2"/>
                </a:solidFill>
              </a:rPr>
              <a:t>11-15/1396r1, </a:t>
            </a:r>
            <a:r>
              <a:rPr lang="en-US" altLang="ko-KR" dirty="0">
                <a:solidFill>
                  <a:schemeClr val="bg2"/>
                </a:solidFill>
              </a:rPr>
              <a:t>Alfred)</a:t>
            </a:r>
            <a:endParaRPr lang="en-US" altLang="ko-KR" dirty="0" smtClean="0">
              <a:solidFill>
                <a:schemeClr val="bg2"/>
              </a:solidFill>
            </a:endParaRPr>
          </a:p>
          <a:p>
            <a:pPr lvl="1"/>
            <a:r>
              <a:rPr lang="en-US" altLang="ko-KR" dirty="0">
                <a:solidFill>
                  <a:schemeClr val="bg2"/>
                </a:solidFill>
              </a:rPr>
              <a:t>SB0-editor_resolutoins_part 5 (</a:t>
            </a:r>
            <a:r>
              <a:rPr lang="en-US" altLang="ko-KR" dirty="0" smtClean="0">
                <a:solidFill>
                  <a:schemeClr val="bg2"/>
                </a:solidFill>
              </a:rPr>
              <a:t>11-15/1397r1, </a:t>
            </a:r>
            <a:r>
              <a:rPr lang="en-US" altLang="ko-KR" dirty="0">
                <a:solidFill>
                  <a:schemeClr val="bg2"/>
                </a:solidFill>
              </a:rPr>
              <a:t>Alfred)</a:t>
            </a:r>
          </a:p>
          <a:p>
            <a:pPr lvl="1"/>
            <a:r>
              <a:rPr lang="en-US" altLang="ko-KR" dirty="0" smtClean="0">
                <a:solidFill>
                  <a:schemeClr val="bg2"/>
                </a:solidFill>
              </a:rPr>
              <a:t>SB0-resolution-CID8199 (11-15/1455r0</a:t>
            </a:r>
            <a:r>
              <a:rPr lang="en-US" altLang="ko-KR" dirty="0">
                <a:solidFill>
                  <a:schemeClr val="bg2"/>
                </a:solidFill>
              </a:rPr>
              <a:t>, Rolf)</a:t>
            </a:r>
            <a:endParaRPr lang="en-US" altLang="ko-KR" sz="2000" dirty="0">
              <a:solidFill>
                <a:schemeClr val="bg2"/>
              </a:solidFill>
            </a:endParaRPr>
          </a:p>
          <a:p>
            <a:pPr lvl="1"/>
            <a:r>
              <a:rPr lang="en-US" altLang="ko-KR" dirty="0">
                <a:solidFill>
                  <a:schemeClr val="bg2"/>
                </a:solidFill>
              </a:rPr>
              <a:t>SB0-comment-resolution-part1 (</a:t>
            </a:r>
            <a:r>
              <a:rPr lang="en-US" altLang="ko-KR" dirty="0" smtClean="0">
                <a:solidFill>
                  <a:schemeClr val="bg2"/>
                </a:solidFill>
              </a:rPr>
              <a:t>11-15/1439r1, </a:t>
            </a:r>
            <a:r>
              <a:rPr lang="en-US" altLang="ko-KR" dirty="0">
                <a:solidFill>
                  <a:schemeClr val="bg2"/>
                </a:solidFill>
              </a:rPr>
              <a:t>Yongho</a:t>
            </a:r>
            <a:r>
              <a:rPr lang="en-US" altLang="ko-KR" dirty="0" smtClean="0">
                <a:solidFill>
                  <a:schemeClr val="bg2"/>
                </a:solidFill>
              </a:rPr>
              <a:t>)</a:t>
            </a:r>
            <a:endParaRPr lang="en-US" altLang="ko-KR" dirty="0">
              <a:solidFill>
                <a:schemeClr val="bg2"/>
              </a:solidFill>
            </a:endParaRPr>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solidFill>
                  <a:schemeClr val="bg2"/>
                </a:solidFill>
              </a:rPr>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11990</TotalTime>
  <Words>2164</Words>
  <Application>Microsoft Office PowerPoint</Application>
  <PresentationFormat>화면 슬라이드 쇼(4:3)</PresentationFormat>
  <Paragraphs>416</Paragraphs>
  <Slides>29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9</vt:lpstr>
      <vt:lpstr>Motion 10</vt:lpstr>
      <vt:lpstr>Motion 11 (Teleconference)</vt:lpstr>
      <vt:lpstr>Straw Poll 1</vt:lpstr>
      <vt:lpstr>Straw Poll 2</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1166</cp:revision>
  <cp:lastPrinted>1998-02-10T13:28:06Z</cp:lastPrinted>
  <dcterms:created xsi:type="dcterms:W3CDTF">2009-11-09T00:32:22Z</dcterms:created>
  <dcterms:modified xsi:type="dcterms:W3CDTF">2015-11-12T23:02:49Z</dcterms:modified>
</cp:coreProperties>
</file>