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8" r:id="rId3"/>
    <p:sldId id="326" r:id="rId4"/>
    <p:sldId id="339" r:id="rId5"/>
    <p:sldId id="353" r:id="rId6"/>
    <p:sldId id="352" r:id="rId7"/>
    <p:sldId id="346" r:id="rId8"/>
    <p:sldId id="338" r:id="rId9"/>
    <p:sldId id="291" r:id="rId10"/>
    <p:sldId id="295" r:id="rId11"/>
    <p:sldId id="343" r:id="rId12"/>
    <p:sldId id="347" r:id="rId13"/>
    <p:sldId id="348" r:id="rId14"/>
    <p:sldId id="349" r:id="rId15"/>
    <p:sldId id="351" r:id="rId16"/>
    <p:sldId id="350" r:id="rId17"/>
    <p:sldId id="28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autoAdjust="0"/>
    <p:restoredTop sz="98389" autoAdjust="0"/>
  </p:normalViewPr>
  <p:slideViewPr>
    <p:cSldViewPr>
      <p:cViewPr>
        <p:scale>
          <a:sx n="90" d="100"/>
          <a:sy n="90" d="100"/>
        </p:scale>
        <p:origin x="-552" y="42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840" y="240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802.11-15/1228r0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smtClean="0"/>
              <a:t>November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Dorothy Stanley, HPE-Aruba </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8C5458F-715B-412B-99EF-2A948E56726B}" type="slidenum">
              <a:rPr lang="en-US"/>
              <a:pPr>
                <a:defRPr/>
              </a:pPr>
              <a:t>‹#›</a:t>
            </a:fld>
            <a:endParaRPr lang="en-US"/>
          </a:p>
        </p:txBody>
      </p:sp>
      <p:sp>
        <p:nvSpPr>
          <p:cNvPr id="4403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4404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291146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802.11-15/1228r0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smtClean="0"/>
              <a:t>November 2015</a:t>
            </a:r>
            <a:endParaRPr lang="en-US"/>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Dorothy Stanley, HPE-Aruba </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10D7EFBA-D1C0-45C5-A488-61E1EC8B7946}" type="slidenum">
              <a:rPr lang="en-US"/>
              <a:pPr>
                <a:defRPr/>
              </a:pPr>
              <a:t>‹#›</a:t>
            </a:fld>
            <a:endParaRPr lang="en-US"/>
          </a:p>
        </p:txBody>
      </p:sp>
      <p:sp>
        <p:nvSpPr>
          <p:cNvPr id="2253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751096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802.11-15/1228r0</a:t>
            </a:r>
          </a:p>
        </p:txBody>
      </p:sp>
      <p:sp>
        <p:nvSpPr>
          <p:cNvPr id="2355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2015</a:t>
            </a:r>
          </a:p>
        </p:txBody>
      </p:sp>
      <p:sp>
        <p:nvSpPr>
          <p:cNvPr id="2355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HPE-Aruba </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9DFE69E-7B67-423D-89E4-C946A1808069}" type="slidenum">
              <a:rPr lang="en-US" smtClean="0"/>
              <a:pPr/>
              <a:t>1</a:t>
            </a:fld>
            <a:endParaRPr lang="en-US" smtClean="0"/>
          </a:p>
        </p:txBody>
      </p:sp>
      <p:sp>
        <p:nvSpPr>
          <p:cNvPr id="23558" name="Rectangle 2"/>
          <p:cNvSpPr>
            <a:spLocks noGrp="1" noRot="1" noChangeAspect="1" noChangeArrowheads="1" noTextEdit="1"/>
          </p:cNvSpPr>
          <p:nvPr>
            <p:ph type="sldImg"/>
          </p:nvPr>
        </p:nvSpPr>
        <p:spPr>
          <a:xfrm>
            <a:off x="1154113" y="701675"/>
            <a:ext cx="4625975" cy="3468688"/>
          </a:xfrm>
          <a:ln/>
        </p:spPr>
      </p:sp>
      <p:sp>
        <p:nvSpPr>
          <p:cNvPr id="235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802.11-15/1228r0</a:t>
            </a:r>
          </a:p>
        </p:txBody>
      </p:sp>
      <p:sp>
        <p:nvSpPr>
          <p:cNvPr id="3891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2015</a:t>
            </a:r>
          </a:p>
        </p:txBody>
      </p:sp>
      <p:sp>
        <p:nvSpPr>
          <p:cNvPr id="3891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HPE-Aruba </a:t>
            </a:r>
          </a:p>
        </p:txBody>
      </p:sp>
      <p:sp>
        <p:nvSpPr>
          <p:cNvPr id="3891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A734D471-6454-471D-A711-6EED3DF1D25E}" type="slidenum">
              <a:rPr lang="en-US" smtClean="0"/>
              <a:pPr/>
              <a:t>10</a:t>
            </a:fld>
            <a:endParaRPr 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802.11-15/1228r0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HPE-Aruba </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11</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802.11-15/1228r0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HPE-Aruba </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12</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802.11-15/1228r0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HPE-Aruba </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13</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802.11-15/1228r0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HPE-Aruba </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14</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802.11-15/1228r0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HPE-Aruba </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15</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802.11-15/1228r0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HPE-Aruba </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16</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802.11-15/1228r0</a:t>
            </a:r>
          </a:p>
        </p:txBody>
      </p:sp>
      <p:sp>
        <p:nvSpPr>
          <p:cNvPr id="4301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2015</a:t>
            </a:r>
          </a:p>
        </p:txBody>
      </p:sp>
      <p:sp>
        <p:nvSpPr>
          <p:cNvPr id="4301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HPE-Aruba </a:t>
            </a:r>
          </a:p>
        </p:txBody>
      </p:sp>
      <p:sp>
        <p:nvSpPr>
          <p:cNvPr id="4301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28398B4-DAE8-4FA7-83C8-26E5BDC6591B}" type="slidenum">
              <a:rPr lang="en-US" smtClean="0"/>
              <a:pPr/>
              <a:t>17</a:t>
            </a:fld>
            <a:endParaRPr 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802.11-15/1228r0</a:t>
            </a:r>
          </a:p>
        </p:txBody>
      </p:sp>
      <p:sp>
        <p:nvSpPr>
          <p:cNvPr id="2457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2015</a:t>
            </a:r>
          </a:p>
        </p:txBody>
      </p:sp>
      <p:sp>
        <p:nvSpPr>
          <p:cNvPr id="2458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HPE-Aruba </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C2B2D208-67FA-4E74-9755-1AF3509BEB51}" type="slidenum">
              <a:rPr lang="en-US" smtClean="0"/>
              <a:pPr/>
              <a:t>2</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802.11-15/1228r0</a:t>
            </a:r>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2015</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HPE-Aruba </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3</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802.11-15/1228r0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HPE-Aruba </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4</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802.11-15/1228r0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HPE-Aruba </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5</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802.11-15/1228r0</a:t>
            </a:r>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2015</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HPE-Aruba </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6</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802.11-15/1228r0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HPE-Aruba </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7</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802.11-15/1228r0</a:t>
            </a:r>
          </a:p>
        </p:txBody>
      </p:sp>
      <p:sp>
        <p:nvSpPr>
          <p:cNvPr id="4096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2015</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HPE-Aruba </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3E5D11F-20FA-4889-9D94-08C3D54988E1}" type="slidenum">
              <a:rPr lang="en-US" smtClean="0"/>
              <a:pPr/>
              <a:t>8</a:t>
            </a:fld>
            <a:endParaRPr 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802.11-15/1228r0</a:t>
            </a:r>
          </a:p>
        </p:txBody>
      </p:sp>
      <p:sp>
        <p:nvSpPr>
          <p:cNvPr id="3686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2015</a:t>
            </a:r>
          </a:p>
        </p:txBody>
      </p:sp>
      <p:sp>
        <p:nvSpPr>
          <p:cNvPr id="3686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HPE-Aruba </a:t>
            </a:r>
          </a:p>
        </p:txBody>
      </p:sp>
      <p:sp>
        <p:nvSpPr>
          <p:cNvPr id="3686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7DFC70CD-AA27-4F17-8E96-92B2EA82AF38}" type="slidenum">
              <a:rPr lang="en-US" smtClean="0"/>
              <a:pPr/>
              <a:t>9</a:t>
            </a:fld>
            <a:endParaRPr lang="en-US" smtClean="0"/>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HPE-Aruba </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DEE9521-47D1-454E-8BA4-89FDDFA79BDA}" type="slidenum">
              <a:rPr lang="en-US"/>
              <a:pPr>
                <a:defRPr/>
              </a:pPr>
              <a:t>‹#›</a:t>
            </a:fld>
            <a:endParaRPr lang="en-US"/>
          </a:p>
        </p:txBody>
      </p:sp>
    </p:spTree>
    <p:extLst>
      <p:ext uri="{BB962C8B-B14F-4D97-AF65-F5344CB8AC3E}">
        <p14:creationId xmlns:p14="http://schemas.microsoft.com/office/powerpoint/2010/main" val="427384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HPE-Aruba </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0159AB-3BE0-4586-A049-B80CCE0BB13E}" type="slidenum">
              <a:rPr lang="en-US"/>
              <a:pPr>
                <a:defRPr/>
              </a:pPr>
              <a:t>‹#›</a:t>
            </a:fld>
            <a:endParaRPr lang="en-US"/>
          </a:p>
        </p:txBody>
      </p:sp>
    </p:spTree>
    <p:extLst>
      <p:ext uri="{BB962C8B-B14F-4D97-AF65-F5344CB8AC3E}">
        <p14:creationId xmlns:p14="http://schemas.microsoft.com/office/powerpoint/2010/main" val="2314476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HPE-Aruba </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09C4077-EF78-4E3C-BA1E-EB8784ACBEB3}" type="slidenum">
              <a:rPr lang="en-US"/>
              <a:pPr>
                <a:defRPr/>
              </a:pPr>
              <a:t>‹#›</a:t>
            </a:fld>
            <a:endParaRPr lang="en-US"/>
          </a:p>
        </p:txBody>
      </p:sp>
    </p:spTree>
    <p:extLst>
      <p:ext uri="{BB962C8B-B14F-4D97-AF65-F5344CB8AC3E}">
        <p14:creationId xmlns:p14="http://schemas.microsoft.com/office/powerpoint/2010/main" val="217300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HPE-Aruba </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E20CCF4-4BCF-4FB2-8854-64DB88A74558}" type="slidenum">
              <a:rPr lang="en-US"/>
              <a:pPr>
                <a:defRPr/>
              </a:pPr>
              <a:t>‹#›</a:t>
            </a:fld>
            <a:endParaRPr lang="en-US"/>
          </a:p>
        </p:txBody>
      </p:sp>
    </p:spTree>
    <p:extLst>
      <p:ext uri="{BB962C8B-B14F-4D97-AF65-F5344CB8AC3E}">
        <p14:creationId xmlns:p14="http://schemas.microsoft.com/office/powerpoint/2010/main" val="36586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HPE-Aruba </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333F410-FD8C-40CB-A6BC-9D7ACDFE0535}" type="slidenum">
              <a:rPr lang="en-US"/>
              <a:pPr>
                <a:defRPr/>
              </a:pPr>
              <a:t>‹#›</a:t>
            </a:fld>
            <a:endParaRPr lang="en-US"/>
          </a:p>
        </p:txBody>
      </p:sp>
    </p:spTree>
    <p:extLst>
      <p:ext uri="{BB962C8B-B14F-4D97-AF65-F5344CB8AC3E}">
        <p14:creationId xmlns:p14="http://schemas.microsoft.com/office/powerpoint/2010/main" val="137753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HPE-Aruba </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009D491-37C1-41C9-9BC5-BEEB6A785C58}" type="slidenum">
              <a:rPr lang="en-US"/>
              <a:pPr>
                <a:defRPr/>
              </a:pPr>
              <a:t>‹#›</a:t>
            </a:fld>
            <a:endParaRPr lang="en-US"/>
          </a:p>
        </p:txBody>
      </p:sp>
    </p:spTree>
    <p:extLst>
      <p:ext uri="{BB962C8B-B14F-4D97-AF65-F5344CB8AC3E}">
        <p14:creationId xmlns:p14="http://schemas.microsoft.com/office/powerpoint/2010/main" val="2727996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HPE-Aruba </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19CE4BA-6FA7-4472-A236-E19EA8203819}" type="slidenum">
              <a:rPr lang="en-US"/>
              <a:pPr>
                <a:defRPr/>
              </a:pPr>
              <a:t>‹#›</a:t>
            </a:fld>
            <a:endParaRPr lang="en-US"/>
          </a:p>
        </p:txBody>
      </p:sp>
    </p:spTree>
    <p:extLst>
      <p:ext uri="{BB962C8B-B14F-4D97-AF65-F5344CB8AC3E}">
        <p14:creationId xmlns:p14="http://schemas.microsoft.com/office/powerpoint/2010/main" val="3023676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HPE-Aruba </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059BC40-5C5D-4AF6-AF11-60A655F0D74D}" type="slidenum">
              <a:rPr lang="en-US"/>
              <a:pPr>
                <a:defRPr/>
              </a:pPr>
              <a:t>‹#›</a:t>
            </a:fld>
            <a:endParaRPr lang="en-US"/>
          </a:p>
        </p:txBody>
      </p:sp>
    </p:spTree>
    <p:extLst>
      <p:ext uri="{BB962C8B-B14F-4D97-AF65-F5344CB8AC3E}">
        <p14:creationId xmlns:p14="http://schemas.microsoft.com/office/powerpoint/2010/main" val="3343461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HPE-Aruba </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9D5D3EF-133A-440C-AD8A-403995447B32}" type="slidenum">
              <a:rPr lang="en-US"/>
              <a:pPr>
                <a:defRPr/>
              </a:pPr>
              <a:t>‹#›</a:t>
            </a:fld>
            <a:endParaRPr lang="en-US"/>
          </a:p>
        </p:txBody>
      </p:sp>
    </p:spTree>
    <p:extLst>
      <p:ext uri="{BB962C8B-B14F-4D97-AF65-F5344CB8AC3E}">
        <p14:creationId xmlns:p14="http://schemas.microsoft.com/office/powerpoint/2010/main" val="1147244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HPE-Aruba </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6A829AC-C60F-4DDD-8324-BFA69BB064C1}" type="slidenum">
              <a:rPr lang="en-US"/>
              <a:pPr>
                <a:defRPr/>
              </a:pPr>
              <a:t>‹#›</a:t>
            </a:fld>
            <a:endParaRPr lang="en-US"/>
          </a:p>
        </p:txBody>
      </p:sp>
    </p:spTree>
    <p:extLst>
      <p:ext uri="{BB962C8B-B14F-4D97-AF65-F5344CB8AC3E}">
        <p14:creationId xmlns:p14="http://schemas.microsoft.com/office/powerpoint/2010/main" val="3596387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HPE-Aruba </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4C37F47-E0B4-4697-8CBF-C809BC431FCF}" type="slidenum">
              <a:rPr lang="en-US"/>
              <a:pPr>
                <a:defRPr/>
              </a:pPr>
              <a:t>‹#›</a:t>
            </a:fld>
            <a:endParaRPr lang="en-US"/>
          </a:p>
        </p:txBody>
      </p:sp>
    </p:spTree>
    <p:extLst>
      <p:ext uri="{BB962C8B-B14F-4D97-AF65-F5344CB8AC3E}">
        <p14:creationId xmlns:p14="http://schemas.microsoft.com/office/powerpoint/2010/main" val="715629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November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smtClean="0"/>
              <a:t>Dorothy Stanley, HPE-Aruba </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44E8C55-C5D5-4626-BDCD-24081FE01D3D}"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802.11-15/1228r0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smtClean="0"/>
              <a:t>Report</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datatracker.ietf.org/doc/draft-ietf-homenet-front-end-naming-delegation/" TargetMode="External"/><Relationship Id="rId3" Type="http://schemas.openxmlformats.org/officeDocument/2006/relationships/hyperlink" Target="https://datatracker.ietf.org/wg/homenet/" TargetMode="External"/><Relationship Id="rId7" Type="http://schemas.openxmlformats.org/officeDocument/2006/relationships/hyperlink" Target="http://datatracker.ietf.org/doc/draft-ietf-homenet-prefix-assignmen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datatracker.ietf.org/doc/draft-ietf-homenet-dncp/" TargetMode="External"/><Relationship Id="rId5" Type="http://schemas.openxmlformats.org/officeDocument/2006/relationships/hyperlink" Target="https://datatracker.ietf.org/doc/draft-barth-homenet-wifi-roaming/" TargetMode="External"/><Relationship Id="rId4" Type="http://schemas.openxmlformats.org/officeDocument/2006/relationships/hyperlink" Target="http://datatracker.ietf.org/doc/rfc7368/" TargetMode="External"/><Relationship Id="rId9" Type="http://schemas.openxmlformats.org/officeDocument/2006/relationships/hyperlink" Target="http://datatracker.ietf.org/doc/draft-ietf-homenet-hybrid-proxy-zerocon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4/11-14-0913-01-0000-liaison-response-opsawg-capwap-extension.docx" TargetMode="External"/><Relationship Id="rId3" Type="http://schemas.openxmlformats.org/officeDocument/2006/relationships/hyperlink" Target="http://datatracker.ietf.org/wg/opsawg/" TargetMode="External"/><Relationship Id="rId7" Type="http://schemas.openxmlformats.org/officeDocument/2006/relationships/hyperlink" Target="http://datatracker.ietf.org/doc/draft-ietf-opsawg-capwap-extension/" TargetMode="External"/><Relationship Id="rId12" Type="http://schemas.openxmlformats.org/officeDocument/2006/relationships/hyperlink" Target="https://datatracker.ietf.org/doc/rfc7548/"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4/11-14-0684-01-0000-capwap-hybridmac-liaison-response.docx" TargetMode="External"/><Relationship Id="rId11" Type="http://schemas.openxmlformats.org/officeDocument/2006/relationships/hyperlink" Target="https://tools.ietf.org/html/rfc6632" TargetMode="External"/><Relationship Id="rId5" Type="http://schemas.openxmlformats.org/officeDocument/2006/relationships/hyperlink" Target="https://datatracker.ietf.org/doc/draft-ietf-opsawg-capwap-hybridmac/" TargetMode="External"/><Relationship Id="rId10" Type="http://schemas.openxmlformats.org/officeDocument/2006/relationships/hyperlink" Target="http://datatracker.ietf.org/doc/draft-ietf-opsawg-capwap-alt-tunnel/" TargetMode="External"/><Relationship Id="rId4" Type="http://schemas.openxmlformats.org/officeDocument/2006/relationships/hyperlink" Target="http://www.ietf.org/id/draft-zhang-opsawg-capwap-cds-02.txt" TargetMode="External"/><Relationship Id="rId9" Type="http://schemas.openxmlformats.org/officeDocument/2006/relationships/hyperlink" Target="http://datatracker.ietf.org/doc/rfc7494/"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datatracker.ietf.org/wg/aqm/charter/" TargetMode="External"/><Relationship Id="rId7" Type="http://schemas.openxmlformats.org/officeDocument/2006/relationships/hyperlink" Target="http://datatracker.ietf.org/doc/draft-ietf-aqm-eval-guideline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datatracker.ietf.org/doc/draft-ietf-aqm-ecn-benefits/" TargetMode="External"/><Relationship Id="rId5" Type="http://schemas.openxmlformats.org/officeDocument/2006/relationships/hyperlink" Target="https://tools.ietf.org/html/rfc7567" TargetMode="External"/><Relationship Id="rId4" Type="http://schemas.openxmlformats.org/officeDocument/2006/relationships/hyperlink" Target="https://datatracker.ietf.org/doc/rfc2309/"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datatracker.ietf.org/doc/draft-ietf-tls-rfc4492bis/" TargetMode="External"/><Relationship Id="rId3" Type="http://schemas.openxmlformats.org/officeDocument/2006/relationships/hyperlink" Target="http://datatracker.ietf.org/wg/tls/charter/" TargetMode="External"/><Relationship Id="rId7" Type="http://schemas.openxmlformats.org/officeDocument/2006/relationships/hyperlink" Target="http://datatracker.ietf.org/doc/draft-ietf-tls-tls13/"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datatracker.ietf.org/doc/draft-ietf-tls-negotiated-ff-dhe/" TargetMode="External"/><Relationship Id="rId5" Type="http://schemas.openxmlformats.org/officeDocument/2006/relationships/hyperlink" Target="http://datatracker.ietf.org/doc/rfc7568/" TargetMode="External"/><Relationship Id="rId4" Type="http://schemas.openxmlformats.org/officeDocument/2006/relationships/hyperlink" Target="https://datatracker.ietf.org/doc/rfc7685/" TargetMode="External"/><Relationship Id="rId9" Type="http://schemas.openxmlformats.org/officeDocument/2006/relationships/hyperlink" Target="http://datatracker.ietf.org/doc/draft-ietf-tls-curve25519/"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datatracker.ietf.org/wg/dnssd/charter/" TargetMode="External"/><Relationship Id="rId7" Type="http://schemas.openxmlformats.org/officeDocument/2006/relationships/hyperlink" Target="http://datatracker.ietf.org/doc/draft-ietf-dnssd-mdns-dns-interop/"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datatracker.ietf.org/doc/draft-otis-dnssd-scalable-dns-sd-threats/" TargetMode="External"/><Relationship Id="rId5" Type="http://schemas.openxmlformats.org/officeDocument/2006/relationships/hyperlink" Target="https://datatracker.ietf.org/doc/draft-ietf-dnssd-hybrid/" TargetMode="External"/><Relationship Id="rId4" Type="http://schemas.openxmlformats.org/officeDocument/2006/relationships/hyperlink" Target="http://datatracker.ietf.org/doc/rfc7558/"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datatracker.ietf.org/wg/netext/charter/"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datatracker.ietf.org/doc/rfc7561/"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datatracker.ietf.org/wg/pim/charter/" TargetMode="External"/><Relationship Id="rId7" Type="http://schemas.openxmlformats.org/officeDocument/2006/relationships/hyperlink" Target="https://www.ietf.org/rfc/rfc2710.txt"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tools.ietf.org/html/rfc2236" TargetMode="External"/><Relationship Id="rId5" Type="http://schemas.openxmlformats.org/officeDocument/2006/relationships/hyperlink" Target="https://datatracker.ietf.org/doc/draft-ietf-pim-rfc4601bis/" TargetMode="External"/><Relationship Id="rId4" Type="http://schemas.openxmlformats.org/officeDocument/2006/relationships/hyperlink" Target="https://datatracker.ietf.org/doc/draft-ietf-pim-explicit-tracking/"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2/11-12-0122-01-0000-january-2012-liaison-to-ietf.ppt"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ietf.org/edu/tutorials.html" TargetMode="External"/><Relationship Id="rId4" Type="http://schemas.openxmlformats.org/officeDocument/2006/relationships/hyperlink" Target="https://www.ietf.org/edu/process-oriented-tutorials.html#newcomer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ab.org/activities/joint-activities/iab-ieee-coordina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ieee-sa.centraldesktop.com/802liaisondb/FrontPage" TargetMode="External"/><Relationship Id="rId4" Type="http://schemas.openxmlformats.org/officeDocument/2006/relationships/hyperlink" Target="https://datatracker.ietf.org/doc/rfc7241/"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5/11-15-1261-02-0arc-mulicast-performance-optimization-features-overview-for-ietf-nov-2015.pp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www.ipv6council.be/IMG/pdf/20141212-08_vyncke_-_ipv6_multicast_issues-pptx.pdf" TargetMode="External"/><Relationship Id="rId4" Type="http://schemas.openxmlformats.org/officeDocument/2006/relationships/hyperlink" Target="http://datatracker.ietf.org/doc/draft-mcbride-mboned-wifi-mcast-problem-statemen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tools.ietf.org/html/draft-cui-iss-problem-03"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15/11-15-1128-01-0wng-owe.ppt" TargetMode="External"/><Relationship Id="rId4" Type="http://schemas.openxmlformats.org/officeDocument/2006/relationships/hyperlink" Target="https://tools.ietf.org/html/draft-wkumari-dhc-capport-16"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tools.ietf.org/html/draft-jjmb-v6ops-unique-ipv6-prefix-per-host-00" TargetMode="External"/><Relationship Id="rId3" Type="http://schemas.openxmlformats.org/officeDocument/2006/relationships/hyperlink" Target="http://datatracker.ietf.org/wg/6lo/charter/" TargetMode="External"/><Relationship Id="rId7" Type="http://schemas.openxmlformats.org/officeDocument/2006/relationships/hyperlink" Target="https://tools.ietf.org/html/draft-thubert-6lo-backbone-router-02"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ools.ietf.org/html/draft-thubert-6lo-routing-dispatch-06" TargetMode="External"/><Relationship Id="rId5" Type="http://schemas.openxmlformats.org/officeDocument/2006/relationships/hyperlink" Target="http://datatracker.ietf.org/doc/draft-delcarpio-6lo-wlanah/" TargetMode="External"/><Relationship Id="rId10" Type="http://schemas.openxmlformats.org/officeDocument/2006/relationships/hyperlink" Target="http://datatracker.ietf.org/wg/core/" TargetMode="External"/><Relationship Id="rId4" Type="http://schemas.openxmlformats.org/officeDocument/2006/relationships/hyperlink" Target="https://mentor.ieee.org/802.11/dcn/15/11-15-1085-00-0wng-6lowpan-over-802-11.pptx" TargetMode="External"/><Relationship Id="rId9" Type="http://schemas.openxmlformats.org/officeDocument/2006/relationships/hyperlink" Target="http://datatracker.ietf.org/wg/rol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datatracker.ietf.org/wg/radext/" TargetMode="External"/><Relationship Id="rId7" Type="http://schemas.openxmlformats.org/officeDocument/2006/relationships/hyperlink" Target="https://datatracker.ietf.org/doc/draft-irtf-cfrg-dragonfly/"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ools.ietf.org/html/draft-harkins-salted-eap-pwd-02" TargetMode="External"/><Relationship Id="rId5" Type="http://schemas.openxmlformats.org/officeDocument/2006/relationships/hyperlink" Target="http://datatracker.ietf.org/doc/draft-ietf-radext-ip-port-radius-ext/" TargetMode="External"/><Relationship Id="rId4" Type="http://schemas.openxmlformats.org/officeDocument/2006/relationships/hyperlink" Target="http://datatracker.ietf.org/doc/draft-ietf-radext-datatypes/"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ietf.org/dyn/wg/charter/ecrit-charter.html" TargetMode="External"/><Relationship Id="rId7" Type="http://schemas.openxmlformats.org/officeDocument/2006/relationships/hyperlink" Target="https://datatracker.ietf.org/doc/draft-ietf-ecrit-ecal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datatracker.ietf.org/doc/draft-ietf-ecrit-car-crash/" TargetMode="External"/><Relationship Id="rId5" Type="http://schemas.openxmlformats.org/officeDocument/2006/relationships/hyperlink" Target="http://datatracker.ietf.org/doc/draft-ietf-ecrit-additional-data/" TargetMode="External"/><Relationship Id="rId4" Type="http://schemas.openxmlformats.org/officeDocument/2006/relationships/hyperlink" Target="http://datatracker.ietf.org/doc/rfc644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2015</a:t>
            </a:r>
            <a:endParaRPr lang="en-US" sz="1800"/>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HPE-Aruba </a:t>
            </a:r>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26125894-C81E-43C9-9E54-526134551D80}" type="slidenum">
              <a:rPr lang="en-US" smtClean="0"/>
              <a:pPr/>
              <a:t>1</a:t>
            </a:fld>
            <a:endParaRPr lang="en-US" smtClean="0"/>
          </a:p>
        </p:txBody>
      </p:sp>
      <p:sp>
        <p:nvSpPr>
          <p:cNvPr id="2053" name="Rectangle 2"/>
          <p:cNvSpPr>
            <a:spLocks noGrp="1" noChangeArrowheads="1"/>
          </p:cNvSpPr>
          <p:nvPr>
            <p:ph type="title"/>
          </p:nvPr>
        </p:nvSpPr>
        <p:spPr>
          <a:noFill/>
        </p:spPr>
        <p:txBody>
          <a:bodyPr/>
          <a:lstStyle/>
          <a:p>
            <a:r>
              <a:rPr lang="en-US" dirty="0" smtClean="0"/>
              <a:t>IEEE 802.11-IETF Liaison Report</a:t>
            </a:r>
          </a:p>
        </p:txBody>
      </p:sp>
      <p:sp>
        <p:nvSpPr>
          <p:cNvPr id="2054" name="Rectangle 6"/>
          <p:cNvSpPr>
            <a:spLocks noGrp="1" noChangeArrowheads="1"/>
          </p:cNvSpPr>
          <p:nvPr>
            <p:ph type="body" idx="1"/>
          </p:nvPr>
        </p:nvSpPr>
        <p:spPr>
          <a:xfrm>
            <a:off x="685800" y="1524000"/>
            <a:ext cx="7772400" cy="381000"/>
          </a:xfrm>
          <a:noFill/>
        </p:spPr>
        <p:txBody>
          <a:bodyPr/>
          <a:lstStyle/>
          <a:p>
            <a:pPr algn="ctr">
              <a:lnSpc>
                <a:spcPct val="90000"/>
              </a:lnSpc>
              <a:buFontTx/>
              <a:buNone/>
            </a:pPr>
            <a:r>
              <a:rPr lang="en-US" sz="2000" dirty="0" smtClean="0"/>
              <a:t>Date:</a:t>
            </a:r>
            <a:r>
              <a:rPr lang="en-US" sz="2000" b="0" dirty="0" smtClean="0"/>
              <a:t> 2015-11-10</a:t>
            </a:r>
          </a:p>
        </p:txBody>
      </p:sp>
      <p:graphicFrame>
        <p:nvGraphicFramePr>
          <p:cNvPr id="2055" name="Object 11"/>
          <p:cNvGraphicFramePr>
            <a:graphicFrameLocks noChangeAspect="1"/>
          </p:cNvGraphicFramePr>
          <p:nvPr>
            <p:extLst>
              <p:ext uri="{D42A27DB-BD31-4B8C-83A1-F6EECF244321}">
                <p14:modId xmlns:p14="http://schemas.microsoft.com/office/powerpoint/2010/main" val="2973596076"/>
              </p:ext>
            </p:extLst>
          </p:nvPr>
        </p:nvGraphicFramePr>
        <p:xfrm>
          <a:off x="531813" y="2286000"/>
          <a:ext cx="8186737" cy="2519363"/>
        </p:xfrm>
        <a:graphic>
          <a:graphicData uri="http://schemas.openxmlformats.org/presentationml/2006/ole">
            <mc:AlternateContent xmlns:mc="http://schemas.openxmlformats.org/markup-compatibility/2006">
              <mc:Choice xmlns:v="urn:schemas-microsoft-com:vml" Requires="v">
                <p:oleObj spid="_x0000_s2348" name="Document" r:id="rId5" imgW="8248712" imgH="2541319" progId="Word.Document.8">
                  <p:embed/>
                </p:oleObj>
              </mc:Choice>
              <mc:Fallback>
                <p:oleObj name="Document" r:id="rId5" imgW="8248712" imgH="2541319" progId="Word.Document.8">
                  <p:embed/>
                  <p:pic>
                    <p:nvPicPr>
                      <p:cNvPr id="0" name="Object 11"/>
                      <p:cNvPicPr>
                        <a:picLocks noChangeAspect="1" noChangeArrowheads="1"/>
                      </p:cNvPicPr>
                      <p:nvPr/>
                    </p:nvPicPr>
                    <p:blipFill>
                      <a:blip r:embed="rId6"/>
                      <a:srcRect/>
                      <a:stretch>
                        <a:fillRect/>
                      </a:stretch>
                    </p:blipFill>
                    <p:spPr bwMode="auto">
                      <a:xfrm>
                        <a:off x="531813" y="2286000"/>
                        <a:ext cx="8186737" cy="2519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2015</a:t>
            </a:r>
            <a:endParaRPr lang="en-US" sz="1800"/>
          </a:p>
        </p:txBody>
      </p:sp>
      <p:sp>
        <p:nvSpPr>
          <p:cNvPr id="1741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HPE-Aruba </a:t>
            </a:r>
          </a:p>
        </p:txBody>
      </p:sp>
      <p:sp>
        <p:nvSpPr>
          <p:cNvPr id="1741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8A9DF8B-7739-464D-BCA9-BDE1E90A768D}" type="slidenum">
              <a:rPr lang="en-US" smtClean="0"/>
              <a:pPr/>
              <a:t>10</a:t>
            </a:fld>
            <a:endParaRPr lang="en-US" smtClean="0"/>
          </a:p>
        </p:txBody>
      </p:sp>
      <p:sp>
        <p:nvSpPr>
          <p:cNvPr id="17413" name="Rectangle 2"/>
          <p:cNvSpPr>
            <a:spLocks noGrp="1" noChangeArrowheads="1"/>
          </p:cNvSpPr>
          <p:nvPr>
            <p:ph type="title"/>
          </p:nvPr>
        </p:nvSpPr>
        <p:spPr/>
        <p:txBody>
          <a:bodyPr/>
          <a:lstStyle/>
          <a:p>
            <a:r>
              <a:rPr lang="en-US" smtClean="0"/>
              <a:t>Home Networking (homenet) WG</a:t>
            </a:r>
          </a:p>
        </p:txBody>
      </p:sp>
      <p:sp>
        <p:nvSpPr>
          <p:cNvPr id="17414" name="Rectangle 3"/>
          <p:cNvSpPr>
            <a:spLocks noGrp="1" noChangeArrowheads="1"/>
          </p:cNvSpPr>
          <p:nvPr>
            <p:ph type="body" idx="1"/>
          </p:nvPr>
        </p:nvSpPr>
        <p:spPr>
          <a:xfrm>
            <a:off x="685800" y="1828800"/>
            <a:ext cx="7772400" cy="4419600"/>
          </a:xfrm>
        </p:spPr>
        <p:txBody>
          <a:bodyPr/>
          <a:lstStyle/>
          <a:p>
            <a:pPr>
              <a:lnSpc>
                <a:spcPct val="80000"/>
              </a:lnSpc>
            </a:pPr>
            <a:r>
              <a:rPr lang="en-US" sz="1600" dirty="0" smtClean="0"/>
              <a:t>See </a:t>
            </a:r>
            <a:r>
              <a:rPr lang="en-US" sz="1600" dirty="0" smtClean="0">
                <a:hlinkClick r:id="rId3"/>
              </a:rPr>
              <a:t>https://datatracker.ietf.org/wg/homenet/</a:t>
            </a:r>
            <a:r>
              <a:rPr lang="en-US" sz="1600" dirty="0" smtClean="0"/>
              <a:t>  </a:t>
            </a:r>
          </a:p>
          <a:p>
            <a:pPr>
              <a:lnSpc>
                <a:spcPct val="80000"/>
              </a:lnSpc>
            </a:pPr>
            <a:r>
              <a:rPr lang="en-US" sz="1600" dirty="0" smtClean="0"/>
              <a:t>This working group focuses on the evolving networking technology </a:t>
            </a:r>
            <a:br>
              <a:rPr lang="en-US" sz="1600" dirty="0" smtClean="0"/>
            </a:br>
            <a:r>
              <a:rPr lang="en-US" sz="1600" dirty="0" smtClean="0"/>
              <a:t>within and among relatively small "residential home" networks </a:t>
            </a:r>
          </a:p>
          <a:p>
            <a:pPr lvl="1">
              <a:lnSpc>
                <a:spcPct val="80000"/>
              </a:lnSpc>
            </a:pPr>
            <a:r>
              <a:rPr lang="en-US" sz="1400" dirty="0" smtClean="0"/>
              <a:t>The task of the group is to produce an architecture document that outlines how to construct home networks involving multiple routers and subnets. </a:t>
            </a:r>
          </a:p>
          <a:p>
            <a:pPr lvl="1">
              <a:lnSpc>
                <a:spcPct val="80000"/>
              </a:lnSpc>
            </a:pPr>
            <a:r>
              <a:rPr lang="en-US" sz="1400" dirty="0" smtClean="0"/>
              <a:t>This document is expected to apply the IPv6 addressing architecture, prefix delegation, global and ULA addresses, source address selection rules and other existing components of the IPv6 </a:t>
            </a:r>
            <a:br>
              <a:rPr lang="en-US" sz="1400" dirty="0" smtClean="0"/>
            </a:br>
            <a:r>
              <a:rPr lang="en-US" sz="1400" dirty="0" smtClean="0"/>
              <a:t>architecture, as appropriate. </a:t>
            </a:r>
          </a:p>
          <a:p>
            <a:pPr lvl="1">
              <a:lnSpc>
                <a:spcPct val="80000"/>
              </a:lnSpc>
            </a:pPr>
            <a:r>
              <a:rPr lang="en-US" sz="1400" dirty="0" smtClean="0"/>
              <a:t>Home Networking Architecture for IPv6, Published as IPv6 Home Networking Architecture Principle: </a:t>
            </a:r>
            <a:r>
              <a:rPr lang="en-US" sz="1400" dirty="0" smtClean="0">
                <a:hlinkClick r:id="rId4"/>
              </a:rPr>
              <a:t>http://datatracker.ietf.org/doc/rfc7368/</a:t>
            </a:r>
            <a:r>
              <a:rPr lang="en-US" sz="1400" dirty="0" smtClean="0"/>
              <a:t> </a:t>
            </a:r>
          </a:p>
          <a:p>
            <a:pPr>
              <a:lnSpc>
                <a:spcPct val="80000"/>
              </a:lnSpc>
            </a:pPr>
            <a:r>
              <a:rPr lang="en-US" sz="1600" dirty="0" smtClean="0"/>
              <a:t>Updates [November 2015] Documents of interest:</a:t>
            </a:r>
          </a:p>
          <a:p>
            <a:pPr lvl="1">
              <a:lnSpc>
                <a:spcPct val="80000"/>
              </a:lnSpc>
            </a:pPr>
            <a:r>
              <a:rPr lang="en-US" sz="1400" dirty="0" smtClean="0"/>
              <a:t>New: Home Network Wi-Fi Roaming, see </a:t>
            </a:r>
            <a:r>
              <a:rPr lang="en-US" sz="1400" dirty="0" smtClean="0">
                <a:hlinkClick r:id="rId5"/>
              </a:rPr>
              <a:t>https://datatracker.ietf.org/doc/draft-barth-homenet-wifi-roaming/</a:t>
            </a:r>
            <a:r>
              <a:rPr lang="en-US" sz="1400" dirty="0" smtClean="0"/>
              <a:t> </a:t>
            </a:r>
          </a:p>
          <a:p>
            <a:pPr lvl="1">
              <a:lnSpc>
                <a:spcPct val="80000"/>
              </a:lnSpc>
            </a:pPr>
            <a:r>
              <a:rPr lang="en-US" sz="1400" dirty="0" smtClean="0"/>
              <a:t>Submitted for publication and updated: Distributed Node Consensus Protocol, see </a:t>
            </a:r>
            <a:r>
              <a:rPr lang="en-US" sz="1400" dirty="0" smtClean="0">
                <a:hlinkClick r:id="rId6"/>
              </a:rPr>
              <a:t>http://datatracker.ietf.org/doc/draft-ietf-homenet-dncp/</a:t>
            </a:r>
            <a:r>
              <a:rPr lang="en-US" sz="1400" dirty="0" smtClean="0"/>
              <a:t> </a:t>
            </a:r>
          </a:p>
          <a:p>
            <a:pPr lvl="1">
              <a:lnSpc>
                <a:spcPct val="80000"/>
              </a:lnSpc>
            </a:pPr>
            <a:r>
              <a:rPr lang="en-US" sz="1400" dirty="0" smtClean="0"/>
              <a:t>In RFC Editor queue: Prefix and Address Assignment in a Home Network: </a:t>
            </a:r>
            <a:r>
              <a:rPr lang="en-US" sz="1400" dirty="0" smtClean="0">
                <a:hlinkClick r:id="rId7"/>
              </a:rPr>
              <a:t>http://datatracker.ietf.org/doc/draft-ietf-homenet-prefix-assignment/</a:t>
            </a:r>
            <a:r>
              <a:rPr lang="en-US" sz="1400" dirty="0" smtClean="0"/>
              <a:t>    </a:t>
            </a:r>
          </a:p>
          <a:p>
            <a:pPr lvl="1">
              <a:lnSpc>
                <a:spcPct val="80000"/>
              </a:lnSpc>
            </a:pPr>
            <a:r>
              <a:rPr lang="en-US" sz="1400" dirty="0" smtClean="0"/>
              <a:t>Updated: Outsourcing </a:t>
            </a:r>
            <a:r>
              <a:rPr lang="en-US" sz="1400" dirty="0"/>
              <a:t>Home Network Authoritative Naming Service , </a:t>
            </a:r>
            <a:r>
              <a:rPr lang="en-US" sz="1400" dirty="0">
                <a:hlinkClick r:id="rId8"/>
              </a:rPr>
              <a:t>http://datatracker.ietf.org/doc/draft-ietf-homenet-front-end-naming-delegation</a:t>
            </a:r>
            <a:r>
              <a:rPr lang="en-US" sz="1400" dirty="0" smtClean="0">
                <a:hlinkClick r:id="rId8"/>
              </a:rPr>
              <a:t>/</a:t>
            </a:r>
            <a:r>
              <a:rPr lang="en-US" sz="1400" dirty="0" smtClean="0"/>
              <a:t> </a:t>
            </a:r>
          </a:p>
          <a:p>
            <a:pPr lvl="1">
              <a:lnSpc>
                <a:spcPct val="80000"/>
              </a:lnSpc>
            </a:pPr>
            <a:r>
              <a:rPr lang="en-US" sz="1400" dirty="0" smtClean="0"/>
              <a:t>Updated: </a:t>
            </a:r>
            <a:r>
              <a:rPr lang="en-US" sz="1400" dirty="0"/>
              <a:t>Auto-Configuration of a Network of Hybrid Unicast/Multicast DNS-Based Service Discovery Proxy Nodes, </a:t>
            </a:r>
            <a:r>
              <a:rPr lang="en-US" sz="1400" dirty="0">
                <a:hlinkClick r:id="rId9"/>
              </a:rPr>
              <a:t>http://datatracker.ietf.org/doc/draft-ietf-homenet-hybrid-proxy-zeroconf</a:t>
            </a:r>
            <a:r>
              <a:rPr lang="en-US" sz="1400" dirty="0" smtClean="0">
                <a:hlinkClick r:id="rId9"/>
              </a:rPr>
              <a:t>/</a:t>
            </a:r>
            <a:r>
              <a:rPr lang="en-US" sz="1400" dirty="0" smtClean="0"/>
              <a:t> </a:t>
            </a:r>
          </a:p>
          <a:p>
            <a:pPr lvl="1">
              <a:lnSpc>
                <a:spcPct val="80000"/>
              </a:lnSpc>
            </a:pPr>
            <a:endParaRPr lang="en-US" sz="14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HPE-Aruba </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11</a:t>
            </a:fld>
            <a:endParaRPr lang="en-US" smtClean="0"/>
          </a:p>
        </p:txBody>
      </p:sp>
      <p:sp>
        <p:nvSpPr>
          <p:cNvPr id="5125" name="Rectangle 2"/>
          <p:cNvSpPr>
            <a:spLocks noGrp="1" noChangeArrowheads="1"/>
          </p:cNvSpPr>
          <p:nvPr>
            <p:ph type="title"/>
          </p:nvPr>
        </p:nvSpPr>
        <p:spPr>
          <a:xfrm>
            <a:off x="685800" y="457200"/>
            <a:ext cx="7772400" cy="1066800"/>
          </a:xfrm>
        </p:spPr>
        <p:txBody>
          <a:bodyPr/>
          <a:lstStyle/>
          <a:p>
            <a:r>
              <a:rPr lang="en-US" dirty="0" smtClean="0"/>
              <a:t>Operations Area Working Group</a:t>
            </a:r>
          </a:p>
        </p:txBody>
      </p:sp>
      <p:sp>
        <p:nvSpPr>
          <p:cNvPr id="113667" name="Rectangle 3"/>
          <p:cNvSpPr>
            <a:spLocks noGrp="1" noChangeArrowheads="1"/>
          </p:cNvSpPr>
          <p:nvPr>
            <p:ph type="body" idx="1"/>
          </p:nvPr>
        </p:nvSpPr>
        <p:spPr>
          <a:xfrm>
            <a:off x="685800" y="1295400"/>
            <a:ext cx="8001000" cy="5181600"/>
          </a:xfrm>
        </p:spPr>
        <p:txBody>
          <a:bodyPr/>
          <a:lstStyle/>
          <a:p>
            <a:pPr>
              <a:lnSpc>
                <a:spcPct val="80000"/>
              </a:lnSpc>
              <a:defRPr/>
            </a:pPr>
            <a:r>
              <a:rPr lang="en-US" sz="2000" dirty="0" smtClean="0">
                <a:hlinkClick r:id="rId3"/>
              </a:rPr>
              <a:t>http</a:t>
            </a:r>
            <a:r>
              <a:rPr lang="en-US" sz="2000" dirty="0">
                <a:hlinkClick r:id="rId3"/>
              </a:rPr>
              <a:t>://datatracker.ietf.org/wg/opsawg</a:t>
            </a:r>
            <a:r>
              <a:rPr lang="en-US" sz="2000" dirty="0" smtClean="0">
                <a:hlinkClick r:id="rId3"/>
              </a:rPr>
              <a:t>/</a:t>
            </a:r>
            <a:endParaRPr lang="en-US" sz="2000" dirty="0" smtClean="0"/>
          </a:p>
          <a:p>
            <a:pPr lvl="1">
              <a:lnSpc>
                <a:spcPct val="80000"/>
              </a:lnSpc>
              <a:defRPr/>
            </a:pPr>
            <a:r>
              <a:rPr lang="en-US" sz="1600" dirty="0" smtClean="0"/>
              <a:t>Area WG processes submissions related to Operations Area WGs that have closed</a:t>
            </a:r>
          </a:p>
          <a:p>
            <a:pPr lvl="1">
              <a:lnSpc>
                <a:spcPct val="80000"/>
              </a:lnSpc>
              <a:defRPr/>
            </a:pPr>
            <a:r>
              <a:rPr lang="en-US" sz="1600" dirty="0" smtClean="0"/>
              <a:t>Control and Provisioning of Wireless Access Points (CAPWAP) Working Group closed in 2009</a:t>
            </a:r>
          </a:p>
          <a:p>
            <a:pPr>
              <a:lnSpc>
                <a:spcPct val="80000"/>
              </a:lnSpc>
              <a:defRPr/>
            </a:pPr>
            <a:r>
              <a:rPr lang="en-US" sz="1800" dirty="0" smtClean="0"/>
              <a:t>Responded to requests from OPSAWG chairs for IEEE 802.11 review </a:t>
            </a:r>
          </a:p>
          <a:p>
            <a:pPr lvl="1">
              <a:lnSpc>
                <a:spcPct val="80000"/>
              </a:lnSpc>
              <a:defRPr/>
            </a:pPr>
            <a:r>
              <a:rPr lang="en-US" sz="1400" dirty="0" smtClean="0"/>
              <a:t>“Alternate Tunnel Encapsulation for Data Frames in CAPWAP”  </a:t>
            </a:r>
            <a:r>
              <a:rPr lang="en-US" sz="1400" dirty="0" smtClean="0">
                <a:hlinkClick r:id="rId4"/>
              </a:rPr>
              <a:t>http://www.ietf.org/id/draft-zhang-opsawg-capwap-cds-02.txt</a:t>
            </a:r>
            <a:r>
              <a:rPr lang="en-US" sz="1400" dirty="0" smtClean="0"/>
              <a:t> , see Slide 5 </a:t>
            </a:r>
            <a:r>
              <a:rPr lang="en-US" sz="1400" dirty="0"/>
              <a:t>in https://mentor.ieee.org/802.11/dcn/14/11-14-0368-01-0000-march-2014-liaison-to-ietf-report.pptx </a:t>
            </a:r>
            <a:r>
              <a:rPr lang="en-US" sz="1400" dirty="0" smtClean="0"/>
              <a:t> </a:t>
            </a:r>
          </a:p>
          <a:p>
            <a:pPr lvl="1">
              <a:lnSpc>
                <a:spcPct val="80000"/>
              </a:lnSpc>
              <a:defRPr/>
            </a:pPr>
            <a:r>
              <a:rPr lang="en-US" sz="1400" dirty="0" smtClean="0"/>
              <a:t>“</a:t>
            </a:r>
            <a:r>
              <a:rPr lang="en-US" sz="1400" dirty="0"/>
              <a:t>IEEE 802.11 MAC Profile for CAPWAP” </a:t>
            </a:r>
            <a:r>
              <a:rPr lang="en-US" sz="1400" dirty="0">
                <a:hlinkClick r:id="rId5"/>
              </a:rPr>
              <a:t>https://datatracker.ietf.org/doc/draft-ietf-opsawg-capwap-hybridmac</a:t>
            </a:r>
            <a:r>
              <a:rPr lang="en-US" sz="1400" dirty="0" smtClean="0">
                <a:hlinkClick r:id="rId5"/>
              </a:rPr>
              <a:t>/</a:t>
            </a:r>
            <a:r>
              <a:rPr lang="en-US" sz="1400" dirty="0" smtClean="0"/>
              <a:t> , </a:t>
            </a:r>
            <a:r>
              <a:rPr lang="en-US" sz="1400" dirty="0"/>
              <a:t>see </a:t>
            </a:r>
            <a:r>
              <a:rPr lang="en-US" sz="1400" dirty="0">
                <a:hlinkClick r:id="rId6"/>
              </a:rPr>
              <a:t>https://</a:t>
            </a:r>
            <a:r>
              <a:rPr lang="en-US" sz="1400" dirty="0" smtClean="0">
                <a:hlinkClick r:id="rId6"/>
              </a:rPr>
              <a:t>mentor.ieee.org/802.11/dcn/14/11-14-0684-01-0000-capwap-hybridmac-liaison-response.docx</a:t>
            </a:r>
            <a:r>
              <a:rPr lang="en-US" sz="1400" dirty="0" smtClean="0"/>
              <a:t> </a:t>
            </a:r>
          </a:p>
          <a:p>
            <a:pPr lvl="1">
              <a:lnSpc>
                <a:spcPct val="80000"/>
              </a:lnSpc>
              <a:defRPr/>
            </a:pPr>
            <a:r>
              <a:rPr lang="en-US" sz="1400" dirty="0" smtClean="0"/>
              <a:t>“</a:t>
            </a:r>
            <a:r>
              <a:rPr lang="en-GB" sz="1400" dirty="0"/>
              <a:t>CAPWAP extension for 802.11n and Power/channel </a:t>
            </a:r>
            <a:r>
              <a:rPr lang="en-GB" sz="1400" dirty="0" err="1" smtClean="0"/>
              <a:t>Autoconfiguration</a:t>
            </a:r>
            <a:r>
              <a:rPr lang="en-GB" sz="1400" dirty="0" smtClean="0"/>
              <a:t>” </a:t>
            </a:r>
            <a:r>
              <a:rPr lang="en-US" sz="1400" u="sng" dirty="0">
                <a:hlinkClick r:id="rId7"/>
              </a:rPr>
              <a:t>http://datatracker.ietf.org/doc/draft-ietf-opsawg-capwap-extension/</a:t>
            </a:r>
            <a:r>
              <a:rPr lang="en-US" sz="1400" dirty="0"/>
              <a:t> </a:t>
            </a:r>
            <a:r>
              <a:rPr lang="en-US" sz="1400" dirty="0" smtClean="0"/>
              <a:t>, </a:t>
            </a:r>
            <a:r>
              <a:rPr lang="en-US" sz="1400" dirty="0"/>
              <a:t>see </a:t>
            </a:r>
            <a:r>
              <a:rPr lang="en-US" sz="1400" dirty="0">
                <a:hlinkClick r:id="rId8"/>
              </a:rPr>
              <a:t>https://</a:t>
            </a:r>
            <a:r>
              <a:rPr lang="en-US" sz="1400" dirty="0" smtClean="0">
                <a:hlinkClick r:id="rId8"/>
              </a:rPr>
              <a:t>mentor.ieee.org/802.11/dcn/14/11-14-0913-01-0000-liaison-response-opsawg-capwap-extension.docx</a:t>
            </a:r>
            <a:r>
              <a:rPr lang="en-US" sz="1400" dirty="0" smtClean="0"/>
              <a:t> </a:t>
            </a:r>
          </a:p>
          <a:p>
            <a:pPr>
              <a:lnSpc>
                <a:spcPct val="80000"/>
              </a:lnSpc>
              <a:defRPr/>
            </a:pPr>
            <a:r>
              <a:rPr lang="en-US" sz="1800" dirty="0" smtClean="0"/>
              <a:t>Updates [November 2015] Operations Area Working Group work group items</a:t>
            </a:r>
          </a:p>
          <a:p>
            <a:pPr lvl="1">
              <a:lnSpc>
                <a:spcPct val="80000"/>
              </a:lnSpc>
              <a:defRPr/>
            </a:pPr>
            <a:r>
              <a:rPr lang="en-US" sz="1400" dirty="0" smtClean="0"/>
              <a:t>CAPWAP Hybrid </a:t>
            </a:r>
            <a:r>
              <a:rPr lang="en-US" sz="1400" dirty="0"/>
              <a:t>MAC published as RFC7494, </a:t>
            </a:r>
            <a:r>
              <a:rPr lang="en-US" sz="1400" dirty="0">
                <a:hlinkClick r:id="rId9"/>
              </a:rPr>
              <a:t>http://datatracker.ietf.org/doc/rfc7494</a:t>
            </a:r>
            <a:r>
              <a:rPr lang="en-US" sz="1400" dirty="0" smtClean="0">
                <a:hlinkClick r:id="rId9"/>
              </a:rPr>
              <a:t>/</a:t>
            </a:r>
            <a:r>
              <a:rPr lang="en-US" sz="1400" dirty="0" smtClean="0"/>
              <a:t> </a:t>
            </a:r>
          </a:p>
          <a:p>
            <a:pPr lvl="1">
              <a:lnSpc>
                <a:spcPct val="80000"/>
              </a:lnSpc>
              <a:defRPr/>
            </a:pPr>
            <a:r>
              <a:rPr lang="en-US" sz="1400" dirty="0" smtClean="0"/>
              <a:t>No Change: </a:t>
            </a:r>
            <a:r>
              <a:rPr lang="en-US" sz="1400" u="sng" dirty="0" smtClean="0">
                <a:hlinkClick r:id="rId7"/>
              </a:rPr>
              <a:t>http://datatracker.ietf.org/doc/draft-ietf-opsawg-capwap-extension/</a:t>
            </a:r>
            <a:r>
              <a:rPr lang="en-US" sz="1400" u="sng" dirty="0" smtClean="0"/>
              <a:t>  </a:t>
            </a:r>
            <a:endParaRPr lang="en-US" sz="1400" dirty="0" smtClean="0"/>
          </a:p>
          <a:p>
            <a:pPr lvl="1">
              <a:lnSpc>
                <a:spcPct val="80000"/>
              </a:lnSpc>
              <a:defRPr/>
            </a:pPr>
            <a:r>
              <a:rPr lang="en-US" sz="1400" dirty="0" smtClean="0"/>
              <a:t>Updated: </a:t>
            </a:r>
            <a:r>
              <a:rPr lang="en-US" sz="1400" dirty="0" smtClean="0">
                <a:hlinkClick r:id="rId10"/>
              </a:rPr>
              <a:t>http</a:t>
            </a:r>
            <a:r>
              <a:rPr lang="en-US" sz="1400" dirty="0">
                <a:hlinkClick r:id="rId10"/>
              </a:rPr>
              <a:t>://datatracker.ietf.org/doc/draft-ietf-opsawg-capwap-alt-tunnel</a:t>
            </a:r>
            <a:r>
              <a:rPr lang="en-US" sz="1400" dirty="0" smtClean="0">
                <a:hlinkClick r:id="rId10"/>
              </a:rPr>
              <a:t>/</a:t>
            </a:r>
            <a:r>
              <a:rPr lang="en-US" sz="1400" dirty="0" smtClean="0"/>
              <a:t> </a:t>
            </a:r>
          </a:p>
          <a:p>
            <a:pPr lvl="1">
              <a:lnSpc>
                <a:spcPct val="80000"/>
              </a:lnSpc>
              <a:defRPr/>
            </a:pPr>
            <a:r>
              <a:rPr lang="en-US" sz="1400" dirty="0" smtClean="0"/>
              <a:t>Of interest: RFC6632, An Overview of the IETF Network Management Protocols, </a:t>
            </a:r>
            <a:r>
              <a:rPr lang="en-US" sz="1400" dirty="0"/>
              <a:t>see </a:t>
            </a:r>
            <a:r>
              <a:rPr lang="en-US" sz="1400" dirty="0">
                <a:hlinkClick r:id="rId11"/>
              </a:rPr>
              <a:t>https://</a:t>
            </a:r>
            <a:r>
              <a:rPr lang="en-US" sz="1400" dirty="0" smtClean="0">
                <a:hlinkClick r:id="rId11"/>
              </a:rPr>
              <a:t>tools.ietf.org/html/rfc6632</a:t>
            </a:r>
            <a:r>
              <a:rPr lang="en-US" sz="1400" dirty="0" smtClean="0"/>
              <a:t> </a:t>
            </a:r>
          </a:p>
          <a:p>
            <a:pPr lvl="1">
              <a:lnSpc>
                <a:spcPct val="80000"/>
              </a:lnSpc>
              <a:defRPr/>
            </a:pPr>
            <a:r>
              <a:rPr lang="en-US" sz="1400" dirty="0"/>
              <a:t>Of Interest: </a:t>
            </a:r>
            <a:r>
              <a:rPr lang="en-US" sz="1400" dirty="0" smtClean="0"/>
              <a:t>RFC7548, Management of Networks with Constrained Devices: Use Cases, see </a:t>
            </a:r>
            <a:r>
              <a:rPr lang="en-US" sz="1400" dirty="0">
                <a:hlinkClick r:id="rId12"/>
              </a:rPr>
              <a:t>https://datatracker.ietf.org/doc/rfc7548</a:t>
            </a:r>
            <a:r>
              <a:rPr lang="en-US" sz="1400" dirty="0" smtClean="0">
                <a:hlinkClick r:id="rId12"/>
              </a:rPr>
              <a:t>/</a:t>
            </a:r>
            <a:r>
              <a:rPr lang="en-US" sz="1400" dirty="0" smtClean="0"/>
              <a:t> </a:t>
            </a:r>
          </a:p>
          <a:p>
            <a:pPr>
              <a:lnSpc>
                <a:spcPct val="80000"/>
              </a:lnSpc>
              <a:defRPr/>
            </a:pPr>
            <a:endParaRPr lang="en-US" sz="18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27576562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HPE-Aruba </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12</a:t>
            </a:fld>
            <a:endParaRPr lang="en-US" smtClean="0"/>
          </a:p>
        </p:txBody>
      </p:sp>
      <p:sp>
        <p:nvSpPr>
          <p:cNvPr id="5125" name="Rectangle 2"/>
          <p:cNvSpPr>
            <a:spLocks noGrp="1" noChangeArrowheads="1"/>
          </p:cNvSpPr>
          <p:nvPr>
            <p:ph type="title"/>
          </p:nvPr>
        </p:nvSpPr>
        <p:spPr/>
        <p:txBody>
          <a:bodyPr/>
          <a:lstStyle/>
          <a:p>
            <a:r>
              <a:rPr lang="en-US" dirty="0" smtClean="0"/>
              <a:t>Active Queue Management (AQM)</a:t>
            </a:r>
          </a:p>
        </p:txBody>
      </p:sp>
      <p:sp>
        <p:nvSpPr>
          <p:cNvPr id="113667" name="Rectangle 3"/>
          <p:cNvSpPr>
            <a:spLocks noGrp="1" noChangeArrowheads="1"/>
          </p:cNvSpPr>
          <p:nvPr>
            <p:ph type="body" idx="1"/>
          </p:nvPr>
        </p:nvSpPr>
        <p:spPr>
          <a:xfrm>
            <a:off x="685800" y="1676400"/>
            <a:ext cx="8001000" cy="47244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defRPr/>
            </a:pPr>
            <a:r>
              <a:rPr lang="en-US" sz="2000" dirty="0" smtClean="0"/>
              <a:t>Active Queue Management and Packet Scheduling Working Group website: </a:t>
            </a:r>
            <a:r>
              <a:rPr lang="en-US" sz="2000" dirty="0">
                <a:hlinkClick r:id="rId3"/>
              </a:rPr>
              <a:t>http://datatracker.ietf.org/wg/aqm/charter/</a:t>
            </a:r>
            <a:r>
              <a:rPr lang="en-US" sz="2000" dirty="0"/>
              <a:t> </a:t>
            </a:r>
          </a:p>
          <a:p>
            <a:pPr>
              <a:lnSpc>
                <a:spcPct val="80000"/>
              </a:lnSpc>
              <a:defRPr/>
            </a:pPr>
            <a:endParaRPr lang="en-US" sz="2000" dirty="0" smtClean="0"/>
          </a:p>
          <a:p>
            <a:pPr>
              <a:lnSpc>
                <a:spcPct val="80000"/>
              </a:lnSpc>
              <a:defRPr/>
            </a:pPr>
            <a:r>
              <a:rPr lang="en-US" sz="1800" dirty="0" smtClean="0"/>
              <a:t>IETF Recommendations Regarding Active Queue Management </a:t>
            </a:r>
            <a:r>
              <a:rPr lang="en-US" sz="1800" dirty="0"/>
              <a:t>to update </a:t>
            </a:r>
            <a:r>
              <a:rPr lang="en-US" sz="1800" dirty="0">
                <a:hlinkClick r:id="rId4"/>
              </a:rPr>
              <a:t>https://datatracker.ietf.org/doc/rfc2309</a:t>
            </a:r>
            <a:r>
              <a:rPr lang="en-US" sz="1800" dirty="0" smtClean="0">
                <a:hlinkClick r:id="rId4"/>
              </a:rPr>
              <a:t>/</a:t>
            </a:r>
            <a:r>
              <a:rPr lang="en-US" sz="1800" dirty="0" smtClean="0"/>
              <a:t> </a:t>
            </a:r>
          </a:p>
          <a:p>
            <a:pPr>
              <a:lnSpc>
                <a:spcPct val="80000"/>
              </a:lnSpc>
              <a:defRPr/>
            </a:pPr>
            <a:endParaRPr lang="en-US" sz="1800" dirty="0" smtClean="0"/>
          </a:p>
          <a:p>
            <a:pPr>
              <a:lnSpc>
                <a:spcPct val="80000"/>
              </a:lnSpc>
              <a:defRPr/>
            </a:pPr>
            <a:r>
              <a:rPr lang="en-US" sz="1800" dirty="0" smtClean="0"/>
              <a:t>Updates [November 2015]</a:t>
            </a:r>
            <a:endParaRPr lang="en-US" sz="1800" dirty="0"/>
          </a:p>
          <a:p>
            <a:pPr lvl="1">
              <a:lnSpc>
                <a:spcPct val="80000"/>
              </a:lnSpc>
              <a:defRPr/>
            </a:pPr>
            <a:r>
              <a:rPr lang="fr-FR" sz="1400" dirty="0" smtClean="0"/>
              <a:t>RFC 7567 </a:t>
            </a:r>
            <a:r>
              <a:rPr lang="fr-FR" sz="1400" dirty="0" err="1" smtClean="0"/>
              <a:t>published</a:t>
            </a:r>
            <a:r>
              <a:rPr lang="fr-FR" sz="1400" dirty="0" smtClean="0"/>
              <a:t>: IETF </a:t>
            </a:r>
            <a:r>
              <a:rPr lang="fr-FR" sz="1400" dirty="0" err="1" smtClean="0"/>
              <a:t>Recommendations</a:t>
            </a:r>
            <a:r>
              <a:rPr lang="fr-FR" sz="1400" dirty="0" smtClean="0"/>
              <a:t> </a:t>
            </a:r>
            <a:r>
              <a:rPr lang="fr-FR" sz="1400" dirty="0" err="1"/>
              <a:t>Regarding</a:t>
            </a:r>
            <a:r>
              <a:rPr lang="fr-FR" sz="1400" dirty="0"/>
              <a:t> Active Queue </a:t>
            </a:r>
            <a:r>
              <a:rPr lang="fr-FR" sz="1400" dirty="0" smtClean="0"/>
              <a:t>Management, </a:t>
            </a:r>
            <a:r>
              <a:rPr lang="fr-FR" sz="1400" dirty="0" err="1" smtClean="0"/>
              <a:t>see</a:t>
            </a:r>
            <a:r>
              <a:rPr lang="fr-FR" sz="1400" dirty="0" smtClean="0"/>
              <a:t> </a:t>
            </a:r>
            <a:r>
              <a:rPr lang="en-US" sz="1400" u="sng" dirty="0">
                <a:hlinkClick r:id="rId5"/>
              </a:rPr>
              <a:t>https://</a:t>
            </a:r>
            <a:r>
              <a:rPr lang="en-US" sz="1400" u="sng" dirty="0" smtClean="0">
                <a:hlinkClick r:id="rId5"/>
              </a:rPr>
              <a:t>tools.ietf.org/html/rfc7567</a:t>
            </a:r>
            <a:endParaRPr lang="en-US" sz="1400" u="sng" dirty="0" smtClean="0"/>
          </a:p>
          <a:p>
            <a:pPr lvl="1">
              <a:lnSpc>
                <a:spcPct val="80000"/>
              </a:lnSpc>
              <a:defRPr/>
            </a:pPr>
            <a:r>
              <a:rPr lang="en-US" sz="1400" dirty="0" smtClean="0"/>
              <a:t>Updated: The Benefits and Pitfalls of using Explicit Congestion Notification (ECN), see </a:t>
            </a:r>
            <a:r>
              <a:rPr lang="en-US" sz="1400" dirty="0" smtClean="0">
                <a:hlinkClick r:id="rId6"/>
              </a:rPr>
              <a:t>http://datatracker.ietf.org/doc/draft-ietf-aqm-ecn-benefits/</a:t>
            </a:r>
            <a:r>
              <a:rPr lang="en-US" sz="1400" dirty="0" smtClean="0"/>
              <a:t> </a:t>
            </a:r>
          </a:p>
          <a:p>
            <a:pPr lvl="1">
              <a:lnSpc>
                <a:spcPct val="80000"/>
              </a:lnSpc>
              <a:defRPr/>
            </a:pPr>
            <a:r>
              <a:rPr lang="en-US" sz="1400" dirty="0" smtClean="0"/>
              <a:t>Updated: AQM Characterization Guidelines, see </a:t>
            </a:r>
            <a:r>
              <a:rPr lang="en-US" sz="1400" dirty="0" smtClean="0">
                <a:hlinkClick r:id="rId7"/>
              </a:rPr>
              <a:t>http://datatracker.ietf.org/doc/draft-ietf-aqm-eval-guidelines/</a:t>
            </a:r>
            <a:r>
              <a:rPr lang="en-US" sz="1400" dirty="0" smtClean="0"/>
              <a:t> </a:t>
            </a:r>
          </a:p>
          <a:p>
            <a:pPr lvl="1">
              <a:lnSpc>
                <a:spcPct val="80000"/>
              </a:lnSpc>
              <a:defRPr/>
            </a:pPr>
            <a:endParaRPr lang="en-US" sz="1400" dirty="0" smtClean="0"/>
          </a:p>
          <a:p>
            <a:pPr lvl="1">
              <a:lnSpc>
                <a:spcPct val="80000"/>
              </a:lnSpc>
              <a:defRPr/>
            </a:pPr>
            <a:endParaRPr lang="en-US" sz="18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4160902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HPE-Aruba </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13</a:t>
            </a:fld>
            <a:endParaRPr lang="en-US" smtClean="0"/>
          </a:p>
        </p:txBody>
      </p:sp>
      <p:sp>
        <p:nvSpPr>
          <p:cNvPr id="5125" name="Rectangle 2"/>
          <p:cNvSpPr>
            <a:spLocks noGrp="1" noChangeArrowheads="1"/>
          </p:cNvSpPr>
          <p:nvPr>
            <p:ph type="title"/>
          </p:nvPr>
        </p:nvSpPr>
        <p:spPr/>
        <p:txBody>
          <a:bodyPr/>
          <a:lstStyle/>
          <a:p>
            <a:r>
              <a:rPr lang="en-US" dirty="0" smtClean="0"/>
              <a:t>Transport Layer Security (TLS)</a:t>
            </a:r>
          </a:p>
        </p:txBody>
      </p:sp>
      <p:sp>
        <p:nvSpPr>
          <p:cNvPr id="113667" name="Rectangle 3"/>
          <p:cNvSpPr>
            <a:spLocks noGrp="1" noChangeArrowheads="1"/>
          </p:cNvSpPr>
          <p:nvPr>
            <p:ph type="body" idx="1"/>
          </p:nvPr>
        </p:nvSpPr>
        <p:spPr>
          <a:xfrm>
            <a:off x="685800" y="1676400"/>
            <a:ext cx="8001000" cy="4572000"/>
          </a:xfrm>
        </p:spPr>
        <p:txBody>
          <a:bodyPr/>
          <a:lstStyle/>
          <a:p>
            <a:pPr>
              <a:lnSpc>
                <a:spcPct val="80000"/>
              </a:lnSpc>
              <a:defRPr/>
            </a:pPr>
            <a:r>
              <a:rPr lang="en-US" sz="2000" dirty="0" smtClean="0"/>
              <a:t>Transport Layer Security Working Group website: </a:t>
            </a:r>
            <a:r>
              <a:rPr lang="en-US" sz="2000" dirty="0">
                <a:hlinkClick r:id="rId3"/>
              </a:rPr>
              <a:t>http://datatracker.ietf.org/wg/tls/charter</a:t>
            </a:r>
            <a:r>
              <a:rPr lang="en-US" sz="2000" dirty="0" smtClean="0">
                <a:hlinkClick r:id="rId3"/>
              </a:rPr>
              <a:t>/</a:t>
            </a:r>
            <a:r>
              <a:rPr lang="en-US" sz="2000" dirty="0" smtClean="0"/>
              <a:t> </a:t>
            </a:r>
          </a:p>
          <a:p>
            <a:pPr>
              <a:lnSpc>
                <a:spcPct val="80000"/>
              </a:lnSpc>
              <a:defRPr/>
            </a:pPr>
            <a:endParaRPr lang="en-US" sz="2000" dirty="0" smtClean="0"/>
          </a:p>
          <a:p>
            <a:pPr>
              <a:lnSpc>
                <a:spcPct val="80000"/>
              </a:lnSpc>
              <a:defRPr/>
            </a:pPr>
            <a:r>
              <a:rPr lang="en-US" sz="1800" dirty="0" smtClean="0"/>
              <a:t>Work underway on a new version of TLS (used in EAP methods): Transport Layer Security Protocol Version 1.3</a:t>
            </a:r>
          </a:p>
          <a:p>
            <a:pPr lvl="1">
              <a:lnSpc>
                <a:spcPct val="80000"/>
              </a:lnSpc>
              <a:defRPr/>
            </a:pPr>
            <a:endParaRPr lang="en-US" sz="1400" dirty="0"/>
          </a:p>
          <a:p>
            <a:pPr>
              <a:lnSpc>
                <a:spcPct val="80000"/>
              </a:lnSpc>
              <a:defRPr/>
            </a:pPr>
            <a:r>
              <a:rPr lang="en-US" sz="1800" dirty="0" smtClean="0"/>
              <a:t>Updates [November 2015]</a:t>
            </a:r>
          </a:p>
          <a:p>
            <a:pPr lvl="1">
              <a:lnSpc>
                <a:spcPct val="80000"/>
              </a:lnSpc>
              <a:defRPr/>
            </a:pPr>
            <a:r>
              <a:rPr lang="en-US" sz="1600" dirty="0" smtClean="0"/>
              <a:t>RFC 7685 published: A TLS </a:t>
            </a:r>
            <a:r>
              <a:rPr lang="en-US" sz="1600" dirty="0" err="1" smtClean="0"/>
              <a:t>ClientHello</a:t>
            </a:r>
            <a:r>
              <a:rPr lang="en-US" sz="1600" dirty="0" smtClean="0"/>
              <a:t> padding extension, </a:t>
            </a:r>
            <a:r>
              <a:rPr lang="en-US" sz="1600" dirty="0" smtClean="0">
                <a:hlinkClick r:id="rId4"/>
              </a:rPr>
              <a:t>https://datatracker.ietf.org/doc/rfc7685/</a:t>
            </a:r>
            <a:r>
              <a:rPr lang="en-US" sz="1600" dirty="0" smtClean="0"/>
              <a:t> </a:t>
            </a:r>
            <a:endParaRPr lang="en-US" sz="1800" dirty="0" smtClean="0"/>
          </a:p>
          <a:p>
            <a:pPr lvl="1">
              <a:lnSpc>
                <a:spcPct val="80000"/>
              </a:lnSpc>
              <a:defRPr/>
            </a:pPr>
            <a:r>
              <a:rPr lang="en-US" sz="1600" dirty="0" smtClean="0"/>
              <a:t>RFC 7568 published: Deprecating Secure Sockets Layer Version 3.0, see </a:t>
            </a:r>
            <a:r>
              <a:rPr lang="en-US" sz="1600" dirty="0" smtClean="0">
                <a:hlinkClick r:id="rId5"/>
              </a:rPr>
              <a:t>http://datatracker.ietf.org/doc/rfc7568/</a:t>
            </a:r>
            <a:r>
              <a:rPr lang="en-US" sz="1600" dirty="0" smtClean="0"/>
              <a:t> </a:t>
            </a:r>
          </a:p>
          <a:p>
            <a:pPr lvl="1">
              <a:lnSpc>
                <a:spcPct val="80000"/>
              </a:lnSpc>
              <a:defRPr/>
            </a:pPr>
            <a:r>
              <a:rPr lang="en-US" sz="1600" dirty="0" smtClean="0"/>
              <a:t>Submitted to IESG for publication: Negotiated </a:t>
            </a:r>
            <a:r>
              <a:rPr lang="en-US" sz="1600" dirty="0"/>
              <a:t>Finite Field </a:t>
            </a:r>
            <a:r>
              <a:rPr lang="en-US" sz="1600" dirty="0" err="1"/>
              <a:t>Diffie</a:t>
            </a:r>
            <a:r>
              <a:rPr lang="en-US" sz="1600" dirty="0"/>
              <a:t>-Hellman Ephemeral Parameters for </a:t>
            </a:r>
            <a:r>
              <a:rPr lang="en-US" sz="1600" dirty="0" smtClean="0"/>
              <a:t>TLS, </a:t>
            </a:r>
            <a:r>
              <a:rPr lang="en-US" sz="1600" dirty="0"/>
              <a:t>see </a:t>
            </a:r>
            <a:r>
              <a:rPr lang="en-US" sz="1600" dirty="0">
                <a:hlinkClick r:id="rId6"/>
              </a:rPr>
              <a:t>http://datatracker.ietf.org/doc/draft-ietf-tls-negotiated-ff-dhe</a:t>
            </a:r>
            <a:r>
              <a:rPr lang="en-US" sz="1600" dirty="0" smtClean="0">
                <a:hlinkClick r:id="rId6"/>
              </a:rPr>
              <a:t>/</a:t>
            </a:r>
            <a:r>
              <a:rPr lang="en-US" sz="1600" dirty="0" smtClean="0"/>
              <a:t> </a:t>
            </a:r>
          </a:p>
          <a:p>
            <a:pPr lvl="1">
              <a:lnSpc>
                <a:spcPct val="80000"/>
              </a:lnSpc>
              <a:defRPr/>
            </a:pPr>
            <a:r>
              <a:rPr lang="en-US" sz="1600" dirty="0" smtClean="0"/>
              <a:t>Updated: TLS version 1.3 </a:t>
            </a:r>
            <a:r>
              <a:rPr lang="en-US" sz="1600" u="sng" dirty="0" smtClean="0">
                <a:hlinkClick r:id="rId7"/>
              </a:rPr>
              <a:t>http</a:t>
            </a:r>
            <a:r>
              <a:rPr lang="en-US" sz="1600" u="sng" dirty="0">
                <a:hlinkClick r:id="rId7"/>
              </a:rPr>
              <a:t>://datatracker.ietf.org/doc/draft-ietf-tls-tls13</a:t>
            </a:r>
            <a:r>
              <a:rPr lang="en-US" sz="1600" u="sng" dirty="0" smtClean="0">
                <a:hlinkClick r:id="rId7"/>
              </a:rPr>
              <a:t>/</a:t>
            </a:r>
            <a:r>
              <a:rPr lang="en-US" sz="1600" u="sng" dirty="0" smtClean="0"/>
              <a:t> </a:t>
            </a:r>
          </a:p>
          <a:p>
            <a:pPr lvl="1">
              <a:lnSpc>
                <a:spcPct val="80000"/>
              </a:lnSpc>
              <a:defRPr/>
            </a:pPr>
            <a:r>
              <a:rPr lang="en-US" sz="1600" dirty="0" smtClean="0"/>
              <a:t>Updated: Elliptic Curve Cryptography (ECC) Cipher Suites for Transport Layer Security (TLS) Versions 1.2 and Earlier, see </a:t>
            </a:r>
            <a:r>
              <a:rPr lang="en-US" sz="1600" dirty="0" smtClean="0">
                <a:hlinkClick r:id="rId8"/>
              </a:rPr>
              <a:t>http://datatracker.ietf.org/doc/draft-ietf-tls-rfc4492bis/</a:t>
            </a:r>
            <a:r>
              <a:rPr lang="en-US" sz="1600" dirty="0" smtClean="0"/>
              <a:t>  </a:t>
            </a:r>
          </a:p>
          <a:p>
            <a:pPr lvl="1">
              <a:lnSpc>
                <a:spcPct val="80000"/>
              </a:lnSpc>
              <a:defRPr/>
            </a:pPr>
            <a:r>
              <a:rPr lang="en-US" sz="1600" dirty="0" smtClean="0"/>
              <a:t>Curve25519 </a:t>
            </a:r>
            <a:r>
              <a:rPr lang="en-US" sz="1600" dirty="0"/>
              <a:t>and Curve448 for Transport Layer Security (TLS), see </a:t>
            </a:r>
            <a:r>
              <a:rPr lang="en-US" sz="1600" dirty="0">
                <a:hlinkClick r:id="rId9"/>
              </a:rPr>
              <a:t>http://datatracker.ietf.org/doc/draft-ietf-tls-curve25519</a:t>
            </a:r>
            <a:r>
              <a:rPr lang="en-US" sz="1600" dirty="0" smtClean="0">
                <a:hlinkClick r:id="rId9"/>
              </a:rPr>
              <a:t>/</a:t>
            </a:r>
            <a:r>
              <a:rPr lang="en-US" sz="1600" dirty="0" smtClean="0"/>
              <a:t> </a:t>
            </a:r>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8818298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HPE-Aruba </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14</a:t>
            </a:fld>
            <a:endParaRPr lang="en-US" smtClean="0"/>
          </a:p>
        </p:txBody>
      </p:sp>
      <p:sp>
        <p:nvSpPr>
          <p:cNvPr id="5125" name="Rectangle 2"/>
          <p:cNvSpPr>
            <a:spLocks noGrp="1" noChangeArrowheads="1"/>
          </p:cNvSpPr>
          <p:nvPr>
            <p:ph type="title"/>
          </p:nvPr>
        </p:nvSpPr>
        <p:spPr/>
        <p:txBody>
          <a:bodyPr/>
          <a:lstStyle/>
          <a:p>
            <a:r>
              <a:rPr lang="en-US" dirty="0" smtClean="0"/>
              <a:t>Extensions for Scalable DNS Service Discovery (</a:t>
            </a:r>
            <a:r>
              <a:rPr lang="en-US" dirty="0" err="1" smtClean="0"/>
              <a:t>dnssd</a:t>
            </a:r>
            <a:r>
              <a:rPr lang="en-US" dirty="0" smtClean="0"/>
              <a:t>)</a:t>
            </a:r>
          </a:p>
        </p:txBody>
      </p:sp>
      <p:sp>
        <p:nvSpPr>
          <p:cNvPr id="113667" name="Rectangle 3"/>
          <p:cNvSpPr>
            <a:spLocks noGrp="1" noChangeArrowheads="1"/>
          </p:cNvSpPr>
          <p:nvPr>
            <p:ph type="body" idx="1"/>
          </p:nvPr>
        </p:nvSpPr>
        <p:spPr>
          <a:xfrm>
            <a:off x="685800" y="1676400"/>
            <a:ext cx="8229600" cy="4572000"/>
          </a:xfrm>
        </p:spPr>
        <p:txBody>
          <a:bodyPr/>
          <a:lstStyle/>
          <a:p>
            <a:pPr marL="0" indent="0">
              <a:lnSpc>
                <a:spcPct val="80000"/>
              </a:lnSpc>
              <a:buFontTx/>
              <a:buNone/>
              <a:defRPr/>
            </a:pPr>
            <a:endParaRPr lang="en-US" sz="900" dirty="0" smtClean="0"/>
          </a:p>
          <a:p>
            <a:pPr>
              <a:lnSpc>
                <a:spcPct val="80000"/>
              </a:lnSpc>
              <a:defRPr/>
            </a:pPr>
            <a:r>
              <a:rPr lang="en-US" sz="2000" dirty="0" smtClean="0"/>
              <a:t>Working Group website: </a:t>
            </a:r>
            <a:r>
              <a:rPr lang="en-US" sz="2000" dirty="0">
                <a:hlinkClick r:id="rId3"/>
              </a:rPr>
              <a:t>http://</a:t>
            </a:r>
            <a:r>
              <a:rPr lang="en-US" sz="2000" dirty="0" smtClean="0">
                <a:hlinkClick r:id="rId3"/>
              </a:rPr>
              <a:t>datatracker.ietf.org/wg/dnssd/charter/</a:t>
            </a:r>
            <a:r>
              <a:rPr lang="en-US" sz="2000" dirty="0" smtClean="0"/>
              <a:t> </a:t>
            </a:r>
          </a:p>
          <a:p>
            <a:pPr>
              <a:lnSpc>
                <a:spcPct val="80000"/>
              </a:lnSpc>
              <a:defRPr/>
            </a:pPr>
            <a:r>
              <a:rPr lang="en-US" sz="1800" dirty="0" smtClean="0"/>
              <a:t>Charter: Develop scalable </a:t>
            </a:r>
            <a:r>
              <a:rPr lang="en-US" sz="1800" dirty="0"/>
              <a:t>DNS-SD/</a:t>
            </a:r>
            <a:r>
              <a:rPr lang="en-US" sz="1800" dirty="0" err="1"/>
              <a:t>mDNS</a:t>
            </a:r>
            <a:r>
              <a:rPr lang="en-US" sz="1800" dirty="0"/>
              <a:t> </a:t>
            </a:r>
            <a:r>
              <a:rPr lang="en-US" sz="1800" dirty="0" smtClean="0"/>
              <a:t>Extension </a:t>
            </a:r>
            <a:r>
              <a:rPr lang="en-US" sz="1800" dirty="0"/>
              <a:t>requirements </a:t>
            </a:r>
            <a:r>
              <a:rPr lang="en-US" sz="1800" dirty="0" smtClean="0"/>
              <a:t>and standard solutions to address problematic </a:t>
            </a:r>
            <a:r>
              <a:rPr lang="en-US" sz="1800" dirty="0"/>
              <a:t>use of </a:t>
            </a:r>
            <a:r>
              <a:rPr lang="en-US" sz="1800" dirty="0" err="1"/>
              <a:t>mDNS</a:t>
            </a:r>
            <a:r>
              <a:rPr lang="en-US" sz="1800" dirty="0"/>
              <a:t> and DNS-SD in networks today</a:t>
            </a:r>
          </a:p>
          <a:p>
            <a:pPr lvl="1"/>
            <a:r>
              <a:rPr lang="en-US" sz="1600" dirty="0" err="1" smtClean="0"/>
              <a:t>mDNS</a:t>
            </a:r>
            <a:r>
              <a:rPr lang="en-US" sz="1600" dirty="0" smtClean="0"/>
              <a:t> </a:t>
            </a:r>
            <a:r>
              <a:rPr lang="en-US" sz="1600" dirty="0"/>
              <a:t>discovery of services on other links is not possible</a:t>
            </a:r>
          </a:p>
          <a:p>
            <a:pPr lvl="1"/>
            <a:r>
              <a:rPr lang="en-US" sz="1600" dirty="0"/>
              <a:t>Multicast transmissions over wireless are very expensive</a:t>
            </a:r>
          </a:p>
          <a:p>
            <a:pPr lvl="1"/>
            <a:r>
              <a:rPr lang="en-US" sz="1600" dirty="0"/>
              <a:t>Addressed with different ad hoc technologies</a:t>
            </a:r>
          </a:p>
          <a:p>
            <a:r>
              <a:rPr lang="en-US" sz="1800" dirty="0" smtClean="0"/>
              <a:t>Of </a:t>
            </a:r>
            <a:r>
              <a:rPr lang="en-US" sz="1800" dirty="0"/>
              <a:t>interest </a:t>
            </a:r>
            <a:r>
              <a:rPr lang="en-US" sz="1800" dirty="0" smtClean="0"/>
              <a:t>to: </a:t>
            </a:r>
            <a:r>
              <a:rPr lang="en-US" sz="1800" dirty="0" err="1" smtClean="0"/>
              <a:t>Homenet</a:t>
            </a:r>
            <a:r>
              <a:rPr lang="en-US" sz="1800" dirty="0" smtClean="0"/>
              <a:t>, Zero configuration, Enterprise-grade </a:t>
            </a:r>
            <a:r>
              <a:rPr lang="en-US" sz="1800" dirty="0"/>
              <a:t>vendors of 802.11 </a:t>
            </a:r>
            <a:r>
              <a:rPr lang="en-US" sz="1800" dirty="0" smtClean="0"/>
              <a:t>infrastructure, Multi-link </a:t>
            </a:r>
            <a:r>
              <a:rPr lang="en-US" sz="1800" dirty="0"/>
              <a:t>mesh </a:t>
            </a:r>
            <a:r>
              <a:rPr lang="en-US" sz="1800" dirty="0" smtClean="0"/>
              <a:t>networking</a:t>
            </a:r>
            <a:endParaRPr lang="en-US" sz="1800" dirty="0"/>
          </a:p>
          <a:p>
            <a:pPr>
              <a:lnSpc>
                <a:spcPct val="80000"/>
              </a:lnSpc>
              <a:defRPr/>
            </a:pPr>
            <a:r>
              <a:rPr lang="en-US" sz="1800" dirty="0" smtClean="0"/>
              <a:t>Updates [November 2015]</a:t>
            </a:r>
          </a:p>
          <a:p>
            <a:pPr lvl="1">
              <a:lnSpc>
                <a:spcPct val="80000"/>
              </a:lnSpc>
              <a:defRPr/>
            </a:pPr>
            <a:r>
              <a:rPr lang="en-US" sz="1600" dirty="0" smtClean="0"/>
              <a:t>RFC 7558 published, </a:t>
            </a:r>
            <a:r>
              <a:rPr lang="en-US" sz="1600" dirty="0"/>
              <a:t>Requirements for Scalable DNS-Based Service Discovery (DNS-SD) / Multicast DNS (</a:t>
            </a:r>
            <a:r>
              <a:rPr lang="en-US" sz="1600" dirty="0" err="1"/>
              <a:t>mDNS</a:t>
            </a:r>
            <a:r>
              <a:rPr lang="en-US" sz="1600" dirty="0"/>
              <a:t>) </a:t>
            </a:r>
            <a:r>
              <a:rPr lang="en-US" sz="1600" dirty="0" smtClean="0"/>
              <a:t>Extensions: </a:t>
            </a:r>
            <a:r>
              <a:rPr lang="en-US" sz="1600" u="sng" dirty="0" smtClean="0">
                <a:hlinkClick r:id="rId4"/>
              </a:rPr>
              <a:t>http</a:t>
            </a:r>
            <a:r>
              <a:rPr lang="en-US" sz="1600" u="sng" dirty="0">
                <a:hlinkClick r:id="rId4"/>
              </a:rPr>
              <a:t>://datatracker.ietf.org/doc/rfc7558</a:t>
            </a:r>
            <a:r>
              <a:rPr lang="en-US" sz="1600" u="sng" dirty="0" smtClean="0">
                <a:hlinkClick r:id="rId4"/>
              </a:rPr>
              <a:t>/</a:t>
            </a:r>
            <a:r>
              <a:rPr lang="en-US" sz="1600" u="sng" dirty="0" smtClean="0"/>
              <a:t> </a:t>
            </a:r>
          </a:p>
          <a:p>
            <a:pPr lvl="1">
              <a:lnSpc>
                <a:spcPct val="80000"/>
              </a:lnSpc>
              <a:defRPr/>
            </a:pPr>
            <a:r>
              <a:rPr lang="en-US" sz="1600" dirty="0" smtClean="0"/>
              <a:t>Updated: Hybrid Multicast/Unicast DNS-Based Service Discovery, </a:t>
            </a:r>
            <a:r>
              <a:rPr lang="en-US" sz="1600" dirty="0"/>
              <a:t>see </a:t>
            </a:r>
            <a:r>
              <a:rPr lang="en-US" sz="1600" dirty="0">
                <a:hlinkClick r:id="rId5"/>
              </a:rPr>
              <a:t>https://datatracker.ietf.org/doc/draft-ietf-dnssd-hybrid</a:t>
            </a:r>
            <a:r>
              <a:rPr lang="en-US" sz="1600" dirty="0" smtClean="0">
                <a:hlinkClick r:id="rId5"/>
              </a:rPr>
              <a:t>/</a:t>
            </a:r>
            <a:r>
              <a:rPr lang="en-US" sz="1600" dirty="0" smtClean="0"/>
              <a:t> </a:t>
            </a:r>
          </a:p>
          <a:p>
            <a:pPr lvl="1">
              <a:lnSpc>
                <a:spcPct val="80000"/>
              </a:lnSpc>
              <a:defRPr/>
            </a:pPr>
            <a:r>
              <a:rPr lang="en-US" sz="1600" dirty="0" smtClean="0"/>
              <a:t>Updated: </a:t>
            </a:r>
            <a:r>
              <a:rPr lang="en-US" sz="1600" dirty="0"/>
              <a:t>Scalable DNS-SD (SSD) Threats</a:t>
            </a:r>
            <a:r>
              <a:rPr lang="en-US" sz="1600" dirty="0" smtClean="0"/>
              <a:t>, see </a:t>
            </a:r>
            <a:r>
              <a:rPr lang="en-US" sz="1600" dirty="0">
                <a:hlinkClick r:id="rId6"/>
              </a:rPr>
              <a:t>http://datatracker.ietf.org/doc/draft-otis-dnssd-scalable-dns-sd-threats</a:t>
            </a:r>
            <a:r>
              <a:rPr lang="en-US" sz="1600" dirty="0" smtClean="0">
                <a:hlinkClick r:id="rId6"/>
              </a:rPr>
              <a:t>/</a:t>
            </a:r>
            <a:r>
              <a:rPr lang="en-US" sz="1600" dirty="0" smtClean="0"/>
              <a:t> </a:t>
            </a:r>
          </a:p>
          <a:p>
            <a:pPr lvl="1">
              <a:lnSpc>
                <a:spcPct val="80000"/>
              </a:lnSpc>
              <a:defRPr/>
            </a:pPr>
            <a:r>
              <a:rPr lang="en-US" sz="1600" dirty="0" smtClean="0"/>
              <a:t>Updated: On </a:t>
            </a:r>
            <a:r>
              <a:rPr lang="en-US" sz="1600" dirty="0"/>
              <a:t>Interoperation of Labels Between </a:t>
            </a:r>
            <a:r>
              <a:rPr lang="en-US" sz="1600" dirty="0" err="1"/>
              <a:t>mDNS</a:t>
            </a:r>
            <a:r>
              <a:rPr lang="en-US" sz="1600" dirty="0"/>
              <a:t> and DNS, </a:t>
            </a:r>
            <a:r>
              <a:rPr lang="en-US" sz="1600" dirty="0">
                <a:hlinkClick r:id="rId7"/>
              </a:rPr>
              <a:t>http://datatracker.ietf.org/doc/draft-ietf-dnssd-mdns-dns-interop</a:t>
            </a:r>
            <a:r>
              <a:rPr lang="en-US" sz="1600" dirty="0" smtClean="0">
                <a:hlinkClick r:id="rId7"/>
              </a:rPr>
              <a:t>/</a:t>
            </a:r>
            <a:r>
              <a:rPr lang="en-US" sz="1600" dirty="0" smtClean="0"/>
              <a:t> </a:t>
            </a:r>
            <a:endParaRPr lang="en-US" sz="1600" dirty="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19185229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HPE-Aruba </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15</a:t>
            </a:fld>
            <a:endParaRPr lang="en-US" smtClean="0"/>
          </a:p>
        </p:txBody>
      </p:sp>
      <p:sp>
        <p:nvSpPr>
          <p:cNvPr id="5125" name="Rectangle 2"/>
          <p:cNvSpPr>
            <a:spLocks noGrp="1" noChangeArrowheads="1"/>
          </p:cNvSpPr>
          <p:nvPr>
            <p:ph type="title"/>
          </p:nvPr>
        </p:nvSpPr>
        <p:spPr/>
        <p:txBody>
          <a:bodyPr/>
          <a:lstStyle/>
          <a:p>
            <a:r>
              <a:rPr lang="en-US" dirty="0" smtClean="0"/>
              <a:t>Of Interest: Network-Based Mobility Extensions (NETEXT)</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pPr>
            <a:r>
              <a:rPr lang="en-US" sz="2000" dirty="0" smtClean="0">
                <a:solidFill>
                  <a:srgbClr val="000000"/>
                </a:solidFill>
                <a:ea typeface="Arial Unicode MS" pitchFamily="34" charset="-128"/>
                <a:cs typeface="Arial Unicode MS" pitchFamily="34" charset="-128"/>
              </a:rPr>
              <a:t>NETEXT: </a:t>
            </a:r>
            <a:r>
              <a:rPr lang="en-US" sz="2000" dirty="0">
                <a:solidFill>
                  <a:srgbClr val="000000"/>
                </a:solidFill>
                <a:ea typeface="Arial Unicode MS" pitchFamily="34" charset="-128"/>
                <a:cs typeface="Arial Unicode MS" pitchFamily="34" charset="-128"/>
                <a:hlinkClick r:id="rId3"/>
              </a:rPr>
              <a:t>http://datatracker.ietf.org/wg/netext/charter</a:t>
            </a:r>
            <a:r>
              <a:rPr lang="en-US" sz="2000" dirty="0" smtClean="0">
                <a:solidFill>
                  <a:srgbClr val="000000"/>
                </a:solidFill>
                <a:ea typeface="Arial Unicode MS" pitchFamily="34" charset="-128"/>
                <a:cs typeface="Arial Unicode MS" pitchFamily="34" charset="-128"/>
                <a:hlinkClick r:id="rId3"/>
              </a:rPr>
              <a:t>/</a:t>
            </a:r>
            <a:r>
              <a:rPr lang="en-US" sz="2000" dirty="0" smtClean="0">
                <a:solidFill>
                  <a:srgbClr val="000000"/>
                </a:solidFill>
                <a:ea typeface="Arial Unicode MS" pitchFamily="34" charset="-128"/>
                <a:cs typeface="Arial Unicode MS" pitchFamily="34" charset="-128"/>
              </a:rPr>
              <a:t> </a:t>
            </a:r>
          </a:p>
          <a:p>
            <a:endParaRPr lang="en-US" sz="1800" dirty="0" smtClean="0"/>
          </a:p>
          <a:p>
            <a:r>
              <a:rPr lang="en-US" sz="1800" dirty="0" smtClean="0"/>
              <a:t>RFC 7561 published: Mapping </a:t>
            </a:r>
            <a:r>
              <a:rPr lang="en-US" sz="1800" dirty="0"/>
              <a:t>PMIPv6 </a:t>
            </a:r>
            <a:r>
              <a:rPr lang="en-US" sz="1800" dirty="0" err="1"/>
              <a:t>QoS</a:t>
            </a:r>
            <a:r>
              <a:rPr lang="en-US" sz="1800" dirty="0"/>
              <a:t> Procedures with WLAN </a:t>
            </a:r>
            <a:r>
              <a:rPr lang="en-US" sz="1800" dirty="0" err="1"/>
              <a:t>QoS</a:t>
            </a:r>
            <a:r>
              <a:rPr lang="en-US" sz="1800" dirty="0"/>
              <a:t> Procedures, see </a:t>
            </a:r>
            <a:r>
              <a:rPr lang="en-US" sz="1800" dirty="0">
                <a:hlinkClick r:id="rId4"/>
              </a:rPr>
              <a:t>http://datatracker.ietf.org/doc/rfc7561</a:t>
            </a:r>
            <a:r>
              <a:rPr lang="en-US" sz="1800" dirty="0" smtClean="0">
                <a:hlinkClick r:id="rId4"/>
              </a:rPr>
              <a:t>/</a:t>
            </a:r>
            <a:r>
              <a:rPr lang="en-US" sz="1800" dirty="0" smtClean="0"/>
              <a:t> </a:t>
            </a:r>
          </a:p>
          <a:p>
            <a:endParaRPr lang="en-US" sz="1800" dirty="0"/>
          </a:p>
          <a:p>
            <a:pPr algn="just"/>
            <a:r>
              <a:rPr lang="en-US" sz="1400" dirty="0" smtClean="0"/>
              <a:t>Abstract: This </a:t>
            </a:r>
            <a:r>
              <a:rPr lang="en-US" sz="1400" dirty="0"/>
              <a:t>document provides guidelines for achieving end to end Quality- of-Service (</a:t>
            </a:r>
            <a:r>
              <a:rPr lang="en-US" sz="1400" dirty="0" err="1"/>
              <a:t>QoS</a:t>
            </a:r>
            <a:r>
              <a:rPr lang="en-US" sz="1400" dirty="0"/>
              <a:t>) in a Proxy Mobile IPv6 (PMIPv6) domain where the access network is based on IEEE 802.11. RFC 7222 describes </a:t>
            </a:r>
            <a:r>
              <a:rPr lang="en-US" sz="1400" dirty="0" err="1"/>
              <a:t>QoS</a:t>
            </a:r>
            <a:r>
              <a:rPr lang="en-US" sz="1400" dirty="0"/>
              <a:t> negotiation between a Mobility Access Gateway (MAG) and Local Mobility Anchor (LMA) in a PMIPv6 mobility domain. The negotiated </a:t>
            </a:r>
            <a:r>
              <a:rPr lang="en-US" sz="1400" dirty="0" err="1"/>
              <a:t>QoS</a:t>
            </a:r>
            <a:r>
              <a:rPr lang="en-US" sz="1400" dirty="0"/>
              <a:t> parameters can be used for </a:t>
            </a:r>
            <a:r>
              <a:rPr lang="en-US" sz="1400" dirty="0" err="1"/>
              <a:t>QoS</a:t>
            </a:r>
            <a:r>
              <a:rPr lang="en-US" sz="1400" dirty="0"/>
              <a:t> policing and marking of packets to enforce </a:t>
            </a:r>
            <a:r>
              <a:rPr lang="en-US" sz="1400" dirty="0" err="1"/>
              <a:t>QoS</a:t>
            </a:r>
            <a:r>
              <a:rPr lang="en-US" sz="1400" dirty="0"/>
              <a:t> differentiation on the path between the MAG and LMA. IEEE 802.11, Wi-Fi Multimedia - Admission Control (WMM-AC) describes methods for </a:t>
            </a:r>
            <a:r>
              <a:rPr lang="en-US" sz="1400" dirty="0" err="1"/>
              <a:t>QoS</a:t>
            </a:r>
            <a:r>
              <a:rPr lang="en-US" sz="1400" dirty="0"/>
              <a:t> negotiation between a Wi-Fi Station (MN in PMIPv6 terminology) and an Access Point. This document provides a mapping between the above two sets of </a:t>
            </a:r>
            <a:r>
              <a:rPr lang="en-US" sz="1400" dirty="0" err="1"/>
              <a:t>QoS</a:t>
            </a:r>
            <a:r>
              <a:rPr lang="en-US" sz="1400" dirty="0"/>
              <a:t> procedures and the associated </a:t>
            </a:r>
            <a:r>
              <a:rPr lang="en-US" sz="1400" dirty="0" err="1"/>
              <a:t>QoS</a:t>
            </a:r>
            <a:r>
              <a:rPr lang="en-US" sz="1400" dirty="0"/>
              <a:t> parameters. This document is intended to be used as a companion document to RFC 7222 to enable implementation of end to end </a:t>
            </a:r>
            <a:r>
              <a:rPr lang="en-US" sz="1400" dirty="0" err="1"/>
              <a:t>QoS</a:t>
            </a:r>
            <a:r>
              <a:rPr lang="en-US" sz="1400" dirty="0"/>
              <a:t>.</a:t>
            </a:r>
          </a:p>
          <a:p>
            <a:pPr marL="0" indent="0">
              <a:lnSpc>
                <a:spcPct val="80000"/>
              </a:lnSpc>
              <a:buNone/>
              <a:defRPr/>
            </a:pP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19385130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HPE-Aruba </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16</a:t>
            </a:fld>
            <a:endParaRPr lang="en-US" smtClean="0"/>
          </a:p>
        </p:txBody>
      </p:sp>
      <p:sp>
        <p:nvSpPr>
          <p:cNvPr id="5125" name="Rectangle 2"/>
          <p:cNvSpPr>
            <a:spLocks noGrp="1" noChangeArrowheads="1"/>
          </p:cNvSpPr>
          <p:nvPr>
            <p:ph type="title"/>
          </p:nvPr>
        </p:nvSpPr>
        <p:spPr/>
        <p:txBody>
          <a:bodyPr/>
          <a:lstStyle/>
          <a:p>
            <a:r>
              <a:rPr lang="en-US" dirty="0"/>
              <a:t>Protocols for IP Multicast </a:t>
            </a:r>
            <a:r>
              <a:rPr lang="en-US" dirty="0" smtClean="0"/>
              <a:t>(PIM)</a:t>
            </a:r>
            <a:endParaRPr lang="en-US" dirty="0"/>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pPr>
            <a:r>
              <a:rPr lang="en-US" sz="2000" dirty="0">
                <a:solidFill>
                  <a:srgbClr val="000000"/>
                </a:solidFill>
                <a:ea typeface="Arial Unicode MS" pitchFamily="34" charset="-128"/>
                <a:cs typeface="Arial Unicode MS" pitchFamily="34" charset="-128"/>
              </a:rPr>
              <a:t>PIM: </a:t>
            </a:r>
            <a:r>
              <a:rPr lang="en-US" sz="2000" dirty="0">
                <a:solidFill>
                  <a:srgbClr val="000000"/>
                </a:solidFill>
                <a:ea typeface="Arial Unicode MS" pitchFamily="34" charset="-128"/>
                <a:cs typeface="Arial Unicode MS" pitchFamily="34" charset="-128"/>
                <a:hlinkClick r:id="rId3"/>
              </a:rPr>
              <a:t>http://datatracker.ietf.org/wg/pim/charter</a:t>
            </a:r>
            <a:r>
              <a:rPr lang="en-US" sz="2000" dirty="0" smtClean="0">
                <a:solidFill>
                  <a:srgbClr val="000000"/>
                </a:solidFill>
                <a:ea typeface="Arial Unicode MS" pitchFamily="34" charset="-128"/>
                <a:cs typeface="Arial Unicode MS" pitchFamily="34" charset="-128"/>
                <a:hlinkClick r:id="rId3"/>
              </a:rPr>
              <a:t>/</a:t>
            </a:r>
            <a:r>
              <a:rPr lang="en-US" sz="2000" dirty="0" smtClean="0">
                <a:solidFill>
                  <a:srgbClr val="000000"/>
                </a:solidFill>
                <a:ea typeface="Arial Unicode MS" pitchFamily="34" charset="-128"/>
                <a:cs typeface="Arial Unicode MS" pitchFamily="34" charset="-128"/>
              </a:rPr>
              <a:t> </a:t>
            </a:r>
          </a:p>
          <a:p>
            <a:pPr lvl="1">
              <a:lnSpc>
                <a:spcPct val="80000"/>
              </a:lnSpc>
            </a:pPr>
            <a:r>
              <a:rPr lang="en-US" sz="1600" dirty="0" smtClean="0"/>
              <a:t>The </a:t>
            </a:r>
            <a:r>
              <a:rPr lang="en-US" sz="1600" dirty="0"/>
              <a:t>Working </a:t>
            </a:r>
            <a:r>
              <a:rPr lang="en-US" sz="1600" dirty="0" smtClean="0"/>
              <a:t>Group charter includes: “Optimization </a:t>
            </a:r>
            <a:r>
              <a:rPr lang="en-US" sz="1600" dirty="0"/>
              <a:t>approaches for IGMP and MLD to adapt to link conditions in wireless and mobile networks and be more robust to packet loss</a:t>
            </a:r>
            <a:r>
              <a:rPr lang="en-US" sz="1600" dirty="0" smtClean="0"/>
              <a:t>.”</a:t>
            </a:r>
          </a:p>
          <a:p>
            <a:pPr lvl="1">
              <a:lnSpc>
                <a:spcPct val="80000"/>
              </a:lnSpc>
            </a:pPr>
            <a:r>
              <a:rPr lang="en-US" sz="1600" dirty="0" smtClean="0"/>
              <a:t>And a work item (April 2016) “submit </a:t>
            </a:r>
            <a:r>
              <a:rPr lang="en-US" sz="1600" dirty="0"/>
              <a:t>solutions for IGMP and MLD to adapt to wireless link </a:t>
            </a:r>
            <a:r>
              <a:rPr lang="en-US" sz="1600" dirty="0" smtClean="0"/>
              <a:t>conditions”</a:t>
            </a:r>
          </a:p>
          <a:p>
            <a:pPr>
              <a:lnSpc>
                <a:spcPct val="80000"/>
              </a:lnSpc>
            </a:pPr>
            <a:r>
              <a:rPr lang="en-US" sz="2000" dirty="0" smtClean="0"/>
              <a:t>Of interest:</a:t>
            </a:r>
          </a:p>
          <a:p>
            <a:pPr lvl="1">
              <a:lnSpc>
                <a:spcPct val="80000"/>
              </a:lnSpc>
            </a:pPr>
            <a:r>
              <a:rPr lang="en-US" sz="1600" dirty="0"/>
              <a:t>Updated: IGMP/MLD-Based Explicit Membership Tracking Function for </a:t>
            </a:r>
            <a:r>
              <a:rPr lang="en-US" sz="1600" dirty="0" smtClean="0"/>
              <a:t>Multicast Routers,  </a:t>
            </a:r>
            <a:r>
              <a:rPr lang="en-US" sz="1600" dirty="0">
                <a:hlinkClick r:id="rId4"/>
              </a:rPr>
              <a:t>https://datatracker.ietf.org/doc/draft-ietf-pim-explicit-tracking</a:t>
            </a:r>
            <a:r>
              <a:rPr lang="en-US" sz="1600" dirty="0" smtClean="0">
                <a:hlinkClick r:id="rId4"/>
              </a:rPr>
              <a:t>/</a:t>
            </a:r>
            <a:r>
              <a:rPr lang="en-US" sz="1600" dirty="0" smtClean="0"/>
              <a:t> </a:t>
            </a:r>
          </a:p>
          <a:p>
            <a:pPr lvl="1">
              <a:lnSpc>
                <a:spcPct val="80000"/>
              </a:lnSpc>
            </a:pPr>
            <a:r>
              <a:rPr lang="en-US" sz="1600" dirty="0"/>
              <a:t>Updated: Protocol Independent Multicast - Sparse Mode (PIM-SM): Protocol Specification (Revised</a:t>
            </a:r>
            <a:r>
              <a:rPr lang="en-US" sz="1600" dirty="0" smtClean="0"/>
              <a:t>), </a:t>
            </a:r>
            <a:r>
              <a:rPr lang="en-US" sz="1600" dirty="0">
                <a:hlinkClick r:id="rId5"/>
              </a:rPr>
              <a:t>https://datatracker.ietf.org/doc/draft-ietf-pim-rfc4601bis</a:t>
            </a:r>
            <a:r>
              <a:rPr lang="en-US" sz="1600" dirty="0" smtClean="0">
                <a:hlinkClick r:id="rId5"/>
              </a:rPr>
              <a:t>/</a:t>
            </a:r>
            <a:endParaRPr lang="en-US" sz="1600" dirty="0" smtClean="0"/>
          </a:p>
          <a:p>
            <a:pPr lvl="1">
              <a:lnSpc>
                <a:spcPct val="80000"/>
              </a:lnSpc>
            </a:pPr>
            <a:r>
              <a:rPr lang="en-US" sz="1600" dirty="0" smtClean="0"/>
              <a:t>RFC 2236: </a:t>
            </a:r>
            <a:r>
              <a:rPr lang="fr-FR" sz="1600" dirty="0"/>
              <a:t>Internet Group Management Protocol, Version </a:t>
            </a:r>
            <a:r>
              <a:rPr lang="fr-FR" sz="1600" dirty="0" smtClean="0"/>
              <a:t>2</a:t>
            </a:r>
            <a:r>
              <a:rPr lang="en-US" sz="1600" dirty="0" smtClean="0"/>
              <a:t> (</a:t>
            </a:r>
            <a:r>
              <a:rPr lang="en-US" sz="1600" dirty="0"/>
              <a:t>IPv4), </a:t>
            </a:r>
            <a:r>
              <a:rPr lang="en-US" sz="1600" dirty="0">
                <a:hlinkClick r:id="rId6"/>
              </a:rPr>
              <a:t>https://</a:t>
            </a:r>
            <a:r>
              <a:rPr lang="en-US" sz="1600" dirty="0" smtClean="0">
                <a:hlinkClick r:id="rId6"/>
              </a:rPr>
              <a:t>tools.ietf.org/html/rfc2236</a:t>
            </a:r>
            <a:r>
              <a:rPr lang="en-US" sz="1600" dirty="0" smtClean="0"/>
              <a:t> </a:t>
            </a:r>
          </a:p>
          <a:p>
            <a:pPr lvl="1">
              <a:lnSpc>
                <a:spcPct val="80000"/>
              </a:lnSpc>
            </a:pPr>
            <a:r>
              <a:rPr lang="en-US" sz="1600" dirty="0" smtClean="0"/>
              <a:t>RFC 2710: Multicast </a:t>
            </a:r>
            <a:r>
              <a:rPr lang="en-US" sz="1600" dirty="0"/>
              <a:t>Listener Discovery (MLD) </a:t>
            </a:r>
            <a:r>
              <a:rPr lang="en-US" sz="1600" dirty="0" smtClean="0"/>
              <a:t>for IPv6, </a:t>
            </a:r>
            <a:r>
              <a:rPr lang="en-US" sz="1600" dirty="0">
                <a:hlinkClick r:id="rId7"/>
              </a:rPr>
              <a:t>https://</a:t>
            </a:r>
            <a:r>
              <a:rPr lang="en-US" sz="1600" dirty="0" smtClean="0">
                <a:hlinkClick r:id="rId7"/>
              </a:rPr>
              <a:t>www.ietf.org/rfc/rfc2710.txt</a:t>
            </a:r>
            <a:r>
              <a:rPr lang="en-US" sz="1600" dirty="0" smtClean="0"/>
              <a:t> </a:t>
            </a:r>
          </a:p>
          <a:p>
            <a:pPr>
              <a:lnSpc>
                <a:spcPct val="80000"/>
              </a:lnSpc>
            </a:pPr>
            <a:endParaRPr lang="en-US" sz="2000" dirty="0" smtClean="0"/>
          </a:p>
          <a:p>
            <a:pPr marL="0" indent="0">
              <a:buNone/>
            </a:pPr>
            <a:endParaRPr lang="en-US" sz="1800" dirty="0"/>
          </a:p>
          <a:p>
            <a:endParaRPr lang="en-US" sz="1800" dirty="0"/>
          </a:p>
          <a:p>
            <a:pPr marL="0" indent="0">
              <a:lnSpc>
                <a:spcPct val="80000"/>
              </a:lnSpc>
              <a:buNone/>
              <a:defRPr/>
            </a:pP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2854155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2015</a:t>
            </a:r>
            <a:endParaRPr lang="en-US" sz="1800"/>
          </a:p>
        </p:txBody>
      </p:sp>
      <p:sp>
        <p:nvSpPr>
          <p:cNvPr id="2150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HPE-Aruba </a:t>
            </a:r>
          </a:p>
        </p:txBody>
      </p:sp>
      <p:sp>
        <p:nvSpPr>
          <p:cNvPr id="2150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4AFE48CA-64CD-4957-84CE-969E1D15CE85}" type="slidenum">
              <a:rPr lang="en-US" smtClean="0"/>
              <a:pPr/>
              <a:t>17</a:t>
            </a:fld>
            <a:endParaRPr lang="en-US" smtClean="0"/>
          </a:p>
        </p:txBody>
      </p:sp>
      <p:sp>
        <p:nvSpPr>
          <p:cNvPr id="21509" name="Rectangle 2"/>
          <p:cNvSpPr>
            <a:spLocks noGrp="1" noChangeArrowheads="1"/>
          </p:cNvSpPr>
          <p:nvPr>
            <p:ph type="title"/>
          </p:nvPr>
        </p:nvSpPr>
        <p:spPr/>
        <p:txBody>
          <a:bodyPr/>
          <a:lstStyle/>
          <a:p>
            <a:r>
              <a:rPr lang="en-GB" smtClean="0"/>
              <a:t>References</a:t>
            </a:r>
          </a:p>
        </p:txBody>
      </p:sp>
      <p:sp>
        <p:nvSpPr>
          <p:cNvPr id="21510" name="Rectangle 3"/>
          <p:cNvSpPr>
            <a:spLocks noGrp="1" noChangeArrowheads="1"/>
          </p:cNvSpPr>
          <p:nvPr>
            <p:ph type="body" idx="1"/>
          </p:nvPr>
        </p:nvSpPr>
        <p:spPr/>
        <p:txBody>
          <a:bodyPr/>
          <a:lstStyle/>
          <a:p>
            <a:r>
              <a:rPr lang="en-US" dirty="0" smtClean="0"/>
              <a:t>RFC 4017 - IEEE 802.11 Requirements on EAP Methods</a:t>
            </a:r>
          </a:p>
          <a:p>
            <a:r>
              <a:rPr lang="en-US" dirty="0" smtClean="0"/>
              <a:t>Jan 2012 report (PAWS, </a:t>
            </a:r>
            <a:r>
              <a:rPr lang="en-US" dirty="0" err="1" smtClean="0"/>
              <a:t>Homenet</a:t>
            </a:r>
            <a:r>
              <a:rPr lang="en-US" dirty="0" smtClean="0"/>
              <a:t> details), </a:t>
            </a:r>
            <a:r>
              <a:rPr lang="en-US" dirty="0" smtClean="0">
                <a:hlinkClick r:id="rId3"/>
              </a:rPr>
              <a:t>https://mentor.ieee.org/802.11/dcn/12/11-12-0122-01-0000-january-2012-liaison-to-ietf.ppt</a:t>
            </a:r>
            <a:r>
              <a:rPr lang="en-US" dirty="0" smtClean="0"/>
              <a:t> </a:t>
            </a:r>
          </a:p>
          <a:p>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2015</a:t>
            </a:r>
            <a:endParaRPr lang="en-US" sz="1800"/>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HPE-Aruba </a:t>
            </a:r>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1F113F3-1D5D-4BCE-8B40-EA9857490F2F}" type="slidenum">
              <a:rPr lang="en-US" smtClean="0"/>
              <a:pPr/>
              <a:t>2</a:t>
            </a:fld>
            <a:endParaRPr lang="en-US" smtClean="0"/>
          </a:p>
        </p:txBody>
      </p:sp>
      <p:sp>
        <p:nvSpPr>
          <p:cNvPr id="3077" name="Rectangle 2"/>
          <p:cNvSpPr>
            <a:spLocks noGrp="1" noChangeArrowheads="1"/>
          </p:cNvSpPr>
          <p:nvPr>
            <p:ph type="title"/>
          </p:nvPr>
        </p:nvSpPr>
        <p:spPr>
          <a:noFill/>
        </p:spPr>
        <p:txBody>
          <a:bodyPr/>
          <a:lstStyle/>
          <a:p>
            <a:r>
              <a:rPr lang="en-US" smtClean="0"/>
              <a:t>Abstract</a:t>
            </a:r>
          </a:p>
        </p:txBody>
      </p:sp>
      <p:sp>
        <p:nvSpPr>
          <p:cNvPr id="3078" name="Rectangle 3"/>
          <p:cNvSpPr>
            <a:spLocks noGrp="1" noChangeArrowheads="1"/>
          </p:cNvSpPr>
          <p:nvPr>
            <p:ph type="body" idx="1"/>
          </p:nvPr>
        </p:nvSpPr>
        <p:spPr>
          <a:noFill/>
        </p:spPr>
        <p:txBody>
          <a:bodyPr/>
          <a:lstStyle/>
          <a:p>
            <a:pPr>
              <a:buFontTx/>
              <a:buNone/>
            </a:pPr>
            <a:r>
              <a:rPr lang="en-US" dirty="0" smtClean="0"/>
              <a:t>	This presentation contains the IEEE 802.11 – IETF liaison report for November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2015</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HPE-Aruba </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3</a:t>
            </a:fld>
            <a:endParaRPr lang="en-US" smtClean="0"/>
          </a:p>
        </p:txBody>
      </p:sp>
      <p:sp>
        <p:nvSpPr>
          <p:cNvPr id="20485" name="Rectangle 2"/>
          <p:cNvSpPr>
            <a:spLocks noGrp="1" noChangeArrowheads="1"/>
          </p:cNvSpPr>
          <p:nvPr>
            <p:ph type="title"/>
          </p:nvPr>
        </p:nvSpPr>
        <p:spPr>
          <a:noFill/>
        </p:spPr>
        <p:txBody>
          <a:bodyPr/>
          <a:lstStyle/>
          <a:p>
            <a:r>
              <a:rPr lang="en-US" smtClean="0"/>
              <a:t>IETF Meetings</a:t>
            </a:r>
          </a:p>
        </p:txBody>
      </p:sp>
      <p:sp>
        <p:nvSpPr>
          <p:cNvPr id="20486" name="Rectangle 3"/>
          <p:cNvSpPr>
            <a:spLocks noGrp="1" noChangeArrowheads="1"/>
          </p:cNvSpPr>
          <p:nvPr>
            <p:ph type="body" idx="1"/>
          </p:nvPr>
        </p:nvSpPr>
        <p:spPr>
          <a:xfrm>
            <a:off x="685800" y="1600200"/>
            <a:ext cx="7848600" cy="4114800"/>
          </a:xfrm>
          <a:noFill/>
        </p:spPr>
        <p:txBody>
          <a:bodyPr/>
          <a:lstStyle/>
          <a:p>
            <a:r>
              <a:rPr lang="en-US" dirty="0" smtClean="0"/>
              <a:t>Meetings:</a:t>
            </a:r>
          </a:p>
          <a:p>
            <a:pPr lvl="1"/>
            <a:r>
              <a:rPr lang="en-US" dirty="0" smtClean="0"/>
              <a:t>November 1-6, 2015 – </a:t>
            </a:r>
            <a:r>
              <a:rPr lang="en-US" dirty="0" err="1" smtClean="0"/>
              <a:t>Yokahama</a:t>
            </a:r>
            <a:endParaRPr lang="en-US" dirty="0" smtClean="0"/>
          </a:p>
          <a:p>
            <a:pPr lvl="1"/>
            <a:r>
              <a:rPr lang="en-US" dirty="0" smtClean="0"/>
              <a:t>April 3-8, 2016 – Buenos Aires</a:t>
            </a:r>
          </a:p>
          <a:p>
            <a:pPr lvl="1"/>
            <a:r>
              <a:rPr lang="en-US" dirty="0" smtClean="0"/>
              <a:t>July 17-22, 2016 – Berlin</a:t>
            </a:r>
          </a:p>
          <a:p>
            <a:pPr lvl="1"/>
            <a:r>
              <a:rPr lang="en-US" dirty="0" smtClean="0"/>
              <a:t>November 13-18 – Seoul Korea</a:t>
            </a:r>
          </a:p>
          <a:p>
            <a:r>
              <a:rPr lang="en-US" dirty="0" smtClean="0">
                <a:hlinkClick r:id="rId3"/>
              </a:rPr>
              <a:t>http://www.ietf.org</a:t>
            </a:r>
            <a:endParaRPr lang="en-US" dirty="0" smtClean="0"/>
          </a:p>
          <a:p>
            <a:pPr lvl="1"/>
            <a:r>
              <a:rPr lang="en-US" dirty="0" smtClean="0"/>
              <a:t>Newcomer training: </a:t>
            </a:r>
            <a:r>
              <a:rPr lang="en-US" u="sng" dirty="0">
                <a:hlinkClick r:id="rId4"/>
              </a:rPr>
              <a:t>https://www.ietf.org/edu/process-oriented-tutorials.html#newcomers</a:t>
            </a:r>
            <a:r>
              <a:rPr lang="en-US" dirty="0"/>
              <a:t> </a:t>
            </a:r>
          </a:p>
          <a:p>
            <a:pPr lvl="1"/>
            <a:r>
              <a:rPr lang="en-US" dirty="0" smtClean="0"/>
              <a:t>Tutorials (process and technical); </a:t>
            </a:r>
            <a:r>
              <a:rPr lang="en-US" dirty="0"/>
              <a:t>Wireless Tutorial (Donald Eastlake</a:t>
            </a:r>
            <a:r>
              <a:rPr lang="en-US" dirty="0" smtClean="0"/>
              <a:t>) </a:t>
            </a:r>
            <a:r>
              <a:rPr lang="en-US" dirty="0"/>
              <a:t>: </a:t>
            </a:r>
            <a:r>
              <a:rPr lang="en-US" dirty="0">
                <a:hlinkClick r:id="rId5"/>
              </a:rPr>
              <a:t>https://</a:t>
            </a:r>
            <a:r>
              <a:rPr lang="en-US" dirty="0" smtClean="0">
                <a:hlinkClick r:id="rId5"/>
              </a:rPr>
              <a:t>www.ietf.org/edu/tutorials.html</a:t>
            </a:r>
            <a:r>
              <a:rPr lang="en-US" dirty="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HPE-Aruba </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4</a:t>
            </a:fld>
            <a:endParaRPr lang="en-US" smtClean="0"/>
          </a:p>
        </p:txBody>
      </p:sp>
      <p:sp>
        <p:nvSpPr>
          <p:cNvPr id="5125" name="Rectangle 2"/>
          <p:cNvSpPr>
            <a:spLocks noGrp="1" noChangeArrowheads="1"/>
          </p:cNvSpPr>
          <p:nvPr>
            <p:ph type="title"/>
          </p:nvPr>
        </p:nvSpPr>
        <p:spPr/>
        <p:txBody>
          <a:bodyPr/>
          <a:lstStyle/>
          <a:p>
            <a:r>
              <a:rPr lang="en-US" dirty="0" smtClean="0"/>
              <a:t>IETF- IEEE 802 Liaison Activity  </a:t>
            </a:r>
          </a:p>
        </p:txBody>
      </p:sp>
      <p:sp>
        <p:nvSpPr>
          <p:cNvPr id="113667" name="Rectangle 3"/>
          <p:cNvSpPr>
            <a:spLocks noGrp="1" noChangeArrowheads="1"/>
          </p:cNvSpPr>
          <p:nvPr>
            <p:ph type="body" idx="1"/>
          </p:nvPr>
        </p:nvSpPr>
        <p:spPr>
          <a:xfrm>
            <a:off x="685800" y="1676400"/>
            <a:ext cx="8153400" cy="4572000"/>
          </a:xfrm>
        </p:spPr>
        <p:txBody>
          <a:bodyPr/>
          <a:lstStyle/>
          <a:p>
            <a:pPr marL="0" indent="0">
              <a:lnSpc>
                <a:spcPct val="80000"/>
              </a:lnSpc>
              <a:buFontTx/>
              <a:buNone/>
              <a:defRPr/>
            </a:pPr>
            <a:endParaRPr lang="en-US" sz="900" dirty="0" smtClean="0"/>
          </a:p>
          <a:p>
            <a:pPr>
              <a:lnSpc>
                <a:spcPct val="80000"/>
              </a:lnSpc>
              <a:defRPr/>
            </a:pPr>
            <a:r>
              <a:rPr lang="en-US" sz="2000" dirty="0" smtClean="0"/>
              <a:t>Joint meetings, agenda and presentations</a:t>
            </a:r>
          </a:p>
          <a:p>
            <a:pPr lvl="1">
              <a:lnSpc>
                <a:spcPct val="80000"/>
              </a:lnSpc>
              <a:defRPr/>
            </a:pPr>
            <a:r>
              <a:rPr lang="en-US" sz="1800" dirty="0" smtClean="0">
                <a:hlinkClick r:id="rId3"/>
              </a:rPr>
              <a:t>http://www.iab.org/activities/joint-activities/iab-ieee-coordination/</a:t>
            </a:r>
            <a:endParaRPr lang="en-US" sz="1800" dirty="0"/>
          </a:p>
          <a:p>
            <a:pPr lvl="1">
              <a:lnSpc>
                <a:spcPct val="80000"/>
              </a:lnSpc>
              <a:defRPr/>
            </a:pPr>
            <a:r>
              <a:rPr lang="en-US" sz="1800" dirty="0" smtClean="0"/>
              <a:t>2015-09-29 teleconference held; New 802.11 work item re: multicast, request for more info on 802.11 multicast operation. </a:t>
            </a:r>
          </a:p>
          <a:p>
            <a:pPr lvl="1">
              <a:lnSpc>
                <a:spcPct val="80000"/>
              </a:lnSpc>
              <a:defRPr/>
            </a:pPr>
            <a:r>
              <a:rPr lang="en-US" sz="1800" dirty="0" smtClean="0"/>
              <a:t>Next teleconference is Monday February 1st, 2016 10am-noon Eastern</a:t>
            </a:r>
          </a:p>
          <a:p>
            <a:pPr marL="457200" lvl="1" indent="0">
              <a:lnSpc>
                <a:spcPct val="80000"/>
              </a:lnSpc>
              <a:buNone/>
              <a:defRPr/>
            </a:pPr>
            <a:endParaRPr lang="en-US" sz="1200" dirty="0" smtClean="0"/>
          </a:p>
          <a:p>
            <a:pPr>
              <a:lnSpc>
                <a:spcPct val="80000"/>
              </a:lnSpc>
              <a:defRPr/>
            </a:pPr>
            <a:r>
              <a:rPr lang="en-US" sz="2000" dirty="0" smtClean="0"/>
              <a:t>RFC </a:t>
            </a:r>
            <a:r>
              <a:rPr lang="en-US" sz="2000" dirty="0"/>
              <a:t>7241, “The IEEE 802/IETF Relationship”  has been published (</a:t>
            </a:r>
            <a:r>
              <a:rPr lang="en-US" sz="2000" dirty="0" smtClean="0"/>
              <a:t>RFC4441 </a:t>
            </a:r>
            <a:r>
              <a:rPr lang="en-US" sz="2000" dirty="0"/>
              <a:t>update)</a:t>
            </a:r>
          </a:p>
          <a:p>
            <a:pPr lvl="1">
              <a:lnSpc>
                <a:spcPct val="80000"/>
              </a:lnSpc>
              <a:defRPr/>
            </a:pPr>
            <a:r>
              <a:rPr lang="en-US" sz="1600" dirty="0">
                <a:hlinkClick r:id="rId4"/>
              </a:rPr>
              <a:t>https://datatracker.ietf.org/doc/rfc7241/</a:t>
            </a:r>
            <a:r>
              <a:rPr lang="en-US" sz="1600" dirty="0"/>
              <a:t> </a:t>
            </a:r>
          </a:p>
          <a:p>
            <a:pPr>
              <a:lnSpc>
                <a:spcPct val="80000"/>
              </a:lnSpc>
              <a:defRPr/>
            </a:pPr>
            <a:r>
              <a:rPr lang="en-US" sz="2000" dirty="0" smtClean="0"/>
              <a:t>IEEE </a:t>
            </a:r>
            <a:r>
              <a:rPr lang="en-US" sz="2000" dirty="0"/>
              <a:t>802 Liaisons list is available </a:t>
            </a:r>
          </a:p>
          <a:p>
            <a:pPr lvl="1">
              <a:lnSpc>
                <a:spcPct val="80000"/>
              </a:lnSpc>
              <a:defRPr/>
            </a:pPr>
            <a:r>
              <a:rPr lang="en-US" sz="1600" u="sng" dirty="0">
                <a:hlinkClick r:id="rId5"/>
              </a:rPr>
              <a:t>http://ieee-sa.centraldesktop.com/802liaisondb/FrontPage</a:t>
            </a:r>
            <a:endParaRPr lang="en-US" sz="1600" u="sng" dirty="0"/>
          </a:p>
          <a:p>
            <a:pPr>
              <a:lnSpc>
                <a:spcPct val="80000"/>
              </a:lnSpc>
              <a:defRPr/>
            </a:pPr>
            <a:r>
              <a:rPr lang="en-US" sz="2000" dirty="0" smtClean="0"/>
              <a:t>802 </a:t>
            </a:r>
            <a:r>
              <a:rPr lang="en-US" sz="2000" dirty="0"/>
              <a:t>EC “IETF/IAB/IESG” 802 EC Standing Committee </a:t>
            </a:r>
          </a:p>
          <a:p>
            <a:pPr lvl="1">
              <a:lnSpc>
                <a:spcPct val="80000"/>
              </a:lnSpc>
              <a:defRPr/>
            </a:pPr>
            <a:r>
              <a:rPr lang="en-US" sz="1600" dirty="0"/>
              <a:t>Formed March 2014, Pat Thaler as chair</a:t>
            </a:r>
          </a:p>
          <a:p>
            <a:pPr>
              <a:lnSpc>
                <a:spcPct val="80000"/>
              </a:lnSpc>
              <a:defRPr/>
            </a:pPr>
            <a:endParaRPr lang="en-US" sz="2200" dirty="0" smtClean="0"/>
          </a:p>
        </p:txBody>
      </p:sp>
    </p:spTree>
    <p:extLst>
      <p:ext uri="{BB962C8B-B14F-4D97-AF65-F5344CB8AC3E}">
        <p14:creationId xmlns:p14="http://schemas.microsoft.com/office/powerpoint/2010/main" val="2249265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HPE-Aruba </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5</a:t>
            </a:fld>
            <a:endParaRPr lang="en-US" smtClean="0"/>
          </a:p>
        </p:txBody>
      </p:sp>
      <p:sp>
        <p:nvSpPr>
          <p:cNvPr id="5125" name="Rectangle 2"/>
          <p:cNvSpPr>
            <a:spLocks noGrp="1" noChangeArrowheads="1"/>
          </p:cNvSpPr>
          <p:nvPr>
            <p:ph type="title"/>
          </p:nvPr>
        </p:nvSpPr>
        <p:spPr/>
        <p:txBody>
          <a:bodyPr/>
          <a:lstStyle/>
          <a:p>
            <a:r>
              <a:rPr lang="en-US" dirty="0" smtClean="0"/>
              <a:t>Multicast issues</a:t>
            </a:r>
          </a:p>
        </p:txBody>
      </p:sp>
      <p:sp>
        <p:nvSpPr>
          <p:cNvPr id="113667" name="Rectangle 3"/>
          <p:cNvSpPr>
            <a:spLocks noGrp="1" noChangeArrowheads="1"/>
          </p:cNvSpPr>
          <p:nvPr>
            <p:ph type="body" idx="1"/>
          </p:nvPr>
        </p:nvSpPr>
        <p:spPr>
          <a:xfrm>
            <a:off x="685800" y="1524000"/>
            <a:ext cx="8001000" cy="4800600"/>
          </a:xfrm>
        </p:spPr>
        <p:txBody>
          <a:bodyPr/>
          <a:lstStyle/>
          <a:p>
            <a:pPr marL="0" indent="0">
              <a:lnSpc>
                <a:spcPct val="80000"/>
              </a:lnSpc>
              <a:buFontTx/>
              <a:buNone/>
              <a:defRPr/>
            </a:pPr>
            <a:endParaRPr lang="en-US" sz="900" dirty="0" smtClean="0"/>
          </a:p>
          <a:p>
            <a:pPr>
              <a:lnSpc>
                <a:spcPct val="80000"/>
              </a:lnSpc>
            </a:pPr>
            <a:r>
              <a:rPr lang="en-US" sz="2000" dirty="0" smtClean="0"/>
              <a:t>Multicast issues were discussed at the IETF-IEEE 802 meeting Sept 29</a:t>
            </a:r>
            <a:r>
              <a:rPr lang="en-US" sz="2000" baseline="30000" dirty="0" smtClean="0"/>
              <a:t>th</a:t>
            </a:r>
            <a:r>
              <a:rPr lang="en-US" sz="2000" dirty="0" smtClean="0"/>
              <a:t> and </a:t>
            </a:r>
            <a:r>
              <a:rPr lang="en-US" sz="2000" dirty="0" smtClean="0"/>
              <a:t>a presentation given at the </a:t>
            </a:r>
            <a:r>
              <a:rPr lang="en-US" sz="2000" dirty="0" smtClean="0"/>
              <a:t>November IETF meeting</a:t>
            </a:r>
          </a:p>
          <a:p>
            <a:pPr lvl="1">
              <a:lnSpc>
                <a:spcPct val="80000"/>
              </a:lnSpc>
            </a:pPr>
            <a:r>
              <a:rPr lang="en-US" sz="1600" dirty="0" smtClean="0"/>
              <a:t>See </a:t>
            </a:r>
            <a:r>
              <a:rPr lang="en-US" sz="1600" dirty="0">
                <a:hlinkClick r:id="rId3"/>
              </a:rPr>
              <a:t>https://</a:t>
            </a:r>
            <a:r>
              <a:rPr lang="en-US" sz="1600" dirty="0" smtClean="0">
                <a:hlinkClick r:id="rId3"/>
              </a:rPr>
              <a:t>mentor.ieee.org/802.11/dcn/15/11-15-1261-02-0arc-mulicast-performance-optimization-features-overview-for-ietf-nov-2015.ppt</a:t>
            </a:r>
            <a:r>
              <a:rPr lang="en-US" sz="1600" dirty="0" smtClean="0"/>
              <a:t>  </a:t>
            </a:r>
          </a:p>
          <a:p>
            <a:pPr lvl="1">
              <a:lnSpc>
                <a:spcPct val="80000"/>
              </a:lnSpc>
            </a:pPr>
            <a:r>
              <a:rPr lang="en-US" sz="1600" dirty="0" smtClean="0"/>
              <a:t>Further actions: </a:t>
            </a:r>
            <a:r>
              <a:rPr lang="en-US" sz="1600" dirty="0" err="1" smtClean="0"/>
              <a:t>ietf</a:t>
            </a:r>
            <a:r>
              <a:rPr lang="en-US" sz="1600" dirty="0" smtClean="0"/>
              <a:t> mailing list will be established for ongoing discussion, will include additional 802. wireless groups; potential internet draft describing use cases, issues, etc</a:t>
            </a:r>
            <a:r>
              <a:rPr lang="en-US" sz="1600" dirty="0"/>
              <a:t>.</a:t>
            </a:r>
            <a:endParaRPr lang="en-US" sz="1600" dirty="0" smtClean="0"/>
          </a:p>
          <a:p>
            <a:pPr>
              <a:lnSpc>
                <a:spcPct val="80000"/>
              </a:lnSpc>
            </a:pPr>
            <a:r>
              <a:rPr lang="en-US" sz="2000" dirty="0" smtClean="0"/>
              <a:t>Insights</a:t>
            </a:r>
          </a:p>
          <a:p>
            <a:pPr lvl="1">
              <a:lnSpc>
                <a:spcPct val="80000"/>
              </a:lnSpc>
            </a:pPr>
            <a:r>
              <a:rPr lang="en-US" sz="1600" dirty="0" smtClean="0"/>
              <a:t>Multicast used for multiple types of traffic including ARP/ND, routing protocols, video applications, and these might need to be transmitted at different MCS</a:t>
            </a:r>
          </a:p>
          <a:p>
            <a:pPr lvl="1">
              <a:lnSpc>
                <a:spcPct val="80000"/>
              </a:lnSpc>
            </a:pPr>
            <a:r>
              <a:rPr lang="en-US" sz="1600" dirty="0" smtClean="0"/>
              <a:t>Implementations might consider APIs to allow MCS differentiation</a:t>
            </a:r>
          </a:p>
          <a:p>
            <a:pPr lvl="1">
              <a:lnSpc>
                <a:spcPct val="80000"/>
              </a:lnSpc>
            </a:pPr>
            <a:r>
              <a:rPr lang="en-US" sz="1600" dirty="0" smtClean="0"/>
              <a:t>RFC 6775, Neighbor Discovery Optimization for IPv6 over Low-Power Wireless Personal Area Networks (6LoWPANs) defines a registration mechanism for accomplishing proxy ND</a:t>
            </a:r>
          </a:p>
          <a:p>
            <a:pPr lvl="1">
              <a:lnSpc>
                <a:spcPct val="80000"/>
              </a:lnSpc>
            </a:pPr>
            <a:r>
              <a:rPr lang="en-US" sz="1600" dirty="0" smtClean="0"/>
              <a:t>Current Proxy ND support does not address Secure ND, see RFC 3971</a:t>
            </a:r>
          </a:p>
          <a:p>
            <a:pPr>
              <a:lnSpc>
                <a:spcPct val="80000"/>
              </a:lnSpc>
            </a:pPr>
            <a:r>
              <a:rPr lang="en-US" sz="2000" dirty="0" smtClean="0"/>
              <a:t>Available internet drafts and related documents</a:t>
            </a:r>
          </a:p>
          <a:p>
            <a:pPr lvl="1">
              <a:lnSpc>
                <a:spcPct val="80000"/>
              </a:lnSpc>
            </a:pPr>
            <a:r>
              <a:rPr lang="en-US" sz="1600" dirty="0" smtClean="0">
                <a:hlinkClick r:id="rId4"/>
              </a:rPr>
              <a:t>http://datatracker.ietf.org/doc/draft-mcbride-mboned-wifi-mcast-problem-statement/</a:t>
            </a:r>
            <a:r>
              <a:rPr lang="en-US" sz="1600" dirty="0" smtClean="0"/>
              <a:t> </a:t>
            </a:r>
          </a:p>
          <a:p>
            <a:pPr lvl="1">
              <a:lnSpc>
                <a:spcPct val="80000"/>
              </a:lnSpc>
            </a:pPr>
            <a:r>
              <a:rPr lang="en-US" sz="1600" dirty="0" smtClean="0">
                <a:hlinkClick r:id="rId5"/>
              </a:rPr>
              <a:t>http</a:t>
            </a:r>
            <a:r>
              <a:rPr lang="en-US" sz="1600" dirty="0">
                <a:hlinkClick r:id="rId5"/>
              </a:rPr>
              <a:t>://www.ipv6council.be/IMG/pdf/20141212-08_vyncke_-_</a:t>
            </a:r>
            <a:r>
              <a:rPr lang="en-US" sz="1600" dirty="0" smtClean="0">
                <a:hlinkClick r:id="rId5"/>
              </a:rPr>
              <a:t>ipv6_multicast_issues-pptx.pdf</a:t>
            </a:r>
            <a:r>
              <a:rPr lang="en-US" sz="1600" dirty="0" smtClean="0"/>
              <a:t> </a:t>
            </a:r>
          </a:p>
          <a:p>
            <a:pPr marL="0" indent="0">
              <a:buNone/>
            </a:pPr>
            <a:endParaRPr lang="en-US" sz="1800" dirty="0"/>
          </a:p>
          <a:p>
            <a:endParaRPr lang="en-US" sz="1800" dirty="0"/>
          </a:p>
          <a:p>
            <a:pPr marL="0" indent="0">
              <a:lnSpc>
                <a:spcPct val="80000"/>
              </a:lnSpc>
              <a:buNone/>
              <a:defRPr/>
            </a:pP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51121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2015</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HPE-Aruba </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6</a:t>
            </a:fld>
            <a:endParaRPr lang="en-US" smtClean="0"/>
          </a:p>
        </p:txBody>
      </p:sp>
      <p:sp>
        <p:nvSpPr>
          <p:cNvPr id="20485" name="Rectangle 2"/>
          <p:cNvSpPr>
            <a:spLocks noGrp="1" noChangeArrowheads="1"/>
          </p:cNvSpPr>
          <p:nvPr>
            <p:ph type="title"/>
          </p:nvPr>
        </p:nvSpPr>
        <p:spPr>
          <a:noFill/>
        </p:spPr>
        <p:txBody>
          <a:bodyPr/>
          <a:lstStyle/>
          <a:p>
            <a:r>
              <a:rPr lang="en-US" dirty="0" smtClean="0"/>
              <a:t>Recent IETF BOFs</a:t>
            </a:r>
          </a:p>
        </p:txBody>
      </p:sp>
      <p:sp>
        <p:nvSpPr>
          <p:cNvPr id="20486" name="Rectangle 3"/>
          <p:cNvSpPr>
            <a:spLocks noGrp="1" noChangeArrowheads="1"/>
          </p:cNvSpPr>
          <p:nvPr>
            <p:ph type="body" idx="1"/>
          </p:nvPr>
        </p:nvSpPr>
        <p:spPr>
          <a:xfrm>
            <a:off x="685800" y="1600200"/>
            <a:ext cx="7848600" cy="4648200"/>
          </a:xfrm>
          <a:noFill/>
        </p:spPr>
        <p:txBody>
          <a:bodyPr/>
          <a:lstStyle/>
          <a:p>
            <a:r>
              <a:rPr lang="en-US" sz="2000" dirty="0" smtClean="0"/>
              <a:t>November: Internet Storage </a:t>
            </a:r>
            <a:r>
              <a:rPr lang="en-US" sz="2000" dirty="0"/>
              <a:t>Synch, see </a:t>
            </a:r>
            <a:r>
              <a:rPr lang="en-US" sz="2000" dirty="0">
                <a:hlinkClick r:id="rId3"/>
              </a:rPr>
              <a:t>https://</a:t>
            </a:r>
            <a:r>
              <a:rPr lang="en-US" sz="2000" dirty="0" smtClean="0">
                <a:hlinkClick r:id="rId3"/>
              </a:rPr>
              <a:t>tools.ietf.org/html/draft-cui-iss-problem-03</a:t>
            </a:r>
            <a:r>
              <a:rPr lang="en-US" sz="2000" dirty="0" smtClean="0"/>
              <a:t> </a:t>
            </a:r>
          </a:p>
          <a:p>
            <a:r>
              <a:rPr lang="en-US" sz="2000" dirty="0" smtClean="0"/>
              <a:t>July: </a:t>
            </a:r>
            <a:r>
              <a:rPr lang="en-US" sz="2000" dirty="0" err="1" smtClean="0"/>
              <a:t>CAPtive</a:t>
            </a:r>
            <a:r>
              <a:rPr lang="en-US" sz="2000" dirty="0" smtClean="0"/>
              <a:t> </a:t>
            </a:r>
            <a:r>
              <a:rPr lang="en-US" sz="2000" dirty="0" err="1" smtClean="0"/>
              <a:t>PORTal</a:t>
            </a:r>
            <a:r>
              <a:rPr lang="en-US" sz="2000" dirty="0" smtClean="0"/>
              <a:t> interaction</a:t>
            </a:r>
            <a:r>
              <a:rPr lang="en-US" sz="2000" b="0" dirty="0" smtClean="0"/>
              <a:t>: </a:t>
            </a:r>
          </a:p>
          <a:p>
            <a:pPr lvl="1"/>
            <a:r>
              <a:rPr lang="en-US" sz="1600" b="0" dirty="0" smtClean="0"/>
              <a:t>The Captive Portal (CAPPORT) Working Group will define a standard mechanism for clients to interact with Captive Portals, including how to discover and connect, and how to communicate with it to obtain status information such as remaining access time, purchased </a:t>
            </a:r>
            <a:r>
              <a:rPr lang="en-US" sz="1600" b="0" dirty="0" err="1" smtClean="0"/>
              <a:t>bandwith</a:t>
            </a:r>
            <a:r>
              <a:rPr lang="en-US" sz="1600" b="0" dirty="0" smtClean="0"/>
              <a:t> class, etc. This working group will seek participation and input from browser / operating system vendors, captive portal developers and operators. One of the known challenges is that some captive portal operators may not want to use a standard interaction protocol, preferring to perform more intrusive interception and interactions. We are hoping that the benefits to CP standardization outlined here are sufficient to not only encourage input from CP developers and operators, but also aid in deployment. https://datatracker.ietf.org/doc/draft-wkumari-capport-icmp-unreach/  </a:t>
            </a:r>
          </a:p>
          <a:p>
            <a:pPr lvl="1"/>
            <a:r>
              <a:rPr lang="en-US" sz="1600" dirty="0"/>
              <a:t>See </a:t>
            </a:r>
            <a:r>
              <a:rPr lang="en-US" sz="1600" dirty="0">
                <a:hlinkClick r:id="rId4"/>
              </a:rPr>
              <a:t>https://</a:t>
            </a:r>
            <a:r>
              <a:rPr lang="en-US" sz="1600" dirty="0" smtClean="0">
                <a:hlinkClick r:id="rId4"/>
              </a:rPr>
              <a:t>tools.ietf.org/html/draft-wkumari-dhc-capport-16</a:t>
            </a:r>
            <a:r>
              <a:rPr lang="en-US" sz="1600" dirty="0" smtClean="0"/>
              <a:t> </a:t>
            </a:r>
          </a:p>
          <a:p>
            <a:pPr lvl="1"/>
            <a:r>
              <a:rPr lang="en-US" sz="1600" dirty="0"/>
              <a:t>Related presentation in WNG: </a:t>
            </a:r>
            <a:r>
              <a:rPr lang="en-US" sz="1600" dirty="0">
                <a:hlinkClick r:id="rId5"/>
              </a:rPr>
              <a:t>https://</a:t>
            </a:r>
            <a:r>
              <a:rPr lang="en-US" sz="1600" dirty="0" smtClean="0">
                <a:hlinkClick r:id="rId5"/>
              </a:rPr>
              <a:t>mentor.ieee.org/802.11/dcn/15/11-15-1128-01-0wng-owe.ppt</a:t>
            </a:r>
            <a:r>
              <a:rPr lang="en-US" sz="1600" dirty="0" smtClean="0"/>
              <a:t> </a:t>
            </a:r>
          </a:p>
          <a:p>
            <a:pPr lvl="1"/>
            <a:r>
              <a:rPr lang="en-US" sz="1600" dirty="0" smtClean="0"/>
              <a:t>CAPPORT not formed</a:t>
            </a:r>
            <a:endParaRPr lang="en-US" sz="1600" dirty="0"/>
          </a:p>
        </p:txBody>
      </p:sp>
    </p:spTree>
    <p:extLst>
      <p:ext uri="{BB962C8B-B14F-4D97-AF65-F5344CB8AC3E}">
        <p14:creationId xmlns:p14="http://schemas.microsoft.com/office/powerpoint/2010/main" val="10207840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HPE-Aruba </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7</a:t>
            </a:fld>
            <a:endParaRPr lang="en-US" smtClean="0"/>
          </a:p>
        </p:txBody>
      </p:sp>
      <p:sp>
        <p:nvSpPr>
          <p:cNvPr id="5125" name="Rectangle 2"/>
          <p:cNvSpPr>
            <a:spLocks noGrp="1" noChangeArrowheads="1"/>
          </p:cNvSpPr>
          <p:nvPr>
            <p:ph type="title"/>
          </p:nvPr>
        </p:nvSpPr>
        <p:spPr/>
        <p:txBody>
          <a:bodyPr/>
          <a:lstStyle/>
          <a:p>
            <a:r>
              <a:rPr lang="en-US" dirty="0" smtClean="0"/>
              <a:t>Of Interest to Smart Grid</a:t>
            </a:r>
          </a:p>
        </p:txBody>
      </p:sp>
      <p:sp>
        <p:nvSpPr>
          <p:cNvPr id="113667" name="Rectangle 3"/>
          <p:cNvSpPr>
            <a:spLocks noGrp="1" noChangeArrowheads="1"/>
          </p:cNvSpPr>
          <p:nvPr>
            <p:ph type="body" idx="1"/>
          </p:nvPr>
        </p:nvSpPr>
        <p:spPr>
          <a:xfrm>
            <a:off x="685800" y="1676400"/>
            <a:ext cx="8001000" cy="4724400"/>
          </a:xfrm>
        </p:spPr>
        <p:txBody>
          <a:bodyPr/>
          <a:lstStyle/>
          <a:p>
            <a:pPr>
              <a:lnSpc>
                <a:spcPct val="80000"/>
              </a:lnSpc>
            </a:pPr>
            <a:r>
              <a:rPr lang="en-GB" sz="2000" dirty="0" smtClean="0">
                <a:solidFill>
                  <a:srgbClr val="000000"/>
                </a:solidFill>
                <a:ea typeface="Arial Unicode MS" pitchFamily="34" charset="-128"/>
                <a:cs typeface="Arial Unicode MS" pitchFamily="34" charset="-128"/>
              </a:rPr>
              <a:t>6LO</a:t>
            </a:r>
          </a:p>
          <a:p>
            <a:pPr lvl="1">
              <a:lnSpc>
                <a:spcPct val="80000"/>
              </a:lnSpc>
            </a:pPr>
            <a:r>
              <a:rPr lang="en-GB" sz="1800" dirty="0" smtClean="0">
                <a:solidFill>
                  <a:srgbClr val="000000"/>
                </a:solidFill>
                <a:ea typeface="Arial Unicode MS" pitchFamily="34" charset="-128"/>
                <a:cs typeface="Arial Unicode MS" pitchFamily="34" charset="-128"/>
              </a:rPr>
              <a:t>Working </a:t>
            </a:r>
            <a:r>
              <a:rPr lang="en-GB" sz="1800" dirty="0">
                <a:solidFill>
                  <a:srgbClr val="000000"/>
                </a:solidFill>
                <a:ea typeface="Arial Unicode MS" pitchFamily="34" charset="-128"/>
                <a:cs typeface="Arial Unicode MS" pitchFamily="34" charset="-128"/>
              </a:rPr>
              <a:t>Group website: </a:t>
            </a:r>
            <a:r>
              <a:rPr lang="en-GB" sz="1800" dirty="0">
                <a:hlinkClick r:id="rId3"/>
              </a:rPr>
              <a:t>http://datatracker.ietf.org/wg/6lo/charter</a:t>
            </a:r>
            <a:r>
              <a:rPr lang="en-GB" sz="1800" dirty="0" smtClean="0">
                <a:hlinkClick r:id="rId3"/>
              </a:rPr>
              <a:t>/</a:t>
            </a:r>
            <a:r>
              <a:rPr lang="en-GB" sz="1800" dirty="0" smtClean="0"/>
              <a:t> </a:t>
            </a:r>
          </a:p>
          <a:p>
            <a:pPr lvl="1">
              <a:lnSpc>
                <a:spcPct val="80000"/>
              </a:lnSpc>
            </a:pPr>
            <a:r>
              <a:rPr lang="en-US" sz="1800" dirty="0" smtClean="0"/>
              <a:t>Focus</a:t>
            </a:r>
            <a:r>
              <a:rPr lang="en-US" sz="1800" dirty="0"/>
              <a:t>: IPv6 over Networks of Resource-constrained </a:t>
            </a:r>
            <a:r>
              <a:rPr lang="en-US" sz="1800" dirty="0" smtClean="0"/>
              <a:t>Nodes</a:t>
            </a:r>
          </a:p>
          <a:p>
            <a:pPr lvl="1">
              <a:lnSpc>
                <a:spcPct val="80000"/>
              </a:lnSpc>
            </a:pPr>
            <a:r>
              <a:rPr lang="en-US" sz="1800" dirty="0" smtClean="0"/>
              <a:t>See WNG presentation: </a:t>
            </a:r>
            <a:r>
              <a:rPr lang="en-US" sz="1800" dirty="0">
                <a:hlinkClick r:id="rId4"/>
              </a:rPr>
              <a:t>https://</a:t>
            </a:r>
            <a:r>
              <a:rPr lang="en-US" sz="1800" dirty="0" smtClean="0">
                <a:hlinkClick r:id="rId4"/>
              </a:rPr>
              <a:t>mentor.ieee.org/802.11/dcn/15/11-15-1085-00-0wng-6lowpan-over-802-11.pptx</a:t>
            </a:r>
            <a:r>
              <a:rPr lang="en-US" sz="1800" dirty="0"/>
              <a:t> </a:t>
            </a:r>
            <a:r>
              <a:rPr lang="en-US" sz="1800" dirty="0" smtClean="0"/>
              <a:t>and</a:t>
            </a:r>
          </a:p>
          <a:p>
            <a:pPr lvl="1">
              <a:lnSpc>
                <a:spcPct val="80000"/>
              </a:lnSpc>
            </a:pPr>
            <a:r>
              <a:rPr lang="en-US" sz="1800" dirty="0" smtClean="0">
                <a:hlinkClick r:id="rId5"/>
              </a:rPr>
              <a:t>http</a:t>
            </a:r>
            <a:r>
              <a:rPr lang="en-US" sz="1800" dirty="0">
                <a:hlinkClick r:id="rId5"/>
              </a:rPr>
              <a:t>://datatracker.ietf.org/doc/draft-delcarpio-6lo-wlanah</a:t>
            </a:r>
            <a:r>
              <a:rPr lang="en-US" sz="1800" dirty="0" smtClean="0">
                <a:hlinkClick r:id="rId5"/>
              </a:rPr>
              <a:t>/</a:t>
            </a:r>
            <a:r>
              <a:rPr lang="en-US" sz="1800" dirty="0" smtClean="0"/>
              <a:t> </a:t>
            </a:r>
          </a:p>
          <a:p>
            <a:pPr lvl="1">
              <a:lnSpc>
                <a:spcPct val="80000"/>
              </a:lnSpc>
            </a:pPr>
            <a:r>
              <a:rPr lang="en-US" sz="1800" dirty="0">
                <a:hlinkClick r:id="rId6"/>
              </a:rPr>
              <a:t>https://</a:t>
            </a:r>
            <a:r>
              <a:rPr lang="en-US" sz="1800" dirty="0" smtClean="0">
                <a:hlinkClick r:id="rId6"/>
              </a:rPr>
              <a:t>tools.ietf.org/html/draft-thubert-6lo-routing-dispatch-06</a:t>
            </a:r>
            <a:r>
              <a:rPr lang="en-US" sz="1800" dirty="0" smtClean="0"/>
              <a:t> </a:t>
            </a:r>
          </a:p>
          <a:p>
            <a:pPr lvl="1">
              <a:lnSpc>
                <a:spcPct val="80000"/>
              </a:lnSpc>
            </a:pPr>
            <a:r>
              <a:rPr lang="en-US" sz="1800" dirty="0">
                <a:hlinkClick r:id="rId7"/>
              </a:rPr>
              <a:t>https://</a:t>
            </a:r>
            <a:r>
              <a:rPr lang="en-US" sz="1800" dirty="0" smtClean="0">
                <a:hlinkClick r:id="rId7"/>
              </a:rPr>
              <a:t>tools.ietf.org/html/draft-thubert-6lo-backbone-router-02</a:t>
            </a:r>
            <a:r>
              <a:rPr lang="en-US" sz="1800" dirty="0" smtClean="0"/>
              <a:t> </a:t>
            </a:r>
            <a:endParaRPr lang="en-US" sz="1800" dirty="0"/>
          </a:p>
          <a:p>
            <a:pPr lvl="1">
              <a:lnSpc>
                <a:spcPct val="80000"/>
              </a:lnSpc>
            </a:pPr>
            <a:r>
              <a:rPr lang="en-US" sz="1800" dirty="0" smtClean="0"/>
              <a:t>Unique </a:t>
            </a:r>
            <a:r>
              <a:rPr lang="en-US" sz="1800" dirty="0"/>
              <a:t>IPv6 Prefix Per Host, </a:t>
            </a:r>
            <a:r>
              <a:rPr lang="en-US" sz="1800" dirty="0">
                <a:hlinkClick r:id="rId8"/>
              </a:rPr>
              <a:t>https://</a:t>
            </a:r>
            <a:r>
              <a:rPr lang="en-US" sz="1800" dirty="0" smtClean="0">
                <a:hlinkClick r:id="rId8"/>
              </a:rPr>
              <a:t>tools.ietf.org/html/draft-jjmb-v6ops-unique-ipv6-prefix-per-host-00</a:t>
            </a:r>
            <a:r>
              <a:rPr lang="en-US" sz="1800" dirty="0" smtClean="0"/>
              <a:t>  </a:t>
            </a:r>
          </a:p>
          <a:p>
            <a:pPr lvl="2">
              <a:lnSpc>
                <a:spcPct val="80000"/>
              </a:lnSpc>
            </a:pPr>
            <a:r>
              <a:rPr lang="en-US" sz="1600" i="1" dirty="0" smtClean="0"/>
              <a:t>The </a:t>
            </a:r>
            <a:r>
              <a:rPr lang="en-US" sz="1600" i="1" dirty="0"/>
              <a:t>concepts in this document were originally developed as part of a large scale, production deployment of IPv6 support for a community Wi-Fi service</a:t>
            </a:r>
            <a:r>
              <a:rPr lang="en-US" sz="1600" i="1" dirty="0" smtClean="0"/>
              <a:t>. </a:t>
            </a:r>
            <a:endParaRPr lang="en-US" sz="1600" i="1" dirty="0"/>
          </a:p>
          <a:p>
            <a:pPr marL="457200" lvl="1" indent="0">
              <a:lnSpc>
                <a:spcPct val="80000"/>
              </a:lnSpc>
              <a:buNone/>
            </a:pPr>
            <a:r>
              <a:rPr lang="en-US" sz="1600" dirty="0" smtClean="0"/>
              <a:t> </a:t>
            </a:r>
          </a:p>
          <a:p>
            <a:pPr>
              <a:lnSpc>
                <a:spcPct val="80000"/>
              </a:lnSpc>
              <a:defRPr/>
            </a:pPr>
            <a:r>
              <a:rPr lang="en-US" sz="2000" dirty="0" smtClean="0"/>
              <a:t>ROLL: </a:t>
            </a:r>
            <a:r>
              <a:rPr lang="en-GB" sz="1600" dirty="0" smtClean="0">
                <a:solidFill>
                  <a:srgbClr val="000000"/>
                </a:solidFill>
                <a:ea typeface="Arial Unicode MS" pitchFamily="34" charset="-128"/>
                <a:cs typeface="Arial Unicode MS" pitchFamily="34" charset="-128"/>
              </a:rPr>
              <a:t>Working </a:t>
            </a:r>
            <a:r>
              <a:rPr lang="en-GB" sz="1600" dirty="0">
                <a:solidFill>
                  <a:srgbClr val="000000"/>
                </a:solidFill>
                <a:ea typeface="Arial Unicode MS" pitchFamily="34" charset="-128"/>
                <a:cs typeface="Arial Unicode MS" pitchFamily="34" charset="-128"/>
              </a:rPr>
              <a:t>Group website: </a:t>
            </a:r>
            <a:r>
              <a:rPr lang="en-GB" sz="1600" b="0" dirty="0">
                <a:hlinkClick r:id="rId9"/>
              </a:rPr>
              <a:t>http://datatracker.ietf.org/wg/roll/</a:t>
            </a:r>
            <a:r>
              <a:rPr lang="en-GB" sz="1600" dirty="0"/>
              <a:t> </a:t>
            </a:r>
          </a:p>
          <a:p>
            <a:pPr lvl="1"/>
            <a:r>
              <a:rPr lang="en-US" sz="1600" dirty="0"/>
              <a:t>Focus: Routing over Low Power and </a:t>
            </a:r>
            <a:r>
              <a:rPr lang="en-US" sz="1600" dirty="0" err="1"/>
              <a:t>Lossy</a:t>
            </a:r>
            <a:r>
              <a:rPr lang="en-US" sz="1600" dirty="0"/>
              <a:t> </a:t>
            </a:r>
            <a:r>
              <a:rPr lang="en-US" sz="1600" dirty="0" smtClean="0"/>
              <a:t>Networks</a:t>
            </a:r>
          </a:p>
          <a:p>
            <a:r>
              <a:rPr lang="en-GB" sz="1800" dirty="0">
                <a:solidFill>
                  <a:srgbClr val="000000"/>
                </a:solidFill>
                <a:ea typeface="Arial Unicode MS" pitchFamily="34" charset="-128"/>
                <a:cs typeface="Arial Unicode MS" pitchFamily="34" charset="-128"/>
              </a:rPr>
              <a:t>CORE </a:t>
            </a:r>
            <a:r>
              <a:rPr lang="en-GB" sz="1800" dirty="0" smtClean="0">
                <a:solidFill>
                  <a:srgbClr val="000000"/>
                </a:solidFill>
                <a:ea typeface="Arial Unicode MS" pitchFamily="34" charset="-128"/>
                <a:cs typeface="Arial Unicode MS" pitchFamily="34" charset="-128"/>
              </a:rPr>
              <a:t>: </a:t>
            </a:r>
            <a:r>
              <a:rPr lang="en-GB" sz="1600" dirty="0" smtClean="0">
                <a:solidFill>
                  <a:srgbClr val="000000"/>
                </a:solidFill>
                <a:ea typeface="Arial Unicode MS" pitchFamily="34" charset="-128"/>
                <a:cs typeface="Arial Unicode MS" pitchFamily="34" charset="-128"/>
              </a:rPr>
              <a:t>(</a:t>
            </a:r>
            <a:r>
              <a:rPr lang="en-US" sz="1600" dirty="0"/>
              <a:t>Constrained </a:t>
            </a:r>
            <a:r>
              <a:rPr lang="en-US" sz="1600" dirty="0" err="1"/>
              <a:t>RESTful</a:t>
            </a:r>
            <a:r>
              <a:rPr lang="en-US" sz="1600" dirty="0"/>
              <a:t> Environments) </a:t>
            </a:r>
            <a:r>
              <a:rPr lang="en-GB" sz="1600" dirty="0">
                <a:solidFill>
                  <a:srgbClr val="000000"/>
                </a:solidFill>
                <a:ea typeface="Arial Unicode MS" pitchFamily="34" charset="-128"/>
                <a:cs typeface="Arial Unicode MS" pitchFamily="34" charset="-128"/>
              </a:rPr>
              <a:t>Working Group website: </a:t>
            </a:r>
            <a:r>
              <a:rPr lang="en-GB" sz="1600" b="0" dirty="0">
                <a:hlinkClick r:id="rId10"/>
              </a:rPr>
              <a:t>http://datatracker.ietf.org/wg/core/</a:t>
            </a:r>
            <a:r>
              <a:rPr lang="en-GB" sz="1600" b="0" dirty="0"/>
              <a:t> </a:t>
            </a:r>
            <a:endParaRPr lang="en-GB" sz="1600" dirty="0"/>
          </a:p>
          <a:p>
            <a:pPr lvl="1"/>
            <a:r>
              <a:rPr lang="en-US" sz="1600" dirty="0"/>
              <a:t>Focus: framework for resource-oriented applications intended to run on constrained IP networks. </a:t>
            </a:r>
            <a:endParaRPr lang="en-US" sz="1600" dirty="0" smtClean="0"/>
          </a:p>
          <a:p>
            <a:pPr marL="0" indent="0">
              <a:buNone/>
            </a:pPr>
            <a:endParaRPr lang="en-US" sz="1800" dirty="0"/>
          </a:p>
          <a:p>
            <a:endParaRPr lang="en-US" sz="1800" dirty="0"/>
          </a:p>
          <a:p>
            <a:pPr marL="0" indent="0">
              <a:lnSpc>
                <a:spcPct val="80000"/>
              </a:lnSpc>
              <a:buNone/>
              <a:defRPr/>
            </a:pP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0072949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2015</a:t>
            </a:r>
            <a:endParaRPr lang="en-US" sz="1800"/>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HPE-Aruba </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E2D3960-A144-4B75-B89D-4EFD7A4AD3C3}" type="slidenum">
              <a:rPr lang="en-US" smtClean="0"/>
              <a:pPr/>
              <a:t>8</a:t>
            </a:fld>
            <a:endParaRPr lang="en-US" smtClean="0"/>
          </a:p>
        </p:txBody>
      </p:sp>
      <p:sp>
        <p:nvSpPr>
          <p:cNvPr id="19461" name="Rectangle 2"/>
          <p:cNvSpPr>
            <a:spLocks noGrp="1" noChangeArrowheads="1"/>
          </p:cNvSpPr>
          <p:nvPr>
            <p:ph type="title"/>
          </p:nvPr>
        </p:nvSpPr>
        <p:spPr/>
        <p:txBody>
          <a:bodyPr/>
          <a:lstStyle/>
          <a:p>
            <a:r>
              <a:rPr lang="en-US" dirty="0" smtClean="0"/>
              <a:t>RADEXT WG</a:t>
            </a:r>
          </a:p>
        </p:txBody>
      </p:sp>
      <p:sp>
        <p:nvSpPr>
          <p:cNvPr id="19462" name="Rectangle 3"/>
          <p:cNvSpPr>
            <a:spLocks noGrp="1" noChangeArrowheads="1"/>
          </p:cNvSpPr>
          <p:nvPr>
            <p:ph type="body" idx="1"/>
          </p:nvPr>
        </p:nvSpPr>
        <p:spPr>
          <a:xfrm>
            <a:off x="685800" y="1676400"/>
            <a:ext cx="7772400" cy="4648200"/>
          </a:xfrm>
        </p:spPr>
        <p:txBody>
          <a:bodyPr/>
          <a:lstStyle/>
          <a:p>
            <a:pPr>
              <a:lnSpc>
                <a:spcPct val="80000"/>
              </a:lnSpc>
            </a:pPr>
            <a:r>
              <a:rPr lang="en-US" sz="1800" dirty="0" smtClean="0"/>
              <a:t>See </a:t>
            </a:r>
            <a:r>
              <a:rPr lang="en-US" sz="1800" dirty="0" smtClean="0">
                <a:hlinkClick r:id="rId3"/>
              </a:rPr>
              <a:t>http://datatracker.ietf.org/wg/radext/</a:t>
            </a:r>
            <a:r>
              <a:rPr lang="en-US" sz="1800" dirty="0" smtClean="0"/>
              <a:t> </a:t>
            </a:r>
          </a:p>
          <a:p>
            <a:pPr>
              <a:lnSpc>
                <a:spcPct val="80000"/>
              </a:lnSpc>
            </a:pPr>
            <a:r>
              <a:rPr lang="en-US" sz="1800" dirty="0" smtClean="0"/>
              <a:t>RADIUS Extensions</a:t>
            </a:r>
          </a:p>
          <a:p>
            <a:pPr lvl="1">
              <a:lnSpc>
                <a:spcPct val="80000"/>
              </a:lnSpc>
            </a:pPr>
            <a:r>
              <a:rPr lang="en-US" sz="1600" dirty="0" smtClean="0"/>
              <a:t>The RADIUS Extensions Working Group will focus on extensions to the</a:t>
            </a:r>
            <a:br>
              <a:rPr lang="en-US" sz="1600" dirty="0" smtClean="0"/>
            </a:br>
            <a:r>
              <a:rPr lang="en-US" sz="1600" dirty="0" smtClean="0"/>
              <a:t>RADIUS protocol required to define extensions to the standard attribute space as well as to address cryptographic algorithm agility and use over new transports. </a:t>
            </a:r>
          </a:p>
          <a:p>
            <a:pPr lvl="1">
              <a:lnSpc>
                <a:spcPct val="80000"/>
              </a:lnSpc>
            </a:pPr>
            <a:r>
              <a:rPr lang="en-US" sz="1600" dirty="0" smtClean="0"/>
              <a:t>In addition, RADEXT will work on RADIUS Design Guidelines and define new attributes for particular applications of authentication, authorization and</a:t>
            </a:r>
            <a:br>
              <a:rPr lang="en-US" sz="1600" dirty="0" smtClean="0"/>
            </a:br>
            <a:r>
              <a:rPr lang="en-US" sz="1600" dirty="0" smtClean="0"/>
              <a:t>accounting such as NAS management and local area network (LAN) usage. </a:t>
            </a:r>
            <a:endParaRPr lang="en-US" sz="1800" dirty="0" smtClean="0"/>
          </a:p>
          <a:p>
            <a:pPr>
              <a:lnSpc>
                <a:spcPct val="80000"/>
              </a:lnSpc>
            </a:pPr>
            <a:r>
              <a:rPr lang="en-US" sz="1800" dirty="0" smtClean="0"/>
              <a:t>Updates [November 2015]</a:t>
            </a:r>
          </a:p>
          <a:p>
            <a:pPr lvl="1">
              <a:lnSpc>
                <a:spcPct val="80000"/>
              </a:lnSpc>
            </a:pPr>
            <a:r>
              <a:rPr lang="en-US" sz="1600" dirty="0" smtClean="0"/>
              <a:t>Updated: </a:t>
            </a:r>
            <a:r>
              <a:rPr lang="en-US" sz="1600" dirty="0"/>
              <a:t>Data Types in the Remote Authentication Dial-In User Service Protocol (RADIUS, see </a:t>
            </a:r>
            <a:r>
              <a:rPr lang="en-US" sz="1600" dirty="0">
                <a:hlinkClick r:id="rId4"/>
              </a:rPr>
              <a:t>http://datatracker.ietf.org/doc/draft-ietf-radext-datatypes</a:t>
            </a:r>
            <a:r>
              <a:rPr lang="en-US" sz="1600" dirty="0" smtClean="0">
                <a:hlinkClick r:id="rId4"/>
              </a:rPr>
              <a:t>/</a:t>
            </a:r>
            <a:r>
              <a:rPr lang="en-US" sz="1600" dirty="0" smtClean="0"/>
              <a:t> </a:t>
            </a:r>
            <a:endParaRPr lang="en-US" sz="1600" dirty="0"/>
          </a:p>
          <a:p>
            <a:pPr lvl="1">
              <a:lnSpc>
                <a:spcPct val="80000"/>
              </a:lnSpc>
            </a:pPr>
            <a:r>
              <a:rPr lang="en-US" sz="1600" dirty="0" smtClean="0"/>
              <a:t>RFC 7585 published: NAI-based </a:t>
            </a:r>
            <a:r>
              <a:rPr lang="en-US" sz="1600" dirty="0"/>
              <a:t>Dynamic Peer Discovery for RADIUS/TLS and RADIUS/DTLS, see https://datatracker.ietf.org/doc/rfc7585/ </a:t>
            </a:r>
            <a:r>
              <a:rPr lang="en-US" sz="1600" dirty="0" smtClean="0"/>
              <a:t> </a:t>
            </a:r>
          </a:p>
          <a:p>
            <a:pPr lvl="1">
              <a:lnSpc>
                <a:spcPct val="80000"/>
              </a:lnSpc>
            </a:pPr>
            <a:r>
              <a:rPr lang="en-US" sz="1600" dirty="0" smtClean="0"/>
              <a:t>Updated: RADIUS extensions for IP Port Configuration </a:t>
            </a:r>
            <a:r>
              <a:rPr lang="en-US" sz="1600" dirty="0"/>
              <a:t>and Reporting, see </a:t>
            </a:r>
            <a:r>
              <a:rPr lang="en-US" sz="1600" dirty="0">
                <a:hlinkClick r:id="rId5"/>
              </a:rPr>
              <a:t>http://datatracker.ietf.org/doc/draft-ietf-radext-ip-port-radius-ext</a:t>
            </a:r>
            <a:r>
              <a:rPr lang="en-US" sz="1600" dirty="0" smtClean="0">
                <a:hlinkClick r:id="rId5"/>
              </a:rPr>
              <a:t>/</a:t>
            </a:r>
            <a:r>
              <a:rPr lang="en-US" sz="1600" dirty="0" smtClean="0"/>
              <a:t> </a:t>
            </a:r>
          </a:p>
          <a:p>
            <a:pPr lvl="1">
              <a:lnSpc>
                <a:spcPct val="80000"/>
              </a:lnSpc>
            </a:pPr>
            <a:endParaRPr lang="en-US" sz="1600" dirty="0"/>
          </a:p>
          <a:p>
            <a:pPr lvl="1">
              <a:lnSpc>
                <a:spcPct val="80000"/>
              </a:lnSpc>
            </a:pPr>
            <a:r>
              <a:rPr lang="en-US" sz="1600" dirty="0" smtClean="0"/>
              <a:t>Also note individual submission: </a:t>
            </a:r>
            <a:r>
              <a:rPr lang="en-US" sz="1600" dirty="0">
                <a:hlinkClick r:id="rId6"/>
              </a:rPr>
              <a:t>https://</a:t>
            </a:r>
            <a:r>
              <a:rPr lang="en-US" sz="1600" dirty="0" smtClean="0">
                <a:hlinkClick r:id="rId6"/>
              </a:rPr>
              <a:t>tools.ietf.org/html/draft-harkins-salted-eap-pwd-02</a:t>
            </a:r>
            <a:r>
              <a:rPr lang="en-US" sz="1600" dirty="0" smtClean="0"/>
              <a:t> EMU and Security Area review incorporated, IETF Last Call pending.. Related draft (will be RFC 7664), see </a:t>
            </a:r>
            <a:r>
              <a:rPr lang="en-US" sz="1600" dirty="0">
                <a:hlinkClick r:id="rId7"/>
              </a:rPr>
              <a:t>https://datatracker.ietf.org/doc/draft-irtf-cfrg-dragonfly</a:t>
            </a:r>
            <a:r>
              <a:rPr lang="en-US" sz="1600" dirty="0" smtClean="0">
                <a:hlinkClick r:id="rId7"/>
              </a:rPr>
              <a:t>/</a:t>
            </a:r>
            <a:r>
              <a:rPr lang="en-US" sz="1600" dirty="0" smtClean="0"/>
              <a:t> .</a:t>
            </a: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2015</a:t>
            </a:r>
            <a:endParaRPr lang="en-US" sz="1800"/>
          </a:p>
        </p:txBody>
      </p:sp>
      <p:sp>
        <p:nvSpPr>
          <p:cNvPr id="1536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HPE-Aruba </a:t>
            </a:r>
          </a:p>
        </p:txBody>
      </p:sp>
      <p:sp>
        <p:nvSpPr>
          <p:cNvPr id="1536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7800250-5732-46B4-B14C-1F0DC15AA41A}" type="slidenum">
              <a:rPr lang="en-US" smtClean="0"/>
              <a:pPr/>
              <a:t>9</a:t>
            </a:fld>
            <a:endParaRPr lang="en-US" smtClean="0"/>
          </a:p>
        </p:txBody>
      </p:sp>
      <p:sp>
        <p:nvSpPr>
          <p:cNvPr id="15365" name="Rectangle 2"/>
          <p:cNvSpPr>
            <a:spLocks noGrp="1" noChangeArrowheads="1"/>
          </p:cNvSpPr>
          <p:nvPr>
            <p:ph type="title"/>
          </p:nvPr>
        </p:nvSpPr>
        <p:spPr>
          <a:xfrm>
            <a:off x="685800" y="838200"/>
            <a:ext cx="7772400" cy="1143000"/>
          </a:xfrm>
          <a:noFill/>
        </p:spPr>
        <p:txBody>
          <a:bodyPr/>
          <a:lstStyle/>
          <a:p>
            <a:r>
              <a:rPr lang="en-US" smtClean="0"/>
              <a:t>Emergency Context Resolution with Internet Technologies (ECRIT) </a:t>
            </a:r>
          </a:p>
        </p:txBody>
      </p:sp>
      <p:sp>
        <p:nvSpPr>
          <p:cNvPr id="15366" name="Rectangle 3"/>
          <p:cNvSpPr>
            <a:spLocks noGrp="1" noChangeArrowheads="1"/>
          </p:cNvSpPr>
          <p:nvPr>
            <p:ph type="body" idx="1"/>
          </p:nvPr>
        </p:nvSpPr>
        <p:spPr>
          <a:xfrm>
            <a:off x="685800" y="2209800"/>
            <a:ext cx="7772400" cy="4114800"/>
          </a:xfrm>
          <a:noFill/>
        </p:spPr>
        <p:txBody>
          <a:bodyPr/>
          <a:lstStyle/>
          <a:p>
            <a:pPr>
              <a:lnSpc>
                <a:spcPct val="80000"/>
              </a:lnSpc>
            </a:pPr>
            <a:r>
              <a:rPr lang="en-GB" sz="1800" dirty="0" smtClean="0">
                <a:solidFill>
                  <a:srgbClr val="000000"/>
                </a:solidFill>
                <a:ea typeface="Arial Unicode MS" pitchFamily="34" charset="-128"/>
                <a:cs typeface="Arial Unicode MS" pitchFamily="34" charset="-128"/>
              </a:rPr>
              <a:t>Working Group website: </a:t>
            </a:r>
            <a:r>
              <a:rPr lang="en-GB" sz="1800" dirty="0" smtClean="0">
                <a:hlinkClick r:id="rId3"/>
              </a:rPr>
              <a:t>http://www.ietf.org/dyn/wg/charter/ecrit-charter.html</a:t>
            </a:r>
            <a:r>
              <a:rPr lang="en-GB" sz="1800" dirty="0" smtClean="0"/>
              <a:t> </a:t>
            </a:r>
          </a:p>
          <a:p>
            <a:pPr marL="0" indent="0">
              <a:lnSpc>
                <a:spcPct val="80000"/>
              </a:lnSpc>
              <a:buNone/>
            </a:pPr>
            <a:endParaRPr lang="en-GB" sz="1800" dirty="0" smtClean="0">
              <a:solidFill>
                <a:srgbClr val="000000"/>
              </a:solidFill>
              <a:ea typeface="Arial Unicode MS" pitchFamily="34" charset="-128"/>
              <a:cs typeface="Arial Unicode MS" pitchFamily="34" charset="-128"/>
            </a:endParaRPr>
          </a:p>
          <a:p>
            <a:pPr>
              <a:lnSpc>
                <a:spcPct val="80000"/>
              </a:lnSpc>
            </a:pPr>
            <a:r>
              <a:rPr lang="en-US" sz="1800" dirty="0" smtClean="0"/>
              <a:t>Emergency Services </a:t>
            </a:r>
          </a:p>
          <a:p>
            <a:pPr lvl="1">
              <a:lnSpc>
                <a:spcPct val="80000"/>
              </a:lnSpc>
            </a:pPr>
            <a:r>
              <a:rPr lang="en-US" sz="1600" dirty="0" smtClean="0"/>
              <a:t>Framework for Emergency Calling using Internet Multimedia, see </a:t>
            </a:r>
            <a:r>
              <a:rPr lang="en-US" sz="1600" dirty="0" smtClean="0">
                <a:hlinkClick r:id="rId4"/>
              </a:rPr>
              <a:t>http://datatracker.ietf.org/doc/rfc6443/</a:t>
            </a:r>
            <a:r>
              <a:rPr lang="en-US" sz="1600" dirty="0" smtClean="0"/>
              <a:t> </a:t>
            </a:r>
          </a:p>
          <a:p>
            <a:pPr>
              <a:lnSpc>
                <a:spcPct val="80000"/>
              </a:lnSpc>
            </a:pPr>
            <a:endParaRPr lang="en-US" sz="1800" dirty="0" smtClean="0"/>
          </a:p>
          <a:p>
            <a:pPr>
              <a:lnSpc>
                <a:spcPct val="80000"/>
              </a:lnSpc>
            </a:pPr>
            <a:r>
              <a:rPr lang="en-US" sz="1800" dirty="0" smtClean="0"/>
              <a:t>Updates [November 2015]</a:t>
            </a:r>
          </a:p>
          <a:p>
            <a:pPr lvl="1">
              <a:lnSpc>
                <a:spcPct val="80000"/>
              </a:lnSpc>
            </a:pPr>
            <a:r>
              <a:rPr lang="en-US" sz="1400" dirty="0" smtClean="0"/>
              <a:t>New version, Submitted to IESG for publication: Additional Data Related to </a:t>
            </a:r>
            <a:r>
              <a:rPr lang="en-US" sz="1400" dirty="0"/>
              <a:t>an Emergency Call, see </a:t>
            </a:r>
            <a:r>
              <a:rPr lang="en-US" sz="1400" dirty="0">
                <a:hlinkClick r:id="rId5"/>
              </a:rPr>
              <a:t>http://datatracker.ietf.org/doc/draft-ietf-ecrit-additional-data</a:t>
            </a:r>
            <a:r>
              <a:rPr lang="en-US" sz="1400" dirty="0" smtClean="0">
                <a:hlinkClick r:id="rId5"/>
              </a:rPr>
              <a:t>/</a:t>
            </a:r>
            <a:r>
              <a:rPr lang="en-US" sz="1400" dirty="0" smtClean="0"/>
              <a:t> </a:t>
            </a:r>
          </a:p>
          <a:p>
            <a:pPr lvl="1">
              <a:lnSpc>
                <a:spcPct val="80000"/>
              </a:lnSpc>
            </a:pPr>
            <a:r>
              <a:rPr lang="en-US" sz="1400" dirty="0" smtClean="0"/>
              <a:t>New version: Next-Generation </a:t>
            </a:r>
            <a:r>
              <a:rPr lang="en-US" sz="1400" dirty="0"/>
              <a:t>Vehicle-Initiated Emergency Calls, see </a:t>
            </a:r>
            <a:r>
              <a:rPr lang="en-US" sz="1400" dirty="0">
                <a:hlinkClick r:id="rId6"/>
              </a:rPr>
              <a:t>https://datatracker.ietf.org/doc/draft-ietf-ecrit-car-crash/</a:t>
            </a:r>
            <a:r>
              <a:rPr lang="en-US" sz="1400" dirty="0"/>
              <a:t> </a:t>
            </a:r>
            <a:endParaRPr lang="en-US" sz="1400" dirty="0" smtClean="0"/>
          </a:p>
          <a:p>
            <a:pPr lvl="1">
              <a:lnSpc>
                <a:spcPct val="80000"/>
              </a:lnSpc>
            </a:pPr>
            <a:r>
              <a:rPr lang="en-US" sz="1400" dirty="0" smtClean="0"/>
              <a:t>New version: Next-Generation </a:t>
            </a:r>
            <a:r>
              <a:rPr lang="en-US" sz="1400" dirty="0"/>
              <a:t>Pan-European </a:t>
            </a:r>
            <a:r>
              <a:rPr lang="en-US" sz="1400" dirty="0" err="1" smtClean="0"/>
              <a:t>eCall</a:t>
            </a:r>
            <a:r>
              <a:rPr lang="en-US" sz="1400" dirty="0"/>
              <a:t>, see </a:t>
            </a:r>
            <a:r>
              <a:rPr lang="en-US" sz="1400" dirty="0">
                <a:hlinkClick r:id="rId7"/>
              </a:rPr>
              <a:t>https://datatracker.ietf.org/doc/draft-ietf-ecrit-ecall</a:t>
            </a:r>
            <a:r>
              <a:rPr lang="en-US" sz="1400" dirty="0" smtClean="0">
                <a:hlinkClick r:id="rId7"/>
              </a:rPr>
              <a:t>/</a:t>
            </a:r>
            <a:r>
              <a:rPr lang="en-US" sz="1400" dirty="0" smtClean="0"/>
              <a:t> </a:t>
            </a:r>
            <a:endParaRPr lang="en-US"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85038</TotalTime>
  <Words>1959</Words>
  <Application>Microsoft Office PowerPoint</Application>
  <PresentationFormat>On-screen Show (4:3)</PresentationFormat>
  <Paragraphs>360</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802-11-Submission</vt:lpstr>
      <vt:lpstr>Document</vt:lpstr>
      <vt:lpstr>IEEE 802.11-IETF Liaison Report</vt:lpstr>
      <vt:lpstr>Abstract</vt:lpstr>
      <vt:lpstr>IETF Meetings</vt:lpstr>
      <vt:lpstr>IETF- IEEE 802 Liaison Activity  </vt:lpstr>
      <vt:lpstr>Multicast issues</vt:lpstr>
      <vt:lpstr>Recent IETF BOFs</vt:lpstr>
      <vt:lpstr>Of Interest to Smart Grid</vt:lpstr>
      <vt:lpstr>RADEXT WG</vt:lpstr>
      <vt:lpstr>Emergency Context Resolution with Internet Technologies (ECRIT) </vt:lpstr>
      <vt:lpstr>Home Networking (homenet) WG</vt:lpstr>
      <vt:lpstr>Operations Area Working Group</vt:lpstr>
      <vt:lpstr>Active Queue Management (AQM)</vt:lpstr>
      <vt:lpstr>Transport Layer Security (TLS)</vt:lpstr>
      <vt:lpstr>Extensions for Scalable DNS Service Discovery (dnssd)</vt:lpstr>
      <vt:lpstr>Of Interest: Network-Based Mobility Extensions (NETEXT)</vt:lpstr>
      <vt:lpstr>Protocols for IP Multicast (PIM)</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dc:title>
  <dc:creator>Dorothy Stanley</dc:creator>
  <cp:lastModifiedBy>Dorothy Stanley</cp:lastModifiedBy>
  <cp:revision>533</cp:revision>
  <cp:lastPrinted>1998-02-10T13:28:06Z</cp:lastPrinted>
  <dcterms:created xsi:type="dcterms:W3CDTF">2005-01-04T21:26:55Z</dcterms:created>
  <dcterms:modified xsi:type="dcterms:W3CDTF">2015-11-09T23:16:48Z</dcterms:modified>
</cp:coreProperties>
</file>