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346" r:id="rId2"/>
    <p:sldId id="2347" r:id="rId3"/>
    <p:sldId id="2312" r:id="rId4"/>
    <p:sldId id="2348" r:id="rId5"/>
    <p:sldId id="2360" r:id="rId6"/>
    <p:sldId id="2350" r:id="rId7"/>
    <p:sldId id="2313" r:id="rId8"/>
    <p:sldId id="2355" r:id="rId9"/>
    <p:sldId id="2365" r:id="rId10"/>
    <p:sldId id="2349" r:id="rId11"/>
    <p:sldId id="2358" r:id="rId12"/>
    <p:sldId id="2322" r:id="rId13"/>
    <p:sldId id="2288" r:id="rId14"/>
    <p:sldId id="2345" r:id="rId15"/>
    <p:sldId id="2353" r:id="rId16"/>
    <p:sldId id="2354" r:id="rId17"/>
    <p:sldId id="2359" r:id="rId18"/>
    <p:sldId id="2361" r:id="rId19"/>
    <p:sldId id="2364" r:id="rId20"/>
    <p:sldId id="2363" r:id="rId21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0" autoAdjust="0"/>
    <p:restoredTop sz="95821" autoAdjust="0"/>
  </p:normalViewPr>
  <p:slideViewPr>
    <p:cSldViewPr>
      <p:cViewPr>
        <p:scale>
          <a:sx n="90" d="100"/>
          <a:sy n="90" d="100"/>
        </p:scale>
        <p:origin x="-1254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802.11-15/1224r2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802.11-15/1224r2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802.11-15/1224r2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802.11-15/1224r2</a:t>
            </a:r>
            <a:endParaRPr lang="en-US" altLang="ja-JP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November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802.11-15/1224r2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November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(HP-Aruba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802.11-15/1224r2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802.11-15/1224r2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802.11-15/1224r2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65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802.11-15/1224r2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(HP-Aruba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802.11-15/1224r2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802.11-15/1224r2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ADD4223-815A-4844-B7DF-0582E4BEA10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9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802.11-15/1224r2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09-00ax-spec-framework.docx" TargetMode="External"/><Relationship Id="rId7" Type="http://schemas.openxmlformats.org/officeDocument/2006/relationships/hyperlink" Target="https://mentor.ieee.org/802.11/dcn/14/11-14-1009-02-00ax-proposed-802-11ax-functional-requirements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882-04-00ax-tgax-channel-model-document.docx" TargetMode="External"/><Relationship Id="rId5" Type="http://schemas.openxmlformats.org/officeDocument/2006/relationships/hyperlink" Target="https://mentor.ieee.org/802.11/dcn/14/11-14-0980-12-00ax-simulation-scenarios.docx" TargetMode="External"/><Relationship Id="rId4" Type="http://schemas.openxmlformats.org/officeDocument/2006/relationships/hyperlink" Target="https://mentor.ieee.org/802.11/dcn/14/11-14-0571-10-00ax-evaluation-methodology.doc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355-03-0arc-mib-truthvalue-usage-patterns.docx" TargetMode="External"/><Relationship Id="rId3" Type="http://schemas.openxmlformats.org/officeDocument/2006/relationships/hyperlink" Target="https://mentor.ieee.org/802.11/dcn/15/11-15-0555-04-0arc-normative-ds-sap-proposal.docx" TargetMode="External"/><Relationship Id="rId7" Type="http://schemas.openxmlformats.org/officeDocument/2006/relationships/hyperlink" Target="https://mentor.ieee.org/802.11/dcn/15/11-15-1133-00-0arc-existing-oam-interface-specifications.pptx" TargetMode="External"/><Relationship Id="rId12" Type="http://schemas.openxmlformats.org/officeDocument/2006/relationships/hyperlink" Target="https://mentor.ieee.org/802.11/dcn/14/11-14-1213-01-0arc-ap-arch-concepts-and-distribution-system-acces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842-01-0arc-ieee-802-11-in-5g.pptx" TargetMode="External"/><Relationship Id="rId11" Type="http://schemas.openxmlformats.org/officeDocument/2006/relationships/hyperlink" Target="https://mentor.ieee.org/802.11/dcn/15/11-15-0454-00-0arc-some-more-ds-architecture-concepts.pptx" TargetMode="External"/><Relationship Id="rId5" Type="http://schemas.openxmlformats.org/officeDocument/2006/relationships/hyperlink" Target="https://mentor.ieee.org/802.11/dcn/15/11-15-0593-02-0arc-802-11-as-a-component.ppt" TargetMode="External"/><Relationship Id="rId10" Type="http://schemas.openxmlformats.org/officeDocument/2006/relationships/hyperlink" Target="https://mentor.ieee.org/802.11/dcn/15/11-15-0540-02-0arc-updates-to-revmc-5-1-5.docx" TargetMode="External"/><Relationship Id="rId4" Type="http://schemas.openxmlformats.org/officeDocument/2006/relationships/hyperlink" Target="https://mentor.ieee.org/802.11/dcn/15/11-15-0757-01-0000-802-11-as-a-component-tutorial.pptx" TargetMode="External"/><Relationship Id="rId9" Type="http://schemas.openxmlformats.org/officeDocument/2006/relationships/hyperlink" Target="https://mentor.ieee.org/802.11/dcn/15/11-15-0891-00-0arc-delta-r2r3-of-mib-truthvalue-usage-patterns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3/NGEPONSG/documents/100gepon_CSD.pdf" TargetMode="External"/><Relationship Id="rId13" Type="http://schemas.openxmlformats.org/officeDocument/2006/relationships/hyperlink" Target="http://grouper.ieee.org/groups/802/PARs/2015_11/15-15-0738-00-0000-15.4t-HR_PAR_Draft.pdf" TargetMode="External"/><Relationship Id="rId3" Type="http://schemas.openxmlformats.org/officeDocument/2006/relationships/hyperlink" Target="http://www.ieee802.org/1/files/public/docs2015/new-parsons-URN-Namespace-PAR-0915.pdf" TargetMode="External"/><Relationship Id="rId7" Type="http://schemas.openxmlformats.org/officeDocument/2006/relationships/hyperlink" Target="http://ieee802.org/3/NGEPONSG/documents/P802_3ca_PAR_290915.pdf" TargetMode="External"/><Relationship Id="rId12" Type="http://schemas.openxmlformats.org/officeDocument/2006/relationships/hyperlink" Target="http://grouper.ieee.org/groups/802/PARs/2015_11/15-15-0683-01-003d-tg3d-csd-change.docx" TargetMode="External"/><Relationship Id="rId17" Type="http://schemas.openxmlformats.org/officeDocument/2006/relationships/hyperlink" Target="https://mentor.ieee.org/802.16/dcn/15/16-15-0038-01.docx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http://grouper.ieee.org/groups/802/PARs/2015_11/15-15-0755-00-0000_15.4u-India-CSD-draft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5/dcb-thaler-1CQ-csd-local-address-prot-1015-v0.pdf" TargetMode="External"/><Relationship Id="rId11" Type="http://schemas.openxmlformats.org/officeDocument/2006/relationships/hyperlink" Target="http://grouper.ieee.org/groups/802/PARs/2015_11/15-15-0682-01-003d-3d-par-change.pdf" TargetMode="External"/><Relationship Id="rId5" Type="http://schemas.openxmlformats.org/officeDocument/2006/relationships/hyperlink" Target="http://www.ieee802.org/1/files/public/docs2015/dcb-thaler-1CQ-par-local-address-prot-1015-v0.pdf" TargetMode="External"/><Relationship Id="rId15" Type="http://schemas.openxmlformats.org/officeDocument/2006/relationships/hyperlink" Target="http://grouper.ieee.org/groups/802/PARs/2015_11/15-15-0754-00-0000-P802_15_4u_PAR_India%20draft.pdf" TargetMode="External"/><Relationship Id="rId10" Type="http://schemas.openxmlformats.org/officeDocument/2006/relationships/hyperlink" Target="http://ieee802.org/3/CU4HDDSG/CU4HDD%20SG-CSD-v1-1.pdf" TargetMode="External"/><Relationship Id="rId4" Type="http://schemas.openxmlformats.org/officeDocument/2006/relationships/hyperlink" Target="http://www.ieee802.org/1/files/public/docs2015/new-parsons-URN-Namespace-CSD-0915.pdf" TargetMode="External"/><Relationship Id="rId9" Type="http://schemas.openxmlformats.org/officeDocument/2006/relationships/hyperlink" Target="http://ieee802.org/3/CU4HDDSG/P802_3cb_PAR_280915.pdf" TargetMode="External"/><Relationship Id="rId14" Type="http://schemas.openxmlformats.org/officeDocument/2006/relationships/hyperlink" Target="http://grouper.ieee.org/groups/802/PARs/2015_11/15-15-0739-00-0000_15.4t-HR-CSD-draft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HPE-Aruba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2015-11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2015-11-09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893963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9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November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4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September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err="1" smtClean="0"/>
              <a:t>TGmc</a:t>
            </a:r>
            <a:r>
              <a:rPr lang="en-US" altLang="ja-JP" dirty="0" smtClean="0"/>
              <a:t> acting as a </a:t>
            </a:r>
            <a:r>
              <a:rPr lang="en-US" dirty="0"/>
              <a:t>sponsor Ballot Resolution Committee (BRC</a:t>
            </a:r>
            <a:r>
              <a:rPr lang="en-US" dirty="0" smtClean="0"/>
              <a:t>) </a:t>
            </a:r>
          </a:p>
          <a:p>
            <a:pPr lvl="1">
              <a:defRPr/>
            </a:pPr>
            <a:r>
              <a:rPr lang="en-US" altLang="ja-JP" dirty="0" smtClean="0"/>
              <a:t>1899 comments received (initial SB, 89% approval) on P802.11REVmc D4.0; about 400 comments still to be resolved 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6 teleconferences </a:t>
            </a:r>
            <a:r>
              <a:rPr lang="en-US" altLang="ja-JP" dirty="0"/>
              <a:t>(</a:t>
            </a:r>
            <a:r>
              <a:rPr lang="en-GB" dirty="0"/>
              <a:t>Sept 25, Oct 2, 9, 28, 30, Nov 6)</a:t>
            </a:r>
            <a:r>
              <a:rPr lang="en-US" altLang="ja-JP" dirty="0"/>
              <a:t> and </a:t>
            </a:r>
            <a:r>
              <a:rPr lang="en-US" altLang="ja-JP" dirty="0" smtClean="0"/>
              <a:t>a Cambridge face-to-face (with teleconference facilities) held: comment resolution</a:t>
            </a:r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this November Meeting: </a:t>
            </a:r>
          </a:p>
          <a:p>
            <a:pPr lvl="1">
              <a:defRPr/>
            </a:pPr>
            <a:r>
              <a:rPr lang="en-US" altLang="ja-JP" dirty="0"/>
              <a:t>C</a:t>
            </a:r>
            <a:r>
              <a:rPr lang="en-US" altLang="ja-JP" dirty="0" smtClean="0"/>
              <a:t>omment resolution, agenda in 11-15-1223</a:t>
            </a:r>
          </a:p>
          <a:p>
            <a:pPr lvl="1">
              <a:defRPr/>
            </a:pPr>
            <a:r>
              <a:rPr lang="en-US" altLang="ja-JP" dirty="0" smtClean="0"/>
              <a:t>Review schedule; December 7-10 BRC comment resolution meeting in Piscataway NJ</a:t>
            </a:r>
          </a:p>
          <a:p>
            <a:pPr lvl="1">
              <a:defRPr/>
            </a:pP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November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HPE-Aruba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11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altLang="ja-JP" sz="3600" dirty="0" smtClean="0"/>
              <a:t>November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HPE-Aruba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286000"/>
            <a:ext cx="8229600" cy="4114800"/>
          </a:xfrm>
        </p:spPr>
        <p:txBody>
          <a:bodyPr/>
          <a:lstStyle/>
          <a:p>
            <a:pPr marL="457200" lvl="0" indent="-457200">
              <a:defRPr/>
            </a:pPr>
            <a:r>
              <a:rPr lang="en-US" dirty="0"/>
              <a:t>Since the September 2015 meeting:</a:t>
            </a:r>
          </a:p>
          <a:p>
            <a:pPr marL="914400" lvl="1" indent="-457200">
              <a:defRPr/>
            </a:pPr>
            <a:r>
              <a:rPr lang="en-US" altLang="ko-KR" sz="1800" dirty="0">
                <a:ea typeface="+mn-ea"/>
                <a:cs typeface="+mn-cs"/>
              </a:rPr>
              <a:t>Recirculation Letter Ballot 215 for Draft 5.0 (unchanged) closed on </a:t>
            </a:r>
            <a:r>
              <a:rPr lang="en-US" altLang="ko-KR" sz="1800" dirty="0" smtClean="0">
                <a:ea typeface="+mn-ea"/>
                <a:cs typeface="+mn-cs"/>
              </a:rPr>
              <a:t>Oct 3</a:t>
            </a:r>
            <a:endParaRPr lang="en-US" altLang="ko-KR" sz="1800" dirty="0">
              <a:ea typeface="+mn-ea"/>
              <a:cs typeface="+mn-cs"/>
            </a:endParaRPr>
          </a:p>
          <a:p>
            <a:pPr marL="1276350" lvl="2" indent="-457200">
              <a:buFont typeface="Times New Roman"/>
              <a:defRPr/>
            </a:pPr>
            <a:r>
              <a:rPr lang="en-US" altLang="ko-KR" dirty="0">
                <a:ea typeface="+mn-ea"/>
                <a:cs typeface="+mn-cs"/>
                <a:sym typeface="Times New Roman"/>
              </a:rPr>
              <a:t>97.76 approval ratio: Motion Passes</a:t>
            </a:r>
          </a:p>
          <a:p>
            <a:pPr marL="1276350" lvl="2" indent="-457200">
              <a:buFont typeface="Times New Roman"/>
              <a:defRPr/>
            </a:pPr>
            <a:r>
              <a:rPr lang="en-US" altLang="ko-KR" dirty="0">
                <a:ea typeface="+mn-ea"/>
                <a:cs typeface="+mn-cs"/>
                <a:sym typeface="Times New Roman"/>
              </a:rPr>
              <a:t>1 </a:t>
            </a:r>
            <a:r>
              <a:rPr lang="en-US" altLang="ko-KR" dirty="0" smtClean="0">
                <a:ea typeface="+mn-ea"/>
                <a:cs typeface="+mn-cs"/>
                <a:sym typeface="Times New Roman"/>
              </a:rPr>
              <a:t>comment </a:t>
            </a:r>
            <a:r>
              <a:rPr lang="en-US" altLang="ko-KR" dirty="0">
                <a:ea typeface="+mn-ea"/>
                <a:cs typeface="+mn-cs"/>
                <a:sym typeface="Times New Roman"/>
              </a:rPr>
              <a:t>received in LB215 but it was withdrawn </a:t>
            </a:r>
          </a:p>
          <a:p>
            <a:pPr marL="914400" lvl="1" indent="-457200">
              <a:defRPr/>
            </a:pPr>
            <a:r>
              <a:rPr lang="en-US" sz="1800" dirty="0">
                <a:ea typeface="+mn-ea"/>
                <a:cs typeface="+mn-cs"/>
              </a:rPr>
              <a:t>After getting an EC approval, an i</a:t>
            </a:r>
            <a:r>
              <a:rPr lang="en-US" altLang="ko-KR" sz="1800" dirty="0">
                <a:ea typeface="+mn-ea"/>
                <a:cs typeface="+mn-cs"/>
              </a:rPr>
              <a:t>nitial Sponsor Ballot for Draft 5.0 started from October 6 and closed on November 5</a:t>
            </a:r>
          </a:p>
          <a:p>
            <a:pPr marL="914400" lvl="1" indent="-457200">
              <a:defRPr/>
            </a:pPr>
            <a:r>
              <a:rPr lang="en-US" sz="1800" dirty="0">
                <a:ea typeface="+mn-ea"/>
                <a:cs typeface="+mn-cs"/>
              </a:rPr>
              <a:t>Initial Sponsor Ballot for Draft 5.0 closed on November 5</a:t>
            </a:r>
          </a:p>
          <a:p>
            <a:pPr marL="1276350" lvl="2" indent="-457200">
              <a:buFont typeface="Times New Roman"/>
              <a:defRPr/>
            </a:pPr>
            <a:r>
              <a:rPr lang="en-US" dirty="0" smtClean="0">
                <a:ea typeface="+mn-ea"/>
                <a:cs typeface="+mn-cs"/>
                <a:sym typeface="Times New Roman"/>
              </a:rPr>
              <a:t>90.55 </a:t>
            </a:r>
            <a:r>
              <a:rPr lang="en-US" dirty="0">
                <a:ea typeface="+mn-ea"/>
                <a:cs typeface="+mn-cs"/>
                <a:sym typeface="Times New Roman"/>
              </a:rPr>
              <a:t>approval ratio: Motion </a:t>
            </a:r>
            <a:r>
              <a:rPr lang="en-US" dirty="0" smtClean="0">
                <a:ea typeface="+mn-ea"/>
                <a:cs typeface="+mn-cs"/>
                <a:sym typeface="Times New Roman"/>
              </a:rPr>
              <a:t>Passes</a:t>
            </a:r>
          </a:p>
          <a:p>
            <a:pPr marL="1276350" lvl="2" indent="-457200">
              <a:buFont typeface="Times New Roman"/>
              <a:defRPr/>
            </a:pPr>
            <a:r>
              <a:rPr lang="en-US" dirty="0" smtClean="0">
                <a:ea typeface="+mn-ea"/>
                <a:cs typeface="+mn-cs"/>
                <a:sym typeface="Times New Roman"/>
              </a:rPr>
              <a:t> 552 </a:t>
            </a:r>
            <a:r>
              <a:rPr lang="en-US" dirty="0">
                <a:ea typeface="+mn-ea"/>
                <a:cs typeface="+mn-cs"/>
                <a:sym typeface="Times New Roman"/>
              </a:rPr>
              <a:t>comments received in SB: </a:t>
            </a:r>
            <a:r>
              <a:rPr lang="en-US" dirty="0" smtClean="0">
                <a:ea typeface="+mn-ea"/>
                <a:cs typeface="+mn-cs"/>
                <a:sym typeface="Times New Roman"/>
              </a:rPr>
              <a:t>265 editorial </a:t>
            </a:r>
            <a:r>
              <a:rPr lang="en-US" dirty="0">
                <a:ea typeface="+mn-ea"/>
                <a:cs typeface="+mn-cs"/>
                <a:sym typeface="Times New Roman"/>
              </a:rPr>
              <a:t>comments, </a:t>
            </a:r>
            <a:r>
              <a:rPr lang="en-US" dirty="0" smtClean="0">
                <a:ea typeface="+mn-ea"/>
                <a:cs typeface="+mn-cs"/>
                <a:sym typeface="Times New Roman"/>
              </a:rPr>
              <a:t>287 technical </a:t>
            </a:r>
            <a:r>
              <a:rPr lang="en-US" dirty="0">
                <a:ea typeface="+mn-ea"/>
                <a:cs typeface="+mn-cs"/>
                <a:sym typeface="Times New Roman"/>
              </a:rPr>
              <a:t>comments </a:t>
            </a:r>
          </a:p>
          <a:p>
            <a:pPr marL="457200" lvl="0" indent="-457200">
              <a:defRPr sz="1800"/>
            </a:pPr>
            <a:r>
              <a:rPr lang="en-US" sz="2000" dirty="0" smtClean="0"/>
              <a:t>Goals </a:t>
            </a:r>
            <a:r>
              <a:rPr lang="en-US" sz="2000" dirty="0"/>
              <a:t>for November 2015 Meeting:</a:t>
            </a:r>
          </a:p>
          <a:p>
            <a:pPr marL="914400" lvl="1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Start comment resolution of the </a:t>
            </a:r>
            <a:r>
              <a:rPr lang="en-US" dirty="0" smtClean="0">
                <a:ea typeface="Times New Roman"/>
                <a:cs typeface="Times New Roman"/>
                <a:sym typeface="Times New Roman"/>
              </a:rPr>
              <a:t>initial SB comments </a:t>
            </a:r>
            <a:endParaRPr lang="en-US" dirty="0">
              <a:ea typeface="Times New Roman"/>
              <a:cs typeface="Times New Roman"/>
              <a:sym typeface="Times New Roman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November </a:t>
            </a:r>
            <a:r>
              <a:rPr lang="en-US" altLang="en-US" dirty="0" smtClean="0"/>
              <a:t>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November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HPE-Aruba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week</a:t>
            </a:r>
          </a:p>
          <a:p>
            <a:pPr lvl="1"/>
            <a:r>
              <a:rPr lang="en-US" altLang="ja-JP" dirty="0"/>
              <a:t>Approve minutes of past meeting and teleconference</a:t>
            </a:r>
          </a:p>
          <a:p>
            <a:pPr lvl="1"/>
            <a:r>
              <a:rPr lang="en-US" altLang="ja-JP" dirty="0"/>
              <a:t>Comment resolution of 1</a:t>
            </a:r>
            <a:r>
              <a:rPr lang="en-US" altLang="ja-JP" baseline="30000" dirty="0"/>
              <a:t>st</a:t>
            </a:r>
            <a:r>
              <a:rPr lang="en-US" altLang="ja-JP" dirty="0"/>
              <a:t> sponsor LB </a:t>
            </a:r>
          </a:p>
          <a:p>
            <a:pPr lvl="1"/>
            <a:r>
              <a:rPr lang="en-US" altLang="ja-JP" dirty="0"/>
              <a:t>Approve Timeline</a:t>
            </a:r>
          </a:p>
          <a:p>
            <a:pPr lvl="1"/>
            <a:r>
              <a:rPr lang="en-US" altLang="ja-JP" dirty="0"/>
              <a:t>Approve Teleconference schedule</a:t>
            </a:r>
          </a:p>
          <a:p>
            <a:pPr lvl="1"/>
            <a:r>
              <a:rPr lang="en-US" altLang="ja-JP" dirty="0"/>
              <a:t>Approve Plan for Jan</a:t>
            </a: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November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Peng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r>
              <a:rPr lang="en-US" altLang="zh-CN" dirty="0"/>
              <a:t>Resolve the outstanding CIDs </a:t>
            </a:r>
          </a:p>
          <a:p>
            <a:endParaRPr lang="en-US" altLang="zh-CN" dirty="0"/>
          </a:p>
          <a:p>
            <a:r>
              <a:rPr lang="en-US" altLang="zh-CN" dirty="0" err="1"/>
              <a:t>TGaj</a:t>
            </a:r>
            <a:r>
              <a:rPr lang="en-US" altLang="zh-CN" dirty="0"/>
              <a:t> Technical Specification D1.0 ready for WG Initial Letter Ballot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altLang="ja-JP" dirty="0" smtClean="0"/>
              <a:t>November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848600" cy="42672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</a:t>
            </a:r>
            <a:r>
              <a:rPr lang="en-US" dirty="0" smtClean="0"/>
              <a:t>September meeting</a:t>
            </a:r>
            <a:r>
              <a:rPr lang="en-US" dirty="0"/>
              <a:t>, 11ak Draft D1.3 has been posted and 3 teleconferences were held to work on resolution of comments from LB 212.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more comments from WG LB #212 and any other issues on P802.11ak Draft D1.3. See 11-15/556 for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 IWK and 802.11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Go to WG recirculation.</a:t>
            </a:r>
          </a:p>
          <a:p>
            <a:pPr marL="609600" indent="-609600"/>
            <a:r>
              <a:rPr lang="en-US" dirty="0"/>
              <a:t>Agenda: See 11-15/1220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HPE-Aruba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HPE-Aruba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November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216 (D3.0)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Finished on Saturday November 7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endParaRPr lang="en-GB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Preparing comment resolutions</a:t>
            </a: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Service Proxy Architecture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Proxy and service storage mechanisms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11-15/1230r1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HPE-Aruba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November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September 2015.</a:t>
            </a:r>
          </a:p>
          <a:p>
            <a:r>
              <a:rPr lang="en-CA" sz="2000" dirty="0"/>
              <a:t>Continue with technical presentations and Ad Hoc meetings.</a:t>
            </a:r>
          </a:p>
          <a:p>
            <a:r>
              <a:rPr lang="en-CA" sz="2000" dirty="0"/>
              <a:t>Continue to advance TG documents with emphasize on the TG Specification Framework document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https://mentor.ieee.org/802.11/dcn/15/11-15-0132-09-00ax-spec-framework.docx</a:t>
            </a:r>
            <a:r>
              <a:rPr lang="en-CA" sz="1600" dirty="0"/>
              <a:t>  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https://mentor.ieee.org/802.11/dcn/14/11-14-0571-10-00ax-evaluation-methodology.docx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5"/>
              </a:rPr>
              <a:t>https://mentor.ieee.org/802.11/dcn/14/11-14-0980-14-00ax-simulation-scenarios.docx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6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r>
              <a:rPr lang="en-US" sz="2000" dirty="0"/>
              <a:t>Agenda for this meeting is available  in document 11-15/1232r0.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HPE-Aruba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November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343400"/>
          </a:xfrm>
        </p:spPr>
        <p:txBody>
          <a:bodyPr lIns="91440" tIns="45720" rIns="91440" bIns="45720"/>
          <a:lstStyle/>
          <a:p>
            <a:r>
              <a:rPr lang="en-CA" sz="2000" dirty="0"/>
              <a:t>Approval of meeting minutes of September interim</a:t>
            </a:r>
          </a:p>
          <a:p>
            <a:r>
              <a:rPr lang="en-CA" sz="2000" dirty="0"/>
              <a:t>Timeline and progress review</a:t>
            </a:r>
          </a:p>
          <a:p>
            <a:r>
              <a:rPr lang="en-CA" sz="2000" dirty="0"/>
              <a:t>Liaison </a:t>
            </a:r>
          </a:p>
          <a:p>
            <a:pPr lvl="1"/>
            <a:r>
              <a:rPr lang="en-CA" sz="1600" dirty="0"/>
              <a:t>Response to Wi-Fi Alliance on their effort on usage model prioritization</a:t>
            </a:r>
          </a:p>
          <a:p>
            <a:r>
              <a:rPr lang="en-US" sz="2000" dirty="0"/>
              <a:t>Advance in Task group documents</a:t>
            </a:r>
          </a:p>
          <a:p>
            <a:pPr lvl="1"/>
            <a:r>
              <a:rPr lang="en-US" sz="1600" dirty="0"/>
              <a:t>Usage model</a:t>
            </a:r>
          </a:p>
          <a:p>
            <a:pPr lvl="1"/>
            <a:r>
              <a:rPr lang="en-US" sz="1600" dirty="0"/>
              <a:t>Functional requirements</a:t>
            </a:r>
          </a:p>
          <a:p>
            <a:pPr lvl="1"/>
            <a:r>
              <a:rPr lang="en-US" sz="1600" dirty="0"/>
              <a:t>Channel model</a:t>
            </a:r>
          </a:p>
          <a:p>
            <a:pPr lvl="1"/>
            <a:r>
              <a:rPr lang="en-CA" sz="1600" dirty="0"/>
              <a:t>Evaluation methodology</a:t>
            </a:r>
          </a:p>
          <a:p>
            <a:pPr lvl="1"/>
            <a:r>
              <a:rPr lang="en-CA" sz="1600" dirty="0"/>
              <a:t>Selection procedure</a:t>
            </a:r>
          </a:p>
          <a:p>
            <a:r>
              <a:rPr lang="en-CA" sz="2000" dirty="0"/>
              <a:t>Technical presentations</a:t>
            </a:r>
          </a:p>
          <a:p>
            <a:r>
              <a:rPr lang="en-CA" sz="2000" dirty="0"/>
              <a:t>Start preparation on Specification Framework Document</a:t>
            </a:r>
            <a:endParaRPr lang="en-CA" sz="1600" dirty="0"/>
          </a:p>
          <a:p>
            <a:r>
              <a:rPr lang="en-US" sz="2000" dirty="0"/>
              <a:t>Agenda for this meeting is available in document </a:t>
            </a:r>
            <a:r>
              <a:rPr lang="en-US" sz="2000" dirty="0" smtClean="0"/>
              <a:t>11-15/1200r2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altLang="ja-JP" dirty="0"/>
              <a:t>– </a:t>
            </a:r>
            <a:r>
              <a:rPr lang="en-US" altLang="ja-JP" dirty="0" smtClean="0"/>
              <a:t>November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Formation meeting held at Bangkok.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Agreed on development process and timelines.</a:t>
            </a:r>
          </a:p>
          <a:p>
            <a:pPr marL="1009650" lvl="1" indent="-609600"/>
            <a:endParaRPr lang="en-US" sz="1050" dirty="0"/>
          </a:p>
          <a:p>
            <a:r>
              <a:rPr lang="en-US" dirty="0"/>
              <a:t>Nov.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Complete use case document development.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Initiate Functional Requirement Document.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Continue r</a:t>
            </a:r>
            <a:r>
              <a:rPr lang="en-US" altLang="en-US" dirty="0"/>
              <a:t>eview of technical submissions (performance analysis, positioning techniques, challenges etc.).</a:t>
            </a:r>
          </a:p>
          <a:p>
            <a:pPr marL="1009650" lvl="1" indent="-609600"/>
            <a:endParaRPr lang="en-US" sz="1200" dirty="0"/>
          </a:p>
          <a:p>
            <a:r>
              <a:rPr lang="en-US" dirty="0"/>
              <a:t>Agenda: See </a:t>
            </a:r>
            <a:r>
              <a:rPr lang="en-US" dirty="0" smtClean="0"/>
              <a:t>11-15/1237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HPE-Aruba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>
                <a:solidFill>
                  <a:schemeClr val="tx2"/>
                </a:solidFill>
              </a:rPr>
              <a:t>TGaz</a:t>
            </a:r>
            <a:r>
              <a:rPr lang="en-US" altLang="en-US" dirty="0" smtClean="0">
                <a:solidFill>
                  <a:schemeClr val="tx2"/>
                </a:solidFill>
              </a:rPr>
              <a:t> - Schedule </a:t>
            </a:r>
            <a:r>
              <a:rPr lang="en-US" altLang="en-US" dirty="0">
                <a:solidFill>
                  <a:schemeClr val="tx2"/>
                </a:solidFill>
              </a:rPr>
              <a:t>in a </a:t>
            </a:r>
            <a:r>
              <a:rPr lang="en-US" altLang="en-US" dirty="0" smtClean="0">
                <a:solidFill>
                  <a:schemeClr val="tx2"/>
                </a:solidFill>
              </a:rPr>
              <a:t>Glance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D. Stanley, HPE-Aruba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21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HPE-Aruba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November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TGai</a:t>
            </a:r>
            <a:r>
              <a:rPr lang="en-US" altLang="en-US" sz="1800" kern="0" dirty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Long Range Low Power (LRLP) Topic Interest Group (TIG)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LRLP TIG </a:t>
            </a:r>
            <a:r>
              <a:rPr lang="en-US" altLang="ja-JP" dirty="0"/>
              <a:t>– </a:t>
            </a:r>
            <a:r>
              <a:rPr lang="en-US" altLang="ja-JP" dirty="0" smtClean="0"/>
              <a:t>November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Long Range Low Power Topic Interest Group</a:t>
            </a:r>
            <a:br>
              <a:rPr lang="en-GB" sz="2800" b="0" dirty="0" smtClean="0"/>
            </a:br>
            <a:r>
              <a:rPr lang="en-GB" dirty="0" smtClean="0"/>
              <a:t>Chair: Tim Godfrey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495800"/>
          </a:xfrm>
        </p:spPr>
        <p:txBody>
          <a:bodyPr/>
          <a:lstStyle/>
          <a:p>
            <a:r>
              <a:rPr lang="en-US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Second TIG Meeting this week (initial meeting Sept 2015)</a:t>
            </a:r>
          </a:p>
          <a:p>
            <a:pPr marL="1009650" lvl="1" indent="-609600"/>
            <a:endParaRPr lang="en-US" sz="1050" dirty="0"/>
          </a:p>
          <a:p>
            <a:r>
              <a:rPr lang="en-US" dirty="0"/>
              <a:t>November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of contributions on LRLP Use Cases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of contributions regarding technical approaches and feasibility of achieving the requirements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Development of TIG output report (outline in 11-15-1181r0)</a:t>
            </a:r>
          </a:p>
          <a:p>
            <a:r>
              <a:rPr lang="en-US" dirty="0"/>
              <a:t>Agenda in 11-15/1277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HPE-Aruba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November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HPE-Aruba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MDR Status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</a:t>
            </a:r>
            <a:r>
              <a:rPr lang="en-US" altLang="en-US" dirty="0" smtClean="0"/>
              <a:t>SC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November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>
                <a:ea typeface="ＭＳ Ｐゴシック" pitchFamily="34" charset="-128"/>
              </a:rPr>
              <a:t>DS-SAP and Annex R becoming normative (last review)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b="1" dirty="0">
                <a:ea typeface="ＭＳ Ｐゴシック" pitchFamily="34" charset="-128"/>
              </a:rPr>
              <a:t> </a:t>
            </a:r>
            <a:r>
              <a:rPr lang="en-US" altLang="en-US" dirty="0">
                <a:ea typeface="ＭＳ Ｐゴシック" pitchFamily="34" charset="-128"/>
                <a:hlinkClick r:id="rId3"/>
              </a:rPr>
              <a:t>11-15/0555r04</a:t>
            </a:r>
            <a:r>
              <a:rPr lang="en-US" altLang="en-US" dirty="0">
                <a:ea typeface="ＭＳ Ｐゴシック" pitchFamily="34" charset="-128"/>
              </a:rPr>
              <a:t> 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IETF/802 coordination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dirty="0">
                <a:ea typeface="ＭＳ Ｐゴシック" pitchFamily="34" charset="-128"/>
              </a:rPr>
              <a:t>IETF discussions about multicast over 802.11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802.11 as a component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dirty="0">
                <a:ea typeface="ＭＳ Ｐゴシック" pitchFamily="34" charset="-128"/>
              </a:rPr>
              <a:t>Can/should implementations use 802.11 as a “plug in”: </a:t>
            </a:r>
            <a:r>
              <a:rPr lang="en-US" dirty="0">
                <a:ea typeface="ＭＳ Ｐゴシック" pitchFamily="34" charset="-128"/>
                <a:hlinkClick r:id="rId4"/>
              </a:rPr>
              <a:t>11-15/0757r1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5"/>
              </a:rPr>
              <a:t>11-15/0593r2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6"/>
              </a:rPr>
              <a:t>11-15/0842r1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u="sng" dirty="0">
                <a:hlinkClick r:id="rId7"/>
              </a:rPr>
              <a:t>11-15/1133r0</a:t>
            </a:r>
            <a:endParaRPr lang="en-US" altLang="en-US" dirty="0">
              <a:ea typeface="ＭＳ Ｐゴシック" pitchFamily="34" charset="-128"/>
            </a:endParaRP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MIB attributes Design Pattern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600" dirty="0">
                <a:ea typeface="ＭＳ Ｐゴシック" pitchFamily="34" charset="-128"/>
                <a:hlinkClick r:id="rId8"/>
              </a:rPr>
              <a:t>11-15/0355r3</a:t>
            </a:r>
            <a:r>
              <a:rPr lang="en-US" sz="1600" dirty="0">
                <a:ea typeface="ＭＳ Ｐゴシック" pitchFamily="34" charset="-128"/>
              </a:rPr>
              <a:t>, </a:t>
            </a:r>
            <a:r>
              <a:rPr lang="en-US" sz="1600" dirty="0">
                <a:ea typeface="ＭＳ Ｐゴシック" pitchFamily="34" charset="-128"/>
                <a:hlinkClick r:id="rId9"/>
              </a:rPr>
              <a:t>11-15/0891r0</a:t>
            </a:r>
            <a:r>
              <a:rPr lang="en-US" altLang="en-US" sz="1600" dirty="0">
                <a:ea typeface="ＭＳ Ｐゴシック" pitchFamily="34" charset="-128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1800" dirty="0"/>
              <a:t>Clause 5 (Figure 5-1, et al) architecture (for </a:t>
            </a:r>
            <a:r>
              <a:rPr lang="en-US" altLang="en-US" sz="1800" dirty="0" err="1"/>
              <a:t>REVmc</a:t>
            </a:r>
            <a:r>
              <a:rPr lang="en-US" altLang="en-US" sz="1800" dirty="0"/>
              <a:t>)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600" dirty="0">
                <a:hlinkClick r:id="rId10"/>
              </a:rPr>
              <a:t>11-15/0540r2</a:t>
            </a:r>
            <a:endParaRPr lang="en-US" altLang="en-US" sz="1600" dirty="0">
              <a:ea typeface="ＭＳ Ｐゴシック" pitchFamily="34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1800" dirty="0"/>
              <a:t>Review/Discussion of 802.1AC draft and ballot comments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AP/DS/Portal architecture and 802 concepts - </a:t>
            </a:r>
            <a:r>
              <a:rPr lang="en-US" sz="1600" dirty="0">
                <a:ea typeface="ＭＳ Ｐゴシック" pitchFamily="34" charset="-128"/>
                <a:hlinkClick r:id="rId11"/>
              </a:rPr>
              <a:t>11-15/0454r0</a:t>
            </a:r>
            <a:r>
              <a:rPr lang="en-US" sz="1600" dirty="0">
                <a:ea typeface="ＭＳ Ｐゴシック" pitchFamily="34" charset="-128"/>
              </a:rPr>
              <a:t>,</a:t>
            </a:r>
          </a:p>
          <a:p>
            <a:pPr marL="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600" dirty="0">
                <a:ea typeface="ＭＳ Ｐゴシック" pitchFamily="34" charset="-128"/>
              </a:rPr>
              <a:t>	 </a:t>
            </a:r>
            <a:r>
              <a:rPr lang="en-US" sz="1600" dirty="0">
                <a:ea typeface="ＭＳ Ｐゴシック" pitchFamily="34" charset="-128"/>
                <a:hlinkClick r:id="rId12"/>
              </a:rPr>
              <a:t>11-14/1213r1</a:t>
            </a:r>
            <a:r>
              <a:rPr lang="en-US" sz="1600" dirty="0">
                <a:ea typeface="ＭＳ Ｐゴシック" pitchFamily="34" charset="-128"/>
              </a:rPr>
              <a:t> (slides 9-11)</a:t>
            </a:r>
            <a:endParaRPr lang="en-US" sz="1600" b="1" dirty="0"/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18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1800" dirty="0" err="1">
                <a:ea typeface="MS PGothic" panose="020B0600070205080204" pitchFamily="34" charset="-128"/>
              </a:rPr>
              <a:t>TGak</a:t>
            </a:r>
            <a:r>
              <a:rPr lang="en-US" altLang="en-US" sz="1800" dirty="0">
                <a:ea typeface="MS PGothic" panose="020B0600070205080204" pitchFamily="34" charset="-128"/>
              </a:rPr>
              <a:t> and 802.1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HPE-Aruba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November 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HPE-Aruba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057400"/>
            <a:ext cx="8305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200" dirty="0"/>
              <a:t>Review of Proposed 802 PAR documents  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802d - Amendment: URN Namespace, </a:t>
            </a:r>
            <a:r>
              <a:rPr lang="en-US" sz="1700" dirty="0">
                <a:hlinkClick r:id="rId3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4"/>
              </a:rPr>
              <a:t>CSD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802.1CQ- Standard: Multicast and Local Address Assignment, </a:t>
            </a:r>
            <a:r>
              <a:rPr lang="en-US" sz="1700" dirty="0">
                <a:hlinkClick r:id="rId5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6"/>
              </a:rPr>
              <a:t>CSD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802.3ca - Amendment, 25 Gb/s and 100 Gb/s Passive Optical Networks, </a:t>
            </a:r>
            <a:r>
              <a:rPr lang="en-US" sz="1700" dirty="0">
                <a:hlinkClick r:id="rId7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8"/>
              </a:rPr>
              <a:t>CSD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802.3cb - Amendment, 2.5 Gb/s and 5 Gb/s Operation over Backplane and Copper Cables , </a:t>
            </a:r>
            <a:r>
              <a:rPr lang="en-US" sz="1700" dirty="0">
                <a:hlinkClick r:id="rId9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10"/>
              </a:rPr>
              <a:t>CSD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802.15.3d - 100Gbps wireless switched point-to-point physical layer,  </a:t>
            </a:r>
            <a:r>
              <a:rPr lang="en-US" sz="1700" dirty="0">
                <a:hlinkClick r:id="rId11"/>
              </a:rPr>
              <a:t>PAR Modification</a:t>
            </a:r>
            <a:r>
              <a:rPr lang="en-US" sz="1700" dirty="0"/>
              <a:t> and </a:t>
            </a:r>
            <a:r>
              <a:rPr lang="en-US" sz="1700" dirty="0">
                <a:hlinkClick r:id="rId12"/>
              </a:rPr>
              <a:t>5C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802.15.4t Standard: Low-Rate Wireless Personal Area Networks (LR-WPANs) Amendment for a High(</a:t>
            </a:r>
            <a:r>
              <a:rPr lang="en-US" sz="1700" dirty="0" err="1"/>
              <a:t>er</a:t>
            </a:r>
            <a:r>
              <a:rPr lang="en-US" sz="1700" dirty="0"/>
              <a:t>) Rate Physical (PHY) Layer, </a:t>
            </a:r>
            <a:r>
              <a:rPr lang="en-US" sz="1700" dirty="0">
                <a:hlinkClick r:id="rId13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14"/>
              </a:rPr>
              <a:t>CSD</a:t>
            </a:r>
            <a:r>
              <a:rPr lang="en-US" sz="1700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802.15.4u Amendment, Low-Rate Wireless Personal Area Networks (LR-WPANs) Amendment for use of the Indian 865-867 MHz band. </a:t>
            </a:r>
            <a:r>
              <a:rPr lang="en-US" sz="1700" dirty="0">
                <a:hlinkClick r:id="rId15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16"/>
              </a:rPr>
              <a:t>CSD 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802.16s - Amendment, Fixed and Mobile Wireless Access in Channel Sizes up to 1.25 MHz,  </a:t>
            </a:r>
            <a:r>
              <a:rPr lang="en-US" sz="1700" dirty="0">
                <a:hlinkClick r:id="rId17"/>
              </a:rPr>
              <a:t>PAR and CSD</a:t>
            </a:r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200" dirty="0"/>
              <a:t>Meeting times: Monday PM2, Tuesday AM2, Thursday </a:t>
            </a:r>
            <a:r>
              <a:rPr lang="en-US" altLang="en-US" sz="2200" dirty="0" smtClean="0"/>
              <a:t>AM2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November 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Global regulatory updates</a:t>
            </a:r>
            <a:endParaRPr lang="en-US" altLang="en-US" sz="2000" dirty="0"/>
          </a:p>
          <a:p>
            <a:r>
              <a:rPr lang="en-US" altLang="en-US" dirty="0"/>
              <a:t>Updates from ETSI TC BRAN and ERM TG11 and preparation for the upcoming meetings</a:t>
            </a:r>
          </a:p>
          <a:p>
            <a:pPr lvl="1"/>
            <a:r>
              <a:rPr lang="en-US" altLang="en-US" dirty="0"/>
              <a:t>LAA-LTE / 802.11 coexistence work progress</a:t>
            </a:r>
          </a:p>
          <a:p>
            <a:pPr lvl="1"/>
            <a:r>
              <a:rPr lang="en-US" altLang="en-US" dirty="0"/>
              <a:t>2.4 GHz “Spectrum Load Factor” proposal</a:t>
            </a:r>
          </a:p>
          <a:p>
            <a:pPr lvl="1"/>
            <a:r>
              <a:rPr lang="en-US" altLang="en-US" dirty="0"/>
              <a:t>Receiver requirements and the EU Radio Equipment Directive for 2.4 GHz, 5 GHz, 60 </a:t>
            </a:r>
            <a:r>
              <a:rPr lang="en-US" altLang="en-US" dirty="0" err="1"/>
              <a:t>Ghz</a:t>
            </a:r>
            <a:r>
              <a:rPr lang="en-US" altLang="en-US" dirty="0"/>
              <a:t> and the TVWS</a:t>
            </a:r>
          </a:p>
          <a:p>
            <a:r>
              <a:rPr lang="en-US" altLang="en-US" dirty="0"/>
              <a:t>Implications of FCC 14-30 changes deadline (6/2/16)</a:t>
            </a:r>
          </a:p>
          <a:p>
            <a:r>
              <a:rPr lang="en-US" altLang="en-US" dirty="0"/>
              <a:t>WRC-15 in progress</a:t>
            </a:r>
          </a:p>
          <a:p>
            <a:r>
              <a:rPr lang="en-US" altLang="en-US" dirty="0"/>
              <a:t>Changes to the IEEE 802 regulatory process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HPE-Aruba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November 2015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HPE-Aruba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905000"/>
            <a:ext cx="8305800" cy="539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sz="2400" b="1" dirty="0" smtClean="0"/>
              <a:t>Tuesday AM1 (08:00-10:00)</a:t>
            </a:r>
          </a:p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GB" altLang="en-US" sz="2400" b="1" kern="0" dirty="0">
                <a:solidFill>
                  <a:srgbClr val="000000"/>
                </a:solidFill>
                <a:latin typeface="Times New Roman"/>
              </a:rPr>
              <a:t>Vice-chair election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kern="0" dirty="0">
                <a:solidFill>
                  <a:srgbClr val="000000"/>
                </a:solidFill>
                <a:latin typeface="Times New Roman"/>
              </a:rPr>
              <a:t>Close nominations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kern="0" dirty="0">
                <a:solidFill>
                  <a:srgbClr val="000000"/>
                </a:solidFill>
                <a:latin typeface="Times New Roman"/>
              </a:rPr>
              <a:t>Voting</a:t>
            </a:r>
          </a:p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GB" altLang="en-US" sz="2400" b="1" kern="0" dirty="0">
                <a:solidFill>
                  <a:srgbClr val="000000"/>
                </a:solidFill>
                <a:latin typeface="Times New Roman"/>
              </a:rPr>
              <a:t>Presentations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kern="0" dirty="0">
                <a:solidFill>
                  <a:srgbClr val="000000"/>
                </a:solidFill>
                <a:latin typeface="Times New Roman"/>
              </a:rPr>
              <a:t>“Packet appending in bit-interleaved coded modulation,” Matt </a:t>
            </a:r>
            <a:r>
              <a:rPr lang="en-US" altLang="en-US" sz="1800" kern="0" dirty="0" err="1">
                <a:solidFill>
                  <a:srgbClr val="000000"/>
                </a:solidFill>
                <a:latin typeface="Times New Roman"/>
              </a:rPr>
              <a:t>Krasicki</a:t>
            </a:r>
            <a:r>
              <a:rPr lang="en-US" altLang="en-US" sz="1800" kern="0" dirty="0">
                <a:solidFill>
                  <a:srgbClr val="000000"/>
                </a:solidFill>
                <a:latin typeface="Times New Roman"/>
              </a:rPr>
              <a:t>, Poznan University of Technology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kern="0" dirty="0" smtClean="0">
                <a:solidFill>
                  <a:srgbClr val="000000"/>
                </a:solidFill>
                <a:latin typeface="Times New Roman"/>
              </a:rPr>
              <a:t>“Low Power wake-up Receiver for 802.11,” </a:t>
            </a:r>
            <a:r>
              <a:rPr lang="en-US" altLang="en-US" sz="1800" kern="0" dirty="0">
                <a:solidFill>
                  <a:srgbClr val="000000"/>
                </a:solidFill>
                <a:latin typeface="Times New Roman"/>
              </a:rPr>
              <a:t>Minyoung Park, </a:t>
            </a:r>
            <a:r>
              <a:rPr lang="en-US" altLang="en-US" sz="1800" kern="0" dirty="0" smtClean="0">
                <a:solidFill>
                  <a:srgbClr val="000000"/>
                </a:solidFill>
                <a:latin typeface="Times New Roman"/>
              </a:rPr>
              <a:t>Intel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kern="0" dirty="0" smtClean="0">
                <a:solidFill>
                  <a:srgbClr val="000000"/>
                </a:solidFill>
                <a:latin typeface="Times New Roman"/>
              </a:rPr>
              <a:t>“Thoughts on 802.11 in a 3GPP 5G Network,” Joseph Levy, Interdigital</a:t>
            </a:r>
            <a:endParaRPr lang="en-US" alt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</a:rPr>
              <a:t>Plans for January 2016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kern="0" dirty="0">
                <a:solidFill>
                  <a:srgbClr val="000000"/>
                </a:solidFill>
                <a:latin typeface="Times New Roman"/>
              </a:rPr>
              <a:t>Chair will make a call for presentations in advance</a:t>
            </a:r>
          </a:p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</a:rPr>
              <a:t>Adjournment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/>
            <a:endParaRPr lang="en-US" altLang="en-US" sz="2000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HPE-Aruba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November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848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Prepare for SC6 meeting in February 2016</a:t>
            </a:r>
          </a:p>
          <a:p>
            <a:pPr lvl="1">
              <a:defRPr/>
            </a:pPr>
            <a:r>
              <a:rPr lang="en-AU" dirty="0"/>
              <a:t>Not much because no agenda yet</a:t>
            </a:r>
          </a:p>
          <a:p>
            <a:pPr>
              <a:defRPr/>
            </a:pPr>
            <a:r>
              <a:rPr lang="en-AU" dirty="0"/>
              <a:t>Prepare for SC6/WG7 meeting in November 2015</a:t>
            </a:r>
          </a:p>
          <a:p>
            <a:pPr lvl="1">
              <a:defRPr/>
            </a:pPr>
            <a:r>
              <a:rPr lang="en-AU" dirty="0"/>
              <a:t>One minor item</a:t>
            </a:r>
          </a:p>
          <a:p>
            <a:pPr>
              <a:defRPr/>
            </a:pPr>
            <a:r>
              <a:rPr lang="en-AU" dirty="0"/>
              <a:t>It will be a quiet week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eight standards in the pipeline for ratification under the PSDO</a:t>
            </a:r>
          </a:p>
        </p:txBody>
      </p:sp>
      <p:sp>
        <p:nvSpPr>
          <p:cNvPr id="14339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November 2015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D. Stanley, HPE-Aruba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Slide </a:t>
            </a:r>
            <a:fld id="{0FED7FBE-8AAD-403E-915A-8673304127FA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/>
        </p:nvGraphicFramePr>
        <p:xfrm>
          <a:off x="152400" y="2030413"/>
          <a:ext cx="8839200" cy="34559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1223282"/>
                <a:gridCol w="1223282"/>
                <a:gridCol w="1223282"/>
                <a:gridCol w="1223282"/>
                <a:gridCol w="2446564"/>
              </a:tblGrid>
              <a:tr h="579129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2014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Nov 15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 in Feb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Jan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 Jan</a:t>
                      </a:r>
                      <a:r>
                        <a:rPr lang="en-AU" sz="1600" b="1" kern="1200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16</a:t>
                      </a:r>
                      <a:endParaRPr lang="en-AU" sz="1600" b="1" kern="1200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May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 15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comments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sent in Nov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sent in Nov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89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319322</TotalTime>
  <Words>1555</Words>
  <Application>Microsoft Office PowerPoint</Application>
  <PresentationFormat>On-screen Show (4:3)</PresentationFormat>
  <Paragraphs>388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Document</vt:lpstr>
      <vt:lpstr>WG11  Opening Report Snapshot slides 2015-11</vt:lpstr>
      <vt:lpstr>Abstract </vt:lpstr>
      <vt:lpstr>Editors Meeting – November 2015 Chairs: Peter Ecclesine, Adrian Stephens</vt:lpstr>
      <vt:lpstr>802.11 ARC SC– November 2015 Chair: Mark Hamilton</vt:lpstr>
      <vt:lpstr>PAR SC –  November 2015 Project Authorization Request  Chair: Jon Rosdahl</vt:lpstr>
      <vt:lpstr>Regulatory SC – November 2015 Chair: Richard Kennedy</vt:lpstr>
      <vt:lpstr>WNG SC –  November 2015 Chair: Jim Lansford</vt:lpstr>
      <vt:lpstr>IEEE 802 JTC1 SC – November 2015 Chair: Andrew Myles</vt:lpstr>
      <vt:lpstr>IEEE 802 has eight standards in the pipeline for ratification under the PSDO</vt:lpstr>
      <vt:lpstr>TGmc 802.11 Revision – November 2015 Chair: Dorothy Stanley</vt:lpstr>
      <vt:lpstr>IEEE 802.11ah  – November 2015 sub 1GHz PHY Chair: Yongho Seok</vt:lpstr>
      <vt:lpstr>IEEE 802.11 FILS TGai – November 2015 Fast Initial Link Setup  Chair: Hiroshi Mano</vt:lpstr>
      <vt:lpstr>IEEE 802.11aj – November 2015 China Millimeter Wave Chair: Xiaoming Peng</vt:lpstr>
      <vt:lpstr>Task Group 802.11ak – November 2015 Enhancements For Transit Links Within Bridged Networks Chair: Donald Eastlake</vt:lpstr>
      <vt:lpstr>IEEE 802.11aq – November 2015 Pre-Association Discovery Chair: Stephen McCann</vt:lpstr>
      <vt:lpstr>IEEE 802.11ax – November 2015 High Efficiency WLAN Chair: Osama Aboul-Magd </vt:lpstr>
      <vt:lpstr>IEEE 802.11ay  – November 2015 Next Generation 60GHz Chair: Edward Au  </vt:lpstr>
      <vt:lpstr>TGaz – November 2015 Next Generation Positioning  Chair: Jonathan Segev</vt:lpstr>
      <vt:lpstr>TGaz - Schedule in a Glance</vt:lpstr>
      <vt:lpstr>LRLP TIG – November 2015 Long Range Low Power Topic Interest Group Chair: Tim Godfrey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November 2015</dc:title>
  <dc:creator>dstanley@arubanetworks.com;802.11CAC</dc:creator>
  <cp:lastModifiedBy>Dorothy Stanley</cp:lastModifiedBy>
  <cp:revision>3199</cp:revision>
  <cp:lastPrinted>2014-03-15T03:57:02Z</cp:lastPrinted>
  <dcterms:created xsi:type="dcterms:W3CDTF">1998-02-10T13:07:52Z</dcterms:created>
  <dcterms:modified xsi:type="dcterms:W3CDTF">2015-11-09T18:04:14Z</dcterms:modified>
</cp:coreProperties>
</file>