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346" r:id="rId2"/>
    <p:sldId id="2347" r:id="rId3"/>
    <p:sldId id="2312" r:id="rId4"/>
    <p:sldId id="2348" r:id="rId5"/>
    <p:sldId id="2360" r:id="rId6"/>
    <p:sldId id="2350" r:id="rId7"/>
    <p:sldId id="2313" r:id="rId8"/>
    <p:sldId id="2355" r:id="rId9"/>
    <p:sldId id="2365" r:id="rId10"/>
    <p:sldId id="2349" r:id="rId11"/>
    <p:sldId id="2358" r:id="rId12"/>
    <p:sldId id="2322" r:id="rId13"/>
    <p:sldId id="2288" r:id="rId14"/>
    <p:sldId id="2345" r:id="rId15"/>
    <p:sldId id="2353" r:id="rId16"/>
    <p:sldId id="2354" r:id="rId17"/>
    <p:sldId id="2359" r:id="rId18"/>
    <p:sldId id="2361" r:id="rId19"/>
    <p:sldId id="2364" r:id="rId20"/>
    <p:sldId id="2363" r:id="rId21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FFFF00"/>
    <a:srgbClr val="000000"/>
    <a:srgbClr val="66FF33"/>
    <a:srgbClr val="FF9966"/>
    <a:srgbClr val="FF9900"/>
    <a:srgbClr val="0033CC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20" autoAdjust="0"/>
    <p:restoredTop sz="95821" autoAdjust="0"/>
  </p:normalViewPr>
  <p:slideViewPr>
    <p:cSldViewPr>
      <p:cViewPr>
        <p:scale>
          <a:sx n="90" d="100"/>
          <a:sy n="90" d="100"/>
        </p:scale>
        <p:origin x="-1218" y="90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892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802.11-15/1224r0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802.11-15/1224r0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802.11-15/1224r0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(HP-Aruba Networks)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doc.: IEEE 802.11-15/1224r0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November 2015</a:t>
            </a:r>
            <a:endParaRPr lang="en-US" altLang="ja-JP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5613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28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0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2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44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 smtClean="0"/>
              <a:t>Dorothy Stanley (HP-Aruba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4058" y="686126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Page </a:t>
            </a:r>
            <a:fld id="{28621934-9F53-47E3-9670-3F15BFB461D9}" type="slidenum">
              <a:rPr lang="en-US" altLang="ja-JP" sz="1200" smtClean="0"/>
              <a:pPr/>
              <a:t>10</a:t>
            </a:fld>
            <a:endParaRPr lang="en-US" altLang="ja-JP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88" y="3365466"/>
            <a:ext cx="7500627" cy="31888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052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95415" y="22630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doc.: IEEE 802.11-15/1224r0</a:t>
            </a:r>
            <a:endParaRPr kumimoji="0" lang="en-US" altLang="ja-JP" sz="14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450" y="22629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November 2015</a:t>
            </a:r>
            <a:endParaRPr kumimoji="0" lang="en-US" altLang="ja-JP" sz="1400" dirty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447122" y="6860614"/>
            <a:ext cx="204414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343898" indent="-24343898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247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89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541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187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483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 smtClean="0"/>
              <a:t>Dorothy Stanley (HP-Aruba Networks)</a:t>
            </a:r>
            <a:endParaRPr kumimoji="0" lang="en-US" altLang="ja-JP" sz="1200"/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6458" y="6860613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FDEBB0B6-6BC0-4525-9580-DAF908CCEE70}" type="slidenum">
              <a:rPr kumimoji="0" lang="en-US" altLang="ja-JP" sz="1200"/>
              <a:pPr/>
              <a:t>12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6" y="3365652"/>
            <a:ext cx="7499774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802.11-15/1224r0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802.11-15/1224r0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November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(HP-Aruba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15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802.11-15/1224r0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November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(HP-Aruba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802.11-15/1224r0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November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(HP-Aruba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665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802.11-15/1224r0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  <a:endParaRPr lang="en-US" sz="1400" dirty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(HP-Aruba Networks)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November 2015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(HP-Aruba Networks)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802.11-15/1224r0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November 2015</a:t>
            </a:r>
            <a:endParaRPr lang="en-US" altLang="en-US" sz="1400" dirty="0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(HP-Aruba Networks)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802.11-15/1224r0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802.11-15/1224r0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November 2015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(HP-Aruba Networks)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802.11-07/0547r0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2008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ADD4223-815A-4844-B7DF-0582E4BEA10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69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HPE-Aruba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HPE-Aruba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HPE-Aruba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HPE-Aruba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HPE-Aruba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HPE-Aruba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HPE-Aruba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HPE-Aruba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HPE-Aruba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HPE-Aruba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HPE-Aruba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HPE-Aruba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HPE-Aruba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HPE-Aruba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802.11-15/1224r0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5-0532-02-000m-revmc-wg-ballot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132-09-00ax-spec-framework.docx" TargetMode="External"/><Relationship Id="rId7" Type="http://schemas.openxmlformats.org/officeDocument/2006/relationships/hyperlink" Target="https://mentor.ieee.org/802.11/dcn/14/11-14-1009-02-00ax-proposed-802-11ax-functional-requirements.doc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4/11-14-0882-04-00ax-tgax-channel-model-document.docx" TargetMode="External"/><Relationship Id="rId5" Type="http://schemas.openxmlformats.org/officeDocument/2006/relationships/hyperlink" Target="https://mentor.ieee.org/802.11/dcn/14/11-14-0980-12-00ax-simulation-scenarios.docx" TargetMode="External"/><Relationship Id="rId4" Type="http://schemas.openxmlformats.org/officeDocument/2006/relationships/hyperlink" Target="https://mentor.ieee.org/802.11/dcn/14/11-14-0571-10-00ax-evaluation-methodology.docx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5/11-15-0355-03-0arc-mib-truthvalue-usage-patterns.docx" TargetMode="External"/><Relationship Id="rId3" Type="http://schemas.openxmlformats.org/officeDocument/2006/relationships/hyperlink" Target="https://mentor.ieee.org/802.11/dcn/15/11-15-0555-04-0arc-normative-ds-sap-proposal.docx" TargetMode="External"/><Relationship Id="rId7" Type="http://schemas.openxmlformats.org/officeDocument/2006/relationships/hyperlink" Target="https://mentor.ieee.org/802.11/dcn/15/11-15-1133-00-0arc-existing-oam-interface-specifications.pptx" TargetMode="External"/><Relationship Id="rId12" Type="http://schemas.openxmlformats.org/officeDocument/2006/relationships/hyperlink" Target="https://mentor.ieee.org/802.11/dcn/14/11-14-1213-01-0arc-ap-arch-concepts-and-distribution-system-access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5/11-15-0842-01-0arc-ieee-802-11-in-5g.pptx" TargetMode="External"/><Relationship Id="rId11" Type="http://schemas.openxmlformats.org/officeDocument/2006/relationships/hyperlink" Target="https://mentor.ieee.org/802.11/dcn/15/11-15-0454-00-0arc-some-more-ds-architecture-concepts.pptx" TargetMode="External"/><Relationship Id="rId5" Type="http://schemas.openxmlformats.org/officeDocument/2006/relationships/hyperlink" Target="https://mentor.ieee.org/802.11/dcn/15/11-15-0593-02-0arc-802-11-as-a-component.ppt" TargetMode="External"/><Relationship Id="rId10" Type="http://schemas.openxmlformats.org/officeDocument/2006/relationships/hyperlink" Target="https://mentor.ieee.org/802.11/dcn/15/11-15-0540-02-0arc-updates-to-revmc-5-1-5.docx" TargetMode="External"/><Relationship Id="rId4" Type="http://schemas.openxmlformats.org/officeDocument/2006/relationships/hyperlink" Target="https://mentor.ieee.org/802.11/dcn/15/11-15-0757-01-0000-802-11-as-a-component-tutorial.pptx" TargetMode="External"/><Relationship Id="rId9" Type="http://schemas.openxmlformats.org/officeDocument/2006/relationships/hyperlink" Target="https://mentor.ieee.org/802.11/dcn/15/11-15-0891-00-0arc-delta-r2r3-of-mib-truthvalue-usage-patterns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ieee802.org/3/NGEPONSG/documents/100gepon_CSD.pdf" TargetMode="External"/><Relationship Id="rId13" Type="http://schemas.openxmlformats.org/officeDocument/2006/relationships/hyperlink" Target="http://grouper.ieee.org/groups/802/PARs/2015_11/15-15-0738-00-0000-15.4t-HR_PAR_Draft.pdf" TargetMode="External"/><Relationship Id="rId3" Type="http://schemas.openxmlformats.org/officeDocument/2006/relationships/hyperlink" Target="http://www.ieee802.org/1/files/public/docs2015/new-parsons-URN-Namespace-PAR-0915.pdf" TargetMode="External"/><Relationship Id="rId7" Type="http://schemas.openxmlformats.org/officeDocument/2006/relationships/hyperlink" Target="http://ieee802.org/3/NGEPONSG/documents/P802_3ca_PAR_290915.pdf" TargetMode="External"/><Relationship Id="rId12" Type="http://schemas.openxmlformats.org/officeDocument/2006/relationships/hyperlink" Target="http://grouper.ieee.org/groups/802/PARs/2015_11/15-15-0683-01-003d-tg3d-csd-change.docx" TargetMode="External"/><Relationship Id="rId17" Type="http://schemas.openxmlformats.org/officeDocument/2006/relationships/hyperlink" Target="https://mentor.ieee.org/802.16/dcn/15/16-15-0038-01.docx" TargetMode="External"/><Relationship Id="rId2" Type="http://schemas.openxmlformats.org/officeDocument/2006/relationships/notesSlide" Target="../notesSlides/notesSlide5.xml"/><Relationship Id="rId16" Type="http://schemas.openxmlformats.org/officeDocument/2006/relationships/hyperlink" Target="http://grouper.ieee.org/groups/802/PARs/2015_11/15-15-0755-00-0000_15.4u-India-CSD-draft.docx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ieee802.org/1/files/public/docs2015/dcb-thaler-1CQ-csd-local-address-prot-1015-v0.pdf" TargetMode="External"/><Relationship Id="rId11" Type="http://schemas.openxmlformats.org/officeDocument/2006/relationships/hyperlink" Target="http://grouper.ieee.org/groups/802/PARs/2015_11/15-15-0682-01-003d-3d-par-change.pdf" TargetMode="External"/><Relationship Id="rId5" Type="http://schemas.openxmlformats.org/officeDocument/2006/relationships/hyperlink" Target="http://www.ieee802.org/1/files/public/docs2015/dcb-thaler-1CQ-par-local-address-prot-1015-v0.pdf" TargetMode="External"/><Relationship Id="rId15" Type="http://schemas.openxmlformats.org/officeDocument/2006/relationships/hyperlink" Target="http://grouper.ieee.org/groups/802/PARs/2015_11/15-15-0754-00-0000-P802_15_4u_PAR_India%20draft.pdf" TargetMode="External"/><Relationship Id="rId10" Type="http://schemas.openxmlformats.org/officeDocument/2006/relationships/hyperlink" Target="http://ieee802.org/3/CU4HDDSG/CU4HDD%20SG-CSD-v1-1.pdf" TargetMode="External"/><Relationship Id="rId4" Type="http://schemas.openxmlformats.org/officeDocument/2006/relationships/hyperlink" Target="http://www.ieee802.org/1/files/public/docs2015/new-parsons-URN-Namespace-CSD-0915.pdf" TargetMode="External"/><Relationship Id="rId9" Type="http://schemas.openxmlformats.org/officeDocument/2006/relationships/hyperlink" Target="http://ieee802.org/3/CU4HDDSG/P802_3cb_PAR_280915.pdf" TargetMode="External"/><Relationship Id="rId14" Type="http://schemas.openxmlformats.org/officeDocument/2006/relationships/hyperlink" Target="http://grouper.ieee.org/groups/802/PARs/2015_11/15-15-0739-00-0000_15.4t-HR-CSD-draft.docx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HPE-Aruba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2015-11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2015-11-04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7893963"/>
              </p:ext>
            </p:extLst>
          </p:nvPr>
        </p:nvGraphicFramePr>
        <p:xfrm>
          <a:off x="520700" y="2286000"/>
          <a:ext cx="8102600" cy="247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5" name="Document" r:id="rId5" imgW="8257888" imgH="2531617" progId="Word.Document.8">
                  <p:embed/>
                </p:oleObj>
              </mc:Choice>
              <mc:Fallback>
                <p:oleObj name="Document" r:id="rId5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86000"/>
                        <a:ext cx="8102600" cy="247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ja-JP" dirty="0" err="1" smtClean="0"/>
              <a:t>TGmc</a:t>
            </a:r>
            <a:r>
              <a:rPr lang="en-US" altLang="ja-JP" dirty="0" smtClean="0"/>
              <a:t> </a:t>
            </a:r>
            <a:r>
              <a:rPr lang="en-US" altLang="ja-JP" dirty="0"/>
              <a:t>802.11 Revision – </a:t>
            </a:r>
            <a:r>
              <a:rPr lang="en-US" altLang="ja-JP" dirty="0" smtClean="0"/>
              <a:t>November 2015</a:t>
            </a:r>
            <a:br>
              <a:rPr lang="en-US" altLang="ja-JP" dirty="0" smtClean="0"/>
            </a:br>
            <a:r>
              <a:rPr lang="en-US" altLang="ja-JP" dirty="0" smtClean="0"/>
              <a:t>Chair: Dorothy Stanley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305800" cy="41148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ja-JP" dirty="0"/>
              <a:t>Since the </a:t>
            </a:r>
            <a:r>
              <a:rPr lang="en-US" altLang="ja-JP" dirty="0" smtClean="0"/>
              <a:t>September 2015 </a:t>
            </a:r>
            <a:r>
              <a:rPr lang="en-US" altLang="ja-JP" dirty="0"/>
              <a:t>meeting: </a:t>
            </a:r>
          </a:p>
          <a:p>
            <a:pPr lvl="1">
              <a:defRPr/>
            </a:pPr>
            <a:r>
              <a:rPr lang="en-US" altLang="ja-JP" dirty="0" err="1" smtClean="0"/>
              <a:t>TGmc</a:t>
            </a:r>
            <a:r>
              <a:rPr lang="en-US" altLang="ja-JP" dirty="0" smtClean="0"/>
              <a:t> acting as a </a:t>
            </a:r>
            <a:r>
              <a:rPr lang="en-US" dirty="0"/>
              <a:t>sponsor Ballot Resolution Committee (BRC</a:t>
            </a:r>
            <a:r>
              <a:rPr lang="en-US" dirty="0" smtClean="0"/>
              <a:t>) </a:t>
            </a:r>
          </a:p>
          <a:p>
            <a:pPr lvl="1">
              <a:defRPr/>
            </a:pPr>
            <a:r>
              <a:rPr lang="en-US" altLang="ja-JP" dirty="0" smtClean="0"/>
              <a:t>1899 comments received (initial SB, 89% approval) on P802.11REVmc D4.0; about 400 comments unresolved </a:t>
            </a:r>
          </a:p>
          <a:p>
            <a:pPr lvl="1">
              <a:defRPr/>
            </a:pPr>
            <a:r>
              <a:rPr lang="en-US" altLang="ja-JP" dirty="0" smtClean="0"/>
              <a:t>Comment spreadsheet: </a:t>
            </a:r>
            <a:r>
              <a:rPr lang="en-US" altLang="ja-JP" dirty="0" smtClean="0">
                <a:hlinkClick r:id="rId3"/>
              </a:rPr>
              <a:t>11-15-0532</a:t>
            </a:r>
            <a:r>
              <a:rPr lang="en-US" altLang="ja-JP" dirty="0" smtClean="0"/>
              <a:t> </a:t>
            </a:r>
          </a:p>
          <a:p>
            <a:pPr lvl="1">
              <a:defRPr/>
            </a:pPr>
            <a:r>
              <a:rPr lang="en-US" altLang="ja-JP" dirty="0" smtClean="0"/>
              <a:t>6 teleconferences </a:t>
            </a:r>
            <a:r>
              <a:rPr lang="en-US" altLang="ja-JP" dirty="0"/>
              <a:t>(</a:t>
            </a:r>
            <a:r>
              <a:rPr lang="en-GB" dirty="0"/>
              <a:t>Sept 25, Oct 2, 9, 28, 30, Nov 6)</a:t>
            </a:r>
            <a:r>
              <a:rPr lang="en-US" altLang="ja-JP" dirty="0"/>
              <a:t> and </a:t>
            </a:r>
            <a:r>
              <a:rPr lang="en-US" altLang="ja-JP" dirty="0" smtClean="0"/>
              <a:t>a Cambridge face-to-face (with teleconference facilities) held: comment resolution</a:t>
            </a:r>
          </a:p>
          <a:p>
            <a:pPr>
              <a:defRPr/>
            </a:pPr>
            <a:r>
              <a:rPr lang="en-US" altLang="ja-JP" dirty="0" smtClean="0"/>
              <a:t>Goals </a:t>
            </a:r>
            <a:r>
              <a:rPr lang="en-US" altLang="ja-JP" dirty="0"/>
              <a:t>for </a:t>
            </a:r>
            <a:r>
              <a:rPr lang="en-US" altLang="ja-JP" dirty="0" smtClean="0"/>
              <a:t>this November Meeting: </a:t>
            </a:r>
          </a:p>
          <a:p>
            <a:pPr lvl="1">
              <a:defRPr/>
            </a:pPr>
            <a:r>
              <a:rPr lang="en-US" altLang="ja-JP" dirty="0"/>
              <a:t>C</a:t>
            </a:r>
            <a:r>
              <a:rPr lang="en-US" altLang="ja-JP" dirty="0" smtClean="0"/>
              <a:t>omment resolution, agenda in 11-15-1223</a:t>
            </a:r>
          </a:p>
          <a:p>
            <a:pPr lvl="1">
              <a:defRPr/>
            </a:pPr>
            <a:r>
              <a:rPr lang="en-US" altLang="ja-JP" dirty="0" smtClean="0"/>
              <a:t>Review schedule; December 7-10 BRC comment resolution meeting in Piscataway NJ</a:t>
            </a:r>
          </a:p>
          <a:p>
            <a:pPr lvl="1">
              <a:defRPr/>
            </a:pPr>
            <a:endParaRPr lang="en-US" altLang="ja-JP" dirty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November 2015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D. Stanley, HPE-Aruba</a:t>
            </a:r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10</a:t>
            </a:fld>
            <a:endParaRPr lang="en-US" altLang="ja-JP" sz="1200" smtClean="0"/>
          </a:p>
        </p:txBody>
      </p:sp>
    </p:spTree>
    <p:extLst>
      <p:ext uri="{BB962C8B-B14F-4D97-AF65-F5344CB8AC3E}">
        <p14:creationId xmlns:p14="http://schemas.microsoft.com/office/powerpoint/2010/main" val="391256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sldNum" sz="quarter" idx="4294967295"/>
          </p:nvPr>
        </p:nvSpPr>
        <p:spPr>
          <a:xfrm>
            <a:off x="4344987" y="6475412"/>
            <a:ext cx="530227" cy="182564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>
            <a:normAutofit/>
          </a:bodyPr>
          <a:lstStyle>
            <a:lvl1pPr defTabSz="896111">
              <a:defRPr sz="1100"/>
            </a:lvl1pPr>
          </a:lstStyle>
          <a:p>
            <a:pPr lvl="0">
              <a:defRPr sz="1800"/>
            </a:pPr>
            <a:fld id="{86CB4B4D-7CA3-9044-876B-883B54F8677D}" type="slidenum">
              <a:rPr sz="1100"/>
              <a:t>11</a:t>
            </a:fld>
            <a:endParaRPr sz="1100"/>
          </a:p>
        </p:txBody>
      </p:sp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696912" y="838200"/>
            <a:ext cx="7772400" cy="1066800"/>
          </a:xfrm>
          <a:prstGeom prst="rect">
            <a:avLst/>
          </a:prstGeom>
        </p:spPr>
        <p:txBody>
          <a:bodyPr lIns="0" tIns="0" rIns="0" bIns="0">
            <a:normAutofit fontScale="90000"/>
          </a:bodyPr>
          <a:lstStyle/>
          <a:p>
            <a:pPr lvl="0" defTabSz="676655">
              <a:defRPr sz="1800"/>
            </a:pPr>
            <a:r>
              <a:rPr sz="3600" dirty="0"/>
              <a:t>IEEE </a:t>
            </a:r>
            <a:r>
              <a:rPr sz="3600" dirty="0" smtClean="0"/>
              <a:t>802.11ah</a:t>
            </a:r>
            <a:r>
              <a:rPr lang="en-US" sz="3600" dirty="0" smtClean="0"/>
              <a:t> </a:t>
            </a:r>
            <a:r>
              <a:rPr lang="en-US" altLang="ja-JP" dirty="0" smtClean="0"/>
              <a:t> </a:t>
            </a:r>
            <a:r>
              <a:rPr lang="en-US" altLang="ja-JP" sz="3600" dirty="0"/>
              <a:t>– </a:t>
            </a:r>
            <a:r>
              <a:rPr lang="en-US" altLang="ja-JP" sz="3600" dirty="0" smtClean="0"/>
              <a:t>November</a:t>
            </a:r>
            <a:r>
              <a:rPr sz="3600" dirty="0" smtClean="0"/>
              <a:t> 201</a:t>
            </a:r>
            <a:r>
              <a:rPr lang="en-US" sz="3600" dirty="0" smtClean="0"/>
              <a:t>5</a:t>
            </a:r>
            <a:br>
              <a:rPr lang="en-US" sz="3600" dirty="0" smtClean="0"/>
            </a:br>
            <a:r>
              <a:rPr lang="en-US" sz="3100" b="0" dirty="0">
                <a:ea typeface="Times New Roman"/>
                <a:cs typeface="Times New Roman"/>
                <a:sym typeface="Times New Roman"/>
              </a:rPr>
              <a:t>sub 1GHz PHY</a:t>
            </a:r>
            <a:r>
              <a:rPr sz="2300" dirty="0"/>
              <a:t/>
            </a:r>
            <a:br>
              <a:rPr sz="2300" dirty="0"/>
            </a:br>
            <a:r>
              <a:rPr sz="3600" dirty="0" smtClean="0"/>
              <a:t>Chair</a:t>
            </a:r>
            <a:r>
              <a:rPr sz="3600" dirty="0"/>
              <a:t>: </a:t>
            </a:r>
            <a:r>
              <a:rPr sz="3600" dirty="0" err="1"/>
              <a:t>Yongho</a:t>
            </a:r>
            <a:r>
              <a:rPr sz="3600" dirty="0"/>
              <a:t> </a:t>
            </a:r>
            <a:r>
              <a:rPr sz="3600" dirty="0" err="1"/>
              <a:t>Seok</a:t>
            </a:r>
            <a:endParaRPr sz="3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HPE-Aruba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2286000"/>
            <a:ext cx="8229600" cy="4114800"/>
          </a:xfrm>
        </p:spPr>
        <p:txBody>
          <a:bodyPr/>
          <a:lstStyle/>
          <a:p>
            <a:pPr marL="457200" lvl="0" indent="-457200">
              <a:defRPr/>
            </a:pPr>
            <a:r>
              <a:rPr lang="en-US" dirty="0"/>
              <a:t>Since the September 2015 meeting:</a:t>
            </a:r>
          </a:p>
          <a:p>
            <a:pPr marL="914400" lvl="1" indent="-457200">
              <a:defRPr/>
            </a:pPr>
            <a:r>
              <a:rPr lang="en-US" altLang="ko-KR" sz="1800" dirty="0">
                <a:ea typeface="+mn-ea"/>
                <a:cs typeface="+mn-cs"/>
              </a:rPr>
              <a:t>Recirculation Letter Ballot 215 for Draft 5.0 (unchanged) closed on </a:t>
            </a:r>
            <a:r>
              <a:rPr lang="en-US" altLang="ko-KR" sz="1800" dirty="0" smtClean="0">
                <a:ea typeface="+mn-ea"/>
                <a:cs typeface="+mn-cs"/>
              </a:rPr>
              <a:t>Oct 3</a:t>
            </a:r>
            <a:endParaRPr lang="en-US" altLang="ko-KR" sz="1800" dirty="0">
              <a:ea typeface="+mn-ea"/>
              <a:cs typeface="+mn-cs"/>
            </a:endParaRPr>
          </a:p>
          <a:p>
            <a:pPr marL="1276350" lvl="2" indent="-457200">
              <a:buFont typeface="Times New Roman"/>
              <a:defRPr/>
            </a:pPr>
            <a:r>
              <a:rPr lang="en-US" altLang="ko-KR" dirty="0">
                <a:ea typeface="+mn-ea"/>
                <a:cs typeface="+mn-cs"/>
                <a:sym typeface="Times New Roman"/>
              </a:rPr>
              <a:t>97.76 approval ratio: Motion Passes</a:t>
            </a:r>
          </a:p>
          <a:p>
            <a:pPr marL="1276350" lvl="2" indent="-457200">
              <a:buFont typeface="Times New Roman"/>
              <a:defRPr/>
            </a:pPr>
            <a:r>
              <a:rPr lang="en-US" altLang="ko-KR" dirty="0">
                <a:ea typeface="+mn-ea"/>
                <a:cs typeface="+mn-cs"/>
                <a:sym typeface="Times New Roman"/>
              </a:rPr>
              <a:t>1 </a:t>
            </a:r>
            <a:r>
              <a:rPr lang="en-US" altLang="ko-KR" dirty="0" smtClean="0">
                <a:ea typeface="+mn-ea"/>
                <a:cs typeface="+mn-cs"/>
                <a:sym typeface="Times New Roman"/>
              </a:rPr>
              <a:t>comment </a:t>
            </a:r>
            <a:r>
              <a:rPr lang="en-US" altLang="ko-KR" dirty="0">
                <a:ea typeface="+mn-ea"/>
                <a:cs typeface="+mn-cs"/>
                <a:sym typeface="Times New Roman"/>
              </a:rPr>
              <a:t>received in LB215 but it was withdrawn </a:t>
            </a:r>
          </a:p>
          <a:p>
            <a:pPr marL="914400" lvl="1" indent="-457200">
              <a:defRPr/>
            </a:pPr>
            <a:r>
              <a:rPr lang="en-US" sz="1800" dirty="0">
                <a:ea typeface="+mn-ea"/>
                <a:cs typeface="+mn-cs"/>
              </a:rPr>
              <a:t>After getting an EC approval, an i</a:t>
            </a:r>
            <a:r>
              <a:rPr lang="en-US" altLang="ko-KR" sz="1800" dirty="0">
                <a:ea typeface="+mn-ea"/>
                <a:cs typeface="+mn-cs"/>
              </a:rPr>
              <a:t>nitial Sponsor Ballot for Draft 5.0 started from October 6 and closed on November 5</a:t>
            </a:r>
          </a:p>
          <a:p>
            <a:pPr marL="914400" lvl="1" indent="-457200">
              <a:defRPr/>
            </a:pPr>
            <a:r>
              <a:rPr lang="en-US" sz="1800" dirty="0">
                <a:ea typeface="+mn-ea"/>
                <a:cs typeface="+mn-cs"/>
              </a:rPr>
              <a:t>Initial Sponsor Ballot for Draft 5.0 closed on November 5</a:t>
            </a:r>
          </a:p>
          <a:p>
            <a:pPr marL="1276350" lvl="2" indent="-457200">
              <a:buFont typeface="Times New Roman"/>
              <a:defRPr/>
            </a:pPr>
            <a:r>
              <a:rPr lang="en-US" dirty="0">
                <a:ea typeface="+mn-ea"/>
                <a:cs typeface="+mn-cs"/>
                <a:sym typeface="Times New Roman"/>
              </a:rPr>
              <a:t>&lt;TBD&gt; approval ratio: Motion </a:t>
            </a:r>
            <a:r>
              <a:rPr lang="en-US" dirty="0" smtClean="0">
                <a:ea typeface="+mn-ea"/>
                <a:cs typeface="+mn-cs"/>
                <a:sym typeface="Times New Roman"/>
              </a:rPr>
              <a:t>Passes</a:t>
            </a:r>
          </a:p>
          <a:p>
            <a:pPr marL="1276350" lvl="2" indent="-457200">
              <a:buFont typeface="Times New Roman"/>
              <a:defRPr/>
            </a:pPr>
            <a:r>
              <a:rPr lang="en-US" dirty="0" smtClean="0">
                <a:ea typeface="+mn-ea"/>
                <a:cs typeface="+mn-cs"/>
                <a:sym typeface="Times New Roman"/>
              </a:rPr>
              <a:t> &lt;</a:t>
            </a:r>
            <a:r>
              <a:rPr lang="en-US" dirty="0">
                <a:ea typeface="+mn-ea"/>
                <a:cs typeface="+mn-cs"/>
                <a:sym typeface="Times New Roman"/>
              </a:rPr>
              <a:t>TBD&gt; comments received in SB: &lt;TBD&gt; editorial comments, &lt;TBD&gt; technical comments </a:t>
            </a:r>
          </a:p>
          <a:p>
            <a:pPr marL="457200" lvl="0" indent="-457200">
              <a:defRPr sz="1800"/>
            </a:pPr>
            <a:r>
              <a:rPr lang="en-US" sz="2000" dirty="0" smtClean="0"/>
              <a:t>Goals </a:t>
            </a:r>
            <a:r>
              <a:rPr lang="en-US" sz="2000" dirty="0"/>
              <a:t>for November 2015 Meeting:</a:t>
            </a:r>
          </a:p>
          <a:p>
            <a:pPr marL="914400" lvl="1" indent="-457200">
              <a:defRPr sz="1800"/>
            </a:pPr>
            <a:r>
              <a:rPr lang="en-US" dirty="0">
                <a:ea typeface="Times New Roman"/>
                <a:cs typeface="Times New Roman"/>
                <a:sym typeface="Times New Roman"/>
              </a:rPr>
              <a:t>Start comment resolution of the </a:t>
            </a:r>
            <a:r>
              <a:rPr lang="en-US" dirty="0" smtClean="0">
                <a:ea typeface="Times New Roman"/>
                <a:cs typeface="Times New Roman"/>
                <a:sym typeface="Times New Roman"/>
              </a:rPr>
              <a:t>initial SB comments </a:t>
            </a:r>
            <a:endParaRPr lang="en-US" dirty="0">
              <a:ea typeface="Times New Roman"/>
              <a:cs typeface="Times New Roman"/>
              <a:sym typeface="Times New Roman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053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dirty="0" smtClean="0"/>
              <a:t>IEEE 802.11 FILS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– November </a:t>
            </a:r>
            <a:r>
              <a:rPr lang="en-US" altLang="en-US" dirty="0" smtClean="0"/>
              <a:t>2015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b="0" dirty="0" smtClean="0">
                <a:ea typeface="ＭＳ Ｐゴシック" pitchFamily="34" charset="-128"/>
              </a:rPr>
              <a:t>Fast </a:t>
            </a:r>
            <a:r>
              <a:rPr lang="en-US" altLang="ja-JP" sz="2800" b="0" dirty="0">
                <a:ea typeface="ＭＳ Ｐゴシック" pitchFamily="34" charset="-128"/>
              </a:rPr>
              <a:t>Initial Link Setup </a:t>
            </a:r>
            <a:r>
              <a:rPr lang="en-US" altLang="ja-JP" sz="2800" dirty="0">
                <a:ea typeface="ＭＳ Ｐゴシック" pitchFamily="34" charset="-128"/>
              </a:rPr>
              <a:t/>
            </a:r>
            <a:br>
              <a:rPr lang="en-US" altLang="ja-JP" sz="2800" dirty="0">
                <a:ea typeface="ＭＳ Ｐゴシック" pitchFamily="34" charset="-128"/>
              </a:rPr>
            </a:br>
            <a:r>
              <a:rPr lang="en-US" altLang="ja-JP" dirty="0">
                <a:ea typeface="ＭＳ Ｐゴシック" pitchFamily="34" charset="-128"/>
              </a:rPr>
              <a:t>Chair: Hiroshi Mano</a:t>
            </a:r>
            <a:endParaRPr lang="en-US" altLang="ja-JP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800" smtClean="0"/>
              <a:t>November 2015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 smtClean="0"/>
              <a:t>D. Stanley, HPE-Aruba</a:t>
            </a:r>
            <a:endParaRPr kumimoji="0" lang="en-US" altLang="ja-JP" sz="1200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862CA545-4953-4182-B2DE-C9F9E5AA9B8C}" type="slidenum">
              <a:rPr kumimoji="0" lang="en-US" altLang="ja-JP" sz="1200"/>
              <a:pPr/>
              <a:t>12</a:t>
            </a:fld>
            <a:endParaRPr kumimoji="0" lang="en-US" altLang="ja-JP" sz="12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09800"/>
            <a:ext cx="8458200" cy="41148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week</a:t>
            </a:r>
          </a:p>
          <a:p>
            <a:pPr lvl="1"/>
            <a:r>
              <a:rPr lang="en-US" altLang="ja-JP" dirty="0"/>
              <a:t>Approve minutes of past meeting and teleconference</a:t>
            </a:r>
          </a:p>
          <a:p>
            <a:pPr lvl="1"/>
            <a:r>
              <a:rPr lang="en-US" altLang="ja-JP" dirty="0"/>
              <a:t>Comment resolution of 1</a:t>
            </a:r>
            <a:r>
              <a:rPr lang="en-US" altLang="ja-JP" baseline="30000" dirty="0"/>
              <a:t>st</a:t>
            </a:r>
            <a:r>
              <a:rPr lang="en-US" altLang="ja-JP" dirty="0"/>
              <a:t> sponsor LB </a:t>
            </a:r>
          </a:p>
          <a:p>
            <a:pPr lvl="1"/>
            <a:r>
              <a:rPr lang="en-US" altLang="ja-JP" dirty="0"/>
              <a:t>Approve Timeline</a:t>
            </a:r>
          </a:p>
          <a:p>
            <a:pPr lvl="1"/>
            <a:r>
              <a:rPr lang="en-US" altLang="ja-JP" dirty="0"/>
              <a:t>Approve Teleconference schedule</a:t>
            </a:r>
          </a:p>
          <a:p>
            <a:pPr lvl="1"/>
            <a:r>
              <a:rPr lang="en-US" altLang="ja-JP" dirty="0"/>
              <a:t>Approve Plan for Jan</a:t>
            </a:r>
          </a:p>
        </p:txBody>
      </p:sp>
    </p:spTree>
    <p:extLst>
      <p:ext uri="{BB962C8B-B14F-4D97-AF65-F5344CB8AC3E}">
        <p14:creationId xmlns:p14="http://schemas.microsoft.com/office/powerpoint/2010/main" val="304196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295400"/>
          </a:xfrm>
        </p:spPr>
        <p:txBody>
          <a:bodyPr/>
          <a:lstStyle/>
          <a:p>
            <a:r>
              <a:rPr lang="en-US" dirty="0" smtClean="0"/>
              <a:t>IEEE 802.11aj </a:t>
            </a:r>
            <a:r>
              <a:rPr lang="en-US" altLang="ja-JP" dirty="0"/>
              <a:t>–</a:t>
            </a:r>
            <a:r>
              <a:rPr lang="en-US" dirty="0" smtClean="0"/>
              <a:t> November</a:t>
            </a:r>
            <a:r>
              <a:rPr lang="en-US" altLang="en-US" dirty="0" smtClean="0"/>
              <a:t> 2015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</a:t>
            </a:r>
            <a:r>
              <a:rPr lang="en-US" sz="2800" b="0" dirty="0"/>
              <a:t>W</a:t>
            </a:r>
            <a:r>
              <a:rPr lang="en-US" sz="2800" b="0" dirty="0" smtClean="0"/>
              <a:t>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Xiaoming Peng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HPE-Aruba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90800"/>
            <a:ext cx="8229600" cy="3810000"/>
          </a:xfrm>
        </p:spPr>
        <p:txBody>
          <a:bodyPr/>
          <a:lstStyle/>
          <a:p>
            <a:r>
              <a:rPr lang="en-US" altLang="zh-CN" dirty="0"/>
              <a:t>Resolve the outstanding CIDs </a:t>
            </a:r>
          </a:p>
          <a:p>
            <a:endParaRPr lang="en-US" altLang="zh-CN" dirty="0"/>
          </a:p>
          <a:p>
            <a:r>
              <a:rPr lang="en-US" altLang="zh-CN" dirty="0" err="1"/>
              <a:t>TGaj</a:t>
            </a:r>
            <a:r>
              <a:rPr lang="en-US" altLang="zh-CN" dirty="0"/>
              <a:t> Technical Specification D1.0 ready for WG Initial Letter Ballot</a:t>
            </a:r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smtClean="0"/>
              <a:t>Task Group 802.11ak </a:t>
            </a:r>
            <a:r>
              <a:rPr lang="en-US" altLang="ja-JP" dirty="0"/>
              <a:t>– </a:t>
            </a:r>
            <a:r>
              <a:rPr lang="en-US" altLang="ja-JP" dirty="0" smtClean="0"/>
              <a:t>November</a:t>
            </a:r>
            <a:r>
              <a:rPr lang="en-US" dirty="0" smtClean="0"/>
              <a:t> 2015</a:t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Donald Eastlake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848600" cy="4267200"/>
          </a:xfrm>
        </p:spPr>
        <p:txBody>
          <a:bodyPr/>
          <a:lstStyle/>
          <a:p>
            <a:pPr marL="609600" indent="-609600"/>
            <a:endParaRPr lang="en-US" dirty="0" smtClean="0"/>
          </a:p>
          <a:p>
            <a:pPr marL="609600" indent="-609600"/>
            <a:r>
              <a:rPr lang="en-US" dirty="0"/>
              <a:t>Since the </a:t>
            </a:r>
            <a:r>
              <a:rPr lang="en-US" dirty="0" smtClean="0"/>
              <a:t>September meeting</a:t>
            </a:r>
            <a:r>
              <a:rPr lang="en-US" dirty="0"/>
              <a:t>, 11ak Draft D1.3 has been posted and 3 teleconferences were held to work on resolution of comments from LB 212.</a:t>
            </a:r>
          </a:p>
          <a:p>
            <a:pPr marL="609600" indent="-609600"/>
            <a:r>
              <a:rPr lang="en-US" dirty="0"/>
              <a:t>September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Resolve more comments from WG LB #212 and any other issues on P802.11ak Draft D1.3. See 11-15/556 for comments.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Receive 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Joint meeting with 802.1 IWK and 802.11 ARC SC Thursday morning.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Go to WG recirculation.</a:t>
            </a:r>
          </a:p>
          <a:p>
            <a:pPr marL="609600" indent="-609600"/>
            <a:r>
              <a:rPr lang="en-US" dirty="0"/>
              <a:t>Agenda: See 11-15/1220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November 2015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HPE-Aruba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November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HPE-Aruba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15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802.11aq – November 2015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42672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Letter Ballot 216 (D3.0)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Finished on Saturday November 7</a:t>
            </a:r>
            <a:r>
              <a:rPr lang="en-GB" altLang="en-US" baseline="30000" dirty="0">
                <a:ea typeface="ＭＳ Ｐゴシック" pitchFamily="34" charset="-128"/>
              </a:rPr>
              <a:t>th</a:t>
            </a:r>
            <a:endParaRPr lang="en-GB" altLang="en-US" dirty="0">
              <a:ea typeface="ＭＳ Ｐゴシック" pitchFamily="34" charset="-128"/>
            </a:endParaRP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Comment analysis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Preparing comment resolutions</a:t>
            </a:r>
          </a:p>
          <a:p>
            <a:pPr marL="457200" lvl="1" indent="0">
              <a:buFontTx/>
              <a:buNone/>
              <a:defRPr/>
            </a:pPr>
            <a:endParaRPr lang="en-US" altLang="en-US" dirty="0">
              <a:ea typeface="ＭＳ Ｐゴシック" pitchFamily="34" charset="-128"/>
            </a:endParaRPr>
          </a:p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Presentations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Service Proxy Architecture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Proxy and service storage mechanisms</a:t>
            </a:r>
            <a:endParaRPr lang="en-US" altLang="en-US" dirty="0">
              <a:ea typeface="ＭＳ Ｐゴシック" pitchFamily="34" charset="-128"/>
            </a:endParaRPr>
          </a:p>
          <a:p>
            <a:pPr marL="457200" lvl="1" indent="0">
              <a:buFontTx/>
              <a:buNone/>
              <a:defRPr/>
            </a:pPr>
            <a:endParaRPr lang="en-US" altLang="en-US" dirty="0">
              <a:ea typeface="ＭＳ Ｐゴシック" pitchFamily="34" charset="-128"/>
            </a:endParaRPr>
          </a:p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Agenda for this meeting is 11-15/1230r1</a:t>
            </a: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November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HPE-Aruba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802.11ax – November 2015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133600"/>
            <a:ext cx="8534400" cy="4114800"/>
          </a:xfrm>
        </p:spPr>
        <p:txBody>
          <a:bodyPr lIns="91440" tIns="45720" rIns="91440" bIns="45720"/>
          <a:lstStyle/>
          <a:p>
            <a:r>
              <a:rPr lang="en-CA" sz="2200" dirty="0"/>
              <a:t>Approval of meeting and </a:t>
            </a:r>
            <a:r>
              <a:rPr lang="en-CA" sz="2200" dirty="0" err="1"/>
              <a:t>telecon</a:t>
            </a:r>
            <a:r>
              <a:rPr lang="en-CA" sz="2200" dirty="0"/>
              <a:t> minutes since September 2015.</a:t>
            </a:r>
          </a:p>
          <a:p>
            <a:r>
              <a:rPr lang="en-CA" sz="2000" dirty="0"/>
              <a:t>Continue with technical presentations and Ad Hoc meetings.</a:t>
            </a:r>
          </a:p>
          <a:p>
            <a:r>
              <a:rPr lang="en-CA" sz="2000" dirty="0"/>
              <a:t>Continue to advance TG documents with emphasize on the TG Specification Framework document</a:t>
            </a:r>
          </a:p>
          <a:p>
            <a:pPr lvl="1"/>
            <a:r>
              <a:rPr lang="en-CA" sz="1600" dirty="0">
                <a:hlinkClick r:id="rId3"/>
              </a:rPr>
              <a:t>https://mentor.ieee.org/802.11/dcn/15/11-15-0132-09-00ax-spec-framework.docx</a:t>
            </a:r>
            <a:r>
              <a:rPr lang="en-CA" sz="1600" dirty="0"/>
              <a:t>   </a:t>
            </a:r>
          </a:p>
          <a:p>
            <a:pPr lvl="1"/>
            <a:r>
              <a:rPr lang="en-CA" sz="1600" dirty="0">
                <a:hlinkClick r:id="rId4"/>
              </a:rPr>
              <a:t>https://mentor.ieee.org/802.11/dcn/14/11-14-0571-10-00ax-evaluation-methodology.docx</a:t>
            </a:r>
            <a:r>
              <a:rPr lang="en-CA" sz="1600" dirty="0"/>
              <a:t> </a:t>
            </a:r>
          </a:p>
          <a:p>
            <a:pPr lvl="1"/>
            <a:r>
              <a:rPr lang="en-CA" sz="1600" dirty="0">
                <a:hlinkClick r:id="rId5"/>
              </a:rPr>
              <a:t>https://mentor.ieee.org/802.11/dcn/14/11-14-0980-14-00ax-simulation-scenarios.docx</a:t>
            </a:r>
            <a:endParaRPr lang="en-CA" sz="1600" dirty="0"/>
          </a:p>
          <a:p>
            <a:pPr lvl="1"/>
            <a:r>
              <a:rPr lang="en-CA" sz="1600" dirty="0">
                <a:hlinkClick r:id="rId6"/>
              </a:rPr>
              <a:t>https://mentor.ieee.org/802.11/dcn/14/11-14-0882-04-00ax-tgax-channel-model-document.docx</a:t>
            </a:r>
            <a:r>
              <a:rPr lang="en-CA" sz="1600" dirty="0"/>
              <a:t> </a:t>
            </a:r>
          </a:p>
          <a:p>
            <a:pPr lvl="1"/>
            <a:r>
              <a:rPr lang="en-CA" sz="1600" dirty="0">
                <a:hlinkClick r:id="rId7"/>
              </a:rPr>
              <a:t>https://mentor.ieee.org/802.11/dcn/14/11-14-1009-02-00ax-proposed-802-11ax-functional-requirements.doc</a:t>
            </a:r>
            <a:r>
              <a:rPr lang="en-CA" sz="1600" dirty="0"/>
              <a:t> </a:t>
            </a:r>
          </a:p>
          <a:p>
            <a:r>
              <a:rPr lang="en-US" sz="2000" dirty="0"/>
              <a:t>Agenda for this meeting is available  in document 11-15/1232r0.</a:t>
            </a:r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November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HPE-Aruba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802.11ay  – November 2015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Au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7848600" cy="3886200"/>
          </a:xfrm>
        </p:spPr>
        <p:txBody>
          <a:bodyPr lIns="91440" tIns="45720" rIns="91440" bIns="45720"/>
          <a:lstStyle/>
          <a:p>
            <a:r>
              <a:rPr lang="en-CA" sz="2000" dirty="0"/>
              <a:t>Approval of meeting minutes of September interim</a:t>
            </a:r>
          </a:p>
          <a:p>
            <a:r>
              <a:rPr lang="en-US" sz="2000" dirty="0"/>
              <a:t>Advance in Task group documents</a:t>
            </a:r>
          </a:p>
          <a:p>
            <a:pPr lvl="1"/>
            <a:r>
              <a:rPr lang="en-US" sz="1600" dirty="0"/>
              <a:t>Usage model</a:t>
            </a:r>
          </a:p>
          <a:p>
            <a:pPr lvl="1"/>
            <a:r>
              <a:rPr lang="en-US" sz="1600" dirty="0"/>
              <a:t>Functional requirements</a:t>
            </a:r>
          </a:p>
          <a:p>
            <a:pPr lvl="1"/>
            <a:r>
              <a:rPr lang="en-US" sz="1600" dirty="0"/>
              <a:t>Channel model</a:t>
            </a:r>
          </a:p>
          <a:p>
            <a:pPr lvl="1"/>
            <a:r>
              <a:rPr lang="en-CA" sz="1600" dirty="0"/>
              <a:t>Evaluation methodology</a:t>
            </a:r>
          </a:p>
          <a:p>
            <a:pPr lvl="1"/>
            <a:r>
              <a:rPr lang="en-CA" sz="1600" dirty="0"/>
              <a:t>Selection procedure</a:t>
            </a:r>
          </a:p>
          <a:p>
            <a:r>
              <a:rPr lang="en-CA" sz="2000" dirty="0"/>
              <a:t>Technical presentations</a:t>
            </a:r>
          </a:p>
          <a:p>
            <a:r>
              <a:rPr lang="en-CA" sz="2000" dirty="0"/>
              <a:t>Start preparation on Specification Framework Document</a:t>
            </a:r>
            <a:endParaRPr lang="en-CA" sz="1600" dirty="0"/>
          </a:p>
          <a:p>
            <a:r>
              <a:rPr lang="en-US" sz="2000" dirty="0"/>
              <a:t>Agenda for this meeting is available in document </a:t>
            </a:r>
            <a:r>
              <a:rPr lang="en-US" sz="2000" dirty="0" smtClean="0"/>
              <a:t>11-15/1200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</a:t>
            </a:r>
            <a:r>
              <a:rPr lang="en-US" altLang="ja-JP" dirty="0"/>
              <a:t>– </a:t>
            </a:r>
            <a:r>
              <a:rPr lang="en-US" altLang="ja-JP" dirty="0" smtClean="0"/>
              <a:t>November</a:t>
            </a:r>
            <a:r>
              <a:rPr lang="en-US" dirty="0" smtClean="0"/>
              <a:t> 2015</a:t>
            </a:r>
            <a:br>
              <a:rPr lang="en-US" dirty="0" smtClean="0"/>
            </a:br>
            <a:r>
              <a:rPr lang="en-GB" sz="2800" b="0" dirty="0" smtClean="0"/>
              <a:t>Next Generation Positioning Study Group</a:t>
            </a:r>
            <a:br>
              <a:rPr lang="en-GB" sz="2800" b="0" dirty="0" smtClean="0"/>
            </a:br>
            <a:r>
              <a:rPr lang="en-GB" dirty="0" smtClean="0"/>
              <a:t>Chair: Jonathan Segev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dirty="0"/>
              <a:t>Current status: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/>
              <a:t>Formation meeting held at Bangkok. 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/>
              <a:t>Agreed on development process and timelines.</a:t>
            </a:r>
          </a:p>
          <a:p>
            <a:pPr marL="1009650" lvl="1" indent="-609600"/>
            <a:endParaRPr lang="en-US" sz="1050" dirty="0"/>
          </a:p>
          <a:p>
            <a:r>
              <a:rPr lang="en-US" dirty="0"/>
              <a:t>Nov.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Complete use case document development.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Initiate Functional Requirement Document.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Continue r</a:t>
            </a:r>
            <a:r>
              <a:rPr lang="en-US" altLang="en-US" dirty="0"/>
              <a:t>eview of technical submissions (performance analysis, positioning techniques, challenges etc.).</a:t>
            </a:r>
          </a:p>
          <a:p>
            <a:pPr marL="1009650" lvl="1" indent="-609600"/>
            <a:endParaRPr lang="en-US" sz="1200" dirty="0"/>
          </a:p>
          <a:p>
            <a:r>
              <a:rPr lang="en-US" dirty="0"/>
              <a:t>Agenda: See </a:t>
            </a:r>
            <a:r>
              <a:rPr lang="en-US" dirty="0" smtClean="0"/>
              <a:t>11-15/1237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November 2015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HPE-Aruba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928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>
                <a:solidFill>
                  <a:schemeClr val="tx2"/>
                </a:solidFill>
              </a:rPr>
              <a:t>TGaz</a:t>
            </a:r>
            <a:r>
              <a:rPr lang="en-US" altLang="en-US" dirty="0" smtClean="0">
                <a:solidFill>
                  <a:schemeClr val="tx2"/>
                </a:solidFill>
              </a:rPr>
              <a:t> - Schedule </a:t>
            </a:r>
            <a:r>
              <a:rPr lang="en-US" altLang="en-US" dirty="0">
                <a:solidFill>
                  <a:schemeClr val="tx2"/>
                </a:solidFill>
              </a:rPr>
              <a:t>in a </a:t>
            </a:r>
            <a:r>
              <a:rPr lang="en-US" altLang="en-US" dirty="0" smtClean="0">
                <a:solidFill>
                  <a:schemeClr val="tx2"/>
                </a:solidFill>
              </a:rPr>
              <a:t>Glance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D. Stanley, HPE-Aruba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685800" y="1828800"/>
          <a:ext cx="7620000" cy="22760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70000"/>
                <a:gridCol w="1270000"/>
                <a:gridCol w="1270000"/>
                <a:gridCol w="1270000"/>
                <a:gridCol w="1270000"/>
                <a:gridCol w="1270000"/>
              </a:tblGrid>
              <a:tr h="371052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MON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TUE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WED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THU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FRI</a:t>
                      </a:r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AM1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AM2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NGP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NGP</a:t>
                      </a:r>
                      <a:endParaRPr lang="en-US" sz="18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  <a:tr h="42079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PM1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PM2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NGP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Eve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521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HPE-Aruba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 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November 2015 session:</a:t>
            </a:r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2362200"/>
            <a:ext cx="7772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altLang="en-US" sz="14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Architecture (ARC)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Project Authorization Request (PAR)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Regulatory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Wireless Next Generation </a:t>
            </a:r>
            <a:br>
              <a:rPr lang="en-US" altLang="en-US" sz="1800" kern="0" dirty="0" smtClean="0"/>
            </a:br>
            <a:r>
              <a:rPr lang="en-US" altLang="en-US" sz="1800" kern="0" dirty="0" smtClean="0"/>
              <a:t>(WNG)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TGmc</a:t>
            </a:r>
            <a:r>
              <a:rPr lang="en-US" altLang="en-US" sz="1800" kern="0" dirty="0"/>
              <a:t> (Revision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TGah</a:t>
            </a:r>
            <a:r>
              <a:rPr lang="en-US" altLang="en-US" sz="1800" kern="0" dirty="0"/>
              <a:t> (Sub 1GHz PHY)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b="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TGai</a:t>
            </a:r>
            <a:r>
              <a:rPr lang="en-US" altLang="en-US" sz="1800" kern="0" dirty="0"/>
              <a:t> (Fast Initial Link Setup)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TGaj</a:t>
            </a:r>
            <a:r>
              <a:rPr lang="en-US" altLang="en-US" sz="1800" kern="0" dirty="0" smtClean="0"/>
              <a:t> (</a:t>
            </a:r>
            <a:r>
              <a:rPr lang="en-US" sz="1800" dirty="0"/>
              <a:t>China millimeter wave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TGay</a:t>
            </a:r>
            <a:r>
              <a:rPr lang="en-US" altLang="en-US" sz="1800" kern="0" dirty="0" smtClean="0"/>
              <a:t> (Next Generation 60GHz)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TGaz</a:t>
            </a:r>
            <a:r>
              <a:rPr lang="en-US" altLang="en-US" sz="1800" kern="0" dirty="0" smtClean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Long Range Low Power (LRLP) Topic Interest Group (TIG)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LRLP TIG </a:t>
            </a:r>
            <a:r>
              <a:rPr lang="en-US" altLang="ja-JP" dirty="0"/>
              <a:t>– </a:t>
            </a:r>
            <a:r>
              <a:rPr lang="en-US" altLang="ja-JP" dirty="0" smtClean="0"/>
              <a:t>November</a:t>
            </a:r>
            <a:r>
              <a:rPr lang="en-US" dirty="0" smtClean="0"/>
              <a:t> 2015</a:t>
            </a:r>
            <a:br>
              <a:rPr lang="en-US" dirty="0" smtClean="0"/>
            </a:br>
            <a:r>
              <a:rPr lang="en-GB" sz="2800" b="0" dirty="0" smtClean="0"/>
              <a:t>Long Range Low Power Topic Interest Group</a:t>
            </a:r>
            <a:br>
              <a:rPr lang="en-GB" sz="2800" b="0" dirty="0" smtClean="0"/>
            </a:br>
            <a:r>
              <a:rPr lang="en-GB" dirty="0" smtClean="0"/>
              <a:t>Chair: Tim Godfrey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7772400" cy="4495800"/>
          </a:xfrm>
        </p:spPr>
        <p:txBody>
          <a:bodyPr/>
          <a:lstStyle/>
          <a:p>
            <a:r>
              <a:rPr lang="en-US" dirty="0"/>
              <a:t>Current status: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/>
              <a:t>Second TIG Meeting this week (initial meeting Sept 2015)</a:t>
            </a:r>
          </a:p>
          <a:p>
            <a:pPr marL="1009650" lvl="1" indent="-609600"/>
            <a:endParaRPr lang="en-US" sz="1050" dirty="0"/>
          </a:p>
          <a:p>
            <a:r>
              <a:rPr lang="en-US" dirty="0"/>
              <a:t>November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Presentations of contributions on LRLP Use Cases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Presentations of contributions regarding technical approaches and feasibility of achieving the requirements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Development of TIG output report (outline in 11-15-1181r0)</a:t>
            </a:r>
          </a:p>
          <a:p>
            <a:r>
              <a:rPr lang="en-US" dirty="0"/>
              <a:t>Agenda in 11-15/1277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November 2015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HPE-Aruba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</a:t>
            </a:r>
            <a:r>
              <a:rPr lang="en-US" altLang="en-US" dirty="0"/>
              <a:t>–</a:t>
            </a:r>
            <a:r>
              <a:rPr lang="en-US" dirty="0" smtClean="0"/>
              <a:t> November 2015</a:t>
            </a:r>
            <a:br>
              <a:rPr lang="en-US" dirty="0" smtClean="0"/>
            </a:br>
            <a:r>
              <a:rPr lang="en-US" dirty="0" smtClean="0"/>
              <a:t>Chairs: Peter Ecclesine, Adrian Stephens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HPE-Aruba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2015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Spreadsheet</a:t>
            </a:r>
          </a:p>
          <a:p>
            <a:r>
              <a:rPr lang="en-US" dirty="0"/>
              <a:t>MDR Status</a:t>
            </a:r>
          </a:p>
          <a:p>
            <a:r>
              <a:rPr lang="en-US" dirty="0"/>
              <a:t>Amendment Ordering / Draft Snapshots</a:t>
            </a:r>
          </a:p>
          <a:p>
            <a:r>
              <a:rPr lang="en-US" dirty="0"/>
              <a:t>Style Guide for 802.11 </a:t>
            </a:r>
          </a:p>
          <a:p>
            <a:r>
              <a:rPr lang="en-US" dirty="0"/>
              <a:t>Editor backup practices</a:t>
            </a:r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– November 2015</a:t>
            </a:r>
            <a:br>
              <a:rPr lang="en-US" altLang="en-US" dirty="0" smtClean="0"/>
            </a:br>
            <a:r>
              <a:rPr lang="en-US" altLang="en-US" dirty="0" smtClean="0"/>
              <a:t>Chair: Mark Hamilton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305800" cy="4800600"/>
          </a:xfrm>
        </p:spPr>
        <p:txBody>
          <a:bodyPr/>
          <a:lstStyle/>
          <a:p>
            <a:pPr marL="342900" lvl="2" indent="-342900">
              <a:spcBef>
                <a:spcPts val="600"/>
              </a:spcBef>
              <a:defRPr/>
            </a:pPr>
            <a:r>
              <a:rPr lang="en-US" altLang="en-US" b="1" dirty="0">
                <a:ea typeface="ＭＳ Ｐゴシック" pitchFamily="34" charset="-128"/>
              </a:rPr>
              <a:t>DS-SAP and Annex R becoming normative (last review)</a:t>
            </a:r>
          </a:p>
          <a:p>
            <a:pPr marL="685800" lvl="3" indent="-342900">
              <a:spcBef>
                <a:spcPts val="600"/>
              </a:spcBef>
              <a:defRPr/>
            </a:pPr>
            <a:r>
              <a:rPr lang="en-US" altLang="en-US" b="1" dirty="0">
                <a:ea typeface="ＭＳ Ｐゴシック" pitchFamily="34" charset="-128"/>
              </a:rPr>
              <a:t> </a:t>
            </a:r>
            <a:r>
              <a:rPr lang="en-US" altLang="en-US" dirty="0">
                <a:ea typeface="ＭＳ Ｐゴシック" pitchFamily="34" charset="-128"/>
                <a:hlinkClick r:id="rId3"/>
              </a:rPr>
              <a:t>11-15/0555r04</a:t>
            </a:r>
            <a:r>
              <a:rPr lang="en-US" altLang="en-US" dirty="0">
                <a:ea typeface="ＭＳ Ｐゴシック" pitchFamily="34" charset="-128"/>
              </a:rPr>
              <a:t> </a:t>
            </a:r>
          </a:p>
          <a:p>
            <a:pPr marL="342900" lvl="2" indent="-342900">
              <a:spcBef>
                <a:spcPts val="600"/>
              </a:spcBef>
              <a:defRPr/>
            </a:pPr>
            <a:r>
              <a:rPr lang="en-US" altLang="en-US" b="1" dirty="0"/>
              <a:t>IETF/802 coordination</a:t>
            </a:r>
          </a:p>
          <a:p>
            <a:pPr marL="685800" lvl="3" indent="-342900">
              <a:spcBef>
                <a:spcPts val="600"/>
              </a:spcBef>
              <a:defRPr/>
            </a:pPr>
            <a:r>
              <a:rPr lang="en-US" altLang="en-US" dirty="0">
                <a:ea typeface="ＭＳ Ｐゴシック" pitchFamily="34" charset="-128"/>
              </a:rPr>
              <a:t>IETF discussions about multicast over 802.11</a:t>
            </a:r>
          </a:p>
          <a:p>
            <a:pPr marL="342900" lvl="2" indent="-342900">
              <a:spcBef>
                <a:spcPts val="600"/>
              </a:spcBef>
              <a:defRPr/>
            </a:pPr>
            <a:r>
              <a:rPr lang="en-US" altLang="en-US" b="1" dirty="0"/>
              <a:t>802.11 as a component</a:t>
            </a:r>
          </a:p>
          <a:p>
            <a:pPr marL="685800" lvl="3" indent="-342900">
              <a:spcBef>
                <a:spcPts val="600"/>
              </a:spcBef>
              <a:defRPr/>
            </a:pPr>
            <a:r>
              <a:rPr lang="en-US" altLang="en-US" dirty="0">
                <a:ea typeface="ＭＳ Ｐゴシック" pitchFamily="34" charset="-128"/>
              </a:rPr>
              <a:t>Can/should implementations use 802.11 as a “plug in”: </a:t>
            </a:r>
            <a:r>
              <a:rPr lang="en-US" dirty="0">
                <a:ea typeface="ＭＳ Ｐゴシック" pitchFamily="34" charset="-128"/>
                <a:hlinkClick r:id="rId4"/>
              </a:rPr>
              <a:t>11-15/0757r1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n-US" dirty="0">
                <a:ea typeface="ＭＳ Ｐゴシック" pitchFamily="34" charset="-128"/>
                <a:hlinkClick r:id="rId5"/>
              </a:rPr>
              <a:t>11-15/0593r2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n-US" dirty="0">
                <a:ea typeface="ＭＳ Ｐゴシック" pitchFamily="34" charset="-128"/>
                <a:hlinkClick r:id="rId6"/>
              </a:rPr>
              <a:t>11-15/0842r1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n-US" u="sng" dirty="0">
                <a:hlinkClick r:id="rId7"/>
              </a:rPr>
              <a:t>11-15/1133r0</a:t>
            </a:r>
            <a:endParaRPr lang="en-US" altLang="en-US" dirty="0">
              <a:ea typeface="ＭＳ Ｐゴシック" pitchFamily="34" charset="-128"/>
            </a:endParaRPr>
          </a:p>
          <a:p>
            <a:pPr marL="342900" lvl="2" indent="-342900">
              <a:spcBef>
                <a:spcPts val="600"/>
              </a:spcBef>
              <a:defRPr/>
            </a:pPr>
            <a:r>
              <a:rPr lang="en-US" altLang="en-US" b="1" dirty="0"/>
              <a:t>MIB attributes Design Pattern</a:t>
            </a:r>
          </a:p>
          <a:p>
            <a:pPr lvl="1">
              <a:spcBef>
                <a:spcPts val="600"/>
              </a:spcBef>
              <a:defRPr/>
            </a:pPr>
            <a:r>
              <a:rPr lang="en-US" sz="1600" dirty="0">
                <a:ea typeface="ＭＳ Ｐゴシック" pitchFamily="34" charset="-128"/>
                <a:hlinkClick r:id="rId8"/>
              </a:rPr>
              <a:t>11-15/0355r3</a:t>
            </a:r>
            <a:r>
              <a:rPr lang="en-US" sz="1600" dirty="0">
                <a:ea typeface="ＭＳ Ｐゴシック" pitchFamily="34" charset="-128"/>
              </a:rPr>
              <a:t>, </a:t>
            </a:r>
            <a:r>
              <a:rPr lang="en-US" sz="1600" dirty="0">
                <a:ea typeface="ＭＳ Ｐゴシック" pitchFamily="34" charset="-128"/>
                <a:hlinkClick r:id="rId9"/>
              </a:rPr>
              <a:t>11-15/0891r0</a:t>
            </a:r>
            <a:r>
              <a:rPr lang="en-US" altLang="en-US" sz="1600" dirty="0">
                <a:ea typeface="ＭＳ Ｐゴシック" pitchFamily="34" charset="-128"/>
              </a:rPr>
              <a:t> </a:t>
            </a:r>
          </a:p>
          <a:p>
            <a:pPr>
              <a:spcBef>
                <a:spcPts val="600"/>
              </a:spcBef>
              <a:defRPr/>
            </a:pPr>
            <a:r>
              <a:rPr lang="en-US" altLang="en-US" sz="1800" dirty="0"/>
              <a:t>Clause 5 (Figure 5-1, et al) architecture (for </a:t>
            </a:r>
            <a:r>
              <a:rPr lang="en-US" altLang="en-US" sz="1800" dirty="0" err="1"/>
              <a:t>REVmc</a:t>
            </a:r>
            <a:r>
              <a:rPr lang="en-US" altLang="en-US" sz="1800" dirty="0"/>
              <a:t>)</a:t>
            </a:r>
          </a:p>
          <a:p>
            <a:pPr lvl="1">
              <a:spcBef>
                <a:spcPts val="600"/>
              </a:spcBef>
              <a:defRPr/>
            </a:pPr>
            <a:r>
              <a:rPr lang="en-US" sz="1600" dirty="0">
                <a:hlinkClick r:id="rId10"/>
              </a:rPr>
              <a:t>11-15/0540r2</a:t>
            </a:r>
            <a:endParaRPr lang="en-US" altLang="en-US" sz="1600" dirty="0">
              <a:ea typeface="ＭＳ Ｐゴシック" pitchFamily="34" charset="-128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en-US" altLang="en-US" sz="1800" dirty="0"/>
              <a:t>Review/Discussion of 802.1AC draft and ballot comments</a:t>
            </a:r>
          </a:p>
          <a:p>
            <a:pPr marL="342900" lvl="1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600" b="1" dirty="0"/>
              <a:t>AP/DS/Portal architecture and 802 concepts - </a:t>
            </a:r>
            <a:r>
              <a:rPr lang="en-US" sz="1600" dirty="0">
                <a:ea typeface="ＭＳ Ｐゴシック" pitchFamily="34" charset="-128"/>
                <a:hlinkClick r:id="rId11"/>
              </a:rPr>
              <a:t>11-15/0454r0</a:t>
            </a:r>
            <a:r>
              <a:rPr lang="en-US" sz="1600" dirty="0">
                <a:ea typeface="ＭＳ Ｐゴシック" pitchFamily="34" charset="-128"/>
              </a:rPr>
              <a:t>,</a:t>
            </a:r>
          </a:p>
          <a:p>
            <a:pPr marL="0" lvl="1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1600" dirty="0">
                <a:ea typeface="ＭＳ Ｐゴシック" pitchFamily="34" charset="-128"/>
              </a:rPr>
              <a:t>	 </a:t>
            </a:r>
            <a:r>
              <a:rPr lang="en-US" sz="1600" dirty="0">
                <a:ea typeface="ＭＳ Ｐゴシック" pitchFamily="34" charset="-128"/>
                <a:hlinkClick r:id="rId12"/>
              </a:rPr>
              <a:t>11-14/1213r1</a:t>
            </a:r>
            <a:r>
              <a:rPr lang="en-US" sz="1600" dirty="0">
                <a:ea typeface="ＭＳ Ｐゴシック" pitchFamily="34" charset="-128"/>
              </a:rPr>
              <a:t> (slides 9-11)</a:t>
            </a:r>
            <a:endParaRPr lang="en-US" sz="1600" b="1" dirty="0"/>
          </a:p>
          <a:p>
            <a:pPr eaLnBrk="1" hangingPunct="1">
              <a:spcBef>
                <a:spcPts val="600"/>
              </a:spcBef>
              <a:defRPr/>
            </a:pPr>
            <a:r>
              <a:rPr lang="en-US" altLang="en-US" sz="1800" dirty="0">
                <a:ea typeface="MS PGothic" panose="020B0600070205080204" pitchFamily="34" charset="-128"/>
              </a:rPr>
              <a:t>Joint session Thurs AM1 with </a:t>
            </a:r>
            <a:r>
              <a:rPr lang="en-US" altLang="en-US" sz="1800" dirty="0" err="1">
                <a:ea typeface="MS PGothic" panose="020B0600070205080204" pitchFamily="34" charset="-128"/>
              </a:rPr>
              <a:t>TGak</a:t>
            </a:r>
            <a:r>
              <a:rPr lang="en-US" altLang="en-US" sz="1800" dirty="0">
                <a:ea typeface="MS PGothic" panose="020B0600070205080204" pitchFamily="34" charset="-128"/>
              </a:rPr>
              <a:t> and 802.1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2015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HPE-Aruba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90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SC –  November 2015</a:t>
            </a:r>
            <a:br>
              <a:rPr lang="en-US" altLang="en-US" dirty="0" smtClean="0"/>
            </a:br>
            <a:r>
              <a:rPr lang="en-US" altLang="en-US" sz="2800" b="0" dirty="0">
                <a:ea typeface="ＭＳ Ｐゴシック" pitchFamily="34" charset="-128"/>
              </a:rPr>
              <a:t>P</a:t>
            </a:r>
            <a:r>
              <a:rPr lang="en-US" altLang="ja-JP" sz="2800" b="0" dirty="0" smtClean="0">
                <a:ea typeface="ＭＳ Ｐゴシック" pitchFamily="34" charset="-128"/>
              </a:rPr>
              <a:t>roject Authorization Request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HPE-Aruba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057400"/>
            <a:ext cx="83058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200" dirty="0"/>
              <a:t>Review of Proposed 802 PAR documents  </a:t>
            </a:r>
            <a:endParaRPr lang="en-US" sz="2200" dirty="0"/>
          </a:p>
          <a:p>
            <a:pPr marL="914400" lvl="1" indent="-457200">
              <a:buFont typeface="+mj-lt"/>
              <a:buAutoNum type="arabicPeriod"/>
            </a:pPr>
            <a:r>
              <a:rPr lang="en-US" sz="1700" dirty="0"/>
              <a:t>802d - Amendment: URN Namespace, </a:t>
            </a:r>
            <a:r>
              <a:rPr lang="en-US" sz="1700" dirty="0">
                <a:hlinkClick r:id="rId3"/>
              </a:rPr>
              <a:t>PAR</a:t>
            </a:r>
            <a:r>
              <a:rPr lang="en-US" sz="1700" dirty="0"/>
              <a:t> and </a:t>
            </a:r>
            <a:r>
              <a:rPr lang="en-US" sz="1700" dirty="0">
                <a:hlinkClick r:id="rId4"/>
              </a:rPr>
              <a:t>CSD</a:t>
            </a:r>
            <a:endParaRPr lang="en-US" sz="1700" dirty="0"/>
          </a:p>
          <a:p>
            <a:pPr marL="914400" lvl="1" indent="-457200">
              <a:buFont typeface="+mj-lt"/>
              <a:buAutoNum type="arabicPeriod"/>
            </a:pPr>
            <a:r>
              <a:rPr lang="en-US" sz="1700" dirty="0"/>
              <a:t>802.1CQ- Standard: Multicast and Local Address Assignment, </a:t>
            </a:r>
            <a:r>
              <a:rPr lang="en-US" sz="1700" dirty="0">
                <a:hlinkClick r:id="rId5"/>
              </a:rPr>
              <a:t>PAR</a:t>
            </a:r>
            <a:r>
              <a:rPr lang="en-US" sz="1700" dirty="0"/>
              <a:t> and </a:t>
            </a:r>
            <a:r>
              <a:rPr lang="en-US" sz="1700" dirty="0">
                <a:hlinkClick r:id="rId6"/>
              </a:rPr>
              <a:t>CSD</a:t>
            </a:r>
            <a:endParaRPr lang="en-US" sz="1700" dirty="0"/>
          </a:p>
          <a:p>
            <a:pPr marL="914400" lvl="1" indent="-457200">
              <a:buFont typeface="+mj-lt"/>
              <a:buAutoNum type="arabicPeriod"/>
            </a:pPr>
            <a:r>
              <a:rPr lang="en-US" sz="1700" dirty="0"/>
              <a:t>802.3ca - Amendment, 25 Gb/s and 100 Gb/s Passive Optical Networks, </a:t>
            </a:r>
            <a:r>
              <a:rPr lang="en-US" sz="1700" dirty="0">
                <a:hlinkClick r:id="rId7"/>
              </a:rPr>
              <a:t>PAR</a:t>
            </a:r>
            <a:r>
              <a:rPr lang="en-US" sz="1700" dirty="0"/>
              <a:t> and </a:t>
            </a:r>
            <a:r>
              <a:rPr lang="en-US" sz="1700" dirty="0">
                <a:hlinkClick r:id="rId8"/>
              </a:rPr>
              <a:t>CSD</a:t>
            </a:r>
            <a:endParaRPr lang="en-US" sz="1700" dirty="0"/>
          </a:p>
          <a:p>
            <a:pPr marL="914400" lvl="1" indent="-457200">
              <a:buFont typeface="+mj-lt"/>
              <a:buAutoNum type="arabicPeriod"/>
            </a:pPr>
            <a:r>
              <a:rPr lang="en-US" sz="1700" dirty="0"/>
              <a:t>802.3cb - Amendment, 2.5 Gb/s and 5 Gb/s Operation over Backplane and Copper Cables , </a:t>
            </a:r>
            <a:r>
              <a:rPr lang="en-US" sz="1700" dirty="0">
                <a:hlinkClick r:id="rId9"/>
              </a:rPr>
              <a:t>PAR</a:t>
            </a:r>
            <a:r>
              <a:rPr lang="en-US" sz="1700" dirty="0"/>
              <a:t> and </a:t>
            </a:r>
            <a:r>
              <a:rPr lang="en-US" sz="1700" dirty="0">
                <a:hlinkClick r:id="rId10"/>
              </a:rPr>
              <a:t>CSD</a:t>
            </a:r>
            <a:endParaRPr lang="en-US" sz="1700" dirty="0"/>
          </a:p>
          <a:p>
            <a:pPr marL="914400" lvl="1" indent="-457200">
              <a:buFont typeface="+mj-lt"/>
              <a:buAutoNum type="arabicPeriod"/>
            </a:pPr>
            <a:r>
              <a:rPr lang="en-US" sz="1700" dirty="0"/>
              <a:t>802.15.3d - 100Gbps wireless switched point-to-point physical layer,  </a:t>
            </a:r>
            <a:r>
              <a:rPr lang="en-US" sz="1700" dirty="0">
                <a:hlinkClick r:id="rId11"/>
              </a:rPr>
              <a:t>PAR Modification</a:t>
            </a:r>
            <a:r>
              <a:rPr lang="en-US" sz="1700" dirty="0"/>
              <a:t> and </a:t>
            </a:r>
            <a:r>
              <a:rPr lang="en-US" sz="1700" dirty="0">
                <a:hlinkClick r:id="rId12"/>
              </a:rPr>
              <a:t>5C</a:t>
            </a:r>
            <a:endParaRPr lang="en-US" sz="1700" dirty="0"/>
          </a:p>
          <a:p>
            <a:pPr marL="914400" lvl="1" indent="-457200">
              <a:buFont typeface="+mj-lt"/>
              <a:buAutoNum type="arabicPeriod"/>
            </a:pPr>
            <a:r>
              <a:rPr lang="en-US" sz="1700" dirty="0"/>
              <a:t>802.15.4t Standard: Low-Rate Wireless Personal Area Networks (LR-WPANs) Amendment for a High(</a:t>
            </a:r>
            <a:r>
              <a:rPr lang="en-US" sz="1700" dirty="0" err="1"/>
              <a:t>er</a:t>
            </a:r>
            <a:r>
              <a:rPr lang="en-US" sz="1700" dirty="0"/>
              <a:t>) Rate Physical (PHY) Layer, </a:t>
            </a:r>
            <a:r>
              <a:rPr lang="en-US" sz="1700" dirty="0">
                <a:hlinkClick r:id="rId13"/>
              </a:rPr>
              <a:t>PAR</a:t>
            </a:r>
            <a:r>
              <a:rPr lang="en-US" sz="1700" dirty="0"/>
              <a:t> and </a:t>
            </a:r>
            <a:r>
              <a:rPr lang="en-US" sz="1700" dirty="0">
                <a:hlinkClick r:id="rId14"/>
              </a:rPr>
              <a:t>CSD</a:t>
            </a:r>
            <a:r>
              <a:rPr lang="en-US" sz="1700" dirty="0"/>
              <a:t>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700" dirty="0"/>
              <a:t>802.15.4u Amendment, Low-Rate Wireless Personal Area Networks (LR-WPANs) Amendment for use of the Indian 865-867 MHz band. </a:t>
            </a:r>
            <a:r>
              <a:rPr lang="en-US" sz="1700" dirty="0">
                <a:hlinkClick r:id="rId15"/>
              </a:rPr>
              <a:t>PAR</a:t>
            </a:r>
            <a:r>
              <a:rPr lang="en-US" sz="1700" dirty="0"/>
              <a:t> and </a:t>
            </a:r>
            <a:r>
              <a:rPr lang="en-US" sz="1700" dirty="0">
                <a:hlinkClick r:id="rId16"/>
              </a:rPr>
              <a:t>CSD </a:t>
            </a:r>
            <a:endParaRPr lang="en-US" sz="1700" dirty="0"/>
          </a:p>
          <a:p>
            <a:pPr marL="914400" lvl="1" indent="-457200">
              <a:buFont typeface="+mj-lt"/>
              <a:buAutoNum type="arabicPeriod"/>
            </a:pPr>
            <a:r>
              <a:rPr lang="en-US" sz="1700" dirty="0"/>
              <a:t>802.16s - Amendment, Fixed and Mobile Wireless Access in Channel Sizes up to 1.25 MHz,  </a:t>
            </a:r>
            <a:r>
              <a:rPr lang="en-US" sz="1700" dirty="0">
                <a:hlinkClick r:id="rId17"/>
              </a:rPr>
              <a:t>PAR and CSD</a:t>
            </a:r>
            <a:endParaRPr lang="en-US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200" dirty="0"/>
              <a:t>Meeting times: Monday PM2, Tuesday AM2, Thursday </a:t>
            </a:r>
            <a:r>
              <a:rPr lang="en-US" altLang="en-US" sz="2200" dirty="0" smtClean="0"/>
              <a:t>AM2</a:t>
            </a:r>
            <a:endParaRPr lang="en-US" altLang="en-US" sz="2200" dirty="0"/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Regulatory SC </a:t>
            </a:r>
            <a:r>
              <a:rPr lang="en-US" altLang="en-US" dirty="0"/>
              <a:t>– </a:t>
            </a:r>
            <a:r>
              <a:rPr lang="en-US" altLang="en-US" dirty="0" smtClean="0"/>
              <a:t>November 2015</a:t>
            </a:r>
            <a:br>
              <a:rPr lang="en-US" altLang="en-US" dirty="0" smtClean="0"/>
            </a:br>
            <a:r>
              <a:rPr lang="en-US" altLang="en-US" dirty="0"/>
              <a:t>Chair: Richard Kennedy</a:t>
            </a:r>
            <a:endParaRPr lang="en-US" altLang="en-US" dirty="0" smtClean="0"/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pPr eaLnBrk="1" hangingPunct="1"/>
            <a:r>
              <a:rPr lang="en-US" altLang="en-US" dirty="0"/>
              <a:t>Global regulatory updates</a:t>
            </a:r>
            <a:endParaRPr lang="en-US" altLang="en-US" sz="2000" dirty="0"/>
          </a:p>
          <a:p>
            <a:r>
              <a:rPr lang="en-US" altLang="en-US" dirty="0"/>
              <a:t>Updates from ETSI TC BRAN and ERM TG11 and preparation for the upcoming meetings</a:t>
            </a:r>
          </a:p>
          <a:p>
            <a:pPr lvl="1"/>
            <a:r>
              <a:rPr lang="en-US" altLang="en-US" dirty="0"/>
              <a:t>LAA-LTE / 802.11 coexistence work progress</a:t>
            </a:r>
          </a:p>
          <a:p>
            <a:pPr lvl="1"/>
            <a:r>
              <a:rPr lang="en-US" altLang="en-US" dirty="0"/>
              <a:t>2.4 GHz “Spectrum Load Factor” proposal</a:t>
            </a:r>
          </a:p>
          <a:p>
            <a:pPr lvl="1"/>
            <a:r>
              <a:rPr lang="en-US" altLang="en-US" dirty="0"/>
              <a:t>Receiver requirements and the EU Radio Equipment Directive for 2.4 GHz, 5 GHz, 60 </a:t>
            </a:r>
            <a:r>
              <a:rPr lang="en-US" altLang="en-US" dirty="0" err="1"/>
              <a:t>Ghz</a:t>
            </a:r>
            <a:r>
              <a:rPr lang="en-US" altLang="en-US" dirty="0"/>
              <a:t> and the TVWS</a:t>
            </a:r>
          </a:p>
          <a:p>
            <a:r>
              <a:rPr lang="en-US" altLang="en-US" dirty="0"/>
              <a:t>Implications of FCC 14-30 changes deadline (6/2/16)</a:t>
            </a:r>
          </a:p>
          <a:p>
            <a:r>
              <a:rPr lang="en-US" altLang="en-US" dirty="0"/>
              <a:t>WRC-15 in progress</a:t>
            </a:r>
          </a:p>
          <a:p>
            <a:r>
              <a:rPr lang="en-US" altLang="en-US" dirty="0"/>
              <a:t>Changes to the IEEE 802 regulatory process</a:t>
            </a:r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541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2015</a:t>
            </a:r>
            <a:endParaRPr lang="en-US" altLang="en-US" sz="1800"/>
          </a:p>
        </p:txBody>
      </p:sp>
      <p:sp>
        <p:nvSpPr>
          <p:cNvPr id="410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HPE-Aruba</a:t>
            </a:r>
            <a:endParaRPr lang="en-US" altLang="en-US" sz="1200" b="0" dirty="0" smtClean="0"/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AA01C77-94EF-4B09-8D9D-D3666E62D27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November 2015</a:t>
            </a:r>
            <a:br>
              <a:rPr lang="en-US" altLang="en-US" dirty="0" smtClean="0"/>
            </a:br>
            <a:r>
              <a:rPr lang="en-US" altLang="en-US" dirty="0" smtClean="0"/>
              <a:t>Chair: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HPE-Aruba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1905000"/>
            <a:ext cx="8305800" cy="5096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altLang="en-US" sz="2400" b="1" dirty="0" smtClean="0"/>
              <a:t>Tuesday AM1 (08:00-10:00)</a:t>
            </a:r>
          </a:p>
          <a:p>
            <a:pPr marL="457200" lvl="0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GB" altLang="en-US" sz="2400" b="1" kern="0" dirty="0">
                <a:solidFill>
                  <a:srgbClr val="000000"/>
                </a:solidFill>
                <a:latin typeface="Times New Roman"/>
              </a:rPr>
              <a:t>Vice-chair election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GB" altLang="en-US" sz="2000" kern="0" dirty="0">
                <a:solidFill>
                  <a:srgbClr val="000000"/>
                </a:solidFill>
                <a:latin typeface="Times New Roman"/>
              </a:rPr>
              <a:t>Close nominations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GB" altLang="en-US" sz="2000" kern="0" dirty="0">
                <a:solidFill>
                  <a:srgbClr val="000000"/>
                </a:solidFill>
                <a:latin typeface="Times New Roman"/>
              </a:rPr>
              <a:t>Voting</a:t>
            </a:r>
          </a:p>
          <a:p>
            <a:pPr marL="457200" lvl="0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GB" altLang="en-US" sz="2400" b="1" kern="0" dirty="0">
                <a:solidFill>
                  <a:srgbClr val="000000"/>
                </a:solidFill>
                <a:latin typeface="Times New Roman"/>
              </a:rPr>
              <a:t>Presentations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altLang="en-US" sz="1800" kern="0" dirty="0">
                <a:solidFill>
                  <a:srgbClr val="000000"/>
                </a:solidFill>
                <a:latin typeface="Times New Roman"/>
              </a:rPr>
              <a:t>“Packet appending in bit-interleaved coded modulation,” Matt </a:t>
            </a:r>
            <a:r>
              <a:rPr lang="en-US" altLang="en-US" sz="1800" kern="0" dirty="0" err="1">
                <a:solidFill>
                  <a:srgbClr val="000000"/>
                </a:solidFill>
                <a:latin typeface="Times New Roman"/>
              </a:rPr>
              <a:t>Krasicki</a:t>
            </a:r>
            <a:r>
              <a:rPr lang="en-US" altLang="en-US" sz="1800" kern="0" dirty="0">
                <a:solidFill>
                  <a:srgbClr val="000000"/>
                </a:solidFill>
                <a:latin typeface="Times New Roman"/>
              </a:rPr>
              <a:t>, Poznan University of Technology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altLang="en-US" sz="1800" kern="0" dirty="0">
                <a:solidFill>
                  <a:srgbClr val="000000"/>
                </a:solidFill>
                <a:latin typeface="Times New Roman"/>
              </a:rPr>
              <a:t>“TBD,” Minyoung Park, Intel</a:t>
            </a:r>
            <a:endParaRPr lang="en-US" altLang="en-US" sz="1600" kern="0" dirty="0">
              <a:solidFill>
                <a:srgbClr val="000000"/>
              </a:solidFill>
              <a:latin typeface="Times New Roman"/>
            </a:endParaRPr>
          </a:p>
          <a:p>
            <a:pPr marL="342900" lvl="0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</a:rPr>
              <a:t>Plans for January 2016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kern="0" dirty="0">
                <a:solidFill>
                  <a:srgbClr val="000000"/>
                </a:solidFill>
                <a:latin typeface="Times New Roman"/>
              </a:rPr>
              <a:t>Chair will make a call for presentations in advance</a:t>
            </a:r>
          </a:p>
          <a:p>
            <a:pPr marL="457200" lvl="0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</a:rPr>
              <a:t>Adjournment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 smtClean="0"/>
          </a:p>
          <a:p>
            <a:pPr lvl="1"/>
            <a:endParaRPr lang="en-US" altLang="en-US" sz="2000" dirty="0" smtClean="0"/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2015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HPE-Aruba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November 2015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752600"/>
            <a:ext cx="7848600" cy="48006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The agenda items that will be addressed this week are: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 lvl="1">
              <a:defRPr/>
            </a:pPr>
            <a:r>
              <a:rPr lang="en-AU" dirty="0"/>
              <a:t>Confirmed by 802 EC in Mar 2014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 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FDIS ballots</a:t>
            </a:r>
          </a:p>
          <a:p>
            <a:pPr>
              <a:defRPr/>
            </a:pPr>
            <a:r>
              <a:rPr lang="en-AU" dirty="0"/>
              <a:t>Prepare for SC6 meeting in February 2016</a:t>
            </a:r>
          </a:p>
          <a:p>
            <a:pPr lvl="1">
              <a:defRPr/>
            </a:pPr>
            <a:r>
              <a:rPr lang="en-AU" dirty="0"/>
              <a:t>Not much because no agenda yet</a:t>
            </a:r>
          </a:p>
          <a:p>
            <a:pPr>
              <a:defRPr/>
            </a:pPr>
            <a:r>
              <a:rPr lang="en-AU" dirty="0"/>
              <a:t>Prepare for SC6/WG7 meeting in November 2015</a:t>
            </a:r>
          </a:p>
          <a:p>
            <a:pPr lvl="1">
              <a:defRPr/>
            </a:pPr>
            <a:r>
              <a:rPr lang="en-AU" dirty="0"/>
              <a:t>One minor item</a:t>
            </a:r>
          </a:p>
          <a:p>
            <a:pPr>
              <a:defRPr/>
            </a:pPr>
            <a:r>
              <a:rPr lang="en-AU" dirty="0"/>
              <a:t>It will be a quiet week</a:t>
            </a:r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smtClean="0"/>
              <a:t>IEEE 802 has eight standards in the pipeline for ratification under the PSDO</a:t>
            </a:r>
          </a:p>
        </p:txBody>
      </p:sp>
      <p:sp>
        <p:nvSpPr>
          <p:cNvPr id="14339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smtClean="0"/>
              <a:t>November 2015</a:t>
            </a:r>
          </a:p>
        </p:txBody>
      </p:sp>
      <p:sp>
        <p:nvSpPr>
          <p:cNvPr id="14340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D. Stanley, HPE-Aruba</a:t>
            </a:r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Slide </a:t>
            </a:r>
            <a:fld id="{0FED7FBE-8AAD-403E-915A-8673304127FA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graphicFrame>
        <p:nvGraphicFramePr>
          <p:cNvPr id="10" name="Content Placeholder 5"/>
          <p:cNvGraphicFramePr>
            <a:graphicFrameLocks/>
          </p:cNvGraphicFramePr>
          <p:nvPr/>
        </p:nvGraphicFramePr>
        <p:xfrm>
          <a:off x="152400" y="2030413"/>
          <a:ext cx="8839200" cy="345598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99508"/>
                <a:gridCol w="1223282"/>
                <a:gridCol w="1223282"/>
                <a:gridCol w="1223282"/>
                <a:gridCol w="1223282"/>
                <a:gridCol w="2446564"/>
              </a:tblGrid>
              <a:tr h="579129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IEEE 802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day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pre-ballot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month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FDIS ballot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Comments</a:t>
                      </a:r>
                      <a:r>
                        <a:rPr lang="en-A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resolved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</a:tr>
              <a:tr h="359607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 2014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</a:t>
                      </a: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AU" sz="1600" b="1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Nov 15</a:t>
                      </a:r>
                      <a:endParaRPr lang="en-AU" sz="1600" b="1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Sent in Feb 2015</a:t>
                      </a:r>
                      <a:endParaRPr lang="en-AU" sz="1600" b="1" kern="1200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</a:tr>
              <a:tr h="359607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802.1Xbx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Closed</a:t>
                      </a: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Mar 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</a:t>
                      </a: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Jan</a:t>
                      </a: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16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Sent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Jun 2015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</a:tr>
              <a:tr h="359607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802.1Q-Rev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Closed</a:t>
                      </a: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Mar 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</a:t>
                      </a: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 Jan</a:t>
                      </a:r>
                      <a:r>
                        <a:rPr lang="en-AU" sz="1600" b="1" kern="1200" baseline="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16</a:t>
                      </a:r>
                      <a:endParaRPr lang="en-AU" sz="1600" b="1" kern="1200" dirty="0" smtClean="0">
                        <a:solidFill>
                          <a:schemeClr val="accent6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Sent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Jun 2015</a:t>
                      </a:r>
                      <a:endParaRPr lang="en-AU" sz="1600" b="1" kern="1200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</a:tr>
              <a:tr h="359607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802.1AX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Closed</a:t>
                      </a: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May 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</a:t>
                      </a: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</a:t>
                      </a: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 15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</a:t>
                      </a:r>
                      <a:r>
                        <a:rPr lang="en-AU" sz="1600" b="1" kern="1200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comments</a:t>
                      </a:r>
                      <a:endParaRPr lang="en-AU" sz="1600" b="1" kern="1200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</a:tr>
              <a:tr h="359607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802.1BA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Closed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Sep 15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sent in Nov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</a:tr>
              <a:tr h="359607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802.1BR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Closed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 15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sent in Nov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</a:tr>
              <a:tr h="359607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802.22a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hold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 marT="45721" marB="45721"/>
                </a:tc>
              </a:tr>
              <a:tr h="359607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802.3bx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hold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 marT="45721" marB="45721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 marT="45721" marB="4572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989743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319200</TotalTime>
  <Words>1524</Words>
  <Application>Microsoft Office PowerPoint</Application>
  <PresentationFormat>On-screen Show (4:3)</PresentationFormat>
  <Paragraphs>384</Paragraphs>
  <Slides>20</Slides>
  <Notes>20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Default Design</vt:lpstr>
      <vt:lpstr>Document</vt:lpstr>
      <vt:lpstr>WG11  Opening Report Snapshot slides 2015-11</vt:lpstr>
      <vt:lpstr>Abstract </vt:lpstr>
      <vt:lpstr>Editors Meeting – November 2015 Chairs: Peter Ecclesine, Adrian Stephens</vt:lpstr>
      <vt:lpstr>802.11 ARC – November 2015 Chair: Mark Hamilton</vt:lpstr>
      <vt:lpstr>PAR SC –  November 2015 Project Authorization Request  Chair: Jon Rosdahl</vt:lpstr>
      <vt:lpstr>Regulatory SC – November 2015 Chair: Richard Kennedy</vt:lpstr>
      <vt:lpstr>WNG SC –  November 2015 Chair: Jim Lansford</vt:lpstr>
      <vt:lpstr>IEEE 802 JTC1 SC – November 2015 Chair: Andrew Myles</vt:lpstr>
      <vt:lpstr>IEEE 802 has eight standards in the pipeline for ratification under the PSDO</vt:lpstr>
      <vt:lpstr>TGmc 802.11 Revision – November 2015 Chair: Dorothy Stanley</vt:lpstr>
      <vt:lpstr>IEEE 802.11ah  – November 2015 sub 1GHz PHY Chair: Yongho Seok</vt:lpstr>
      <vt:lpstr>IEEE 802.11 FILS TGai – November 2015 Fast Initial Link Setup  Chair: Hiroshi Mano</vt:lpstr>
      <vt:lpstr>IEEE 802.11aj – November 2015 China Millimeter Wave Chair: Xiaoming Peng</vt:lpstr>
      <vt:lpstr>Task Group 802.11ak – November 2015 Enhancements For Transit Links Within Bridged Networks Chair: Donald Eastlake</vt:lpstr>
      <vt:lpstr>IEEE 802.11aq – November 2015 Pre-Association Discovery Chair: Stephen McCann</vt:lpstr>
      <vt:lpstr>IEEE 802.11ax – November 2015 High Efficiency WLAN Chair: Osama Aboul-Magd </vt:lpstr>
      <vt:lpstr>IEEE 802.11ay  – November 2015 Next Generation 60GHz Chair: Edward Au  </vt:lpstr>
      <vt:lpstr>TGaz – November 2015 Next Generation Positioning Study Group Chair: Jonathan Segev</vt:lpstr>
      <vt:lpstr>TGaz - Schedule in a Glance</vt:lpstr>
      <vt:lpstr>LRLP TIG – November 2015 Long Range Low Power Topic Interest Group Chair: Tim Godfrey</vt:lpstr>
    </vt:vector>
  </TitlesOfParts>
  <Company>Aruba, an HPE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 slides - November 2015</dc:title>
  <dc:creator>dstanley@arubanetworks.com;802.11CAC</dc:creator>
  <cp:lastModifiedBy>Dorothy Stanley</cp:lastModifiedBy>
  <cp:revision>3191</cp:revision>
  <cp:lastPrinted>2014-03-15T03:57:02Z</cp:lastPrinted>
  <dcterms:created xsi:type="dcterms:W3CDTF">1998-02-10T13:07:52Z</dcterms:created>
  <dcterms:modified xsi:type="dcterms:W3CDTF">2015-11-04T09:03:28Z</dcterms:modified>
</cp:coreProperties>
</file>