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4"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30"/>
  </p:notesMasterIdLst>
  <p:handoutMasterIdLst>
    <p:handoutMasterId r:id="rId31"/>
  </p:handoutMasterIdLst>
  <p:sldIdLst>
    <p:sldId id="269" r:id="rId2"/>
    <p:sldId id="271" r:id="rId3"/>
    <p:sldId id="358" r:id="rId4"/>
    <p:sldId id="460" r:id="rId5"/>
    <p:sldId id="443" r:id="rId6"/>
    <p:sldId id="414" r:id="rId7"/>
    <p:sldId id="470" r:id="rId8"/>
    <p:sldId id="471" r:id="rId9"/>
    <p:sldId id="472" r:id="rId10"/>
    <p:sldId id="474" r:id="rId11"/>
    <p:sldId id="499" r:id="rId12"/>
    <p:sldId id="518" r:id="rId13"/>
    <p:sldId id="519" r:id="rId14"/>
    <p:sldId id="495" r:id="rId15"/>
    <p:sldId id="520" r:id="rId16"/>
    <p:sldId id="496" r:id="rId17"/>
    <p:sldId id="521" r:id="rId18"/>
    <p:sldId id="522" r:id="rId19"/>
    <p:sldId id="430" r:id="rId20"/>
    <p:sldId id="513" r:id="rId21"/>
    <p:sldId id="493" r:id="rId22"/>
    <p:sldId id="524" r:id="rId23"/>
    <p:sldId id="525" r:id="rId24"/>
    <p:sldId id="517" r:id="rId25"/>
    <p:sldId id="526" r:id="rId26"/>
    <p:sldId id="477" r:id="rId27"/>
    <p:sldId id="523" r:id="rId28"/>
    <p:sldId id="390" r:id="rId29"/>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1pPr>
    <a:lvl2pPr marL="4572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2pPr>
    <a:lvl3pPr marL="9144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3pPr>
    <a:lvl4pPr marL="13716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4pPr>
    <a:lvl5pPr marL="18288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Times New Roman" charset="0"/>
        <a:ea typeface="ＭＳ Ｐゴシック" charset="0"/>
        <a:cs typeface="+mn-cs"/>
      </a:defRPr>
    </a:lvl6pPr>
    <a:lvl7pPr marL="2743200" algn="l" defTabSz="457200" rtl="0" eaLnBrk="1" latinLnBrk="0" hangingPunct="1">
      <a:defRPr sz="1200" kern="1200">
        <a:solidFill>
          <a:schemeClr val="tx1"/>
        </a:solidFill>
        <a:latin typeface="Times New Roman" charset="0"/>
        <a:ea typeface="ＭＳ Ｐゴシック" charset="0"/>
        <a:cs typeface="+mn-cs"/>
      </a:defRPr>
    </a:lvl7pPr>
    <a:lvl8pPr marL="3200400" algn="l" defTabSz="457200" rtl="0" eaLnBrk="1" latinLnBrk="0" hangingPunct="1">
      <a:defRPr sz="1200" kern="1200">
        <a:solidFill>
          <a:schemeClr val="tx1"/>
        </a:solidFill>
        <a:latin typeface="Times New Roman" charset="0"/>
        <a:ea typeface="ＭＳ Ｐゴシック" charset="0"/>
        <a:cs typeface="+mn-cs"/>
      </a:defRPr>
    </a:lvl8pPr>
    <a:lvl9pPr marL="3657600" algn="l" defTabSz="457200" rtl="0" eaLnBrk="1" latinLnBrk="0" hangingPunct="1">
      <a:defRPr sz="1200" kern="1200">
        <a:solidFill>
          <a:schemeClr val="tx1"/>
        </a:solidFill>
        <a:latin typeface="Times New Roman" charset="0"/>
        <a:ea typeface="ＭＳ Ｐゴシック" charset="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5247" autoAdjust="0"/>
    <p:restoredTop sz="98109" autoAdjust="0"/>
  </p:normalViewPr>
  <p:slideViewPr>
    <p:cSldViewPr>
      <p:cViewPr varScale="1">
        <p:scale>
          <a:sx n="83" d="100"/>
          <a:sy n="83" d="100"/>
        </p:scale>
        <p:origin x="-472" y="-112"/>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00" d="100"/>
        <a:sy n="100" d="100"/>
      </p:scale>
      <p:origin x="0" y="4344"/>
    </p:cViewPr>
  </p:sorterViewPr>
  <p:notesViewPr>
    <p:cSldViewPr>
      <p:cViewPr>
        <p:scale>
          <a:sx n="100" d="100"/>
          <a:sy n="100" d="100"/>
        </p:scale>
        <p:origin x="-1968" y="786"/>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notesMaster" Target="notesMasters/notesMaster1.xml"/><Relationship Id="rId31" Type="http://schemas.openxmlformats.org/officeDocument/2006/relationships/handoutMaster" Target="handoutMasters/handoutMaster1.xml"/><Relationship Id="rId32" Type="http://schemas.openxmlformats.org/officeDocument/2006/relationships/printerSettings" Target="printerSettings/printerSettings1.bin"/><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presProps" Target="presProps.xml"/><Relationship Id="rId34" Type="http://schemas.openxmlformats.org/officeDocument/2006/relationships/viewProps" Target="viewProps.xml"/><Relationship Id="rId35" Type="http://schemas.openxmlformats.org/officeDocument/2006/relationships/theme" Target="theme/theme1.xml"/><Relationship Id="rId36"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lgn="r" defTabSz="933450">
              <a:defRPr sz="1400" b="1"/>
            </a:lvl1pPr>
          </a:lstStyle>
          <a:p>
            <a:r>
              <a:rPr lang="en-US" smtClean="0"/>
              <a:t>doc.: IEEE P802.11-15/1220r7</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defTabSz="933450">
              <a:defRPr sz="1400" b="1"/>
            </a:lvl1pPr>
          </a:lstStyle>
          <a:p>
            <a:r>
              <a:rPr lang="en-US" smtClean="0"/>
              <a:t>November 2015</a:t>
            </a:r>
            <a:endParaRPr lang="en-US"/>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defTabSz="933450">
              <a:defRPr/>
            </a:lvl1pPr>
          </a:lstStyle>
          <a:p>
            <a:r>
              <a:rPr lang="en-US" smtClean="0"/>
              <a:t>Donald Eastlake 3rd, Huawei Technologies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ctr" defTabSz="933450">
              <a:defRPr/>
            </a:lvl1pPr>
          </a:lstStyle>
          <a:p>
            <a:r>
              <a:rPr lang="en-US"/>
              <a:t>Page </a:t>
            </a:r>
            <a:fld id="{BA7524A1-3D73-7D46-9F01-B48D5D3DB9CF}"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128848688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lgn="r" defTabSz="933450">
              <a:defRPr sz="1400" b="1"/>
            </a:lvl1pPr>
          </a:lstStyle>
          <a:p>
            <a:r>
              <a:rPr lang="en-US" smtClean="0"/>
              <a:t>doc.: IEEE P802.11-15/1220r7</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defTabSz="933450">
              <a:defRPr sz="1400" b="1"/>
            </a:lvl1pPr>
          </a:lstStyle>
          <a:p>
            <a:r>
              <a:rPr lang="en-US" smtClean="0"/>
              <a:t>November 2015</a:t>
            </a:r>
            <a:endParaRPr lang="en-US"/>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3662" tIns="46038" rIns="93662"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5pPr marL="457200" lvl="4" algn="r" defTabSz="933450">
              <a:defRPr/>
            </a:lvl5pPr>
          </a:lstStyle>
          <a:p>
            <a:pPr lvl="4"/>
            <a:r>
              <a:rPr lang="en-US" smtClean="0"/>
              <a:t>Donald Eastlake 3rd, Huawei Technologies</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defTabSz="933450">
              <a:defRPr/>
            </a:lvl1pPr>
          </a:lstStyle>
          <a:p>
            <a:r>
              <a:rPr lang="en-US"/>
              <a:t>Page </a:t>
            </a:r>
            <a:fld id="{1B7C4E39-0B0F-7845-91A7-D810512B9B6A}"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412219227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P802.11-15/1220r7</a:t>
            </a:r>
            <a:endParaRPr lang="en-US"/>
          </a:p>
        </p:txBody>
      </p:sp>
      <p:sp>
        <p:nvSpPr>
          <p:cNvPr id="5" name="Rectangle 3"/>
          <p:cNvSpPr>
            <a:spLocks noGrp="1" noChangeArrowheads="1"/>
          </p:cNvSpPr>
          <p:nvPr>
            <p:ph type="dt" idx="1"/>
          </p:nvPr>
        </p:nvSpPr>
        <p:spPr>
          <a:ln/>
        </p:spPr>
        <p:txBody>
          <a:bodyPr/>
          <a:lstStyle/>
          <a:p>
            <a:r>
              <a:rPr lang="en-US" smtClean="0"/>
              <a:t>November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28EBCAB7-A961-C748-BA39-7C2FB2190658}" type="slidenum">
              <a:rPr lang="en-US"/>
              <a:pPr/>
              <a:t>1</a:t>
            </a:fld>
            <a:endParaRPr lang="en-US"/>
          </a:p>
        </p:txBody>
      </p:sp>
      <p:sp>
        <p:nvSpPr>
          <p:cNvPr id="31746" name="Rectangle 2"/>
          <p:cNvSpPr>
            <a:spLocks noGrp="1" noRot="1" noChangeAspect="1" noChangeArrowheads="1" noTextEdit="1"/>
          </p:cNvSpPr>
          <p:nvPr>
            <p:ph type="sldImg"/>
          </p:nvPr>
        </p:nvSpPr>
        <p:spPr>
          <a:xfrm>
            <a:off x="1154113" y="701675"/>
            <a:ext cx="4625975" cy="3468688"/>
          </a:xfrm>
          <a:ln/>
          <a:extLst>
            <a:ext uri="{FAA26D3D-D897-4be2-8F04-BA451C77F1D7}">
              <ma14:placeholderFlag xmlns:ma14="http://schemas.microsoft.com/office/mac/drawingml/2011/main" val="1"/>
            </a:ext>
          </a:extLst>
        </p:spPr>
      </p:sp>
      <p:sp>
        <p:nvSpPr>
          <p:cNvPr id="317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xfrm>
            <a:off x="3659188" y="8985250"/>
            <a:ext cx="76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fld id="{97EC3D2F-EAD7-9548-B345-E65DCB3AD535}" type="slidenum">
              <a:rPr lang="en-US"/>
              <a:pPr/>
              <a:t>10</a:t>
            </a:fld>
            <a:endParaRPr lang="en-US"/>
          </a:p>
        </p:txBody>
      </p:sp>
      <p:sp>
        <p:nvSpPr>
          <p:cNvPr id="37891" name="Rectangle 2"/>
          <p:cNvSpPr>
            <a:spLocks noGrp="1" noRot="1" noChangeAspect="1" noChangeArrowheads="1" noTextEdit="1"/>
          </p:cNvSpPr>
          <p:nvPr>
            <p:ph type="sldImg"/>
          </p:nvPr>
        </p:nvSpPr>
        <p:spPr>
          <a:xfrm>
            <a:off x="1154113" y="701675"/>
            <a:ext cx="4625975" cy="3468688"/>
          </a:xfrm>
          <a:ln/>
        </p:spPr>
      </p:sp>
      <p:sp>
        <p:nvSpPr>
          <p:cNvPr id="378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P802.11-15/1220r7</a:t>
            </a:r>
            <a:endParaRPr lang="en-US"/>
          </a:p>
        </p:txBody>
      </p:sp>
      <p:sp>
        <p:nvSpPr>
          <p:cNvPr id="5" name="Rectangle 3"/>
          <p:cNvSpPr>
            <a:spLocks noGrp="1" noChangeArrowheads="1"/>
          </p:cNvSpPr>
          <p:nvPr>
            <p:ph type="dt" idx="1"/>
          </p:nvPr>
        </p:nvSpPr>
        <p:spPr>
          <a:ln/>
        </p:spPr>
        <p:txBody>
          <a:bodyPr/>
          <a:lstStyle/>
          <a:p>
            <a:r>
              <a:rPr lang="en-US" smtClean="0"/>
              <a:t>November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11</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P802.11-15/1220r7</a:t>
            </a:r>
            <a:endParaRPr lang="en-US"/>
          </a:p>
        </p:txBody>
      </p:sp>
      <p:sp>
        <p:nvSpPr>
          <p:cNvPr id="5" name="Rectangle 3"/>
          <p:cNvSpPr>
            <a:spLocks noGrp="1" noChangeArrowheads="1"/>
          </p:cNvSpPr>
          <p:nvPr>
            <p:ph type="dt" idx="1"/>
          </p:nvPr>
        </p:nvSpPr>
        <p:spPr>
          <a:ln/>
        </p:spPr>
        <p:txBody>
          <a:bodyPr/>
          <a:lstStyle/>
          <a:p>
            <a:r>
              <a:rPr lang="en-US" smtClean="0"/>
              <a:t>November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12</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P802.11-15/1220r7</a:t>
            </a:r>
            <a:endParaRPr lang="en-US"/>
          </a:p>
        </p:txBody>
      </p:sp>
      <p:sp>
        <p:nvSpPr>
          <p:cNvPr id="5" name="Rectangle 3"/>
          <p:cNvSpPr>
            <a:spLocks noGrp="1" noChangeArrowheads="1"/>
          </p:cNvSpPr>
          <p:nvPr>
            <p:ph type="dt" idx="1"/>
          </p:nvPr>
        </p:nvSpPr>
        <p:spPr>
          <a:ln/>
        </p:spPr>
        <p:txBody>
          <a:bodyPr/>
          <a:lstStyle/>
          <a:p>
            <a:r>
              <a:rPr lang="en-US" smtClean="0"/>
              <a:t>November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13</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P802.11-15/1220r7</a:t>
            </a:r>
            <a:endParaRPr lang="en-US"/>
          </a:p>
        </p:txBody>
      </p:sp>
      <p:sp>
        <p:nvSpPr>
          <p:cNvPr id="5" name="Rectangle 3"/>
          <p:cNvSpPr>
            <a:spLocks noGrp="1" noChangeArrowheads="1"/>
          </p:cNvSpPr>
          <p:nvPr>
            <p:ph type="dt" idx="1"/>
          </p:nvPr>
        </p:nvSpPr>
        <p:spPr>
          <a:ln/>
        </p:spPr>
        <p:txBody>
          <a:bodyPr/>
          <a:lstStyle/>
          <a:p>
            <a:r>
              <a:rPr lang="en-US" smtClean="0"/>
              <a:t>November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14</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P802.11-15/1220r7</a:t>
            </a:r>
            <a:endParaRPr lang="en-US"/>
          </a:p>
        </p:txBody>
      </p:sp>
      <p:sp>
        <p:nvSpPr>
          <p:cNvPr id="5" name="Rectangle 3"/>
          <p:cNvSpPr>
            <a:spLocks noGrp="1" noChangeArrowheads="1"/>
          </p:cNvSpPr>
          <p:nvPr>
            <p:ph type="dt" idx="1"/>
          </p:nvPr>
        </p:nvSpPr>
        <p:spPr>
          <a:ln/>
        </p:spPr>
        <p:txBody>
          <a:bodyPr/>
          <a:lstStyle/>
          <a:p>
            <a:r>
              <a:rPr lang="en-US" smtClean="0"/>
              <a:t>November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15</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P802.11-15/1220r7</a:t>
            </a:r>
            <a:endParaRPr lang="en-US"/>
          </a:p>
        </p:txBody>
      </p:sp>
      <p:sp>
        <p:nvSpPr>
          <p:cNvPr id="5" name="Rectangle 3"/>
          <p:cNvSpPr>
            <a:spLocks noGrp="1" noChangeArrowheads="1"/>
          </p:cNvSpPr>
          <p:nvPr>
            <p:ph type="dt" idx="1"/>
          </p:nvPr>
        </p:nvSpPr>
        <p:spPr>
          <a:ln/>
        </p:spPr>
        <p:txBody>
          <a:bodyPr/>
          <a:lstStyle/>
          <a:p>
            <a:r>
              <a:rPr lang="en-US" smtClean="0"/>
              <a:t>November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16</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P802.11-15/1220r7</a:t>
            </a:r>
            <a:endParaRPr lang="en-US"/>
          </a:p>
        </p:txBody>
      </p:sp>
      <p:sp>
        <p:nvSpPr>
          <p:cNvPr id="5" name="Rectangle 3"/>
          <p:cNvSpPr>
            <a:spLocks noGrp="1" noChangeArrowheads="1"/>
          </p:cNvSpPr>
          <p:nvPr>
            <p:ph type="dt" idx="1"/>
          </p:nvPr>
        </p:nvSpPr>
        <p:spPr>
          <a:ln/>
        </p:spPr>
        <p:txBody>
          <a:bodyPr/>
          <a:lstStyle/>
          <a:p>
            <a:r>
              <a:rPr lang="en-US" smtClean="0"/>
              <a:t>November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17</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P802.11-15/1220r7</a:t>
            </a:r>
            <a:endParaRPr lang="en-US"/>
          </a:p>
        </p:txBody>
      </p:sp>
      <p:sp>
        <p:nvSpPr>
          <p:cNvPr id="5" name="Rectangle 3"/>
          <p:cNvSpPr>
            <a:spLocks noGrp="1" noChangeArrowheads="1"/>
          </p:cNvSpPr>
          <p:nvPr>
            <p:ph type="dt" idx="1"/>
          </p:nvPr>
        </p:nvSpPr>
        <p:spPr>
          <a:ln/>
        </p:spPr>
        <p:txBody>
          <a:bodyPr/>
          <a:lstStyle/>
          <a:p>
            <a:r>
              <a:rPr lang="en-US" smtClean="0"/>
              <a:t>November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18</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P802.11-15/1220r7</a:t>
            </a:r>
            <a:endParaRPr lang="en-US"/>
          </a:p>
        </p:txBody>
      </p:sp>
      <p:sp>
        <p:nvSpPr>
          <p:cNvPr id="5" name="Rectangle 3"/>
          <p:cNvSpPr>
            <a:spLocks noGrp="1" noChangeArrowheads="1"/>
          </p:cNvSpPr>
          <p:nvPr>
            <p:ph type="dt" idx="1"/>
          </p:nvPr>
        </p:nvSpPr>
        <p:spPr>
          <a:ln/>
        </p:spPr>
        <p:txBody>
          <a:bodyPr/>
          <a:lstStyle/>
          <a:p>
            <a:r>
              <a:rPr lang="en-US" smtClean="0"/>
              <a:t>November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19</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P802.11-15/1220r7</a:t>
            </a:r>
            <a:endParaRPr lang="en-US"/>
          </a:p>
        </p:txBody>
      </p:sp>
      <p:sp>
        <p:nvSpPr>
          <p:cNvPr id="5" name="Rectangle 3"/>
          <p:cNvSpPr>
            <a:spLocks noGrp="1" noChangeArrowheads="1"/>
          </p:cNvSpPr>
          <p:nvPr>
            <p:ph type="dt" idx="1"/>
          </p:nvPr>
        </p:nvSpPr>
        <p:spPr>
          <a:ln/>
        </p:spPr>
        <p:txBody>
          <a:bodyPr/>
          <a:lstStyle/>
          <a:p>
            <a:r>
              <a:rPr lang="en-US" smtClean="0"/>
              <a:t>November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5F29C1CD-3D70-0D44-B264-FEDD03CBC5EB}" type="slidenum">
              <a:rPr lang="en-US"/>
              <a:pPr/>
              <a:t>2</a:t>
            </a:fld>
            <a:endParaRPr lang="en-US"/>
          </a:p>
        </p:txBody>
      </p:sp>
      <p:sp>
        <p:nvSpPr>
          <p:cNvPr id="35842" name="Rectangle 2"/>
          <p:cNvSpPr>
            <a:spLocks noGrp="1" noRot="1" noChangeAspect="1" noChangeArrowheads="1" noTextEdit="1"/>
          </p:cNvSpPr>
          <p:nvPr>
            <p:ph type="sldImg"/>
          </p:nvPr>
        </p:nvSpPr>
        <p:spPr>
          <a:xfrm>
            <a:off x="1154113" y="701675"/>
            <a:ext cx="4627562" cy="3470275"/>
          </a:xfrm>
          <a:ln/>
          <a:extLst>
            <a:ext uri="{FAA26D3D-D897-4be2-8F04-BA451C77F1D7}">
              <ma14:placeholderFlag xmlns:ma14="http://schemas.microsoft.com/office/mac/drawingml/2011/main" val="1"/>
            </a:ext>
          </a:extLst>
        </p:spPr>
      </p:sp>
      <p:sp>
        <p:nvSpPr>
          <p:cNvPr id="358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P802.11-15/1220r7</a:t>
            </a:r>
            <a:endParaRPr lang="en-US"/>
          </a:p>
        </p:txBody>
      </p:sp>
      <p:sp>
        <p:nvSpPr>
          <p:cNvPr id="5" name="Rectangle 3"/>
          <p:cNvSpPr>
            <a:spLocks noGrp="1" noChangeArrowheads="1"/>
          </p:cNvSpPr>
          <p:nvPr>
            <p:ph type="dt" idx="1"/>
          </p:nvPr>
        </p:nvSpPr>
        <p:spPr>
          <a:ln/>
        </p:spPr>
        <p:txBody>
          <a:bodyPr/>
          <a:lstStyle/>
          <a:p>
            <a:r>
              <a:rPr lang="en-US" smtClean="0"/>
              <a:t>November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20</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P802.11-15/1220r7</a:t>
            </a:r>
            <a:endParaRPr lang="en-US"/>
          </a:p>
        </p:txBody>
      </p:sp>
      <p:sp>
        <p:nvSpPr>
          <p:cNvPr id="5" name="Rectangle 3"/>
          <p:cNvSpPr>
            <a:spLocks noGrp="1" noChangeArrowheads="1"/>
          </p:cNvSpPr>
          <p:nvPr>
            <p:ph type="dt" idx="1"/>
          </p:nvPr>
        </p:nvSpPr>
        <p:spPr>
          <a:ln/>
        </p:spPr>
        <p:txBody>
          <a:bodyPr/>
          <a:lstStyle/>
          <a:p>
            <a:r>
              <a:rPr lang="en-US" smtClean="0"/>
              <a:t>November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21</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P802.11-15/1220r7</a:t>
            </a:r>
            <a:endParaRPr lang="en-US"/>
          </a:p>
        </p:txBody>
      </p:sp>
      <p:sp>
        <p:nvSpPr>
          <p:cNvPr id="5" name="Rectangle 3"/>
          <p:cNvSpPr>
            <a:spLocks noGrp="1" noChangeArrowheads="1"/>
          </p:cNvSpPr>
          <p:nvPr>
            <p:ph type="dt" idx="1"/>
          </p:nvPr>
        </p:nvSpPr>
        <p:spPr>
          <a:ln/>
        </p:spPr>
        <p:txBody>
          <a:bodyPr/>
          <a:lstStyle/>
          <a:p>
            <a:r>
              <a:rPr lang="en-US" smtClean="0"/>
              <a:t>November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22</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t>doc.: IEEE P802.11-15/1220r7</a:t>
            </a:r>
            <a:endParaRPr lang="en-US"/>
          </a:p>
        </p:txBody>
      </p:sp>
      <p:sp>
        <p:nvSpPr>
          <p:cNvPr id="5" name="Date Placeholder 4"/>
          <p:cNvSpPr>
            <a:spLocks noGrp="1"/>
          </p:cNvSpPr>
          <p:nvPr>
            <p:ph type="dt" idx="11"/>
          </p:nvPr>
        </p:nvSpPr>
        <p:spPr/>
        <p:txBody>
          <a:bodyPr/>
          <a:lstStyle/>
          <a:p>
            <a:r>
              <a:rPr lang="en-US" smtClean="0"/>
              <a:t>November 2015</a:t>
            </a:r>
            <a:endParaRPr lang="en-US"/>
          </a:p>
        </p:txBody>
      </p:sp>
      <p:sp>
        <p:nvSpPr>
          <p:cNvPr id="6" name="Footer Placeholder 5"/>
          <p:cNvSpPr>
            <a:spLocks noGrp="1"/>
          </p:cNvSpPr>
          <p:nvPr>
            <p:ph type="ftr" sz="quarter" idx="12"/>
          </p:nvPr>
        </p:nvSpPr>
        <p:spPr/>
        <p:txBody>
          <a:bodyPr/>
          <a:lstStyle/>
          <a:p>
            <a:pPr lvl="4"/>
            <a:r>
              <a:rPr lang="en-US" smtClean="0"/>
              <a:t>Donald Eastlake 3rd, Huawei Technologies</a:t>
            </a:r>
            <a:endParaRPr lang="en-US"/>
          </a:p>
        </p:txBody>
      </p:sp>
      <p:sp>
        <p:nvSpPr>
          <p:cNvPr id="7" name="Slide Number Placeholder 6"/>
          <p:cNvSpPr>
            <a:spLocks noGrp="1"/>
          </p:cNvSpPr>
          <p:nvPr>
            <p:ph type="sldNum" sz="quarter" idx="13"/>
          </p:nvPr>
        </p:nvSpPr>
        <p:spPr/>
        <p:txBody>
          <a:bodyPr/>
          <a:lstStyle/>
          <a:p>
            <a:r>
              <a:rPr lang="en-US" smtClean="0"/>
              <a:t>Page </a:t>
            </a:r>
            <a:fld id="{1B7C4E39-0B0F-7845-91A7-D810512B9B6A}" type="slidenum">
              <a:rPr lang="en-US" smtClean="0"/>
              <a:pPr/>
              <a:t>23</a:t>
            </a:fld>
            <a:endParaRPr lang="en-US"/>
          </a:p>
        </p:txBody>
      </p:sp>
    </p:spTree>
    <p:extLst>
      <p:ext uri="{BB962C8B-B14F-4D97-AF65-F5344CB8AC3E}">
        <p14:creationId xmlns:p14="http://schemas.microsoft.com/office/powerpoint/2010/main" val="241424717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P802.11-15/1220r7</a:t>
            </a:r>
            <a:endParaRPr lang="en-US"/>
          </a:p>
        </p:txBody>
      </p:sp>
      <p:sp>
        <p:nvSpPr>
          <p:cNvPr id="5" name="Rectangle 3"/>
          <p:cNvSpPr>
            <a:spLocks noGrp="1" noChangeArrowheads="1"/>
          </p:cNvSpPr>
          <p:nvPr>
            <p:ph type="dt" idx="1"/>
          </p:nvPr>
        </p:nvSpPr>
        <p:spPr>
          <a:ln/>
        </p:spPr>
        <p:txBody>
          <a:bodyPr/>
          <a:lstStyle/>
          <a:p>
            <a:r>
              <a:rPr lang="en-US" smtClean="0"/>
              <a:t>November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24</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P802.11-15/1220r7</a:t>
            </a:r>
            <a:endParaRPr lang="en-US"/>
          </a:p>
        </p:txBody>
      </p:sp>
      <p:sp>
        <p:nvSpPr>
          <p:cNvPr id="5" name="Rectangle 3"/>
          <p:cNvSpPr>
            <a:spLocks noGrp="1" noChangeArrowheads="1"/>
          </p:cNvSpPr>
          <p:nvPr>
            <p:ph type="dt" idx="1"/>
          </p:nvPr>
        </p:nvSpPr>
        <p:spPr>
          <a:ln/>
        </p:spPr>
        <p:txBody>
          <a:bodyPr/>
          <a:lstStyle/>
          <a:p>
            <a:r>
              <a:rPr lang="en-US" smtClean="0"/>
              <a:t>November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25</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P802.11-15/1220r7</a:t>
            </a:r>
            <a:endParaRPr lang="en-US"/>
          </a:p>
        </p:txBody>
      </p:sp>
      <p:sp>
        <p:nvSpPr>
          <p:cNvPr id="5" name="Rectangle 3"/>
          <p:cNvSpPr>
            <a:spLocks noGrp="1" noChangeArrowheads="1"/>
          </p:cNvSpPr>
          <p:nvPr>
            <p:ph type="dt" idx="1"/>
          </p:nvPr>
        </p:nvSpPr>
        <p:spPr>
          <a:ln/>
        </p:spPr>
        <p:txBody>
          <a:bodyPr/>
          <a:lstStyle/>
          <a:p>
            <a:r>
              <a:rPr lang="en-US" smtClean="0"/>
              <a:t>November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26</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P802.11-15/1220r7</a:t>
            </a:r>
            <a:endParaRPr lang="en-US"/>
          </a:p>
        </p:txBody>
      </p:sp>
      <p:sp>
        <p:nvSpPr>
          <p:cNvPr id="5" name="Rectangle 3"/>
          <p:cNvSpPr>
            <a:spLocks noGrp="1" noChangeArrowheads="1"/>
          </p:cNvSpPr>
          <p:nvPr>
            <p:ph type="dt" idx="1"/>
          </p:nvPr>
        </p:nvSpPr>
        <p:spPr>
          <a:ln/>
        </p:spPr>
        <p:txBody>
          <a:bodyPr/>
          <a:lstStyle/>
          <a:p>
            <a:r>
              <a:rPr lang="en-US" smtClean="0"/>
              <a:t>November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1D1BDB0B-EA10-DA4F-A289-10D32EADFFC2}" type="slidenum">
              <a:rPr lang="en-US"/>
              <a:pPr/>
              <a:t>28</a:t>
            </a:fld>
            <a:endParaRPr lang="en-US"/>
          </a:p>
        </p:txBody>
      </p:sp>
      <p:sp>
        <p:nvSpPr>
          <p:cNvPr id="273410" name="Rectangle 2"/>
          <p:cNvSpPr>
            <a:spLocks noGrp="1" noRot="1" noChangeAspect="1" noChangeArrowheads="1" noTextEdit="1"/>
          </p:cNvSpPr>
          <p:nvPr>
            <p:ph type="sldImg"/>
          </p:nvPr>
        </p:nvSpPr>
        <p:spPr>
          <a:xfrm>
            <a:off x="1154113" y="701675"/>
            <a:ext cx="4627562" cy="3470275"/>
          </a:xfrm>
          <a:ln/>
          <a:extLst>
            <a:ext uri="{FAA26D3D-D897-4be2-8F04-BA451C77F1D7}">
              <ma14:placeholderFlag xmlns:ma14="http://schemas.microsoft.com/office/mac/drawingml/2011/main" val="1"/>
            </a:ext>
          </a:extLst>
        </p:spPr>
      </p:sp>
      <p:sp>
        <p:nvSpPr>
          <p:cNvPr id="2734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P802.11-15/1220r7</a:t>
            </a:r>
            <a:endParaRPr lang="en-US"/>
          </a:p>
        </p:txBody>
      </p:sp>
      <p:sp>
        <p:nvSpPr>
          <p:cNvPr id="5" name="Rectangle 3"/>
          <p:cNvSpPr>
            <a:spLocks noGrp="1" noChangeArrowheads="1"/>
          </p:cNvSpPr>
          <p:nvPr>
            <p:ph type="dt" idx="1"/>
          </p:nvPr>
        </p:nvSpPr>
        <p:spPr>
          <a:ln/>
        </p:spPr>
        <p:txBody>
          <a:bodyPr/>
          <a:lstStyle/>
          <a:p>
            <a:r>
              <a:rPr lang="en-US" smtClean="0"/>
              <a:t>November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DBD95C97-01AF-6E4B-8DFC-0F6525CFE0C3}" type="slidenum">
              <a:rPr lang="en-US"/>
              <a:pPr/>
              <a:t>3</a:t>
            </a:fld>
            <a:endParaRPr lang="en-US"/>
          </a:p>
        </p:txBody>
      </p:sp>
      <p:sp>
        <p:nvSpPr>
          <p:cNvPr id="269314" name="Rectangle 2"/>
          <p:cNvSpPr>
            <a:spLocks noGrp="1" noRot="1" noChangeAspect="1" noChangeArrowheads="1" noTextEdit="1"/>
          </p:cNvSpPr>
          <p:nvPr>
            <p:ph type="sldImg"/>
          </p:nvPr>
        </p:nvSpPr>
        <p:spPr>
          <a:xfrm>
            <a:off x="1154113" y="701675"/>
            <a:ext cx="4625975" cy="3468688"/>
          </a:xfrm>
          <a:ln/>
          <a:extLst>
            <a:ext uri="{FAA26D3D-D897-4be2-8F04-BA451C77F1D7}">
              <ma14:placeholderFlag xmlns:ma14="http://schemas.microsoft.com/office/mac/drawingml/2011/main" val="1"/>
            </a:ext>
          </a:extLst>
        </p:spPr>
      </p:sp>
      <p:sp>
        <p:nvSpPr>
          <p:cNvPr id="2693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t>doc.: IEEE P802.11-15/1220r7</a:t>
            </a:r>
            <a:endParaRPr lang="en-US"/>
          </a:p>
        </p:txBody>
      </p:sp>
      <p:sp>
        <p:nvSpPr>
          <p:cNvPr id="5" name="Date Placeholder 4"/>
          <p:cNvSpPr>
            <a:spLocks noGrp="1"/>
          </p:cNvSpPr>
          <p:nvPr>
            <p:ph type="dt" idx="11"/>
          </p:nvPr>
        </p:nvSpPr>
        <p:spPr/>
        <p:txBody>
          <a:bodyPr/>
          <a:lstStyle/>
          <a:p>
            <a:r>
              <a:rPr lang="en-US" smtClean="0"/>
              <a:t>November 2015</a:t>
            </a:r>
            <a:endParaRPr lang="en-US"/>
          </a:p>
        </p:txBody>
      </p:sp>
      <p:sp>
        <p:nvSpPr>
          <p:cNvPr id="6" name="Footer Placeholder 5"/>
          <p:cNvSpPr>
            <a:spLocks noGrp="1"/>
          </p:cNvSpPr>
          <p:nvPr>
            <p:ph type="ftr" sz="quarter" idx="12"/>
          </p:nvPr>
        </p:nvSpPr>
        <p:spPr/>
        <p:txBody>
          <a:bodyPr/>
          <a:lstStyle/>
          <a:p>
            <a:pPr lvl="4"/>
            <a:r>
              <a:rPr lang="en-US" smtClean="0"/>
              <a:t>Donald Eastlake 3rd, Huawei Technologies</a:t>
            </a:r>
            <a:endParaRPr lang="en-US"/>
          </a:p>
        </p:txBody>
      </p:sp>
      <p:sp>
        <p:nvSpPr>
          <p:cNvPr id="7" name="Slide Number Placeholder 6"/>
          <p:cNvSpPr>
            <a:spLocks noGrp="1"/>
          </p:cNvSpPr>
          <p:nvPr>
            <p:ph type="sldNum" sz="quarter" idx="13"/>
          </p:nvPr>
        </p:nvSpPr>
        <p:spPr/>
        <p:txBody>
          <a:bodyPr/>
          <a:lstStyle/>
          <a:p>
            <a:r>
              <a:rPr lang="en-US" smtClean="0"/>
              <a:t>Page </a:t>
            </a:r>
            <a:fld id="{1B7C4E39-0B0F-7845-91A7-D810512B9B6A}" type="slidenum">
              <a:rPr lang="en-US" smtClean="0"/>
              <a:pPr/>
              <a:t>4</a:t>
            </a:fld>
            <a:endParaRPr lang="en-US"/>
          </a:p>
        </p:txBody>
      </p:sp>
    </p:spTree>
    <p:extLst>
      <p:ext uri="{BB962C8B-B14F-4D97-AF65-F5344CB8AC3E}">
        <p14:creationId xmlns:p14="http://schemas.microsoft.com/office/powerpoint/2010/main" val="3631771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t>doc.: IEEE P802.11-15/1220r7</a:t>
            </a:r>
            <a:endParaRPr lang="en-US"/>
          </a:p>
        </p:txBody>
      </p:sp>
      <p:sp>
        <p:nvSpPr>
          <p:cNvPr id="5" name="Date Placeholder 4"/>
          <p:cNvSpPr>
            <a:spLocks noGrp="1"/>
          </p:cNvSpPr>
          <p:nvPr>
            <p:ph type="dt" idx="11"/>
          </p:nvPr>
        </p:nvSpPr>
        <p:spPr/>
        <p:txBody>
          <a:bodyPr/>
          <a:lstStyle/>
          <a:p>
            <a:r>
              <a:rPr lang="en-US" smtClean="0"/>
              <a:t>November 2015</a:t>
            </a:r>
            <a:endParaRPr lang="en-US"/>
          </a:p>
        </p:txBody>
      </p:sp>
      <p:sp>
        <p:nvSpPr>
          <p:cNvPr id="6" name="Footer Placeholder 5"/>
          <p:cNvSpPr>
            <a:spLocks noGrp="1"/>
          </p:cNvSpPr>
          <p:nvPr>
            <p:ph type="ftr" sz="quarter" idx="12"/>
          </p:nvPr>
        </p:nvSpPr>
        <p:spPr/>
        <p:txBody>
          <a:bodyPr/>
          <a:lstStyle/>
          <a:p>
            <a:pPr lvl="4"/>
            <a:r>
              <a:rPr lang="en-US" smtClean="0"/>
              <a:t>Donald Eastlake 3rd, Huawei Technologies</a:t>
            </a:r>
            <a:endParaRPr lang="en-US"/>
          </a:p>
        </p:txBody>
      </p:sp>
      <p:sp>
        <p:nvSpPr>
          <p:cNvPr id="7" name="Slide Number Placeholder 6"/>
          <p:cNvSpPr>
            <a:spLocks noGrp="1"/>
          </p:cNvSpPr>
          <p:nvPr>
            <p:ph type="sldNum" sz="quarter" idx="13"/>
          </p:nvPr>
        </p:nvSpPr>
        <p:spPr/>
        <p:txBody>
          <a:bodyPr/>
          <a:lstStyle/>
          <a:p>
            <a:r>
              <a:rPr lang="en-US" smtClean="0"/>
              <a:t>Page </a:t>
            </a:r>
            <a:fld id="{1B7C4E39-0B0F-7845-91A7-D810512B9B6A}" type="slidenum">
              <a:rPr lang="en-US" smtClean="0"/>
              <a:pPr/>
              <a:t>5</a:t>
            </a:fld>
            <a:endParaRPr lang="en-US"/>
          </a:p>
        </p:txBody>
      </p:sp>
    </p:spTree>
    <p:extLst>
      <p:ext uri="{BB962C8B-B14F-4D97-AF65-F5344CB8AC3E}">
        <p14:creationId xmlns:p14="http://schemas.microsoft.com/office/powerpoint/2010/main" val="3631771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P802.11-15/1220r7</a:t>
            </a:r>
            <a:endParaRPr lang="en-US"/>
          </a:p>
        </p:txBody>
      </p:sp>
      <p:sp>
        <p:nvSpPr>
          <p:cNvPr id="5" name="Rectangle 3"/>
          <p:cNvSpPr>
            <a:spLocks noGrp="1" noChangeArrowheads="1"/>
          </p:cNvSpPr>
          <p:nvPr>
            <p:ph type="dt" idx="1"/>
          </p:nvPr>
        </p:nvSpPr>
        <p:spPr>
          <a:ln/>
        </p:spPr>
        <p:txBody>
          <a:bodyPr/>
          <a:lstStyle/>
          <a:p>
            <a:r>
              <a:rPr lang="en-US" smtClean="0"/>
              <a:t>November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6</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xfrm>
            <a:off x="3659188" y="8985250"/>
            <a:ext cx="76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fld id="{34C26461-AD1F-8746-A555-A4BAD75455CA}" type="slidenum">
              <a:rPr lang="en-US"/>
              <a:pPr/>
              <a:t>7</a:t>
            </a:fld>
            <a:endParaRPr lang="en-US"/>
          </a:p>
        </p:txBody>
      </p:sp>
      <p:sp>
        <p:nvSpPr>
          <p:cNvPr id="33795" name="Rectangle 2"/>
          <p:cNvSpPr>
            <a:spLocks noGrp="1" noRot="1" noChangeAspect="1" noChangeArrowheads="1" noTextEdit="1"/>
          </p:cNvSpPr>
          <p:nvPr>
            <p:ph type="sldImg"/>
          </p:nvPr>
        </p:nvSpPr>
        <p:spPr>
          <a:xfrm>
            <a:off x="1154113" y="701675"/>
            <a:ext cx="4625975" cy="3468688"/>
          </a:xfrm>
          <a:ln/>
        </p:spPr>
      </p:sp>
      <p:sp>
        <p:nvSpPr>
          <p:cNvPr id="337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xfrm>
            <a:off x="1154113" y="701675"/>
            <a:ext cx="4625975" cy="3468688"/>
          </a:xfrm>
          <a:ln/>
        </p:spPr>
      </p:sp>
      <p:sp>
        <p:nvSpPr>
          <p:cNvPr id="348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4820"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doc.: IEEE P802.11-15/1220r7</a:t>
            </a:r>
            <a:endParaRPr lang="en-US" sz="1400"/>
          </a:p>
        </p:txBody>
      </p:sp>
      <p:sp>
        <p:nvSpPr>
          <p:cNvPr id="34821"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November 2015</a:t>
            </a:r>
            <a:endParaRPr lang="en-US" sz="1400"/>
          </a:p>
        </p:txBody>
      </p:sp>
      <p:sp>
        <p:nvSpPr>
          <p:cNvPr id="34822"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4823"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42D6D890-B90E-0D4B-83CF-8C7200319E91}" type="slidenum">
              <a:rPr lang="en-US"/>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xfrm>
            <a:off x="1154113" y="701675"/>
            <a:ext cx="4625975" cy="3468688"/>
          </a:xfrm>
          <a:ln/>
        </p:spPr>
      </p:sp>
      <p:sp>
        <p:nvSpPr>
          <p:cNvPr id="358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5844"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doc.: IEEE P802.11-15/1220r7</a:t>
            </a:r>
            <a:endParaRPr lang="en-US" sz="1400"/>
          </a:p>
        </p:txBody>
      </p:sp>
      <p:sp>
        <p:nvSpPr>
          <p:cNvPr id="35845"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November 2015</a:t>
            </a:r>
            <a:endParaRPr lang="en-US" sz="1400"/>
          </a:p>
        </p:txBody>
      </p:sp>
      <p:sp>
        <p:nvSpPr>
          <p:cNvPr id="35846"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5847"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BD6A05F8-778C-4F49-821C-EC5F03E48719}" type="slidenum">
              <a:rPr lang="en-US"/>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smtClean="0"/>
              <a:t>November 2015</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EE19A702-8D61-DA40-BAED-0D68F7693781}" type="slidenum">
              <a:rPr lang="en-US"/>
              <a:pPr/>
              <a:t>‹#›</a:t>
            </a:fld>
            <a:endParaRPr lang="en-US"/>
          </a:p>
        </p:txBody>
      </p:sp>
    </p:spTree>
    <p:extLst>
      <p:ext uri="{BB962C8B-B14F-4D97-AF65-F5344CB8AC3E}">
        <p14:creationId xmlns:p14="http://schemas.microsoft.com/office/powerpoint/2010/main" val="27412421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November 2015</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F6194611-4792-364C-837E-A04B5261F426}" type="slidenum">
              <a:rPr lang="en-US"/>
              <a:pPr/>
              <a:t>‹#›</a:t>
            </a:fld>
            <a:endParaRPr lang="en-US"/>
          </a:p>
        </p:txBody>
      </p:sp>
    </p:spTree>
    <p:extLst>
      <p:ext uri="{BB962C8B-B14F-4D97-AF65-F5344CB8AC3E}">
        <p14:creationId xmlns:p14="http://schemas.microsoft.com/office/powerpoint/2010/main" val="31681833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November 2015</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9BF2CAFB-ADFD-B848-B800-CBF8451CD13D}" type="slidenum">
              <a:rPr lang="en-US"/>
              <a:pPr/>
              <a:t>‹#›</a:t>
            </a:fld>
            <a:endParaRPr lang="en-US"/>
          </a:p>
        </p:txBody>
      </p:sp>
    </p:spTree>
    <p:extLst>
      <p:ext uri="{BB962C8B-B14F-4D97-AF65-F5344CB8AC3E}">
        <p14:creationId xmlns:p14="http://schemas.microsoft.com/office/powerpoint/2010/main" val="31650777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96913" y="334963"/>
            <a:ext cx="1066800" cy="274637"/>
          </a:xfrm>
        </p:spPr>
        <p:txBody>
          <a:bodyPr/>
          <a:lstStyle>
            <a:lvl1pPr>
              <a:defRPr/>
            </a:lvl1pPr>
          </a:lstStyle>
          <a:p>
            <a:r>
              <a:rPr lang="en-US" smtClean="0"/>
              <a:t>November 2015</a:t>
            </a:r>
            <a:endParaRPr lang="en-US"/>
          </a:p>
        </p:txBody>
      </p:sp>
      <p:sp>
        <p:nvSpPr>
          <p:cNvPr id="6" name="Footer Placeholder 5"/>
          <p:cNvSpPr>
            <a:spLocks noGrp="1"/>
          </p:cNvSpPr>
          <p:nvPr>
            <p:ph type="ftr" sz="quarter" idx="11"/>
          </p:nvPr>
        </p:nvSpPr>
        <p:spPr>
          <a:xfrm>
            <a:off x="8077200" y="6475413"/>
            <a:ext cx="466725" cy="182562"/>
          </a:xfrm>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a:xfrm>
            <a:off x="4344988" y="6475413"/>
            <a:ext cx="530225" cy="182562"/>
          </a:xfrm>
        </p:spPr>
        <p:txBody>
          <a:bodyPr/>
          <a:lstStyle>
            <a:lvl1pPr>
              <a:defRPr/>
            </a:lvl1pPr>
          </a:lstStyle>
          <a:p>
            <a:r>
              <a:rPr lang="en-US"/>
              <a:t>Slide </a:t>
            </a:r>
            <a:fld id="{121BAD72-3FA3-0443-AF57-ABE30D2ACA31}" type="slidenum">
              <a:rPr lang="en-US"/>
              <a:pPr/>
              <a:t>‹#›</a:t>
            </a:fld>
            <a:endParaRPr lang="en-US"/>
          </a:p>
        </p:txBody>
      </p:sp>
    </p:spTree>
    <p:extLst>
      <p:ext uri="{BB962C8B-B14F-4D97-AF65-F5344CB8AC3E}">
        <p14:creationId xmlns:p14="http://schemas.microsoft.com/office/powerpoint/2010/main" val="26850774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November 2015</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E07E2395-9832-434C-915E-5A5554E61FA5}" type="slidenum">
              <a:rPr lang="en-US"/>
              <a:pPr/>
              <a:t>‹#›</a:t>
            </a:fld>
            <a:endParaRPr lang="en-US"/>
          </a:p>
        </p:txBody>
      </p:sp>
    </p:spTree>
    <p:extLst>
      <p:ext uri="{BB962C8B-B14F-4D97-AF65-F5344CB8AC3E}">
        <p14:creationId xmlns:p14="http://schemas.microsoft.com/office/powerpoint/2010/main" val="35248130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smtClean="0"/>
              <a:t>November 2015</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7D5777D5-75AC-B44F-BE13-06A2EFBD89B5}" type="slidenum">
              <a:rPr lang="en-US"/>
              <a:pPr/>
              <a:t>‹#›</a:t>
            </a:fld>
            <a:endParaRPr lang="en-US"/>
          </a:p>
        </p:txBody>
      </p:sp>
    </p:spTree>
    <p:extLst>
      <p:ext uri="{BB962C8B-B14F-4D97-AF65-F5344CB8AC3E}">
        <p14:creationId xmlns:p14="http://schemas.microsoft.com/office/powerpoint/2010/main" val="24760634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smtClean="0"/>
              <a:t>November 2015</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0FDE2964-C12C-2B4C-BAF8-3F56449A3B31}" type="slidenum">
              <a:rPr lang="en-US"/>
              <a:pPr/>
              <a:t>‹#›</a:t>
            </a:fld>
            <a:endParaRPr lang="en-US"/>
          </a:p>
        </p:txBody>
      </p:sp>
    </p:spTree>
    <p:extLst>
      <p:ext uri="{BB962C8B-B14F-4D97-AF65-F5344CB8AC3E}">
        <p14:creationId xmlns:p14="http://schemas.microsoft.com/office/powerpoint/2010/main" val="8429771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smtClean="0"/>
              <a:t>November 2015</a:t>
            </a:r>
            <a:endParaRPr lang="en-US"/>
          </a:p>
        </p:txBody>
      </p:sp>
      <p:sp>
        <p:nvSpPr>
          <p:cNvPr id="8" name="Footer Placeholder 7"/>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9" name="Slide Number Placeholder 8"/>
          <p:cNvSpPr>
            <a:spLocks noGrp="1"/>
          </p:cNvSpPr>
          <p:nvPr>
            <p:ph type="sldNum" sz="quarter" idx="12"/>
          </p:nvPr>
        </p:nvSpPr>
        <p:spPr/>
        <p:txBody>
          <a:bodyPr/>
          <a:lstStyle>
            <a:lvl1pPr>
              <a:defRPr/>
            </a:lvl1pPr>
          </a:lstStyle>
          <a:p>
            <a:r>
              <a:rPr lang="en-US"/>
              <a:t>Slide </a:t>
            </a:r>
            <a:fld id="{6477C6A4-E0FE-C54A-8B4C-8D14B0825AFC}" type="slidenum">
              <a:rPr lang="en-US"/>
              <a:pPr/>
              <a:t>‹#›</a:t>
            </a:fld>
            <a:endParaRPr lang="en-US"/>
          </a:p>
        </p:txBody>
      </p:sp>
    </p:spTree>
    <p:extLst>
      <p:ext uri="{BB962C8B-B14F-4D97-AF65-F5344CB8AC3E}">
        <p14:creationId xmlns:p14="http://schemas.microsoft.com/office/powerpoint/2010/main" val="8104034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smtClean="0"/>
              <a:t>November 2015</a:t>
            </a:r>
            <a:endParaRPr lang="en-US"/>
          </a:p>
        </p:txBody>
      </p:sp>
      <p:sp>
        <p:nvSpPr>
          <p:cNvPr id="4" name="Footer Placeholder 3"/>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5" name="Slide Number Placeholder 4"/>
          <p:cNvSpPr>
            <a:spLocks noGrp="1"/>
          </p:cNvSpPr>
          <p:nvPr>
            <p:ph type="sldNum" sz="quarter" idx="12"/>
          </p:nvPr>
        </p:nvSpPr>
        <p:spPr/>
        <p:txBody>
          <a:bodyPr/>
          <a:lstStyle>
            <a:lvl1pPr>
              <a:defRPr/>
            </a:lvl1pPr>
          </a:lstStyle>
          <a:p>
            <a:r>
              <a:rPr lang="en-US"/>
              <a:t>Slide </a:t>
            </a:r>
            <a:fld id="{BBB26D7F-8714-4246-8FD6-84ABBFA0E3B2}" type="slidenum">
              <a:rPr lang="en-US"/>
              <a:pPr/>
              <a:t>‹#›</a:t>
            </a:fld>
            <a:endParaRPr lang="en-US"/>
          </a:p>
        </p:txBody>
      </p:sp>
    </p:spTree>
    <p:extLst>
      <p:ext uri="{BB962C8B-B14F-4D97-AF65-F5344CB8AC3E}">
        <p14:creationId xmlns:p14="http://schemas.microsoft.com/office/powerpoint/2010/main" val="27703041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smtClean="0"/>
              <a:t>November 2015</a:t>
            </a:r>
            <a:endParaRPr lang="en-US"/>
          </a:p>
        </p:txBody>
      </p:sp>
      <p:sp>
        <p:nvSpPr>
          <p:cNvPr id="3" name="Footer Placeholder 2"/>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4" name="Slide Number Placeholder 3"/>
          <p:cNvSpPr>
            <a:spLocks noGrp="1"/>
          </p:cNvSpPr>
          <p:nvPr>
            <p:ph type="sldNum" sz="quarter" idx="12"/>
          </p:nvPr>
        </p:nvSpPr>
        <p:spPr/>
        <p:txBody>
          <a:bodyPr/>
          <a:lstStyle>
            <a:lvl1pPr>
              <a:defRPr/>
            </a:lvl1pPr>
          </a:lstStyle>
          <a:p>
            <a:r>
              <a:rPr lang="en-US"/>
              <a:t>Slide </a:t>
            </a:r>
            <a:fld id="{94C6A4A8-B33E-7A42-8246-EA297EB53027}" type="slidenum">
              <a:rPr lang="en-US"/>
              <a:pPr/>
              <a:t>‹#›</a:t>
            </a:fld>
            <a:endParaRPr lang="en-US"/>
          </a:p>
        </p:txBody>
      </p:sp>
    </p:spTree>
    <p:extLst>
      <p:ext uri="{BB962C8B-B14F-4D97-AF65-F5344CB8AC3E}">
        <p14:creationId xmlns:p14="http://schemas.microsoft.com/office/powerpoint/2010/main" val="37713125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November 2015</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66A4FEAF-7174-E047-83E5-4846D28097EC}" type="slidenum">
              <a:rPr lang="en-US"/>
              <a:pPr/>
              <a:t>‹#›</a:t>
            </a:fld>
            <a:endParaRPr lang="en-US"/>
          </a:p>
        </p:txBody>
      </p:sp>
    </p:spTree>
    <p:extLst>
      <p:ext uri="{BB962C8B-B14F-4D97-AF65-F5344CB8AC3E}">
        <p14:creationId xmlns:p14="http://schemas.microsoft.com/office/powerpoint/2010/main" val="17031293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November 2015</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3379CD0C-3B38-F74B-83B1-D21E9DF204CB}" type="slidenum">
              <a:rPr lang="en-US"/>
              <a:pPr/>
              <a:t>‹#›</a:t>
            </a:fld>
            <a:endParaRPr lang="en-US"/>
          </a:p>
        </p:txBody>
      </p:sp>
    </p:spTree>
    <p:extLst>
      <p:ext uri="{BB962C8B-B14F-4D97-AF65-F5344CB8AC3E}">
        <p14:creationId xmlns:p14="http://schemas.microsoft.com/office/powerpoint/2010/main" val="133129618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96913" y="334963"/>
            <a:ext cx="10668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defRPr sz="1800" b="1"/>
            </a:lvl1pPr>
          </a:lstStyle>
          <a:p>
            <a:r>
              <a:rPr lang="en-US" smtClean="0"/>
              <a:t>November 2015</a:t>
            </a:r>
            <a:endParaRPr lang="en-US"/>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a:defRPr/>
            </a:lvl1pPr>
          </a:lstStyle>
          <a:p>
            <a:r>
              <a:rPr lang="en-US" smtClean="0"/>
              <a:t>Donald Eastlake 3rd, Huawei Technologies</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ctr">
              <a:defRPr/>
            </a:lvl1pPr>
          </a:lstStyle>
          <a:p>
            <a:r>
              <a:rPr lang="en-US"/>
              <a:t>Slide </a:t>
            </a:r>
            <a:fld id="{19E3275A-E46C-D84B-8464-101992D07C13}" type="slidenum">
              <a:rPr lang="en-US"/>
              <a:pPr/>
              <a:t>‹#›</a:t>
            </a:fld>
            <a:endParaRPr lang="en-US"/>
          </a:p>
        </p:txBody>
      </p:sp>
      <p:sp>
        <p:nvSpPr>
          <p:cNvPr id="1031" name="Rectangle 7"/>
          <p:cNvSpPr>
            <a:spLocks noChangeArrowheads="1"/>
          </p:cNvSpPr>
          <p:nvPr/>
        </p:nvSpPr>
        <p:spPr bwMode="auto">
          <a:xfrm>
            <a:off x="5540822" y="332601"/>
            <a:ext cx="2962387"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nchor="b">
            <a:spAutoFit/>
          </a:bodyPr>
          <a:lstStyle/>
          <a:p>
            <a:pPr marL="457200" lvl="4" algn="ctr"/>
            <a:r>
              <a:rPr lang="en-US" sz="1800" b="1" dirty="0"/>
              <a:t>doc.: IEEE </a:t>
            </a:r>
            <a:r>
              <a:rPr lang="en-US" sz="1800" b="1" dirty="0" smtClean="0"/>
              <a:t>P802.11-15/</a:t>
            </a:r>
            <a:r>
              <a:rPr lang="en-US" sz="1800" b="1" dirty="0" smtClean="0"/>
              <a:t>1220r7</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491396"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r>
              <a:rPr lang="en-US" dirty="0" smtClean="0"/>
              <a:t>Agenda</a:t>
            </a:r>
            <a:endParaRPr lang="en-US" dirty="0"/>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ea typeface="ＭＳ Ｐゴシック" charset="0"/>
        </a:defRPr>
      </a:lvl2pPr>
      <a:lvl3pPr algn="ctr" rtl="0" eaLnBrk="0" fontAlgn="base" hangingPunct="0">
        <a:spcBef>
          <a:spcPct val="0"/>
        </a:spcBef>
        <a:spcAft>
          <a:spcPct val="0"/>
        </a:spcAft>
        <a:defRPr sz="3200" b="1">
          <a:solidFill>
            <a:schemeClr val="tx2"/>
          </a:solidFill>
          <a:latin typeface="Times New Roman" charset="0"/>
          <a:ea typeface="ＭＳ Ｐゴシック" charset="0"/>
        </a:defRPr>
      </a:lvl3pPr>
      <a:lvl4pPr algn="ctr" rtl="0" eaLnBrk="0" fontAlgn="base" hangingPunct="0">
        <a:spcBef>
          <a:spcPct val="0"/>
        </a:spcBef>
        <a:spcAft>
          <a:spcPct val="0"/>
        </a:spcAft>
        <a:defRPr sz="3200" b="1">
          <a:solidFill>
            <a:schemeClr val="tx2"/>
          </a:solidFill>
          <a:latin typeface="Times New Roman" charset="0"/>
          <a:ea typeface="ＭＳ Ｐゴシック" charset="0"/>
        </a:defRPr>
      </a:lvl4pPr>
      <a:lvl5pPr algn="ctr" rtl="0" eaLnBrk="0" fontAlgn="base" hangingPunct="0">
        <a:spcBef>
          <a:spcPct val="0"/>
        </a:spcBef>
        <a:spcAft>
          <a:spcPct val="0"/>
        </a:spcAft>
        <a:defRPr sz="3200" b="1">
          <a:solidFill>
            <a:schemeClr val="tx2"/>
          </a:solidFill>
          <a:latin typeface="Times New Roman" charset="0"/>
          <a:ea typeface="ＭＳ Ｐゴシック" charset="0"/>
        </a:defRPr>
      </a:lvl5pPr>
      <a:lvl6pPr marL="457200" algn="ctr" rtl="0" eaLnBrk="0" fontAlgn="base" hangingPunct="0">
        <a:spcBef>
          <a:spcPct val="0"/>
        </a:spcBef>
        <a:spcAft>
          <a:spcPct val="0"/>
        </a:spcAft>
        <a:defRPr sz="3200" b="1">
          <a:solidFill>
            <a:schemeClr val="tx2"/>
          </a:solidFill>
          <a:latin typeface="Times New Roman" charset="0"/>
          <a:ea typeface="ＭＳ Ｐゴシック" charset="0"/>
        </a:defRPr>
      </a:lvl6pPr>
      <a:lvl7pPr marL="914400" algn="ctr" rtl="0" eaLnBrk="0" fontAlgn="base" hangingPunct="0">
        <a:spcBef>
          <a:spcPct val="0"/>
        </a:spcBef>
        <a:spcAft>
          <a:spcPct val="0"/>
        </a:spcAft>
        <a:defRPr sz="3200" b="1">
          <a:solidFill>
            <a:schemeClr val="tx2"/>
          </a:solidFill>
          <a:latin typeface="Times New Roman" charset="0"/>
          <a:ea typeface="ＭＳ Ｐゴシック" charset="0"/>
        </a:defRPr>
      </a:lvl7pPr>
      <a:lvl8pPr marL="1371600" algn="ctr" rtl="0" eaLnBrk="0" fontAlgn="base" hangingPunct="0">
        <a:spcBef>
          <a:spcPct val="0"/>
        </a:spcBef>
        <a:spcAft>
          <a:spcPct val="0"/>
        </a:spcAft>
        <a:defRPr sz="3200" b="1">
          <a:solidFill>
            <a:schemeClr val="tx2"/>
          </a:solidFill>
          <a:latin typeface="Times New Roman" charset="0"/>
          <a:ea typeface="ＭＳ Ｐゴシック" charset="0"/>
        </a:defRPr>
      </a:lvl8pPr>
      <a:lvl9pPr marL="1828800" algn="ctr" rtl="0" eaLnBrk="0" fontAlgn="base" hangingPunct="0">
        <a:spcBef>
          <a:spcPct val="0"/>
        </a:spcBef>
        <a:spcAft>
          <a:spcPct val="0"/>
        </a:spcAft>
        <a:defRPr sz="3200" b="1">
          <a:solidFill>
            <a:schemeClr val="tx2"/>
          </a:solidFill>
          <a:latin typeface="Times New Roman" charset="0"/>
          <a:ea typeface="ＭＳ Ｐゴシック"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mn-ea"/>
        </a:defRPr>
      </a:lvl2pPr>
      <a:lvl3pPr marL="1085850" indent="-228600" algn="l" rtl="0" eaLnBrk="0" fontAlgn="base" hangingPunct="0">
        <a:spcBef>
          <a:spcPct val="20000"/>
        </a:spcBef>
        <a:spcAft>
          <a:spcPct val="0"/>
        </a:spcAft>
        <a:buChar char="•"/>
        <a:defRPr>
          <a:solidFill>
            <a:schemeClr val="tx1"/>
          </a:solidFill>
          <a:latin typeface="+mn-lt"/>
          <a:ea typeface="+mn-ea"/>
        </a:defRPr>
      </a:lvl3pPr>
      <a:lvl4pPr marL="1428750" indent="-228600" algn="l" rtl="0" eaLnBrk="0" fontAlgn="base" hangingPunct="0">
        <a:spcBef>
          <a:spcPct val="20000"/>
        </a:spcBef>
        <a:spcAft>
          <a:spcPct val="0"/>
        </a:spcAft>
        <a:buChar char="–"/>
        <a:defRPr sz="1600">
          <a:solidFill>
            <a:schemeClr val="tx1"/>
          </a:solidFill>
          <a:latin typeface="+mn-lt"/>
          <a:ea typeface="+mn-ea"/>
        </a:defRPr>
      </a:lvl4pPr>
      <a:lvl5pPr marL="1771650" indent="-228600" algn="l" rtl="0" eaLnBrk="0" fontAlgn="base" hangingPunct="0">
        <a:spcBef>
          <a:spcPct val="20000"/>
        </a:spcBef>
        <a:spcAft>
          <a:spcPct val="0"/>
        </a:spcAft>
        <a:buChar char="•"/>
        <a:defRPr sz="1600">
          <a:solidFill>
            <a:schemeClr val="tx1"/>
          </a:solidFill>
          <a:latin typeface="+mn-lt"/>
          <a:ea typeface="+mn-ea"/>
        </a:defRPr>
      </a:lvl5pPr>
      <a:lvl6pPr marL="2228850" indent="-228600" algn="l" rtl="0" eaLnBrk="0" fontAlgn="base" hangingPunct="0">
        <a:spcBef>
          <a:spcPct val="20000"/>
        </a:spcBef>
        <a:spcAft>
          <a:spcPct val="0"/>
        </a:spcAft>
        <a:buChar char="•"/>
        <a:defRPr sz="1600">
          <a:solidFill>
            <a:schemeClr val="tx1"/>
          </a:solidFill>
          <a:latin typeface="+mn-lt"/>
          <a:ea typeface="+mn-ea"/>
        </a:defRPr>
      </a:lvl6pPr>
      <a:lvl7pPr marL="2686050" indent="-228600" algn="l" rtl="0" eaLnBrk="0" fontAlgn="base" hangingPunct="0">
        <a:spcBef>
          <a:spcPct val="20000"/>
        </a:spcBef>
        <a:spcAft>
          <a:spcPct val="0"/>
        </a:spcAft>
        <a:buChar char="•"/>
        <a:defRPr sz="1600">
          <a:solidFill>
            <a:schemeClr val="tx1"/>
          </a:solidFill>
          <a:latin typeface="+mn-lt"/>
          <a:ea typeface="+mn-ea"/>
        </a:defRPr>
      </a:lvl7pPr>
      <a:lvl8pPr marL="3143250" indent="-228600" algn="l" rtl="0" eaLnBrk="0" fontAlgn="base" hangingPunct="0">
        <a:spcBef>
          <a:spcPct val="20000"/>
        </a:spcBef>
        <a:spcAft>
          <a:spcPct val="0"/>
        </a:spcAft>
        <a:buChar char="•"/>
        <a:defRPr sz="1600">
          <a:solidFill>
            <a:schemeClr val="tx1"/>
          </a:solidFill>
          <a:latin typeface="+mn-lt"/>
          <a:ea typeface="+mn-ea"/>
        </a:defRPr>
      </a:lvl8pPr>
      <a:lvl9pPr marL="3600450" indent="-228600" algn="l" rtl="0" eaLnBrk="0" fontAlgn="base" hangingPunct="0">
        <a:spcBef>
          <a:spcPct val="20000"/>
        </a:spcBef>
        <a:spcAft>
          <a:spcPct val="0"/>
        </a:spcAft>
        <a:buChar char="•"/>
        <a:defRPr sz="16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 Id="rId3" Type="http://schemas.openxmlformats.org/officeDocument/2006/relationships/hyperlink" Target="mailto:d3e3e3@gmail.com"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hyperlink" Target="mailto:d3e3e3@gmail.com"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3" Type="http://schemas.openxmlformats.org/officeDocument/2006/relationships/hyperlink" Target="http://www.ieee802.org/11/private/Draft_Standards/11ak/Draft%20P802.11ak_D1.0.pdf" TargetMode="External"/><Relationship Id="rId4" Type="http://schemas.openxmlformats.org/officeDocument/2006/relationships/hyperlink" Target="http://www.ieee802.org/1/files/private/bz-drafts/d1/802-1Qbz-d2-1.pdf" TargetMode="External"/><Relationship Id="rId5" Type="http://schemas.openxmlformats.org/officeDocument/2006/relationships/hyperlink" Target="http://www.ieee802.org/1/files/private/ac-rev-drafts/d1/802-1ac-rev-d2-0.pdf" TargetMode="External"/><Relationship Id="rId1" Type="http://schemas.openxmlformats.org/officeDocument/2006/relationships/slideLayout" Target="../slideLayouts/slideLayout2.xml"/><Relationship Id="rId2" Type="http://schemas.openxmlformats.org/officeDocument/2006/relationships/notesSlide" Target="../notesSlides/notesSlide2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Date Placeholder 4"/>
          <p:cNvSpPr>
            <a:spLocks noGrp="1"/>
          </p:cNvSpPr>
          <p:nvPr>
            <p:ph type="dt" sz="half" idx="10"/>
          </p:nvPr>
        </p:nvSpPr>
        <p:spPr/>
        <p:txBody>
          <a:bodyPr/>
          <a:lstStyle/>
          <a:p>
            <a:r>
              <a:rPr lang="en-US" smtClean="0"/>
              <a:t>November 2015</a:t>
            </a:r>
            <a:endParaRPr lang="en-US"/>
          </a:p>
        </p:txBody>
      </p:sp>
      <p:sp>
        <p:nvSpPr>
          <p:cNvPr id="26" name="Footer Placeholder 5"/>
          <p:cNvSpPr>
            <a:spLocks noGrp="1"/>
          </p:cNvSpPr>
          <p:nvPr>
            <p:ph type="ftr" sz="quarter" idx="11"/>
          </p:nvPr>
        </p:nvSpPr>
        <p:spPr/>
        <p:txBody>
          <a:bodyPr/>
          <a:lstStyle/>
          <a:p>
            <a:r>
              <a:rPr lang="en-US" smtClean="0"/>
              <a:t>Donald Eastlake 3rd, Huawei Technologies</a:t>
            </a:r>
            <a:endParaRPr lang="en-US"/>
          </a:p>
        </p:txBody>
      </p:sp>
      <p:sp>
        <p:nvSpPr>
          <p:cNvPr id="27" name="Slide Number Placeholder 6"/>
          <p:cNvSpPr>
            <a:spLocks noGrp="1"/>
          </p:cNvSpPr>
          <p:nvPr>
            <p:ph type="sldNum" sz="quarter" idx="12"/>
          </p:nvPr>
        </p:nvSpPr>
        <p:spPr/>
        <p:txBody>
          <a:bodyPr/>
          <a:lstStyle/>
          <a:p>
            <a:r>
              <a:rPr lang="en-US"/>
              <a:t>Slide </a:t>
            </a:r>
            <a:fld id="{4CEC91F7-929A-F34C-9B79-77717372B2B7}" type="slidenum">
              <a:rPr lang="en-US"/>
              <a:pPr/>
              <a:t>1</a:t>
            </a:fld>
            <a:endParaRPr lang="en-US"/>
          </a:p>
        </p:txBody>
      </p:sp>
      <p:sp>
        <p:nvSpPr>
          <p:cNvPr id="30722" name="Rectangle 2"/>
          <p:cNvSpPr>
            <a:spLocks noGrp="1" noChangeArrowheads="1"/>
          </p:cNvSpPr>
          <p:nvPr>
            <p:ph type="title"/>
          </p:nvPr>
        </p:nvSpPr>
        <p:spPr>
          <a:noFill/>
          <a:ln/>
        </p:spPr>
        <p:txBody>
          <a:bodyPr/>
          <a:lstStyle/>
          <a:p>
            <a:r>
              <a:rPr lang="en-US" dirty="0" smtClean="0">
                <a:latin typeface="Arial" charset="0"/>
              </a:rPr>
              <a:t>November 2015 802.11ak Agenda</a:t>
            </a:r>
            <a:endParaRPr lang="en-US" dirty="0">
              <a:latin typeface="Arial" charset="0"/>
            </a:endParaRPr>
          </a:p>
        </p:txBody>
      </p:sp>
      <p:sp>
        <p:nvSpPr>
          <p:cNvPr id="30726" name="Rectangle 6"/>
          <p:cNvSpPr>
            <a:spLocks noGrp="1" noChangeArrowheads="1"/>
          </p:cNvSpPr>
          <p:nvPr>
            <p:ph type="body" sz="half" idx="1"/>
          </p:nvPr>
        </p:nvSpPr>
        <p:spPr>
          <a:xfrm>
            <a:off x="685800" y="1752600"/>
            <a:ext cx="7772400" cy="1219200"/>
          </a:xfrm>
          <a:noFill/>
          <a:ln/>
        </p:spPr>
        <p:txBody>
          <a:bodyPr/>
          <a:lstStyle/>
          <a:p>
            <a:pPr algn="ctr">
              <a:buFontTx/>
              <a:buNone/>
            </a:pPr>
            <a:r>
              <a:rPr lang="en-US" sz="1800" dirty="0">
                <a:latin typeface="Arial" charset="0"/>
              </a:rPr>
              <a:t>Date:</a:t>
            </a:r>
            <a:r>
              <a:rPr lang="en-US" sz="1800" b="0" dirty="0">
                <a:latin typeface="Arial" charset="0"/>
              </a:rPr>
              <a:t> </a:t>
            </a:r>
            <a:r>
              <a:rPr lang="en-US" sz="1800" b="0" dirty="0" smtClean="0">
                <a:latin typeface="Arial" charset="0"/>
              </a:rPr>
              <a:t>2015-</a:t>
            </a:r>
            <a:r>
              <a:rPr lang="en-US" sz="1800" b="0" dirty="0" smtClean="0">
                <a:latin typeface="Arial" charset="0"/>
              </a:rPr>
              <a:t>11-12</a:t>
            </a:r>
            <a:endParaRPr lang="en-US" sz="1800" b="0" dirty="0">
              <a:latin typeface="Arial" charset="0"/>
            </a:endParaRPr>
          </a:p>
        </p:txBody>
      </p:sp>
      <p:sp>
        <p:nvSpPr>
          <p:cNvPr id="30732" name="Rectangle 12"/>
          <p:cNvSpPr>
            <a:spLocks noChangeArrowheads="1"/>
          </p:cNvSpPr>
          <p:nvPr/>
        </p:nvSpPr>
        <p:spPr bwMode="auto">
          <a:xfrm>
            <a:off x="533400" y="2057400"/>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2075" tIns="46038" rIns="92075" bIns="46038"/>
          <a:lstStyle/>
          <a:p>
            <a:pPr marL="342900" indent="-342900">
              <a:spcBef>
                <a:spcPct val="20000"/>
              </a:spcBef>
            </a:pPr>
            <a:r>
              <a:rPr lang="en-US" sz="2000" b="1" dirty="0"/>
              <a:t>Authors:</a:t>
            </a:r>
          </a:p>
        </p:txBody>
      </p:sp>
      <p:graphicFrame>
        <p:nvGraphicFramePr>
          <p:cNvPr id="30754" name="Group 34"/>
          <p:cNvGraphicFramePr>
            <a:graphicFrameLocks noGrp="1"/>
          </p:cNvGraphicFramePr>
          <p:nvPr>
            <p:ph sz="half" idx="2"/>
            <p:extLst>
              <p:ext uri="{D42A27DB-BD31-4B8C-83A1-F6EECF244321}">
                <p14:modId xmlns:p14="http://schemas.microsoft.com/office/powerpoint/2010/main" val="3377348777"/>
              </p:ext>
            </p:extLst>
          </p:nvPr>
        </p:nvGraphicFramePr>
        <p:xfrm>
          <a:off x="685800" y="2590799"/>
          <a:ext cx="7772400" cy="1066801"/>
        </p:xfrm>
        <a:graphic>
          <a:graphicData uri="http://schemas.openxmlformats.org/drawingml/2006/table">
            <a:tbl>
              <a:tblPr/>
              <a:tblGrid>
                <a:gridCol w="1701800"/>
                <a:gridCol w="1406525"/>
                <a:gridCol w="1387475"/>
                <a:gridCol w="1600200"/>
                <a:gridCol w="1676400"/>
              </a:tblGrid>
              <a:tr h="34448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solidFill>
                          <a:effectLst/>
                          <a:latin typeface="Times New Roman" charset="0"/>
                          <a:ea typeface="ＭＳ Ｐゴシック" charset="0"/>
                        </a:rPr>
                        <a:t>Name</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charset="0"/>
                          <a:ea typeface="ＭＳ Ｐゴシック" charset="0"/>
                        </a:rPr>
                        <a:t>Affiliations</a:t>
                      </a:r>
                      <a:endParaRPr kumimoji="0" lang="en-US" sz="1400" b="1" i="0" u="none" strike="noStrike" cap="none" normalizeH="0" baseline="0" dirty="0">
                        <a:ln>
                          <a:noFill/>
                        </a:ln>
                        <a:solidFill>
                          <a:schemeClr val="tx1"/>
                        </a:solidFill>
                        <a:effectLst/>
                        <a:latin typeface="Times New Roman" charset="0"/>
                        <a:ea typeface="ＭＳ Ｐゴシック"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charset="0"/>
                          <a:ea typeface="ＭＳ Ｐゴシック" charset="0"/>
                        </a:rPr>
                        <a:t>Address</a:t>
                      </a:r>
                      <a:endParaRPr kumimoji="0" lang="en-US" sz="1400" b="1" i="0" u="none" strike="noStrike" cap="none" normalizeH="0" baseline="0" dirty="0">
                        <a:ln>
                          <a:noFill/>
                        </a:ln>
                        <a:solidFill>
                          <a:schemeClr val="tx1"/>
                        </a:solidFill>
                        <a:effectLst/>
                        <a:latin typeface="Times New Roman" charset="0"/>
                        <a:ea typeface="ＭＳ Ｐゴシック"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solidFill>
                          <a:effectLst/>
                          <a:latin typeface="Times New Roman" charset="0"/>
                          <a:ea typeface="ＭＳ Ｐゴシック" charset="0"/>
                        </a:rPr>
                        <a:t>Phone</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Email</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722313">
                <a:tc>
                  <a:txBody>
                    <a:bodyPr/>
                    <a:lstStyle/>
                    <a:p>
                      <a:pPr marL="0" marR="0" algn="ctr">
                        <a:spcBef>
                          <a:spcPts val="0"/>
                        </a:spcBef>
                        <a:spcAft>
                          <a:spcPts val="1200"/>
                        </a:spcAft>
                      </a:pPr>
                      <a:r>
                        <a:rPr lang="en-US" sz="1600" b="0" dirty="0">
                          <a:effectLst/>
                          <a:latin typeface="Times New Roman"/>
                          <a:ea typeface="Times New Roman"/>
                        </a:rPr>
                        <a:t>Donald Eastlake</a:t>
                      </a:r>
                      <a:endParaRPr lang="en-US" sz="2800" b="1" dirty="0">
                        <a:effectLst/>
                        <a:latin typeface="Times New Roman"/>
                        <a:ea typeface="Times New Roman"/>
                      </a:endParaRPr>
                    </a:p>
                  </a:txBody>
                  <a:tcPr marL="68580" marR="68580" marT="0" marB="0" anchor="ctr">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600" b="0" dirty="0">
                          <a:effectLst/>
                          <a:latin typeface="Times New Roman"/>
                          <a:ea typeface="Times New Roman"/>
                        </a:rPr>
                        <a:t>Huawei Technologies</a:t>
                      </a:r>
                      <a:endParaRPr lang="en-US" sz="2800" b="1" dirty="0">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400" b="0">
                          <a:effectLst/>
                          <a:latin typeface="Times New Roman"/>
                          <a:ea typeface="Times New Roman"/>
                        </a:rPr>
                        <a:t>155 Beaver Street, Milford, MA 01757 USA</a:t>
                      </a:r>
                      <a:endParaRPr lang="en-US" sz="2400" b="1">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600" b="0">
                          <a:effectLst/>
                          <a:latin typeface="Times New Roman"/>
                          <a:ea typeface="Times New Roman"/>
                        </a:rPr>
                        <a:t>+1-508-333-2270</a:t>
                      </a:r>
                      <a:endParaRPr lang="en-US" sz="2800" b="1">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400" b="0" dirty="0">
                          <a:effectLst/>
                          <a:latin typeface="Times New Roman"/>
                          <a:ea typeface="Times New Roman"/>
                          <a:hlinkClick r:id="rId3"/>
                        </a:rPr>
                        <a:t>d3e3e3@gmail.com</a:t>
                      </a:r>
                      <a:endParaRPr lang="en-US" sz="3200" b="1" dirty="0">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bl>
          </a:graphicData>
        </a:graphic>
      </p:graphicFrame>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365125" y="304800"/>
            <a:ext cx="8458200" cy="1143000"/>
          </a:xfrm>
        </p:spPr>
        <p:txBody>
          <a:bodyPr/>
          <a:lstStyle/>
          <a:p>
            <a:r>
              <a:rPr lang="en-US">
                <a:latin typeface="Times New Roman" charset="0"/>
              </a:rPr>
              <a:t>Other Guidelines for IEEE WG Meetings</a:t>
            </a:r>
          </a:p>
        </p:txBody>
      </p:sp>
      <p:sp>
        <p:nvSpPr>
          <p:cNvPr id="2150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US" b="1" u="sng">
              <a:solidFill>
                <a:srgbClr val="000099"/>
              </a:solidFill>
              <a:latin typeface="Helvetica" charset="0"/>
            </a:endParaRPr>
          </a:p>
        </p:txBody>
      </p:sp>
      <p:sp>
        <p:nvSpPr>
          <p:cNvPr id="21508" name="Rectangle 4"/>
          <p:cNvSpPr>
            <a:spLocks noChangeArrowheads="1"/>
          </p:cNvSpPr>
          <p:nvPr/>
        </p:nvSpPr>
        <p:spPr bwMode="auto">
          <a:xfrm>
            <a:off x="457200" y="16002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spcAft>
                <a:spcPct val="40000"/>
              </a:spcAft>
              <a:buClr>
                <a:srgbClr val="CC3300"/>
              </a:buClr>
              <a:buSzPct val="50000"/>
              <a:buFont typeface="Arial" charset="0"/>
              <a:buChar char="•"/>
            </a:pPr>
            <a:r>
              <a:rPr lang="en-US" sz="1800" b="1" dirty="0">
                <a:solidFill>
                  <a:srgbClr val="000099"/>
                </a:solidFill>
                <a:latin typeface="Arial"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Arial" charset="0"/>
              <a:buChar char="•"/>
            </a:pPr>
            <a:r>
              <a:rPr lang="en-US" sz="1400" dirty="0">
                <a:solidFill>
                  <a:srgbClr val="000099"/>
                </a:solidFill>
                <a:latin typeface="Arial"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Arial" charset="0"/>
              <a:buChar char="•"/>
            </a:pPr>
            <a:r>
              <a:rPr lang="en-GB" sz="1400" dirty="0">
                <a:solidFill>
                  <a:srgbClr val="000099"/>
                </a:solidFill>
                <a:latin typeface="Arial" charset="0"/>
              </a:rPr>
              <a:t>Technical considerations remain primary focus</a:t>
            </a:r>
            <a:endParaRPr lang="en-US" sz="1400" dirty="0">
              <a:solidFill>
                <a:srgbClr val="000099"/>
              </a:solidFill>
              <a:latin typeface="Arial" charset="0"/>
            </a:endParaRP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be silent if inappropriate topics are discussed … do formally object.</a:t>
            </a:r>
          </a:p>
          <a:p>
            <a:pPr marL="230188" indent="-230188" algn="ctr">
              <a:lnSpc>
                <a:spcPct val="80000"/>
              </a:lnSpc>
              <a:spcBef>
                <a:spcPct val="20000"/>
              </a:spcBef>
              <a:buClr>
                <a:srgbClr val="CC3300"/>
              </a:buClr>
              <a:buSzPct val="50000"/>
            </a:pPr>
            <a:r>
              <a:rPr lang="en-US" sz="1000" b="1" dirty="0">
                <a:solidFill>
                  <a:srgbClr val="000099"/>
                </a:solidFill>
                <a:latin typeface="Arial" charset="0"/>
              </a:rPr>
              <a:t>---------------------------------------------------------------   </a:t>
            </a:r>
            <a:endParaRPr lang="en-US" b="1" dirty="0">
              <a:solidFill>
                <a:srgbClr val="000099"/>
              </a:solidFill>
              <a:latin typeface="Arial" charset="0"/>
            </a:endParaRPr>
          </a:p>
          <a:p>
            <a:pPr marL="230188" indent="-230188" algn="ctr">
              <a:lnSpc>
                <a:spcPct val="80000"/>
              </a:lnSpc>
              <a:spcBef>
                <a:spcPct val="20000"/>
              </a:spcBef>
              <a:buClr>
                <a:srgbClr val="CC3300"/>
              </a:buClr>
              <a:buSzPct val="50000"/>
            </a:pPr>
            <a:r>
              <a:rPr lang="en-US" b="1" dirty="0">
                <a:solidFill>
                  <a:srgbClr val="000099"/>
                </a:solidFill>
                <a:latin typeface="Arial" charset="0"/>
              </a:rPr>
              <a:t>See </a:t>
            </a:r>
            <a:r>
              <a:rPr lang="en-US" b="1" i="1" dirty="0">
                <a:solidFill>
                  <a:srgbClr val="000099"/>
                </a:solidFill>
                <a:latin typeface="Arial" charset="0"/>
              </a:rPr>
              <a:t>IEEE-SA Standards Board Operations Manual</a:t>
            </a:r>
            <a:r>
              <a:rPr lang="en-US" b="1" dirty="0">
                <a:solidFill>
                  <a:srgbClr val="000099"/>
                </a:solidFill>
                <a:latin typeface="Arial" charset="0"/>
              </a:rPr>
              <a:t>, clause 5.3.10 and </a:t>
            </a:r>
            <a:r>
              <a:rPr lang="en-GB" b="1" dirty="0">
                <a:solidFill>
                  <a:srgbClr val="000099"/>
                </a:solidFill>
                <a:latin typeface="Arial" charset="0"/>
              </a:rPr>
              <a:t>“Promoting Competition and Innovation: What You Need to Know about the IEEE Standards Association's Antitrust and Competition Policy”</a:t>
            </a:r>
            <a:r>
              <a:rPr lang="en-US" b="1" dirty="0">
                <a:solidFill>
                  <a:srgbClr val="000099"/>
                </a:solidFill>
                <a:latin typeface="Arial" charset="0"/>
              </a:rPr>
              <a:t> for more details.</a:t>
            </a:r>
          </a:p>
        </p:txBody>
      </p:sp>
      <p:sp>
        <p:nvSpPr>
          <p:cNvPr id="21509"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November 2015</a:t>
            </a:r>
            <a:endParaRPr lang="en-US" sz="1800"/>
          </a:p>
        </p:txBody>
      </p:sp>
      <p:sp>
        <p:nvSpPr>
          <p:cNvPr id="2151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640B2813-39C4-8A4B-BCF8-5587A7D70128}" type="slidenum">
              <a:rPr lang="en-US"/>
              <a:pPr/>
              <a:t>10</a:t>
            </a:fld>
            <a:endParaRPr lang="en-US"/>
          </a:p>
        </p:txBody>
      </p:sp>
      <p:sp>
        <p:nvSpPr>
          <p:cNvPr id="21511"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485493074"/>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November 2015</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11</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Tuesday</a:t>
            </a:r>
            <a:r>
              <a:rPr lang="en-US" sz="4400" dirty="0" smtClean="0">
                <a:latin typeface="Arial" charset="0"/>
                <a:cs typeface="Arial" charset="0"/>
              </a:rPr>
              <a:t>, </a:t>
            </a:r>
            <a:r>
              <a:rPr lang="en-US" sz="4000" dirty="0" smtClean="0">
                <a:latin typeface="Arial" charset="0"/>
                <a:cs typeface="Arial" charset="0"/>
              </a:rPr>
              <a:t>10 November 2015</a:t>
            </a:r>
            <a:r>
              <a:rPr lang="en-US" sz="4000" dirty="0">
                <a:latin typeface="Arial" charset="0"/>
                <a:cs typeface="Arial" charset="0"/>
              </a:rPr>
              <a:t/>
            </a:r>
            <a:br>
              <a:rPr lang="en-US" sz="4000" dirty="0">
                <a:latin typeface="Arial" charset="0"/>
                <a:cs typeface="Arial" charset="0"/>
              </a:rPr>
            </a:br>
            <a:r>
              <a:rPr lang="en-US" dirty="0">
                <a:latin typeface="Arial" charset="0"/>
                <a:cs typeface="Arial" charset="0"/>
              </a:rPr>
              <a:t> </a:t>
            </a:r>
            <a:r>
              <a:rPr lang="en-US" dirty="0" smtClean="0">
                <a:latin typeface="Arial" charset="0"/>
                <a:cs typeface="Arial" charset="0"/>
              </a:rPr>
              <a:t>8:00 – 10:</a:t>
            </a:r>
            <a:r>
              <a:rPr lang="en-US" dirty="0">
                <a:latin typeface="Arial" charset="0"/>
                <a:cs typeface="Arial" charset="0"/>
              </a:rPr>
              <a:t>00, Room Bryan-</a:t>
            </a:r>
            <a:r>
              <a:rPr lang="en-US" dirty="0" err="1">
                <a:latin typeface="Arial" charset="0"/>
                <a:cs typeface="Arial" charset="0"/>
              </a:rPr>
              <a:t>Beeman</a:t>
            </a:r>
            <a:r>
              <a:rPr lang="en-US" dirty="0">
                <a:latin typeface="Arial" charset="0"/>
                <a:cs typeface="Arial" charset="0"/>
              </a:rPr>
              <a:t> B</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smtClean="0"/>
              <a:t>Call meeting to order.</a:t>
            </a:r>
          </a:p>
          <a:p>
            <a:pPr>
              <a:lnSpc>
                <a:spcPct val="80000"/>
              </a:lnSpc>
            </a:pPr>
            <a:r>
              <a:rPr lang="en-US" b="0" dirty="0"/>
              <a:t>Call for essential patents</a:t>
            </a:r>
            <a:r>
              <a:rPr lang="en-US" b="0" dirty="0" smtClean="0"/>
              <a:t>.</a:t>
            </a:r>
            <a:endParaRPr lang="en-US" dirty="0"/>
          </a:p>
          <a:p>
            <a:pPr>
              <a:lnSpc>
                <a:spcPct val="80000"/>
              </a:lnSpc>
            </a:pPr>
            <a:r>
              <a:rPr lang="en-US" b="0" dirty="0"/>
              <a:t>Attendance Recording Reminder</a:t>
            </a:r>
          </a:p>
          <a:p>
            <a:pPr>
              <a:lnSpc>
                <a:spcPct val="80000"/>
              </a:lnSpc>
            </a:pPr>
            <a:r>
              <a:rPr lang="en-US" b="0" dirty="0"/>
              <a:t>Approval of </a:t>
            </a:r>
            <a:r>
              <a:rPr lang="en-US" b="0" dirty="0" smtClean="0"/>
              <a:t>Agenda</a:t>
            </a:r>
          </a:p>
          <a:p>
            <a:pPr>
              <a:lnSpc>
                <a:spcPct val="80000"/>
              </a:lnSpc>
            </a:pPr>
            <a:endParaRPr lang="en-US" b="0" dirty="0" smtClean="0"/>
          </a:p>
          <a:p>
            <a:pPr>
              <a:lnSpc>
                <a:spcPct val="80000"/>
              </a:lnSpc>
            </a:pPr>
            <a:r>
              <a:rPr lang="en-US" b="0" dirty="0"/>
              <a:t>Moved, to approve the Minutes of the September 802.11ak Meeting in Bangkok, Thailand: 11-15/1189r0</a:t>
            </a:r>
            <a:r>
              <a:rPr lang="en-US" b="0" dirty="0" smtClean="0"/>
              <a:t>.</a:t>
            </a:r>
          </a:p>
          <a:p>
            <a:pPr lvl="1">
              <a:lnSpc>
                <a:spcPct val="80000"/>
              </a:lnSpc>
            </a:pPr>
            <a:r>
              <a:rPr lang="en-US" dirty="0" smtClean="0"/>
              <a:t>Mover: David </a:t>
            </a:r>
            <a:r>
              <a:rPr lang="en-US" dirty="0" err="1" smtClean="0"/>
              <a:t>Kloper</a:t>
            </a:r>
            <a:r>
              <a:rPr lang="en-US" dirty="0" smtClean="0"/>
              <a:t>   Seconder: Mark Hamilton</a:t>
            </a:r>
            <a:endParaRPr lang="en-US" b="0" dirty="0"/>
          </a:p>
          <a:p>
            <a:pPr lvl="1">
              <a:lnSpc>
                <a:spcPct val="80000"/>
              </a:lnSpc>
            </a:pPr>
            <a:r>
              <a:rPr lang="en-US" dirty="0" smtClean="0"/>
              <a:t>Approved by unanimous consent. </a:t>
            </a:r>
            <a:endParaRPr lang="en-US" dirty="0"/>
          </a:p>
        </p:txBody>
      </p:sp>
    </p:spTree>
    <p:extLst>
      <p:ext uri="{BB962C8B-B14F-4D97-AF65-F5344CB8AC3E}">
        <p14:creationId xmlns:p14="http://schemas.microsoft.com/office/powerpoint/2010/main" val="3477579402"/>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November 2015</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12</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Tuesday</a:t>
            </a:r>
            <a:r>
              <a:rPr lang="en-US" sz="4400" dirty="0" smtClean="0">
                <a:latin typeface="Arial" charset="0"/>
                <a:cs typeface="Arial" charset="0"/>
              </a:rPr>
              <a:t>, </a:t>
            </a:r>
            <a:r>
              <a:rPr lang="en-US" sz="4000" dirty="0" smtClean="0">
                <a:latin typeface="Arial" charset="0"/>
                <a:cs typeface="Arial" charset="0"/>
              </a:rPr>
              <a:t>10 November 2015</a:t>
            </a:r>
            <a:r>
              <a:rPr lang="en-US" sz="4000" dirty="0">
                <a:latin typeface="Arial" charset="0"/>
                <a:cs typeface="Arial" charset="0"/>
              </a:rPr>
              <a:t/>
            </a:r>
            <a:br>
              <a:rPr lang="en-US" sz="4000" dirty="0">
                <a:latin typeface="Arial" charset="0"/>
                <a:cs typeface="Arial" charset="0"/>
              </a:rPr>
            </a:br>
            <a:r>
              <a:rPr lang="en-US" dirty="0">
                <a:latin typeface="Arial" charset="0"/>
                <a:cs typeface="Arial" charset="0"/>
              </a:rPr>
              <a:t> </a:t>
            </a:r>
            <a:r>
              <a:rPr lang="en-US" dirty="0" smtClean="0">
                <a:latin typeface="Arial" charset="0"/>
                <a:cs typeface="Arial" charset="0"/>
              </a:rPr>
              <a:t>8:00 – 10:00, Room Bryan-</a:t>
            </a:r>
            <a:r>
              <a:rPr lang="en-US" dirty="0" err="1" smtClean="0">
                <a:latin typeface="Arial" charset="0"/>
                <a:cs typeface="Arial" charset="0"/>
              </a:rPr>
              <a:t>Beeman</a:t>
            </a:r>
            <a:r>
              <a:rPr lang="en-US" dirty="0" smtClean="0">
                <a:latin typeface="Arial" charset="0"/>
                <a:cs typeface="Arial" charset="0"/>
              </a:rPr>
              <a:t> B</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smtClean="0"/>
              <a:t>Moved</a:t>
            </a:r>
            <a:r>
              <a:rPr lang="en-US" b="0" dirty="0"/>
              <a:t>, to approve the Minutes of Teleconferences since Bangkok:</a:t>
            </a:r>
          </a:p>
          <a:p>
            <a:pPr lvl="1">
              <a:lnSpc>
                <a:spcPct val="80000"/>
              </a:lnSpc>
            </a:pPr>
            <a:r>
              <a:rPr lang="en-US" dirty="0"/>
              <a:t>October 1</a:t>
            </a:r>
            <a:r>
              <a:rPr lang="en-US" baseline="30000" dirty="0"/>
              <a:t>st</a:t>
            </a:r>
            <a:r>
              <a:rPr lang="en-US" dirty="0"/>
              <a:t>, </a:t>
            </a:r>
            <a:r>
              <a:rPr lang="en-US" dirty="0" smtClean="0"/>
              <a:t>11-15/1242r0</a:t>
            </a:r>
            <a:endParaRPr lang="en-US" dirty="0"/>
          </a:p>
          <a:p>
            <a:pPr lvl="1">
              <a:lnSpc>
                <a:spcPct val="80000"/>
              </a:lnSpc>
            </a:pPr>
            <a:r>
              <a:rPr lang="en-US" dirty="0"/>
              <a:t>October 8</a:t>
            </a:r>
            <a:r>
              <a:rPr lang="en-US" baseline="30000" dirty="0"/>
              <a:t>th</a:t>
            </a:r>
            <a:r>
              <a:rPr lang="en-US" dirty="0"/>
              <a:t>, </a:t>
            </a:r>
            <a:r>
              <a:rPr lang="en-US" dirty="0" smtClean="0"/>
              <a:t>11-15/1240r0		</a:t>
            </a:r>
            <a:endParaRPr lang="en-US" dirty="0"/>
          </a:p>
          <a:p>
            <a:pPr lvl="1">
              <a:lnSpc>
                <a:spcPct val="80000"/>
              </a:lnSpc>
            </a:pPr>
            <a:r>
              <a:rPr lang="en-US" dirty="0" smtClean="0"/>
              <a:t>Mover</a:t>
            </a:r>
            <a:r>
              <a:rPr lang="en-US" dirty="0"/>
              <a:t>: </a:t>
            </a:r>
            <a:r>
              <a:rPr lang="en-US" dirty="0" smtClean="0"/>
              <a:t>Mark Hamilton   </a:t>
            </a:r>
            <a:r>
              <a:rPr lang="en-US" dirty="0"/>
              <a:t>Seconder: </a:t>
            </a:r>
            <a:r>
              <a:rPr lang="en-US" dirty="0" smtClean="0"/>
              <a:t>David </a:t>
            </a:r>
            <a:r>
              <a:rPr lang="en-US" dirty="0" err="1" smtClean="0"/>
              <a:t>Kloper</a:t>
            </a:r>
            <a:endParaRPr lang="en-US" dirty="0"/>
          </a:p>
          <a:p>
            <a:pPr lvl="1">
              <a:lnSpc>
                <a:spcPct val="80000"/>
              </a:lnSpc>
            </a:pPr>
            <a:r>
              <a:rPr lang="en-US" dirty="0" smtClean="0"/>
              <a:t>Approved by unanimous consent.</a:t>
            </a:r>
            <a:endParaRPr lang="en-US" dirty="0"/>
          </a:p>
          <a:p>
            <a:pPr>
              <a:lnSpc>
                <a:spcPct val="80000"/>
              </a:lnSpc>
            </a:pPr>
            <a:r>
              <a:rPr lang="en-US" sz="2000" b="0" dirty="0" smtClean="0"/>
              <a:t>Note: The </a:t>
            </a:r>
            <a:r>
              <a:rPr lang="en-US" sz="2000" b="0" dirty="0" smtClean="0"/>
              <a:t>originally scheduled October </a:t>
            </a:r>
            <a:r>
              <a:rPr lang="en-US" sz="2000" b="0" dirty="0" smtClean="0"/>
              <a:t>15</a:t>
            </a:r>
            <a:r>
              <a:rPr lang="en-US" sz="2000" b="0" baseline="30000" dirty="0" smtClean="0"/>
              <a:t>th</a:t>
            </a:r>
            <a:r>
              <a:rPr lang="en-US" sz="2000" b="0" dirty="0" smtClean="0"/>
              <a:t> and October 29</a:t>
            </a:r>
            <a:r>
              <a:rPr lang="en-US" sz="2000" b="0" baseline="30000" dirty="0" smtClean="0"/>
              <a:t>th</a:t>
            </a:r>
            <a:r>
              <a:rPr lang="en-US" sz="2000" b="0" dirty="0" smtClean="0"/>
              <a:t> calls were </a:t>
            </a:r>
            <a:r>
              <a:rPr lang="en-US" sz="2000" b="0" dirty="0" smtClean="0"/>
              <a:t>cancelled in advance. </a:t>
            </a:r>
            <a:r>
              <a:rPr lang="en-US" sz="2000" b="0" dirty="0" smtClean="0"/>
              <a:t>No one called in to t</a:t>
            </a:r>
            <a:r>
              <a:rPr lang="en-US" sz="2000" b="0" dirty="0" smtClean="0"/>
              <a:t>he October 22</a:t>
            </a:r>
            <a:r>
              <a:rPr lang="en-US" sz="2000" b="0" baseline="30000" dirty="0" smtClean="0"/>
              <a:t>nd</a:t>
            </a:r>
            <a:r>
              <a:rPr lang="en-US" sz="2000" b="0" dirty="0" smtClean="0"/>
              <a:t> call.</a:t>
            </a:r>
          </a:p>
          <a:p>
            <a:pPr>
              <a:lnSpc>
                <a:spcPct val="80000"/>
              </a:lnSpc>
            </a:pPr>
            <a:endParaRPr lang="en-US" sz="2000" b="0" dirty="0" smtClean="0"/>
          </a:p>
          <a:p>
            <a:pPr>
              <a:lnSpc>
                <a:spcPct val="80000"/>
              </a:lnSpc>
            </a:pPr>
            <a:endParaRPr lang="en-US" b="0" dirty="0" smtClean="0"/>
          </a:p>
        </p:txBody>
      </p:sp>
    </p:spTree>
    <p:extLst>
      <p:ext uri="{BB962C8B-B14F-4D97-AF65-F5344CB8AC3E}">
        <p14:creationId xmlns:p14="http://schemas.microsoft.com/office/powerpoint/2010/main" val="3998528733"/>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November 2015</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13</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Tuesday</a:t>
            </a:r>
            <a:r>
              <a:rPr lang="en-US" sz="4400" dirty="0" smtClean="0">
                <a:latin typeface="Arial" charset="0"/>
                <a:cs typeface="Arial" charset="0"/>
              </a:rPr>
              <a:t>, </a:t>
            </a:r>
            <a:r>
              <a:rPr lang="en-US" sz="4000" dirty="0" smtClean="0">
                <a:latin typeface="Arial" charset="0"/>
                <a:cs typeface="Arial" charset="0"/>
              </a:rPr>
              <a:t>10 November 2015</a:t>
            </a:r>
            <a:r>
              <a:rPr lang="en-US" sz="4000" dirty="0">
                <a:latin typeface="Arial" charset="0"/>
                <a:cs typeface="Arial" charset="0"/>
              </a:rPr>
              <a:t/>
            </a:r>
            <a:br>
              <a:rPr lang="en-US" sz="4000" dirty="0">
                <a:latin typeface="Arial" charset="0"/>
                <a:cs typeface="Arial" charset="0"/>
              </a:rPr>
            </a:br>
            <a:r>
              <a:rPr lang="en-US" dirty="0">
                <a:latin typeface="Arial" charset="0"/>
                <a:cs typeface="Arial" charset="0"/>
              </a:rPr>
              <a:t> </a:t>
            </a:r>
            <a:r>
              <a:rPr lang="en-US" dirty="0" smtClean="0">
                <a:latin typeface="Arial" charset="0"/>
                <a:cs typeface="Arial" charset="0"/>
              </a:rPr>
              <a:t>8:00 – 10:00, Room Bryan-</a:t>
            </a:r>
            <a:r>
              <a:rPr lang="en-US" dirty="0" err="1" smtClean="0">
                <a:latin typeface="Arial" charset="0"/>
                <a:cs typeface="Arial" charset="0"/>
              </a:rPr>
              <a:t>Beeman</a:t>
            </a:r>
            <a:r>
              <a:rPr lang="en-US" dirty="0" smtClean="0">
                <a:latin typeface="Arial" charset="0"/>
                <a:cs typeface="Arial" charset="0"/>
              </a:rPr>
              <a:t> B</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smtClean="0"/>
              <a:t>Presentation of submissions</a:t>
            </a:r>
          </a:p>
          <a:p>
            <a:pPr lvl="1">
              <a:lnSpc>
                <a:spcPct val="80000"/>
              </a:lnSpc>
            </a:pPr>
            <a:r>
              <a:rPr lang="en-US" dirty="0" smtClean="0"/>
              <a:t>11-15/0795r6, “Add</a:t>
            </a:r>
            <a:r>
              <a:rPr lang="en-GB" dirty="0" err="1" smtClean="0"/>
              <a:t>ressing</a:t>
            </a:r>
            <a:r>
              <a:rPr lang="en-GB" dirty="0" smtClean="0"/>
              <a:t> </a:t>
            </a:r>
            <a:r>
              <a:rPr lang="en-GB" dirty="0"/>
              <a:t>Comment </a:t>
            </a:r>
            <a:r>
              <a:rPr lang="en-GB" dirty="0" smtClean="0"/>
              <a:t>Resolutions</a:t>
            </a:r>
            <a:r>
              <a:rPr lang="en-US" dirty="0" smtClean="0"/>
              <a:t>”, David </a:t>
            </a:r>
            <a:r>
              <a:rPr lang="en-US" dirty="0" err="1" smtClean="0"/>
              <a:t>Kloper</a:t>
            </a:r>
            <a:r>
              <a:rPr lang="en-US" dirty="0" smtClean="0"/>
              <a:t> (Cisco)</a:t>
            </a:r>
          </a:p>
          <a:p>
            <a:pPr lvl="1">
              <a:lnSpc>
                <a:spcPct val="80000"/>
              </a:lnSpc>
            </a:pPr>
            <a:r>
              <a:rPr lang="en-US" dirty="0" smtClean="0"/>
              <a:t>GLK GCR</a:t>
            </a:r>
          </a:p>
          <a:p>
            <a:pPr lvl="2">
              <a:lnSpc>
                <a:spcPct val="80000"/>
              </a:lnSpc>
            </a:pPr>
            <a:r>
              <a:rPr lang="en-US" dirty="0" smtClean="0"/>
              <a:t>11-15/796r6, “</a:t>
            </a:r>
            <a:r>
              <a:rPr lang="en-GB" dirty="0"/>
              <a:t>Resolutions to some GLK-GCR related Comments (Part 2</a:t>
            </a:r>
            <a:r>
              <a:rPr lang="en-GB" dirty="0" smtClean="0"/>
              <a:t>)</a:t>
            </a:r>
            <a:r>
              <a:rPr lang="en-US" dirty="0" smtClean="0"/>
              <a:t>”, Ganesh </a:t>
            </a:r>
            <a:r>
              <a:rPr lang="en-US" dirty="0" err="1" smtClean="0"/>
              <a:t>Venkatesan</a:t>
            </a:r>
            <a:r>
              <a:rPr lang="en-US" dirty="0" smtClean="0"/>
              <a:t> (Intel)</a:t>
            </a:r>
          </a:p>
          <a:p>
            <a:pPr lvl="2">
              <a:lnSpc>
                <a:spcPct val="80000"/>
              </a:lnSpc>
            </a:pPr>
            <a:r>
              <a:rPr lang="en-US" dirty="0" smtClean="0"/>
              <a:t>11-15/150r13, “</a:t>
            </a:r>
            <a:r>
              <a:rPr lang="en-CA" dirty="0"/>
              <a:t>GCR using SYNRA for GLK</a:t>
            </a:r>
            <a:r>
              <a:rPr lang="en-US" dirty="0" smtClean="0"/>
              <a:t>”, Ganesh </a:t>
            </a:r>
            <a:r>
              <a:rPr lang="en-US" dirty="0" err="1" smtClean="0"/>
              <a:t>Venkatesan</a:t>
            </a:r>
            <a:r>
              <a:rPr lang="en-US" dirty="0" smtClean="0"/>
              <a:t> (Intel)</a:t>
            </a:r>
          </a:p>
          <a:p>
            <a:pPr lvl="1">
              <a:lnSpc>
                <a:spcPct val="80000"/>
              </a:lnSpc>
            </a:pPr>
            <a:r>
              <a:rPr lang="en-US" dirty="0" smtClean="0"/>
              <a:t>11-15/931r4, “MAH Assigned Comments”, Mark Hamilton (Ruckus Wireless)</a:t>
            </a:r>
            <a:endParaRPr lang="en-US" b="0" dirty="0" smtClean="0"/>
          </a:p>
          <a:p>
            <a:pPr>
              <a:lnSpc>
                <a:spcPct val="80000"/>
              </a:lnSpc>
            </a:pPr>
            <a:r>
              <a:rPr lang="en-US" b="0" dirty="0" smtClean="0"/>
              <a:t>Recess </a:t>
            </a:r>
            <a:r>
              <a:rPr lang="en-US" b="0" dirty="0" smtClean="0"/>
              <a:t>until Tuesday 10:30.</a:t>
            </a:r>
            <a:endParaRPr lang="en-US" b="0" dirty="0"/>
          </a:p>
        </p:txBody>
      </p:sp>
    </p:spTree>
    <p:extLst>
      <p:ext uri="{BB962C8B-B14F-4D97-AF65-F5344CB8AC3E}">
        <p14:creationId xmlns:p14="http://schemas.microsoft.com/office/powerpoint/2010/main" val="3107436092"/>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November 2015</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14</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Tuesday</a:t>
            </a:r>
            <a:r>
              <a:rPr lang="en-US" sz="4400" dirty="0" smtClean="0">
                <a:latin typeface="Arial" charset="0"/>
                <a:cs typeface="Arial" charset="0"/>
              </a:rPr>
              <a:t>, </a:t>
            </a:r>
            <a:r>
              <a:rPr lang="en-US" sz="4000" dirty="0" smtClean="0">
                <a:latin typeface="Arial" charset="0"/>
                <a:cs typeface="Arial" charset="0"/>
              </a:rPr>
              <a:t>10 November 2015</a:t>
            </a:r>
            <a:r>
              <a:rPr lang="en-US" sz="4000" dirty="0">
                <a:latin typeface="Arial" charset="0"/>
                <a:cs typeface="Arial" charset="0"/>
              </a:rPr>
              <a:t/>
            </a:r>
            <a:br>
              <a:rPr lang="en-US" sz="4000" dirty="0">
                <a:latin typeface="Arial" charset="0"/>
                <a:cs typeface="Arial" charset="0"/>
              </a:rPr>
            </a:br>
            <a:r>
              <a:rPr lang="en-US" dirty="0">
                <a:latin typeface="Arial" charset="0"/>
                <a:cs typeface="Arial" charset="0"/>
              </a:rPr>
              <a:t> </a:t>
            </a:r>
            <a:r>
              <a:rPr lang="en-US" dirty="0" smtClean="0">
                <a:latin typeface="Arial" charset="0"/>
                <a:cs typeface="Arial" charset="0"/>
              </a:rPr>
              <a:t>10:30 – 12:</a:t>
            </a:r>
            <a:r>
              <a:rPr lang="en-US" dirty="0">
                <a:latin typeface="Arial" charset="0"/>
                <a:cs typeface="Arial" charset="0"/>
              </a:rPr>
              <a:t>30, Room Bryan-</a:t>
            </a:r>
            <a:r>
              <a:rPr lang="en-US" dirty="0" err="1">
                <a:latin typeface="Arial" charset="0"/>
                <a:cs typeface="Arial" charset="0"/>
              </a:rPr>
              <a:t>Beeman</a:t>
            </a:r>
            <a:r>
              <a:rPr lang="en-US" dirty="0">
                <a:latin typeface="Arial" charset="0"/>
                <a:cs typeface="Arial" charset="0"/>
              </a:rPr>
              <a:t> </a:t>
            </a:r>
            <a:r>
              <a:rPr lang="en-US" dirty="0" smtClean="0">
                <a:latin typeface="Arial" charset="0"/>
                <a:cs typeface="Arial" charset="0"/>
              </a:rPr>
              <a:t>A</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a:t>Call meeting to order.</a:t>
            </a:r>
          </a:p>
          <a:p>
            <a:pPr>
              <a:lnSpc>
                <a:spcPct val="80000"/>
              </a:lnSpc>
            </a:pPr>
            <a:r>
              <a:rPr lang="en-US" b="0" dirty="0"/>
              <a:t>Call for essential patents.</a:t>
            </a:r>
            <a:endParaRPr lang="en-US" dirty="0"/>
          </a:p>
          <a:p>
            <a:pPr>
              <a:lnSpc>
                <a:spcPct val="80000"/>
              </a:lnSpc>
            </a:pPr>
            <a:r>
              <a:rPr lang="en-US" b="0" dirty="0"/>
              <a:t>Attendance Recording Reminder</a:t>
            </a:r>
          </a:p>
          <a:p>
            <a:pPr>
              <a:lnSpc>
                <a:spcPct val="80000"/>
              </a:lnSpc>
            </a:pPr>
            <a:r>
              <a:rPr lang="en-US" b="0" dirty="0"/>
              <a:t>Approval of </a:t>
            </a:r>
            <a:r>
              <a:rPr lang="en-US" b="0" dirty="0" smtClean="0"/>
              <a:t>Agenda</a:t>
            </a:r>
          </a:p>
          <a:p>
            <a:pPr marL="342900" lvl="2" indent="-342900">
              <a:lnSpc>
                <a:spcPct val="80000"/>
              </a:lnSpc>
            </a:pPr>
            <a:r>
              <a:rPr lang="en-US" sz="2400" dirty="0"/>
              <a:t>11-15/796r6, “</a:t>
            </a:r>
            <a:r>
              <a:rPr lang="en-GB" sz="2400" dirty="0"/>
              <a:t>Resolutions to some GLK-GCR related Comments (Part 2)</a:t>
            </a:r>
            <a:r>
              <a:rPr lang="en-US" sz="2400" dirty="0"/>
              <a:t>”, Ganesh </a:t>
            </a:r>
            <a:r>
              <a:rPr lang="en-US" sz="2400" dirty="0" err="1"/>
              <a:t>Venkatesan</a:t>
            </a:r>
            <a:r>
              <a:rPr lang="en-US" sz="2400" dirty="0"/>
              <a:t> (Intel)</a:t>
            </a:r>
          </a:p>
          <a:p>
            <a:pPr>
              <a:lnSpc>
                <a:spcPct val="80000"/>
              </a:lnSpc>
            </a:pPr>
            <a:r>
              <a:rPr lang="en-US" b="0" dirty="0" smtClean="0"/>
              <a:t>Moved</a:t>
            </a:r>
            <a:r>
              <a:rPr lang="en-US" b="0" dirty="0"/>
              <a:t>, to approve the Minutes of the 9 November ad hoc meeting: 11-15/1381r0.</a:t>
            </a:r>
          </a:p>
          <a:p>
            <a:pPr lvl="1">
              <a:lnSpc>
                <a:spcPct val="80000"/>
              </a:lnSpc>
            </a:pPr>
            <a:r>
              <a:rPr lang="en-US" dirty="0"/>
              <a:t>Mover: </a:t>
            </a:r>
            <a:r>
              <a:rPr lang="en-US" dirty="0" smtClean="0"/>
              <a:t>Mark Hamilton   </a:t>
            </a:r>
            <a:r>
              <a:rPr lang="en-US" dirty="0"/>
              <a:t>Seconder: </a:t>
            </a:r>
            <a:r>
              <a:rPr lang="en-US" dirty="0" smtClean="0"/>
              <a:t>David Hunter</a:t>
            </a:r>
            <a:endParaRPr lang="en-US" dirty="0"/>
          </a:p>
          <a:p>
            <a:pPr lvl="1">
              <a:lnSpc>
                <a:spcPct val="80000"/>
              </a:lnSpc>
            </a:pPr>
            <a:r>
              <a:rPr lang="en-US" dirty="0" smtClean="0"/>
              <a:t>Approved unanimously</a:t>
            </a:r>
            <a:endParaRPr lang="en-US" b="0" dirty="0" smtClean="0"/>
          </a:p>
          <a:p>
            <a:pPr>
              <a:lnSpc>
                <a:spcPct val="80000"/>
              </a:lnSpc>
            </a:pPr>
            <a:endParaRPr lang="en-US" b="0" dirty="0"/>
          </a:p>
        </p:txBody>
      </p:sp>
    </p:spTree>
    <p:extLst>
      <p:ext uri="{BB962C8B-B14F-4D97-AF65-F5344CB8AC3E}">
        <p14:creationId xmlns:p14="http://schemas.microsoft.com/office/powerpoint/2010/main" val="2370191184"/>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November 2015</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15</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Tuesday</a:t>
            </a:r>
            <a:r>
              <a:rPr lang="en-US" sz="4400" dirty="0" smtClean="0">
                <a:latin typeface="Arial" charset="0"/>
                <a:cs typeface="Arial" charset="0"/>
              </a:rPr>
              <a:t>, </a:t>
            </a:r>
            <a:r>
              <a:rPr lang="en-US" sz="4000" dirty="0" smtClean="0">
                <a:latin typeface="Arial" charset="0"/>
                <a:cs typeface="Arial" charset="0"/>
              </a:rPr>
              <a:t>10 November 2015</a:t>
            </a:r>
            <a:r>
              <a:rPr lang="en-US" sz="4000" dirty="0">
                <a:latin typeface="Arial" charset="0"/>
                <a:cs typeface="Arial" charset="0"/>
              </a:rPr>
              <a:t/>
            </a:r>
            <a:br>
              <a:rPr lang="en-US" sz="4000" dirty="0">
                <a:latin typeface="Arial" charset="0"/>
                <a:cs typeface="Arial" charset="0"/>
              </a:rPr>
            </a:br>
            <a:r>
              <a:rPr lang="en-US" dirty="0">
                <a:latin typeface="Arial" charset="0"/>
                <a:cs typeface="Arial" charset="0"/>
              </a:rPr>
              <a:t> </a:t>
            </a:r>
            <a:r>
              <a:rPr lang="en-US" dirty="0" smtClean="0">
                <a:latin typeface="Arial" charset="0"/>
                <a:cs typeface="Arial" charset="0"/>
              </a:rPr>
              <a:t>10:30 – 12:</a:t>
            </a:r>
            <a:r>
              <a:rPr lang="en-US" dirty="0">
                <a:latin typeface="Arial" charset="0"/>
                <a:cs typeface="Arial" charset="0"/>
              </a:rPr>
              <a:t>30, Room Bryan-</a:t>
            </a:r>
            <a:r>
              <a:rPr lang="en-US" dirty="0" err="1">
                <a:latin typeface="Arial" charset="0"/>
                <a:cs typeface="Arial" charset="0"/>
              </a:rPr>
              <a:t>Beeman</a:t>
            </a:r>
            <a:r>
              <a:rPr lang="en-US" dirty="0">
                <a:latin typeface="Arial" charset="0"/>
                <a:cs typeface="Arial" charset="0"/>
              </a:rPr>
              <a:t> </a:t>
            </a:r>
            <a:r>
              <a:rPr lang="en-US" dirty="0" smtClean="0">
                <a:latin typeface="Arial" charset="0"/>
                <a:cs typeface="Arial" charset="0"/>
              </a:rPr>
              <a:t>A</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marL="342900" lvl="1" indent="-342900">
              <a:lnSpc>
                <a:spcPct val="80000"/>
              </a:lnSpc>
              <a:buFontTx/>
              <a:buChar char="•"/>
            </a:pPr>
            <a:r>
              <a:rPr lang="en-US" sz="2400" dirty="0" smtClean="0"/>
              <a:t>11</a:t>
            </a:r>
            <a:r>
              <a:rPr lang="en-US" sz="2400" dirty="0"/>
              <a:t>-15/1388r0, “More Easy Editorials”, Donald Eastlake (Huawei)</a:t>
            </a:r>
          </a:p>
          <a:p>
            <a:pPr>
              <a:lnSpc>
                <a:spcPct val="80000"/>
              </a:lnSpc>
            </a:pPr>
            <a:r>
              <a:rPr lang="en-US" b="0" dirty="0" smtClean="0"/>
              <a:t>11-15/1405r1</a:t>
            </a:r>
            <a:r>
              <a:rPr lang="en-US" b="0" dirty="0"/>
              <a:t>, </a:t>
            </a:r>
            <a:r>
              <a:rPr lang="en-US" b="0" dirty="0" smtClean="0"/>
              <a:t>“Generals </a:t>
            </a:r>
            <a:r>
              <a:rPr lang="en-US" b="0" dirty="0"/>
              <a:t>and other Editorials”</a:t>
            </a:r>
            <a:r>
              <a:rPr lang="en-US" b="0" dirty="0" smtClean="0"/>
              <a:t>, Donald Eastlake (Huawei)</a:t>
            </a:r>
            <a:endParaRPr lang="en-US" b="0" dirty="0" smtClean="0"/>
          </a:p>
          <a:p>
            <a:pPr>
              <a:lnSpc>
                <a:spcPct val="80000"/>
              </a:lnSpc>
            </a:pPr>
            <a:r>
              <a:rPr lang="en-US" b="0" dirty="0" smtClean="0"/>
              <a:t>Recess </a:t>
            </a:r>
            <a:r>
              <a:rPr lang="en-US" b="0" dirty="0"/>
              <a:t>until Tuesday 19:30.</a:t>
            </a:r>
          </a:p>
          <a:p>
            <a:pPr>
              <a:lnSpc>
                <a:spcPct val="80000"/>
              </a:lnSpc>
            </a:pPr>
            <a:endParaRPr lang="en-US" b="0" dirty="0"/>
          </a:p>
        </p:txBody>
      </p:sp>
    </p:spTree>
    <p:extLst>
      <p:ext uri="{BB962C8B-B14F-4D97-AF65-F5344CB8AC3E}">
        <p14:creationId xmlns:p14="http://schemas.microsoft.com/office/powerpoint/2010/main" val="2412484757"/>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November 2015</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16</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Tuesday</a:t>
            </a:r>
            <a:r>
              <a:rPr lang="en-US" sz="4400" dirty="0" smtClean="0">
                <a:latin typeface="Arial" charset="0"/>
                <a:cs typeface="Arial" charset="0"/>
              </a:rPr>
              <a:t>, </a:t>
            </a:r>
            <a:r>
              <a:rPr lang="en-US" sz="4000" dirty="0" smtClean="0">
                <a:latin typeface="Arial" charset="0"/>
                <a:cs typeface="Arial" charset="0"/>
              </a:rPr>
              <a:t>10 November 2015</a:t>
            </a:r>
            <a:r>
              <a:rPr lang="en-US" sz="4000" dirty="0">
                <a:latin typeface="Arial" charset="0"/>
                <a:cs typeface="Arial" charset="0"/>
              </a:rPr>
              <a:t/>
            </a:r>
            <a:br>
              <a:rPr lang="en-US" sz="4000" dirty="0">
                <a:latin typeface="Arial" charset="0"/>
                <a:cs typeface="Arial" charset="0"/>
              </a:rPr>
            </a:br>
            <a:r>
              <a:rPr lang="en-US" dirty="0">
                <a:latin typeface="Arial" charset="0"/>
                <a:cs typeface="Arial" charset="0"/>
              </a:rPr>
              <a:t> </a:t>
            </a:r>
            <a:r>
              <a:rPr lang="en-US" dirty="0" smtClean="0">
                <a:latin typeface="Arial" charset="0"/>
                <a:cs typeface="Arial" charset="0"/>
              </a:rPr>
              <a:t>19:30 – 21:</a:t>
            </a:r>
            <a:r>
              <a:rPr lang="en-US" dirty="0">
                <a:latin typeface="Arial" charset="0"/>
                <a:cs typeface="Arial" charset="0"/>
              </a:rPr>
              <a:t>30, Room Bryan-</a:t>
            </a:r>
            <a:r>
              <a:rPr lang="en-US" dirty="0" err="1">
                <a:latin typeface="Arial" charset="0"/>
                <a:cs typeface="Arial" charset="0"/>
              </a:rPr>
              <a:t>Beeman</a:t>
            </a:r>
            <a:r>
              <a:rPr lang="en-US" dirty="0">
                <a:latin typeface="Arial" charset="0"/>
                <a:cs typeface="Arial" charset="0"/>
              </a:rPr>
              <a:t> B</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a:t>Call meeting to order.</a:t>
            </a:r>
          </a:p>
          <a:p>
            <a:pPr>
              <a:lnSpc>
                <a:spcPct val="80000"/>
              </a:lnSpc>
            </a:pPr>
            <a:r>
              <a:rPr lang="en-US" b="0" dirty="0"/>
              <a:t>Call for essential patents.</a:t>
            </a:r>
            <a:endParaRPr lang="en-US" dirty="0"/>
          </a:p>
          <a:p>
            <a:pPr>
              <a:lnSpc>
                <a:spcPct val="80000"/>
              </a:lnSpc>
            </a:pPr>
            <a:r>
              <a:rPr lang="en-US" b="0" dirty="0"/>
              <a:t>Attendance Recording Reminder</a:t>
            </a:r>
          </a:p>
          <a:p>
            <a:pPr>
              <a:lnSpc>
                <a:spcPct val="80000"/>
              </a:lnSpc>
            </a:pPr>
            <a:r>
              <a:rPr lang="en-US" b="0" dirty="0"/>
              <a:t>Approval of </a:t>
            </a:r>
            <a:r>
              <a:rPr lang="en-US" b="0" dirty="0" smtClean="0"/>
              <a:t>Agenda</a:t>
            </a:r>
          </a:p>
          <a:p>
            <a:pPr>
              <a:lnSpc>
                <a:spcPct val="80000"/>
              </a:lnSpc>
            </a:pPr>
            <a:r>
              <a:rPr lang="en-US" dirty="0" smtClean="0"/>
              <a:t>[11] </a:t>
            </a:r>
            <a:r>
              <a:rPr lang="en-US" b="0" dirty="0" smtClean="0"/>
              <a:t>Moved, to approve the following comment resolutions and direct the editor to incorporate them into the P802.11ak draft:</a:t>
            </a:r>
          </a:p>
          <a:p>
            <a:pPr lvl="1">
              <a:lnSpc>
                <a:spcPct val="80000"/>
              </a:lnSpc>
            </a:pPr>
            <a:r>
              <a:rPr lang="en-US" dirty="0" smtClean="0"/>
              <a:t>All resolutions in 11-15/1388r0;</a:t>
            </a:r>
          </a:p>
          <a:p>
            <a:pPr lvl="1">
              <a:lnSpc>
                <a:spcPct val="80000"/>
              </a:lnSpc>
            </a:pPr>
            <a:r>
              <a:rPr lang="en-US" dirty="0" smtClean="0"/>
              <a:t>CIDs 26, 27, 190, 302, and 414 in 11-15/1405r1.</a:t>
            </a:r>
          </a:p>
          <a:p>
            <a:pPr lvl="1">
              <a:lnSpc>
                <a:spcPct val="80000"/>
              </a:lnSpc>
            </a:pPr>
            <a:r>
              <a:rPr lang="en-US" b="0" dirty="0" smtClean="0"/>
              <a:t>CIDs 89, 148, 306, and 383 in 11-15/931r5.</a:t>
            </a:r>
          </a:p>
          <a:p>
            <a:pPr lvl="1">
              <a:lnSpc>
                <a:spcPct val="80000"/>
              </a:lnSpc>
            </a:pPr>
            <a:r>
              <a:rPr lang="en-US" dirty="0" smtClean="0"/>
              <a:t>Mover: David </a:t>
            </a:r>
            <a:r>
              <a:rPr lang="en-US" dirty="0" err="1" smtClean="0"/>
              <a:t>Kloper</a:t>
            </a:r>
            <a:r>
              <a:rPr lang="en-US" dirty="0" smtClean="0"/>
              <a:t>    Seconder: Michael Fischer</a:t>
            </a:r>
          </a:p>
          <a:p>
            <a:pPr lvl="1">
              <a:lnSpc>
                <a:spcPct val="80000"/>
              </a:lnSpc>
            </a:pPr>
            <a:r>
              <a:rPr lang="en-US" b="0" dirty="0" smtClean="0"/>
              <a:t>Yes: 7    No: 0    Abstain: 0</a:t>
            </a:r>
          </a:p>
          <a:p>
            <a:pPr>
              <a:lnSpc>
                <a:spcPct val="80000"/>
              </a:lnSpc>
            </a:pPr>
            <a:endParaRPr lang="en-US" b="0" dirty="0"/>
          </a:p>
        </p:txBody>
      </p:sp>
    </p:spTree>
    <p:extLst>
      <p:ext uri="{BB962C8B-B14F-4D97-AF65-F5344CB8AC3E}">
        <p14:creationId xmlns:p14="http://schemas.microsoft.com/office/powerpoint/2010/main" val="2652501578"/>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November 2015</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17</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Tuesday</a:t>
            </a:r>
            <a:r>
              <a:rPr lang="en-US" sz="4400" dirty="0" smtClean="0">
                <a:latin typeface="Arial" charset="0"/>
                <a:cs typeface="Arial" charset="0"/>
              </a:rPr>
              <a:t>, </a:t>
            </a:r>
            <a:r>
              <a:rPr lang="en-US" sz="4000" dirty="0" smtClean="0">
                <a:latin typeface="Arial" charset="0"/>
                <a:cs typeface="Arial" charset="0"/>
              </a:rPr>
              <a:t>10 November 2015</a:t>
            </a:r>
            <a:r>
              <a:rPr lang="en-US" sz="4000" dirty="0">
                <a:latin typeface="Arial" charset="0"/>
                <a:cs typeface="Arial" charset="0"/>
              </a:rPr>
              <a:t/>
            </a:r>
            <a:br>
              <a:rPr lang="en-US" sz="4000" dirty="0">
                <a:latin typeface="Arial" charset="0"/>
                <a:cs typeface="Arial" charset="0"/>
              </a:rPr>
            </a:br>
            <a:r>
              <a:rPr lang="en-US" dirty="0">
                <a:latin typeface="Arial" charset="0"/>
                <a:cs typeface="Arial" charset="0"/>
              </a:rPr>
              <a:t> </a:t>
            </a:r>
            <a:r>
              <a:rPr lang="en-US" dirty="0" smtClean="0">
                <a:latin typeface="Arial" charset="0"/>
                <a:cs typeface="Arial" charset="0"/>
              </a:rPr>
              <a:t>19:30 – 21:</a:t>
            </a:r>
            <a:r>
              <a:rPr lang="en-US" dirty="0">
                <a:latin typeface="Arial" charset="0"/>
                <a:cs typeface="Arial" charset="0"/>
              </a:rPr>
              <a:t>30, Room Bryan-</a:t>
            </a:r>
            <a:r>
              <a:rPr lang="en-US" dirty="0" err="1">
                <a:latin typeface="Arial" charset="0"/>
                <a:cs typeface="Arial" charset="0"/>
              </a:rPr>
              <a:t>Beeman</a:t>
            </a:r>
            <a:r>
              <a:rPr lang="en-US" dirty="0">
                <a:latin typeface="Arial" charset="0"/>
                <a:cs typeface="Arial" charset="0"/>
              </a:rPr>
              <a:t> B</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smtClean="0"/>
              <a:t>Presentation </a:t>
            </a:r>
            <a:r>
              <a:rPr lang="en-US" b="0" dirty="0"/>
              <a:t>of submissions to resolve LB212 comments and improve the P802.11ak </a:t>
            </a:r>
            <a:r>
              <a:rPr lang="en-US" b="0" dirty="0" smtClean="0"/>
              <a:t>draft</a:t>
            </a:r>
            <a:r>
              <a:rPr lang="en-US" b="0" dirty="0" smtClean="0"/>
              <a:t>.</a:t>
            </a:r>
          </a:p>
          <a:p>
            <a:pPr>
              <a:lnSpc>
                <a:spcPct val="80000"/>
              </a:lnSpc>
            </a:pPr>
            <a:r>
              <a:rPr lang="en-US" b="0" dirty="0" smtClean="0"/>
              <a:t>11-15/795r7</a:t>
            </a:r>
            <a:r>
              <a:rPr lang="en-US" b="0" dirty="0"/>
              <a:t>, </a:t>
            </a:r>
            <a:r>
              <a:rPr lang="en-US" b="0" dirty="0" smtClean="0"/>
              <a:t>“Addressing </a:t>
            </a:r>
            <a:r>
              <a:rPr lang="en-US" b="0" dirty="0"/>
              <a:t>Comment Resolutions”</a:t>
            </a:r>
            <a:r>
              <a:rPr lang="en-US" b="0" dirty="0" smtClean="0"/>
              <a:t>, David </a:t>
            </a:r>
            <a:r>
              <a:rPr lang="en-US" b="0" dirty="0" err="1" smtClean="0"/>
              <a:t>Kloper</a:t>
            </a:r>
            <a:r>
              <a:rPr lang="en-US" b="0" dirty="0" smtClean="0"/>
              <a:t> (Cisco)</a:t>
            </a:r>
          </a:p>
          <a:p>
            <a:pPr>
              <a:lnSpc>
                <a:spcPct val="80000"/>
              </a:lnSpc>
            </a:pPr>
            <a:r>
              <a:rPr lang="en-US" dirty="0" smtClean="0"/>
              <a:t>[12] </a:t>
            </a:r>
            <a:r>
              <a:rPr lang="en-US" b="0" dirty="0" smtClean="0"/>
              <a:t>Moved, to adopt the comment resolutions and draft text changes in 11-15/795r8.</a:t>
            </a:r>
          </a:p>
          <a:p>
            <a:pPr lvl="1">
              <a:lnSpc>
                <a:spcPct val="80000"/>
              </a:lnSpc>
            </a:pPr>
            <a:r>
              <a:rPr lang="en-US" dirty="0" smtClean="0"/>
              <a:t>Mover: Philippe Klein    Seconder: Joseph Levy</a:t>
            </a:r>
          </a:p>
          <a:p>
            <a:pPr lvl="1">
              <a:lnSpc>
                <a:spcPct val="80000"/>
              </a:lnSpc>
            </a:pPr>
            <a:r>
              <a:rPr lang="en-US" b="0" dirty="0" smtClean="0"/>
              <a:t>Yes: 7   No: 0   Abstain: 0</a:t>
            </a:r>
          </a:p>
          <a:p>
            <a:pPr>
              <a:lnSpc>
                <a:spcPct val="80000"/>
              </a:lnSpc>
            </a:pPr>
            <a:r>
              <a:rPr lang="en-US" b="0" dirty="0"/>
              <a:t>11-15/</a:t>
            </a:r>
            <a:r>
              <a:rPr lang="en-US" b="0" dirty="0" smtClean="0"/>
              <a:t>1426r1, “</a:t>
            </a:r>
            <a:r>
              <a:rPr lang="en-US" b="0" dirty="0" err="1" smtClean="0"/>
              <a:t>Technicals</a:t>
            </a:r>
            <a:r>
              <a:rPr lang="en-US" b="0" dirty="0" smtClean="0"/>
              <a:t>”, Donald Eastlake (Huawei)</a:t>
            </a:r>
            <a:endParaRPr lang="en-US" b="0" dirty="0" smtClean="0"/>
          </a:p>
          <a:p>
            <a:pPr>
              <a:lnSpc>
                <a:spcPct val="80000"/>
              </a:lnSpc>
            </a:pPr>
            <a:r>
              <a:rPr lang="en-US" b="0" dirty="0" smtClean="0"/>
              <a:t>Straw poll on deleting the “non-GLK” at the end of the </a:t>
            </a:r>
            <a:r>
              <a:rPr lang="en-US" b="0" dirty="0" err="1" smtClean="0"/>
              <a:t>commeter’s</a:t>
            </a:r>
            <a:r>
              <a:rPr lang="en-US" b="0" dirty="0" smtClean="0"/>
              <a:t> proposed resolution of CID 437 in 11-15/1426r0.</a:t>
            </a:r>
          </a:p>
          <a:p>
            <a:pPr lvl="2">
              <a:lnSpc>
                <a:spcPct val="80000"/>
              </a:lnSpc>
            </a:pPr>
            <a:r>
              <a:rPr lang="en-US" dirty="0" smtClean="0"/>
              <a:t>Yes: 4   No: 0   Abstain: 3</a:t>
            </a:r>
            <a:endParaRPr lang="en-US" b="0" dirty="0"/>
          </a:p>
          <a:p>
            <a:pPr>
              <a:lnSpc>
                <a:spcPct val="80000"/>
              </a:lnSpc>
            </a:pPr>
            <a:endParaRPr lang="en-US" b="0" dirty="0"/>
          </a:p>
        </p:txBody>
      </p:sp>
    </p:spTree>
    <p:extLst>
      <p:ext uri="{BB962C8B-B14F-4D97-AF65-F5344CB8AC3E}">
        <p14:creationId xmlns:p14="http://schemas.microsoft.com/office/powerpoint/2010/main" val="1731155451"/>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November 2015</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18</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Tuesday</a:t>
            </a:r>
            <a:r>
              <a:rPr lang="en-US" sz="4400" dirty="0" smtClean="0">
                <a:latin typeface="Arial" charset="0"/>
                <a:cs typeface="Arial" charset="0"/>
              </a:rPr>
              <a:t>, </a:t>
            </a:r>
            <a:r>
              <a:rPr lang="en-US" sz="4000" dirty="0" smtClean="0">
                <a:latin typeface="Arial" charset="0"/>
                <a:cs typeface="Arial" charset="0"/>
              </a:rPr>
              <a:t>10 November 2015</a:t>
            </a:r>
            <a:r>
              <a:rPr lang="en-US" sz="4000" dirty="0">
                <a:latin typeface="Arial" charset="0"/>
                <a:cs typeface="Arial" charset="0"/>
              </a:rPr>
              <a:t/>
            </a:r>
            <a:br>
              <a:rPr lang="en-US" sz="4000" dirty="0">
                <a:latin typeface="Arial" charset="0"/>
                <a:cs typeface="Arial" charset="0"/>
              </a:rPr>
            </a:br>
            <a:r>
              <a:rPr lang="en-US" dirty="0">
                <a:latin typeface="Arial" charset="0"/>
                <a:cs typeface="Arial" charset="0"/>
              </a:rPr>
              <a:t> </a:t>
            </a:r>
            <a:r>
              <a:rPr lang="en-US" dirty="0" smtClean="0">
                <a:latin typeface="Arial" charset="0"/>
                <a:cs typeface="Arial" charset="0"/>
              </a:rPr>
              <a:t>19:30 – 21:</a:t>
            </a:r>
            <a:r>
              <a:rPr lang="en-US" dirty="0">
                <a:latin typeface="Arial" charset="0"/>
                <a:cs typeface="Arial" charset="0"/>
              </a:rPr>
              <a:t>30, Room Bryan-</a:t>
            </a:r>
            <a:r>
              <a:rPr lang="en-US" dirty="0" err="1">
                <a:latin typeface="Arial" charset="0"/>
                <a:cs typeface="Arial" charset="0"/>
              </a:rPr>
              <a:t>Beeman</a:t>
            </a:r>
            <a:r>
              <a:rPr lang="en-US" dirty="0">
                <a:latin typeface="Arial" charset="0"/>
                <a:cs typeface="Arial" charset="0"/>
              </a:rPr>
              <a:t> B</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dirty="0" smtClean="0"/>
              <a:t>[13] </a:t>
            </a:r>
            <a:r>
              <a:rPr lang="en-US" b="0" dirty="0" smtClean="0"/>
              <a:t>Moved</a:t>
            </a:r>
            <a:r>
              <a:rPr lang="en-US" b="0" dirty="0"/>
              <a:t>, to adopt </a:t>
            </a:r>
            <a:r>
              <a:rPr lang="en-US" b="0" dirty="0" smtClean="0"/>
              <a:t>comment resolutions 133, 181, 196, 214, and 437 in </a:t>
            </a:r>
            <a:r>
              <a:rPr lang="en-US" b="0" dirty="0"/>
              <a:t>11-15</a:t>
            </a:r>
            <a:r>
              <a:rPr lang="en-US" b="0" dirty="0" smtClean="0"/>
              <a:t>/1426r1.</a:t>
            </a:r>
            <a:endParaRPr lang="en-US" b="0" dirty="0"/>
          </a:p>
          <a:p>
            <a:pPr lvl="1">
              <a:lnSpc>
                <a:spcPct val="80000"/>
              </a:lnSpc>
            </a:pPr>
            <a:r>
              <a:rPr lang="en-US" dirty="0"/>
              <a:t>Mover: </a:t>
            </a:r>
            <a:r>
              <a:rPr lang="en-US" dirty="0" smtClean="0"/>
              <a:t>Mark Hamilton   Seconder: Michael Fischer</a:t>
            </a:r>
            <a:endParaRPr lang="en-US" dirty="0"/>
          </a:p>
          <a:p>
            <a:pPr lvl="1">
              <a:lnSpc>
                <a:spcPct val="80000"/>
              </a:lnSpc>
            </a:pPr>
            <a:r>
              <a:rPr lang="en-US" dirty="0"/>
              <a:t>Yes: </a:t>
            </a:r>
            <a:r>
              <a:rPr lang="en-US" dirty="0" smtClean="0"/>
              <a:t>4   </a:t>
            </a:r>
            <a:r>
              <a:rPr lang="en-US" dirty="0"/>
              <a:t>No: 0   Abstain: 4</a:t>
            </a:r>
          </a:p>
          <a:p>
            <a:pPr>
              <a:lnSpc>
                <a:spcPct val="80000"/>
              </a:lnSpc>
            </a:pPr>
            <a:r>
              <a:rPr lang="en-US" b="0" dirty="0" smtClean="0"/>
              <a:t>11-15/931r6, “</a:t>
            </a:r>
            <a:r>
              <a:rPr lang="en-US" b="0" dirty="0"/>
              <a:t>MAH Assigned Comments</a:t>
            </a:r>
            <a:r>
              <a:rPr lang="en-US" b="0" dirty="0" smtClean="0"/>
              <a:t>”, Mark Hamilton (Ruckus Wireless)</a:t>
            </a:r>
          </a:p>
          <a:p>
            <a:pPr>
              <a:lnSpc>
                <a:spcPct val="80000"/>
              </a:lnSpc>
            </a:pPr>
            <a:r>
              <a:rPr lang="en-US" b="0" dirty="0" smtClean="0"/>
              <a:t>Recess </a:t>
            </a:r>
            <a:r>
              <a:rPr lang="en-US" b="0" dirty="0"/>
              <a:t>until Thursday 08:00.</a:t>
            </a:r>
          </a:p>
          <a:p>
            <a:pPr>
              <a:lnSpc>
                <a:spcPct val="80000"/>
              </a:lnSpc>
            </a:pPr>
            <a:endParaRPr lang="en-US" b="0" dirty="0"/>
          </a:p>
        </p:txBody>
      </p:sp>
    </p:spTree>
    <p:extLst>
      <p:ext uri="{BB962C8B-B14F-4D97-AF65-F5344CB8AC3E}">
        <p14:creationId xmlns:p14="http://schemas.microsoft.com/office/powerpoint/2010/main" val="723035946"/>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November 2015</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19</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smtClean="0">
                <a:latin typeface="Arial" charset="0"/>
                <a:cs typeface="Arial" charset="0"/>
              </a:rPr>
              <a:t>Thursday, 12 November 2015</a:t>
            </a:r>
            <a:br>
              <a:rPr lang="en-US" sz="4000" dirty="0" smtClean="0">
                <a:latin typeface="Arial" charset="0"/>
                <a:cs typeface="Arial" charset="0"/>
              </a:rPr>
            </a:br>
            <a:r>
              <a:rPr lang="en-US" dirty="0" smtClean="0">
                <a:latin typeface="Arial" charset="0"/>
                <a:cs typeface="Arial" charset="0"/>
              </a:rPr>
              <a:t>08:00 – 10:00, Landmark B</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90000"/>
              </a:lnSpc>
            </a:pPr>
            <a:r>
              <a:rPr lang="en-US" dirty="0" smtClean="0"/>
              <a:t>Call </a:t>
            </a:r>
            <a:r>
              <a:rPr lang="en-US" dirty="0" smtClean="0"/>
              <a:t>802.11 </a:t>
            </a:r>
            <a:r>
              <a:rPr lang="en-US" dirty="0" err="1" smtClean="0"/>
              <a:t>TGak</a:t>
            </a:r>
            <a:r>
              <a:rPr lang="en-US" dirty="0" smtClean="0"/>
              <a:t> </a:t>
            </a:r>
            <a:r>
              <a:rPr lang="en-US" dirty="0"/>
              <a:t>Joint Meeting with </a:t>
            </a:r>
            <a:r>
              <a:rPr lang="en-US" dirty="0" smtClean="0"/>
              <a:t>802.1 </a:t>
            </a:r>
            <a:r>
              <a:rPr lang="en-US" dirty="0" smtClean="0"/>
              <a:t>TSN </a:t>
            </a:r>
            <a:r>
              <a:rPr lang="en-US" dirty="0" smtClean="0"/>
              <a:t>and 802.11 ARC SC to Order</a:t>
            </a:r>
          </a:p>
          <a:p>
            <a:pPr>
              <a:lnSpc>
                <a:spcPct val="90000"/>
              </a:lnSpc>
            </a:pPr>
            <a:r>
              <a:rPr lang="en-US" altLang="ja-JP" b="0" dirty="0" smtClean="0">
                <a:cs typeface="ＭＳ Ｐゴシック" charset="0"/>
              </a:rPr>
              <a:t>IPR </a:t>
            </a:r>
            <a:r>
              <a:rPr lang="en-US" altLang="ja-JP" b="0" dirty="0">
                <a:cs typeface="ＭＳ Ｐゴシック" charset="0"/>
              </a:rPr>
              <a:t>and Attendance Recording </a:t>
            </a:r>
            <a:r>
              <a:rPr lang="en-US" altLang="ja-JP" b="0" dirty="0" smtClean="0">
                <a:cs typeface="ＭＳ Ｐゴシック" charset="0"/>
              </a:rPr>
              <a:t>Reminder</a:t>
            </a:r>
          </a:p>
          <a:p>
            <a:pPr>
              <a:lnSpc>
                <a:spcPct val="90000"/>
              </a:lnSpc>
            </a:pPr>
            <a:r>
              <a:rPr lang="en-US" altLang="ja-JP" b="0" dirty="0" smtClean="0">
                <a:cs typeface="ＭＳ Ｐゴシック" charset="0"/>
              </a:rPr>
              <a:t>Approval of Agenda</a:t>
            </a:r>
          </a:p>
          <a:p>
            <a:pPr>
              <a:lnSpc>
                <a:spcPct val="80000"/>
              </a:lnSpc>
            </a:pPr>
            <a:r>
              <a:rPr lang="en-GB" b="0" dirty="0"/>
              <a:t>802.11ak </a:t>
            </a:r>
            <a:r>
              <a:rPr lang="en-GB" b="0" dirty="0" smtClean="0"/>
              <a:t>status</a:t>
            </a:r>
          </a:p>
          <a:p>
            <a:pPr>
              <a:lnSpc>
                <a:spcPct val="80000"/>
              </a:lnSpc>
            </a:pPr>
            <a:r>
              <a:rPr lang="en-GB" b="0" dirty="0" smtClean="0"/>
              <a:t>802.1Qbz </a:t>
            </a:r>
            <a:r>
              <a:rPr lang="en-GB" b="0" dirty="0" smtClean="0"/>
              <a:t>status.</a:t>
            </a:r>
          </a:p>
          <a:p>
            <a:pPr>
              <a:lnSpc>
                <a:spcPct val="80000"/>
              </a:lnSpc>
            </a:pPr>
            <a:r>
              <a:rPr lang="en-US" b="0" dirty="0"/>
              <a:t>Teleconferences discussion.</a:t>
            </a:r>
          </a:p>
          <a:p>
            <a:pPr>
              <a:lnSpc>
                <a:spcPct val="80000"/>
              </a:lnSpc>
            </a:pPr>
            <a:endParaRPr lang="en-US" b="0" dirty="0"/>
          </a:p>
        </p:txBody>
      </p:sp>
    </p:spTree>
    <p:extLst>
      <p:ext uri="{BB962C8B-B14F-4D97-AF65-F5344CB8AC3E}">
        <p14:creationId xmlns:p14="http://schemas.microsoft.com/office/powerpoint/2010/main" val="670112874"/>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November 2015</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2D372B59-F8C8-A348-8935-513C18E2AEC1}" type="slidenum">
              <a:rPr lang="en-US"/>
              <a:pPr/>
              <a:t>2</a:t>
            </a:fld>
            <a:endParaRPr lang="en-US"/>
          </a:p>
        </p:txBody>
      </p:sp>
      <p:sp>
        <p:nvSpPr>
          <p:cNvPr id="34818" name="Rectangle 2"/>
          <p:cNvSpPr>
            <a:spLocks noGrp="1" noChangeArrowheads="1"/>
          </p:cNvSpPr>
          <p:nvPr>
            <p:ph type="title"/>
          </p:nvPr>
        </p:nvSpPr>
        <p:spPr>
          <a:xfrm>
            <a:off x="685800" y="762000"/>
            <a:ext cx="7772400" cy="2362200"/>
          </a:xfrm>
          <a:noFill/>
          <a:ln/>
        </p:spPr>
        <p:txBody>
          <a:bodyPr/>
          <a:lstStyle/>
          <a:p>
            <a:r>
              <a:rPr lang="en-US" sz="4000" dirty="0">
                <a:solidFill>
                  <a:srgbClr val="0000FF"/>
                </a:solidFill>
                <a:latin typeface="Arial Black" charset="0"/>
              </a:rPr>
              <a:t>IEEE </a:t>
            </a:r>
            <a:r>
              <a:rPr lang="en-US" sz="4000" dirty="0" smtClean="0">
                <a:solidFill>
                  <a:srgbClr val="0000FF"/>
                </a:solidFill>
                <a:latin typeface="Arial Black" charset="0"/>
              </a:rPr>
              <a:t>802.11ak/GLK:</a:t>
            </a:r>
            <a:r>
              <a:rPr lang="en-US" sz="4000" dirty="0">
                <a:solidFill>
                  <a:srgbClr val="0000FF"/>
                </a:solidFill>
                <a:latin typeface="Arial Black" charset="0"/>
              </a:rPr>
              <a:t/>
            </a:r>
            <a:br>
              <a:rPr lang="en-US" sz="4000" dirty="0">
                <a:solidFill>
                  <a:srgbClr val="0000FF"/>
                </a:solidFill>
                <a:latin typeface="Arial Black" charset="0"/>
              </a:rPr>
            </a:br>
            <a:r>
              <a:rPr lang="en-GB" sz="4000" dirty="0">
                <a:solidFill>
                  <a:srgbClr val="0000FF"/>
                </a:solidFill>
                <a:latin typeface="Arial"/>
                <a:cs typeface="Arial"/>
              </a:rPr>
              <a:t>Enhancements For Transit Links Within Bridged </a:t>
            </a:r>
            <a:r>
              <a:rPr lang="en-GB" sz="4000" dirty="0" smtClean="0">
                <a:solidFill>
                  <a:srgbClr val="0000FF"/>
                </a:solidFill>
                <a:latin typeface="Arial"/>
                <a:cs typeface="Arial"/>
              </a:rPr>
              <a:t>Networks</a:t>
            </a:r>
            <a:endParaRPr lang="en-US" sz="4000" dirty="0">
              <a:solidFill>
                <a:srgbClr val="0000FF"/>
              </a:solidFill>
              <a:latin typeface="Arial Black" charset="0"/>
            </a:endParaRPr>
          </a:p>
        </p:txBody>
      </p:sp>
      <p:sp>
        <p:nvSpPr>
          <p:cNvPr id="34819" name="Rectangle 3"/>
          <p:cNvSpPr>
            <a:spLocks noGrp="1" noChangeArrowheads="1"/>
          </p:cNvSpPr>
          <p:nvPr>
            <p:ph type="body" idx="1"/>
          </p:nvPr>
        </p:nvSpPr>
        <p:spPr>
          <a:xfrm>
            <a:off x="609600" y="3200400"/>
            <a:ext cx="7924800" cy="3352800"/>
          </a:xfrm>
          <a:noFill/>
          <a:ln/>
        </p:spPr>
        <p:txBody>
          <a:bodyPr/>
          <a:lstStyle/>
          <a:p>
            <a:pPr algn="ctr">
              <a:lnSpc>
                <a:spcPct val="90000"/>
              </a:lnSpc>
              <a:buFontTx/>
              <a:buNone/>
            </a:pPr>
            <a:r>
              <a:rPr lang="en-US" sz="2800" dirty="0" smtClean="0">
                <a:latin typeface="Arial" charset="0"/>
              </a:rPr>
              <a:t>Dallas, Texas</a:t>
            </a:r>
          </a:p>
          <a:p>
            <a:pPr algn="ctr">
              <a:lnSpc>
                <a:spcPct val="90000"/>
              </a:lnSpc>
              <a:buFontTx/>
              <a:buNone/>
            </a:pPr>
            <a:r>
              <a:rPr lang="en-US" sz="2800" dirty="0" smtClean="0">
                <a:latin typeface="Arial" charset="0"/>
              </a:rPr>
              <a:t>9-12 November, 2015</a:t>
            </a:r>
          </a:p>
          <a:p>
            <a:pPr algn="ctr">
              <a:lnSpc>
                <a:spcPct val="90000"/>
              </a:lnSpc>
              <a:buFontTx/>
              <a:buNone/>
            </a:pPr>
            <a:endParaRPr lang="en-US" dirty="0">
              <a:latin typeface="Arial" charset="0"/>
            </a:endParaRPr>
          </a:p>
          <a:p>
            <a:pPr algn="ctr">
              <a:lnSpc>
                <a:spcPct val="90000"/>
              </a:lnSpc>
              <a:buFontTx/>
              <a:buNone/>
            </a:pPr>
            <a:r>
              <a:rPr lang="en-US" dirty="0" smtClean="0">
                <a:latin typeface="Arial" charset="0"/>
              </a:rPr>
              <a:t>Chair &amp; Editor: </a:t>
            </a:r>
            <a:r>
              <a:rPr lang="en-US" dirty="0">
                <a:latin typeface="Arial" charset="0"/>
              </a:rPr>
              <a:t>Donald E. Eastlake </a:t>
            </a:r>
            <a:r>
              <a:rPr lang="en-US" dirty="0" smtClean="0">
                <a:latin typeface="Arial" charset="0"/>
              </a:rPr>
              <a:t>3</a:t>
            </a:r>
            <a:r>
              <a:rPr lang="en-US" baseline="30000" dirty="0" smtClean="0">
                <a:latin typeface="Arial" charset="0"/>
              </a:rPr>
              <a:t>rd</a:t>
            </a:r>
            <a:r>
              <a:rPr lang="en-US" dirty="0" smtClean="0">
                <a:latin typeface="Arial" charset="0"/>
              </a:rPr>
              <a:t> (Huawei)</a:t>
            </a:r>
            <a:endParaRPr lang="en-US" dirty="0">
              <a:latin typeface="Arial" charset="0"/>
            </a:endParaRPr>
          </a:p>
          <a:p>
            <a:pPr algn="ctr">
              <a:lnSpc>
                <a:spcPct val="90000"/>
              </a:lnSpc>
              <a:buFontTx/>
              <a:buNone/>
            </a:pPr>
            <a:r>
              <a:rPr lang="en-US" sz="1600" dirty="0" smtClean="0">
                <a:latin typeface="Arial" charset="0"/>
                <a:hlinkClick r:id="rId3"/>
              </a:rPr>
              <a:t>d3e3e3@gmail.com</a:t>
            </a:r>
            <a:r>
              <a:rPr lang="en-US" sz="1600" dirty="0" smtClean="0">
                <a:latin typeface="Arial" charset="0"/>
              </a:rPr>
              <a:t>     +</a:t>
            </a:r>
            <a:r>
              <a:rPr lang="en-US" sz="1600" dirty="0">
                <a:latin typeface="Arial" charset="0"/>
              </a:rPr>
              <a:t>1-508</a:t>
            </a:r>
            <a:r>
              <a:rPr lang="en-US" sz="1600" dirty="0" smtClean="0">
                <a:latin typeface="Arial" charset="0"/>
              </a:rPr>
              <a:t>-333-2270</a:t>
            </a:r>
          </a:p>
          <a:p>
            <a:pPr algn="ctr">
              <a:lnSpc>
                <a:spcPct val="90000"/>
              </a:lnSpc>
              <a:buFontTx/>
              <a:buNone/>
            </a:pPr>
            <a:r>
              <a:rPr lang="en-US" sz="1800" dirty="0" smtClean="0">
                <a:latin typeface="Arial" charset="0"/>
              </a:rPr>
              <a:t>Vice Chair: Mark Hamilton (Ruckus Wireless)</a:t>
            </a:r>
          </a:p>
          <a:p>
            <a:pPr algn="ctr">
              <a:lnSpc>
                <a:spcPct val="90000"/>
              </a:lnSpc>
              <a:buFontTx/>
              <a:buNone/>
            </a:pPr>
            <a:r>
              <a:rPr lang="en-US" sz="1800" dirty="0" smtClean="0">
                <a:latin typeface="Arial" charset="0"/>
              </a:rPr>
              <a:t>Vice Editor: Norm Finn (Cisco)</a:t>
            </a:r>
            <a:endParaRPr lang="en-US" sz="1800" dirty="0">
              <a:latin typeface="Arial" charset="0"/>
            </a:endParaRPr>
          </a:p>
          <a:p>
            <a:pPr algn="ctr">
              <a:lnSpc>
                <a:spcPct val="90000"/>
              </a:lnSpc>
              <a:buFontTx/>
              <a:buNone/>
            </a:pPr>
            <a:r>
              <a:rPr lang="en-US" sz="1800" dirty="0" smtClean="0">
                <a:latin typeface="Arial" charset="0"/>
              </a:rPr>
              <a:t>Secretary: </a:t>
            </a:r>
            <a:r>
              <a:rPr lang="en-US" sz="1800" dirty="0" smtClean="0">
                <a:solidFill>
                  <a:srgbClr val="FF0000"/>
                </a:solidFill>
                <a:latin typeface="Arial" charset="0"/>
              </a:rPr>
              <a:t>Vacant</a:t>
            </a:r>
            <a:endParaRPr lang="en-US" sz="1800" b="0" dirty="0" smtClean="0">
              <a:solidFill>
                <a:srgbClr val="FF0000"/>
              </a:solidFill>
              <a:latin typeface="Arial" charset="0"/>
            </a:endParaRPr>
          </a:p>
          <a:p>
            <a:pPr algn="ctr">
              <a:lnSpc>
                <a:spcPct val="90000"/>
              </a:lnSpc>
              <a:buFontTx/>
              <a:buNone/>
            </a:pPr>
            <a:r>
              <a:rPr lang="en-US" sz="1600" b="0" dirty="0" smtClean="0">
                <a:latin typeface="Arial" charset="0"/>
              </a:rPr>
              <a:t>Mailing list: STDS-802-11-TGAK@listserv.ieee.org</a:t>
            </a:r>
            <a:endParaRPr lang="en-US" sz="1600" dirty="0">
              <a:solidFill>
                <a:srgbClr val="FF0000"/>
              </a:solidFill>
              <a:latin typeface="Arial" charset="0"/>
            </a:endParaRPr>
          </a:p>
        </p:txBody>
      </p:sp>
    </p:spTree>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November 2015</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20</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smtClean="0">
                <a:latin typeface="Arial" charset="0"/>
                <a:cs typeface="Arial" charset="0"/>
              </a:rPr>
              <a:t>Thursday, 12 November 2015</a:t>
            </a:r>
            <a:br>
              <a:rPr lang="en-US" sz="4000" dirty="0" smtClean="0">
                <a:latin typeface="Arial" charset="0"/>
                <a:cs typeface="Arial" charset="0"/>
              </a:rPr>
            </a:br>
            <a:r>
              <a:rPr lang="en-US" dirty="0" smtClean="0">
                <a:latin typeface="Arial" charset="0"/>
                <a:cs typeface="Arial" charset="0"/>
              </a:rPr>
              <a:t>08:00 – 10:00, Landmark B</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80000"/>
              </a:lnSpc>
            </a:pPr>
            <a:r>
              <a:rPr lang="en-US" dirty="0"/>
              <a:t>802.11ak Teleconferences, </a:t>
            </a:r>
            <a:r>
              <a:rPr lang="en-US" b="0" dirty="0"/>
              <a:t>joint with 802.1Qbz if mutually convenient:</a:t>
            </a:r>
          </a:p>
          <a:p>
            <a:pPr lvl="1">
              <a:lnSpc>
                <a:spcPct val="80000"/>
              </a:lnSpc>
            </a:pPr>
            <a:r>
              <a:rPr lang="en-US" b="1" dirty="0"/>
              <a:t>1 ½ </a:t>
            </a:r>
            <a:r>
              <a:rPr lang="en-US" dirty="0"/>
              <a:t>hour teleconferences through the </a:t>
            </a:r>
            <a:r>
              <a:rPr lang="en-US" dirty="0" smtClean="0"/>
              <a:t>January 2016 802.11 </a:t>
            </a:r>
            <a:r>
              <a:rPr lang="en-US" dirty="0"/>
              <a:t>meeting on Thursday, </a:t>
            </a:r>
            <a:r>
              <a:rPr lang="en-US" dirty="0" smtClean="0"/>
              <a:t>December 3</a:t>
            </a:r>
            <a:r>
              <a:rPr lang="en-US" baseline="30000" dirty="0" smtClean="0"/>
              <a:t>rd</a:t>
            </a:r>
            <a:r>
              <a:rPr lang="en-US" dirty="0" smtClean="0"/>
              <a:t>, 10</a:t>
            </a:r>
            <a:r>
              <a:rPr lang="en-US" baseline="30000" dirty="0" smtClean="0"/>
              <a:t>th</a:t>
            </a:r>
            <a:r>
              <a:rPr lang="en-US" dirty="0" smtClean="0"/>
              <a:t>, 17</a:t>
            </a:r>
            <a:r>
              <a:rPr lang="en-US" baseline="30000" dirty="0" smtClean="0"/>
              <a:t>th</a:t>
            </a:r>
            <a:r>
              <a:rPr lang="en-US" dirty="0" smtClean="0"/>
              <a:t>, and January 7</a:t>
            </a:r>
            <a:r>
              <a:rPr lang="en-US" baseline="30000" dirty="0" smtClean="0"/>
              <a:t>th</a:t>
            </a:r>
            <a:r>
              <a:rPr lang="en-US" dirty="0" smtClean="0"/>
              <a:t> at </a:t>
            </a:r>
            <a:r>
              <a:rPr lang="en-US" dirty="0"/>
              <a:t>10am Eastern US time.</a:t>
            </a:r>
          </a:p>
          <a:p>
            <a:pPr lvl="1">
              <a:lnSpc>
                <a:spcPct val="80000"/>
              </a:lnSpc>
            </a:pPr>
            <a:r>
              <a:rPr lang="en-US" dirty="0" smtClean="0"/>
              <a:t>Approved unanimously.</a:t>
            </a:r>
          </a:p>
          <a:p>
            <a:pPr>
              <a:lnSpc>
                <a:spcPct val="80000"/>
              </a:lnSpc>
            </a:pPr>
            <a:r>
              <a:rPr lang="en-GB" b="0" dirty="0"/>
              <a:t>802.1AC </a:t>
            </a:r>
            <a:r>
              <a:rPr lang="en-GB" b="0" dirty="0" smtClean="0"/>
              <a:t>Editor’s report</a:t>
            </a:r>
          </a:p>
          <a:p>
            <a:pPr>
              <a:lnSpc>
                <a:spcPct val="80000"/>
              </a:lnSpc>
            </a:pPr>
            <a:r>
              <a:rPr lang="en-US" b="0" dirty="0" smtClean="0"/>
              <a:t>802.1AC comment resolution, John Messenger (</a:t>
            </a:r>
            <a:r>
              <a:rPr lang="en-US" b="0" dirty="0" err="1" smtClean="0"/>
              <a:t>Adva</a:t>
            </a:r>
            <a:r>
              <a:rPr lang="en-US" b="0" dirty="0" smtClean="0"/>
              <a:t> Optical Networking)</a:t>
            </a:r>
          </a:p>
          <a:p>
            <a:pPr>
              <a:lnSpc>
                <a:spcPct val="80000"/>
              </a:lnSpc>
            </a:pPr>
            <a:r>
              <a:rPr lang="en-US" b="0" dirty="0" smtClean="0"/>
              <a:t>11</a:t>
            </a:r>
            <a:r>
              <a:rPr lang="en-US" b="0" dirty="0"/>
              <a:t>-14/</a:t>
            </a:r>
            <a:r>
              <a:rPr lang="en-US" b="0" dirty="0" smtClean="0"/>
              <a:t>562r7, “11ak </a:t>
            </a:r>
            <a:r>
              <a:rPr lang="en-US" b="0" dirty="0"/>
              <a:t>and 802.1AC Convergence Function”</a:t>
            </a:r>
            <a:r>
              <a:rPr lang="en-US" b="0" dirty="0" smtClean="0"/>
              <a:t>, Mark Hamilton (Ruckus Wireless)</a:t>
            </a:r>
            <a:endParaRPr lang="en-US" b="0" dirty="0"/>
          </a:p>
          <a:p>
            <a:pPr>
              <a:lnSpc>
                <a:spcPct val="80000"/>
              </a:lnSpc>
            </a:pPr>
            <a:r>
              <a:rPr lang="en-US" b="0" dirty="0" smtClean="0"/>
              <a:t>Recess </a:t>
            </a:r>
            <a:r>
              <a:rPr lang="en-US" b="0" dirty="0" err="1"/>
              <a:t>TGk</a:t>
            </a:r>
            <a:r>
              <a:rPr lang="en-US" b="0" dirty="0"/>
              <a:t> until 10:30 today</a:t>
            </a:r>
          </a:p>
          <a:p>
            <a:pPr>
              <a:lnSpc>
                <a:spcPct val="80000"/>
              </a:lnSpc>
            </a:pPr>
            <a:r>
              <a:rPr lang="en-US" b="0" dirty="0"/>
              <a:t>Adjourn ARC</a:t>
            </a:r>
          </a:p>
          <a:p>
            <a:pPr>
              <a:lnSpc>
                <a:spcPct val="80000"/>
              </a:lnSpc>
            </a:pPr>
            <a:endParaRPr lang="en-US" b="0" dirty="0"/>
          </a:p>
        </p:txBody>
      </p:sp>
    </p:spTree>
    <p:extLst>
      <p:ext uri="{BB962C8B-B14F-4D97-AF65-F5344CB8AC3E}">
        <p14:creationId xmlns:p14="http://schemas.microsoft.com/office/powerpoint/2010/main" val="3119976724"/>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November 2015</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21</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smtClean="0">
                <a:latin typeface="Arial" charset="0"/>
                <a:cs typeface="Arial" charset="0"/>
              </a:rPr>
              <a:t>Thursday</a:t>
            </a:r>
            <a:r>
              <a:rPr lang="en-US" sz="4400" dirty="0" smtClean="0">
                <a:latin typeface="Arial" charset="0"/>
                <a:cs typeface="Arial" charset="0"/>
              </a:rPr>
              <a:t>, </a:t>
            </a:r>
            <a:r>
              <a:rPr lang="en-US" sz="4000" dirty="0" smtClean="0">
                <a:latin typeface="Arial" charset="0"/>
                <a:cs typeface="Arial" charset="0"/>
              </a:rPr>
              <a:t>12 November 2015</a:t>
            </a:r>
            <a:br>
              <a:rPr lang="en-US" sz="4000" dirty="0" smtClean="0">
                <a:latin typeface="Arial" charset="0"/>
                <a:cs typeface="Arial" charset="0"/>
              </a:rPr>
            </a:br>
            <a:r>
              <a:rPr lang="en-US" dirty="0" smtClean="0">
                <a:latin typeface="Arial" charset="0"/>
                <a:cs typeface="Arial" charset="0"/>
              </a:rPr>
              <a:t>10:</a:t>
            </a:r>
            <a:r>
              <a:rPr lang="en-US" dirty="0">
                <a:latin typeface="Arial" charset="0"/>
                <a:cs typeface="Arial" charset="0"/>
              </a:rPr>
              <a:t>3</a:t>
            </a:r>
            <a:r>
              <a:rPr lang="en-US" dirty="0" smtClean="0">
                <a:latin typeface="Arial" charset="0"/>
                <a:cs typeface="Arial" charset="0"/>
              </a:rPr>
              <a:t>0 – 12:</a:t>
            </a:r>
            <a:r>
              <a:rPr lang="en-US" dirty="0">
                <a:latin typeface="Arial" charset="0"/>
                <a:cs typeface="Arial" charset="0"/>
              </a:rPr>
              <a:t>30, Room Bryan-</a:t>
            </a:r>
            <a:r>
              <a:rPr lang="en-US" dirty="0" err="1">
                <a:latin typeface="Arial" charset="0"/>
                <a:cs typeface="Arial" charset="0"/>
              </a:rPr>
              <a:t>Beeman</a:t>
            </a:r>
            <a:r>
              <a:rPr lang="en-US" dirty="0">
                <a:latin typeface="Arial" charset="0"/>
                <a:cs typeface="Arial" charset="0"/>
              </a:rPr>
              <a:t> </a:t>
            </a:r>
            <a:r>
              <a:rPr lang="en-US" dirty="0" smtClean="0">
                <a:latin typeface="Arial" charset="0"/>
                <a:cs typeface="Arial" charset="0"/>
              </a:rPr>
              <a:t>A</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90000"/>
              </a:lnSpc>
            </a:pPr>
            <a:r>
              <a:rPr lang="en-US" b="0" dirty="0" smtClean="0"/>
              <a:t>Call </a:t>
            </a:r>
            <a:r>
              <a:rPr lang="en-US" b="0" dirty="0" err="1" smtClean="0"/>
              <a:t>TGak</a:t>
            </a:r>
            <a:r>
              <a:rPr lang="en-US" b="0" dirty="0" smtClean="0"/>
              <a:t> Meeting to Order</a:t>
            </a:r>
          </a:p>
          <a:p>
            <a:pPr>
              <a:lnSpc>
                <a:spcPct val="90000"/>
              </a:lnSpc>
            </a:pPr>
            <a:r>
              <a:rPr lang="en-US" altLang="ja-JP" b="0" dirty="0" smtClean="0">
                <a:cs typeface="ＭＳ Ｐゴシック" charset="0"/>
              </a:rPr>
              <a:t>IPR </a:t>
            </a:r>
            <a:r>
              <a:rPr lang="en-US" altLang="ja-JP" b="0" dirty="0">
                <a:cs typeface="ＭＳ Ｐゴシック" charset="0"/>
              </a:rPr>
              <a:t>and Attendance Recording </a:t>
            </a:r>
            <a:r>
              <a:rPr lang="en-US" altLang="ja-JP" b="0" dirty="0" smtClean="0">
                <a:cs typeface="ＭＳ Ｐゴシック" charset="0"/>
              </a:rPr>
              <a:t>Reminder</a:t>
            </a:r>
          </a:p>
          <a:p>
            <a:pPr>
              <a:lnSpc>
                <a:spcPct val="90000"/>
              </a:lnSpc>
            </a:pPr>
            <a:r>
              <a:rPr lang="en-US" altLang="ja-JP" b="0" dirty="0" smtClean="0">
                <a:cs typeface="ＭＳ Ｐゴシック" charset="0"/>
              </a:rPr>
              <a:t>Approval of agenda</a:t>
            </a:r>
          </a:p>
          <a:p>
            <a:pPr>
              <a:lnSpc>
                <a:spcPct val="80000"/>
              </a:lnSpc>
            </a:pPr>
            <a:r>
              <a:rPr lang="en-US" dirty="0" smtClean="0"/>
              <a:t>[14] </a:t>
            </a:r>
            <a:r>
              <a:rPr lang="en-US" b="0" dirty="0" smtClean="0"/>
              <a:t>Moved, to adopted the following and direct the editor to incorporate changes into the P802.11ak draft:</a:t>
            </a:r>
          </a:p>
          <a:p>
            <a:pPr lvl="1">
              <a:lnSpc>
                <a:spcPct val="80000"/>
              </a:lnSpc>
            </a:pPr>
            <a:r>
              <a:rPr lang="en-US" b="0" dirty="0" smtClean="0"/>
              <a:t>Comment resolutions and draft text changes in 11-15/0796r7;</a:t>
            </a:r>
          </a:p>
          <a:p>
            <a:pPr lvl="1">
              <a:lnSpc>
                <a:spcPct val="80000"/>
              </a:lnSpc>
            </a:pPr>
            <a:r>
              <a:rPr lang="en-US" b="0" dirty="0" smtClean="0"/>
              <a:t>Resolutions of CIDs 90, 91, 92, 99, 111, 126, 135, 179, 180, and 205 in 11-15/0931r7;</a:t>
            </a:r>
          </a:p>
          <a:p>
            <a:pPr lvl="1">
              <a:lnSpc>
                <a:spcPct val="80000"/>
              </a:lnSpc>
            </a:pPr>
            <a:r>
              <a:rPr lang="en-US" dirty="0" smtClean="0"/>
              <a:t>Resolutions of CIDs 49, 70, 225, and 402 in 11-15/1405r2;</a:t>
            </a:r>
          </a:p>
          <a:p>
            <a:pPr lvl="1">
              <a:lnSpc>
                <a:spcPct val="80000"/>
              </a:lnSpc>
            </a:pPr>
            <a:r>
              <a:rPr lang="en-US" b="0" dirty="0" smtClean="0"/>
              <a:t>Mover: Joseph Levy   Seconder: Michael Fischer</a:t>
            </a:r>
          </a:p>
          <a:p>
            <a:pPr lvl="1">
              <a:lnSpc>
                <a:spcPct val="80000"/>
              </a:lnSpc>
            </a:pPr>
            <a:r>
              <a:rPr lang="en-US" dirty="0" smtClean="0"/>
              <a:t>Yes: 5   No: 0   Abstain: 0</a:t>
            </a:r>
            <a:endParaRPr lang="en-US" b="0" dirty="0" smtClean="0"/>
          </a:p>
          <a:p>
            <a:pPr>
              <a:lnSpc>
                <a:spcPct val="80000"/>
              </a:lnSpc>
            </a:pPr>
            <a:endParaRPr lang="en-US" b="0" dirty="0"/>
          </a:p>
          <a:p>
            <a:pPr marL="0" indent="0">
              <a:lnSpc>
                <a:spcPct val="90000"/>
              </a:lnSpc>
              <a:buNone/>
            </a:pPr>
            <a:endParaRPr lang="en-US" b="0" dirty="0" smtClean="0">
              <a:cs typeface="ＭＳ Ｐゴシック" charset="0"/>
            </a:endParaRPr>
          </a:p>
        </p:txBody>
      </p:sp>
    </p:spTree>
    <p:extLst>
      <p:ext uri="{BB962C8B-B14F-4D97-AF65-F5344CB8AC3E}">
        <p14:creationId xmlns:p14="http://schemas.microsoft.com/office/powerpoint/2010/main" val="1530829508"/>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November 2015</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22</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smtClean="0">
                <a:latin typeface="Arial" charset="0"/>
                <a:cs typeface="Arial" charset="0"/>
              </a:rPr>
              <a:t>Thursday</a:t>
            </a:r>
            <a:r>
              <a:rPr lang="en-US" sz="4400" dirty="0" smtClean="0">
                <a:latin typeface="Arial" charset="0"/>
                <a:cs typeface="Arial" charset="0"/>
              </a:rPr>
              <a:t>, </a:t>
            </a:r>
            <a:r>
              <a:rPr lang="en-US" sz="4000" dirty="0" smtClean="0">
                <a:latin typeface="Arial" charset="0"/>
                <a:cs typeface="Arial" charset="0"/>
              </a:rPr>
              <a:t>12 November 2015</a:t>
            </a:r>
            <a:br>
              <a:rPr lang="en-US" sz="4000" dirty="0" smtClean="0">
                <a:latin typeface="Arial" charset="0"/>
                <a:cs typeface="Arial" charset="0"/>
              </a:rPr>
            </a:br>
            <a:r>
              <a:rPr lang="en-US" dirty="0" smtClean="0">
                <a:latin typeface="Arial" charset="0"/>
                <a:cs typeface="Arial" charset="0"/>
              </a:rPr>
              <a:t>10:</a:t>
            </a:r>
            <a:r>
              <a:rPr lang="en-US" dirty="0">
                <a:latin typeface="Arial" charset="0"/>
                <a:cs typeface="Arial" charset="0"/>
              </a:rPr>
              <a:t>3</a:t>
            </a:r>
            <a:r>
              <a:rPr lang="en-US" dirty="0" smtClean="0">
                <a:latin typeface="Arial" charset="0"/>
                <a:cs typeface="Arial" charset="0"/>
              </a:rPr>
              <a:t>0 – 12:</a:t>
            </a:r>
            <a:r>
              <a:rPr lang="en-US" dirty="0">
                <a:latin typeface="Arial" charset="0"/>
                <a:cs typeface="Arial" charset="0"/>
              </a:rPr>
              <a:t>30, Room Bryan-</a:t>
            </a:r>
            <a:r>
              <a:rPr lang="en-US" dirty="0" err="1">
                <a:latin typeface="Arial" charset="0"/>
                <a:cs typeface="Arial" charset="0"/>
              </a:rPr>
              <a:t>Beeman</a:t>
            </a:r>
            <a:r>
              <a:rPr lang="en-US" dirty="0">
                <a:latin typeface="Arial" charset="0"/>
                <a:cs typeface="Arial" charset="0"/>
              </a:rPr>
              <a:t> </a:t>
            </a:r>
            <a:r>
              <a:rPr lang="en-US" dirty="0" smtClean="0">
                <a:latin typeface="Arial" charset="0"/>
                <a:cs typeface="Arial" charset="0"/>
              </a:rPr>
              <a:t>A</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80000"/>
              </a:lnSpc>
            </a:pPr>
            <a:r>
              <a:rPr lang="en-US" b="0" dirty="0" smtClean="0"/>
              <a:t>Presentation </a:t>
            </a:r>
            <a:r>
              <a:rPr lang="en-US" b="0" dirty="0"/>
              <a:t>of submissions to resolve LB212 comments and improve the P802.11ak draft</a:t>
            </a:r>
            <a:r>
              <a:rPr lang="en-US" b="0" dirty="0" smtClean="0"/>
              <a:t>:</a:t>
            </a:r>
          </a:p>
          <a:p>
            <a:pPr marL="685800" lvl="3" indent="-342900">
              <a:lnSpc>
                <a:spcPct val="80000"/>
              </a:lnSpc>
            </a:pPr>
            <a:r>
              <a:rPr lang="en-US" sz="2200" dirty="0" smtClean="0"/>
              <a:t>11-15/1016r1</a:t>
            </a:r>
            <a:r>
              <a:rPr lang="en-US" sz="2200" dirty="0"/>
              <a:t>, “Proposed Text Changes for Section </a:t>
            </a:r>
            <a:r>
              <a:rPr lang="en-US" sz="2200" dirty="0" smtClean="0"/>
              <a:t>4.5.3”, Joseph Levy (</a:t>
            </a:r>
            <a:r>
              <a:rPr lang="en-US" sz="2200" dirty="0" err="1" smtClean="0"/>
              <a:t>InterDigital</a:t>
            </a:r>
            <a:r>
              <a:rPr lang="en-US" sz="2200" dirty="0" smtClean="0"/>
              <a:t>)</a:t>
            </a:r>
          </a:p>
          <a:p>
            <a:pPr>
              <a:lnSpc>
                <a:spcPct val="80000"/>
              </a:lnSpc>
            </a:pPr>
            <a:r>
              <a:rPr lang="en-US" b="0" dirty="0" smtClean="0"/>
              <a:t>Recess </a:t>
            </a:r>
            <a:r>
              <a:rPr lang="en-US" b="0" dirty="0"/>
              <a:t>until 16:00 today</a:t>
            </a:r>
          </a:p>
          <a:p>
            <a:pPr>
              <a:lnSpc>
                <a:spcPct val="80000"/>
              </a:lnSpc>
            </a:pPr>
            <a:endParaRPr lang="en-US" b="0" dirty="0"/>
          </a:p>
          <a:p>
            <a:pPr marL="0" indent="0">
              <a:lnSpc>
                <a:spcPct val="90000"/>
              </a:lnSpc>
              <a:buNone/>
            </a:pPr>
            <a:endParaRPr lang="en-US" b="0" dirty="0" smtClean="0">
              <a:cs typeface="ＭＳ Ｐゴシック" charset="0"/>
            </a:endParaRPr>
          </a:p>
        </p:txBody>
      </p:sp>
    </p:spTree>
    <p:extLst>
      <p:ext uri="{BB962C8B-B14F-4D97-AF65-F5344CB8AC3E}">
        <p14:creationId xmlns:p14="http://schemas.microsoft.com/office/powerpoint/2010/main" val="905139171"/>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smtClean="0"/>
              <a:t>Comment Statistics</a:t>
            </a:r>
            <a:endParaRPr lang="en-US" sz="4400"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095350594"/>
              </p:ext>
            </p:extLst>
          </p:nvPr>
        </p:nvGraphicFramePr>
        <p:xfrm>
          <a:off x="685800" y="1981200"/>
          <a:ext cx="7772400" cy="3234432"/>
        </p:xfrm>
        <a:graphic>
          <a:graphicData uri="http://schemas.openxmlformats.org/drawingml/2006/table">
            <a:tbl>
              <a:tblPr firstRow="1" bandRow="1">
                <a:tableStyleId>{7DF18680-E054-41AD-8BC1-D1AEF772440D}</a:tableStyleId>
              </a:tblPr>
              <a:tblGrid>
                <a:gridCol w="1295400"/>
                <a:gridCol w="6477000"/>
              </a:tblGrid>
              <a:tr h="402504">
                <a:tc>
                  <a:txBody>
                    <a:bodyPr/>
                    <a:lstStyle/>
                    <a:p>
                      <a:pPr algn="r"/>
                      <a:r>
                        <a:rPr lang="en-US" sz="2000" dirty="0" smtClean="0"/>
                        <a:t>437</a:t>
                      </a:r>
                      <a:endParaRPr lang="en-US" sz="2000" dirty="0">
                        <a:solidFill>
                          <a:schemeClr val="tx1"/>
                        </a:solidFill>
                      </a:endParaRPr>
                    </a:p>
                  </a:txBody>
                  <a:tcPr/>
                </a:tc>
                <a:tc>
                  <a:txBody>
                    <a:bodyPr/>
                    <a:lstStyle/>
                    <a:p>
                      <a:r>
                        <a:rPr lang="en-US" sz="2000" dirty="0" smtClean="0"/>
                        <a:t>Total comments</a:t>
                      </a:r>
                      <a:endParaRPr lang="en-US" sz="2000" dirty="0">
                        <a:solidFill>
                          <a:schemeClr val="tx1"/>
                        </a:solidFill>
                      </a:endParaRPr>
                    </a:p>
                  </a:txBody>
                  <a:tcPr/>
                </a:tc>
              </a:tr>
              <a:tr h="435696">
                <a:tc>
                  <a:txBody>
                    <a:bodyPr/>
                    <a:lstStyle/>
                    <a:p>
                      <a:pPr algn="r"/>
                      <a:r>
                        <a:rPr lang="en-US" sz="2000" b="1" dirty="0" smtClean="0"/>
                        <a:t>155</a:t>
                      </a:r>
                      <a:endParaRPr lang="en-US" sz="2000" b="1" dirty="0">
                        <a:solidFill>
                          <a:schemeClr val="tx1"/>
                        </a:solidFill>
                      </a:endParaRPr>
                    </a:p>
                  </a:txBody>
                  <a:tcPr/>
                </a:tc>
                <a:tc>
                  <a:txBody>
                    <a:bodyPr/>
                    <a:lstStyle/>
                    <a:p>
                      <a:r>
                        <a:rPr lang="en-US" sz="2000" b="1" dirty="0" smtClean="0"/>
                        <a:t>Unresolved</a:t>
                      </a:r>
                      <a:r>
                        <a:rPr lang="en-US" sz="2000" b="1" baseline="0" dirty="0" smtClean="0"/>
                        <a:t> going into Dallas meeting</a:t>
                      </a:r>
                    </a:p>
                  </a:txBody>
                  <a:tcPr/>
                </a:tc>
              </a:tr>
              <a:tr h="402504">
                <a:tc>
                  <a:txBody>
                    <a:bodyPr/>
                    <a:lstStyle/>
                    <a:p>
                      <a:pPr algn="r"/>
                      <a:r>
                        <a:rPr lang="en-US" sz="2000" dirty="0" smtClean="0">
                          <a:solidFill>
                            <a:schemeClr val="tx1"/>
                          </a:solidFill>
                        </a:rPr>
                        <a:t>-20</a:t>
                      </a:r>
                      <a:endParaRPr lang="en-US" sz="2000" dirty="0">
                        <a:solidFill>
                          <a:schemeClr val="tx1"/>
                        </a:solidFill>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baseline="0" dirty="0" smtClean="0"/>
                        <a:t>Resolved on 10 November (Motion 11)</a:t>
                      </a:r>
                    </a:p>
                  </a:txBody>
                  <a:tcPr/>
                </a:tc>
              </a:tr>
              <a:tr h="359496">
                <a:tc>
                  <a:txBody>
                    <a:bodyPr/>
                    <a:lstStyle/>
                    <a:p>
                      <a:pPr algn="r"/>
                      <a:r>
                        <a:rPr lang="en-US" sz="2000" dirty="0" smtClean="0">
                          <a:solidFill>
                            <a:schemeClr val="tx1"/>
                          </a:solidFill>
                        </a:rPr>
                        <a:t>-36</a:t>
                      </a:r>
                      <a:endParaRPr lang="en-US" sz="2000" dirty="0">
                        <a:solidFill>
                          <a:schemeClr val="tx1"/>
                        </a:solidFill>
                      </a:endParaRPr>
                    </a:p>
                  </a:txBody>
                  <a:tcPr/>
                </a:tc>
                <a:tc>
                  <a:txBody>
                    <a:bodyPr/>
                    <a:lstStyle/>
                    <a:p>
                      <a:r>
                        <a:rPr lang="en-US" sz="2000" baseline="0" dirty="0" smtClean="0"/>
                        <a:t>Resolved on 10 November (Motion 12)</a:t>
                      </a:r>
                    </a:p>
                  </a:txBody>
                  <a:tcPr/>
                </a:tc>
              </a:tr>
              <a:tr h="268056">
                <a:tc>
                  <a:txBody>
                    <a:bodyPr/>
                    <a:lstStyle/>
                    <a:p>
                      <a:pPr algn="r"/>
                      <a:r>
                        <a:rPr lang="en-US" sz="2000" dirty="0" smtClean="0">
                          <a:solidFill>
                            <a:schemeClr val="tx1"/>
                          </a:solidFill>
                        </a:rPr>
                        <a:t>-5</a:t>
                      </a:r>
                      <a:endParaRPr lang="en-US" sz="2000" dirty="0">
                        <a:solidFill>
                          <a:schemeClr val="tx1"/>
                        </a:solidFill>
                      </a:endParaRPr>
                    </a:p>
                  </a:txBody>
                  <a:tcPr/>
                </a:tc>
                <a:tc>
                  <a:txBody>
                    <a:bodyPr/>
                    <a:lstStyle/>
                    <a:p>
                      <a:r>
                        <a:rPr lang="en-US" sz="2000" baseline="0" dirty="0" smtClean="0"/>
                        <a:t>Resolved on 10 November (Motion 13)</a:t>
                      </a:r>
                    </a:p>
                  </a:txBody>
                  <a:tcPr/>
                </a:tc>
              </a:tr>
              <a:tr h="329016">
                <a:tc>
                  <a:txBody>
                    <a:bodyPr/>
                    <a:lstStyle/>
                    <a:p>
                      <a:pPr algn="r"/>
                      <a:r>
                        <a:rPr lang="en-US" sz="2000" b="1" dirty="0" smtClean="0">
                          <a:solidFill>
                            <a:schemeClr val="tx1"/>
                          </a:solidFill>
                        </a:rPr>
                        <a:t>94</a:t>
                      </a:r>
                      <a:endParaRPr lang="en-US" sz="2000" b="1" dirty="0">
                        <a:solidFill>
                          <a:schemeClr val="tx1"/>
                        </a:solidFill>
                      </a:endParaRPr>
                    </a:p>
                  </a:txBody>
                  <a:tcPr/>
                </a:tc>
                <a:tc>
                  <a:txBody>
                    <a:bodyPr/>
                    <a:lstStyle/>
                    <a:p>
                      <a:r>
                        <a:rPr lang="en-US" sz="2000" b="1" baseline="0" dirty="0" smtClean="0"/>
                        <a:t>Remaining after 10 November</a:t>
                      </a:r>
                    </a:p>
                  </a:txBody>
                  <a:tcPr/>
                </a:tc>
              </a:tr>
              <a:tr h="402504">
                <a:tc>
                  <a:txBody>
                    <a:bodyPr/>
                    <a:lstStyle/>
                    <a:p>
                      <a:pPr algn="r"/>
                      <a:r>
                        <a:rPr lang="en-US" sz="2000" dirty="0" smtClean="0">
                          <a:solidFill>
                            <a:schemeClr val="tx1"/>
                          </a:solidFill>
                        </a:rPr>
                        <a:t>-36</a:t>
                      </a:r>
                      <a:endParaRPr lang="en-US" sz="2000" dirty="0">
                        <a:solidFill>
                          <a:schemeClr val="tx1"/>
                        </a:solidFill>
                      </a:endParaRPr>
                    </a:p>
                  </a:txBody>
                  <a:tcPr/>
                </a:tc>
                <a:tc>
                  <a:txBody>
                    <a:bodyPr/>
                    <a:lstStyle/>
                    <a:p>
                      <a:r>
                        <a:rPr lang="en-US" sz="2000" dirty="0" smtClean="0">
                          <a:solidFill>
                            <a:schemeClr val="tx1"/>
                          </a:solidFill>
                        </a:rPr>
                        <a:t>Resolved on 12 November (Motion 14)</a:t>
                      </a:r>
                      <a:endParaRPr lang="en-US" sz="2000" dirty="0">
                        <a:solidFill>
                          <a:schemeClr val="tx1"/>
                        </a:solidFill>
                      </a:endParaRPr>
                    </a:p>
                  </a:txBody>
                  <a:tcPr/>
                </a:tc>
              </a:tr>
              <a:tr h="402504">
                <a:tc>
                  <a:txBody>
                    <a:bodyPr/>
                    <a:lstStyle/>
                    <a:p>
                      <a:pPr algn="r"/>
                      <a:r>
                        <a:rPr lang="en-US" sz="2000" b="1" dirty="0" smtClean="0">
                          <a:solidFill>
                            <a:schemeClr val="tx1"/>
                          </a:solidFill>
                        </a:rPr>
                        <a:t>58</a:t>
                      </a:r>
                      <a:endParaRPr lang="en-US" sz="2000" b="1" dirty="0">
                        <a:solidFill>
                          <a:schemeClr val="tx1"/>
                        </a:solidFill>
                      </a:endParaRPr>
                    </a:p>
                  </a:txBody>
                  <a:tcPr/>
                </a:tc>
                <a:tc>
                  <a:txBody>
                    <a:bodyPr/>
                    <a:lstStyle/>
                    <a:p>
                      <a:r>
                        <a:rPr lang="en-US" sz="2000" b="1" dirty="0" smtClean="0">
                          <a:solidFill>
                            <a:schemeClr val="tx1"/>
                          </a:solidFill>
                        </a:rPr>
                        <a:t>Remaining</a:t>
                      </a:r>
                      <a:endParaRPr lang="en-US" sz="2000" b="1" dirty="0">
                        <a:solidFill>
                          <a:schemeClr val="tx1"/>
                        </a:solidFill>
                      </a:endParaRPr>
                    </a:p>
                  </a:txBody>
                  <a:tcPr/>
                </a:tc>
              </a:tr>
            </a:tbl>
          </a:graphicData>
        </a:graphic>
      </p:graphicFrame>
      <p:sp>
        <p:nvSpPr>
          <p:cNvPr id="4" name="Date Placeholder 3"/>
          <p:cNvSpPr>
            <a:spLocks noGrp="1"/>
          </p:cNvSpPr>
          <p:nvPr>
            <p:ph type="dt" sz="half" idx="10"/>
          </p:nvPr>
        </p:nvSpPr>
        <p:spPr/>
        <p:txBody>
          <a:bodyPr/>
          <a:lstStyle/>
          <a:p>
            <a:r>
              <a:rPr lang="en-US" smtClean="0"/>
              <a:t>November 2015</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smtClean="0"/>
              <a:t>Slide </a:t>
            </a:r>
            <a:fld id="{E07E2395-9832-434C-915E-5A5554E61FA5}" type="slidenum">
              <a:rPr lang="en-US" smtClean="0"/>
              <a:pPr/>
              <a:t>23</a:t>
            </a:fld>
            <a:endParaRPr lang="en-US"/>
          </a:p>
        </p:txBody>
      </p:sp>
    </p:spTree>
    <p:extLst>
      <p:ext uri="{BB962C8B-B14F-4D97-AF65-F5344CB8AC3E}">
        <p14:creationId xmlns:p14="http://schemas.microsoft.com/office/powerpoint/2010/main" val="2471025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November 2015</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24</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smtClean="0">
                <a:latin typeface="Arial" charset="0"/>
                <a:cs typeface="Arial" charset="0"/>
              </a:rPr>
              <a:t>Thursday</a:t>
            </a:r>
            <a:r>
              <a:rPr lang="en-US" sz="4400" dirty="0" smtClean="0">
                <a:latin typeface="Arial" charset="0"/>
                <a:cs typeface="Arial" charset="0"/>
              </a:rPr>
              <a:t>, </a:t>
            </a:r>
            <a:r>
              <a:rPr lang="en-US" sz="4000" dirty="0" smtClean="0">
                <a:latin typeface="Arial" charset="0"/>
                <a:cs typeface="Arial" charset="0"/>
              </a:rPr>
              <a:t>12 November 2015</a:t>
            </a:r>
            <a:br>
              <a:rPr lang="en-US" sz="4000" dirty="0" smtClean="0">
                <a:latin typeface="Arial" charset="0"/>
                <a:cs typeface="Arial" charset="0"/>
              </a:rPr>
            </a:br>
            <a:r>
              <a:rPr lang="en-US" dirty="0" smtClean="0">
                <a:latin typeface="Arial" charset="0"/>
                <a:cs typeface="Arial" charset="0"/>
              </a:rPr>
              <a:t>16:00 – 18:</a:t>
            </a:r>
            <a:r>
              <a:rPr lang="en-US" dirty="0">
                <a:latin typeface="Arial" charset="0"/>
                <a:cs typeface="Arial" charset="0"/>
              </a:rPr>
              <a:t>00, Room Bryan-</a:t>
            </a:r>
            <a:r>
              <a:rPr lang="en-US" dirty="0" err="1">
                <a:latin typeface="Arial" charset="0"/>
                <a:cs typeface="Arial" charset="0"/>
              </a:rPr>
              <a:t>Beeman</a:t>
            </a:r>
            <a:r>
              <a:rPr lang="en-US" dirty="0">
                <a:latin typeface="Arial" charset="0"/>
                <a:cs typeface="Arial" charset="0"/>
              </a:rPr>
              <a:t> </a:t>
            </a:r>
            <a:r>
              <a:rPr lang="en-US" dirty="0" smtClean="0">
                <a:latin typeface="Arial" charset="0"/>
                <a:cs typeface="Arial" charset="0"/>
              </a:rPr>
              <a:t>A</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90000"/>
              </a:lnSpc>
            </a:pPr>
            <a:r>
              <a:rPr lang="en-US" b="0" dirty="0" smtClean="0"/>
              <a:t>Call </a:t>
            </a:r>
            <a:r>
              <a:rPr lang="en-US" b="0" dirty="0" err="1" smtClean="0"/>
              <a:t>TGak</a:t>
            </a:r>
            <a:r>
              <a:rPr lang="en-US" b="0" dirty="0" smtClean="0"/>
              <a:t> Meeting to Order</a:t>
            </a:r>
          </a:p>
          <a:p>
            <a:pPr>
              <a:lnSpc>
                <a:spcPct val="90000"/>
              </a:lnSpc>
            </a:pPr>
            <a:r>
              <a:rPr lang="en-US" altLang="ja-JP" b="0" dirty="0" smtClean="0">
                <a:cs typeface="ＭＳ Ｐゴシック" charset="0"/>
              </a:rPr>
              <a:t>IPR </a:t>
            </a:r>
            <a:r>
              <a:rPr lang="en-US" altLang="ja-JP" b="0" dirty="0">
                <a:cs typeface="ＭＳ Ｐゴシック" charset="0"/>
              </a:rPr>
              <a:t>and Attendance Recording </a:t>
            </a:r>
            <a:r>
              <a:rPr lang="en-US" altLang="ja-JP" b="0" dirty="0" smtClean="0">
                <a:cs typeface="ＭＳ Ｐゴシック" charset="0"/>
              </a:rPr>
              <a:t>Reminder</a:t>
            </a:r>
          </a:p>
          <a:p>
            <a:pPr>
              <a:lnSpc>
                <a:spcPct val="90000"/>
              </a:lnSpc>
            </a:pPr>
            <a:r>
              <a:rPr lang="en-US" altLang="ja-JP" b="0" dirty="0" smtClean="0">
                <a:cs typeface="ＭＳ Ｐゴシック" charset="0"/>
              </a:rPr>
              <a:t>Approval of agenda</a:t>
            </a:r>
          </a:p>
          <a:p>
            <a:r>
              <a:rPr lang="en-US" dirty="0"/>
              <a:t> </a:t>
            </a:r>
            <a:r>
              <a:rPr lang="en-US" b="0" dirty="0"/>
              <a:t>Presentation of submissions to </a:t>
            </a:r>
            <a:r>
              <a:rPr lang="en-US" b="0" dirty="0" smtClean="0"/>
              <a:t>improve </a:t>
            </a:r>
            <a:r>
              <a:rPr lang="en-US" b="0" dirty="0"/>
              <a:t>the P802.11ak draft</a:t>
            </a:r>
            <a:r>
              <a:rPr lang="en-US" b="0" dirty="0" smtClean="0"/>
              <a:t>:</a:t>
            </a:r>
          </a:p>
          <a:p>
            <a:pPr lvl="1"/>
            <a:r>
              <a:rPr lang="en-US" dirty="0"/>
              <a:t>11-15/1016r1, “Proposed Text Changes for Section 4.5.3”, Joseph Levy (</a:t>
            </a:r>
            <a:r>
              <a:rPr lang="en-US" dirty="0" err="1"/>
              <a:t>InterDigital</a:t>
            </a:r>
            <a:r>
              <a:rPr lang="en-US" dirty="0"/>
              <a:t>)</a:t>
            </a:r>
          </a:p>
          <a:p>
            <a:pPr lvl="1"/>
            <a:r>
              <a:rPr lang="en-US" b="0" dirty="0" smtClean="0"/>
              <a:t>11</a:t>
            </a:r>
            <a:r>
              <a:rPr lang="en-US" b="0" dirty="0"/>
              <a:t>-15/1275r0, “</a:t>
            </a:r>
            <a:r>
              <a:rPr lang="en-GB" b="0" dirty="0"/>
              <a:t>Address-1 Filtering and GLK-GCR </a:t>
            </a:r>
            <a:r>
              <a:rPr lang="en-GB" b="0" dirty="0" err="1"/>
              <a:t>Scoreboarding</a:t>
            </a:r>
            <a:r>
              <a:rPr lang="en-US" b="0" dirty="0"/>
              <a:t>”, Ganesh </a:t>
            </a:r>
            <a:r>
              <a:rPr lang="en-US" b="0" dirty="0" err="1"/>
              <a:t>Venkatesan</a:t>
            </a:r>
            <a:r>
              <a:rPr lang="en-US" b="0" dirty="0"/>
              <a:t> (Intel</a:t>
            </a:r>
            <a:r>
              <a:rPr lang="en-US" b="0" dirty="0" smtClean="0"/>
              <a:t>)</a:t>
            </a:r>
          </a:p>
          <a:p>
            <a:endParaRPr lang="en-US" b="0" dirty="0"/>
          </a:p>
          <a:p>
            <a:endParaRPr lang="en-US" dirty="0"/>
          </a:p>
          <a:p>
            <a:pPr>
              <a:lnSpc>
                <a:spcPct val="90000"/>
              </a:lnSpc>
            </a:pPr>
            <a:endParaRPr lang="en-US" dirty="0" smtClean="0">
              <a:cs typeface="ＭＳ Ｐゴシック" charset="0"/>
            </a:endParaRPr>
          </a:p>
          <a:p>
            <a:pPr>
              <a:lnSpc>
                <a:spcPct val="90000"/>
              </a:lnSpc>
            </a:pPr>
            <a:endParaRPr lang="en-US" altLang="ja-JP" b="0" dirty="0" smtClean="0">
              <a:cs typeface="ＭＳ Ｐゴシック" charset="0"/>
            </a:endParaRPr>
          </a:p>
          <a:p>
            <a:pPr marL="0" indent="0">
              <a:lnSpc>
                <a:spcPct val="90000"/>
              </a:lnSpc>
              <a:buNone/>
            </a:pPr>
            <a:endParaRPr lang="en-US" b="0" dirty="0" smtClean="0">
              <a:cs typeface="ＭＳ Ｐゴシック" charset="0"/>
            </a:endParaRPr>
          </a:p>
        </p:txBody>
      </p:sp>
    </p:spTree>
    <p:extLst>
      <p:ext uri="{BB962C8B-B14F-4D97-AF65-F5344CB8AC3E}">
        <p14:creationId xmlns:p14="http://schemas.microsoft.com/office/powerpoint/2010/main" val="2024454398"/>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November 2015</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25</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smtClean="0">
                <a:latin typeface="Arial" charset="0"/>
                <a:cs typeface="Arial" charset="0"/>
              </a:rPr>
              <a:t>Thursday</a:t>
            </a:r>
            <a:r>
              <a:rPr lang="en-US" sz="4400" dirty="0" smtClean="0">
                <a:latin typeface="Arial" charset="0"/>
                <a:cs typeface="Arial" charset="0"/>
              </a:rPr>
              <a:t>, </a:t>
            </a:r>
            <a:r>
              <a:rPr lang="en-US" sz="4000" dirty="0" smtClean="0">
                <a:latin typeface="Arial" charset="0"/>
                <a:cs typeface="Arial" charset="0"/>
              </a:rPr>
              <a:t>12 November 2015</a:t>
            </a:r>
            <a:br>
              <a:rPr lang="en-US" sz="4000" dirty="0" smtClean="0">
                <a:latin typeface="Arial" charset="0"/>
                <a:cs typeface="Arial" charset="0"/>
              </a:rPr>
            </a:br>
            <a:r>
              <a:rPr lang="en-US" dirty="0" smtClean="0">
                <a:latin typeface="Arial" charset="0"/>
                <a:cs typeface="Arial" charset="0"/>
              </a:rPr>
              <a:t>16:00 – 18:</a:t>
            </a:r>
            <a:r>
              <a:rPr lang="en-US" dirty="0">
                <a:latin typeface="Arial" charset="0"/>
                <a:cs typeface="Arial" charset="0"/>
              </a:rPr>
              <a:t>00, Room Bryan-</a:t>
            </a:r>
            <a:r>
              <a:rPr lang="en-US" dirty="0" err="1">
                <a:latin typeface="Arial" charset="0"/>
                <a:cs typeface="Arial" charset="0"/>
              </a:rPr>
              <a:t>Beeman</a:t>
            </a:r>
            <a:r>
              <a:rPr lang="en-US" dirty="0">
                <a:latin typeface="Arial" charset="0"/>
                <a:cs typeface="Arial" charset="0"/>
              </a:rPr>
              <a:t> </a:t>
            </a:r>
            <a:r>
              <a:rPr lang="en-US" dirty="0" smtClean="0">
                <a:latin typeface="Arial" charset="0"/>
                <a:cs typeface="Arial" charset="0"/>
              </a:rPr>
              <a:t>A</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r>
              <a:rPr lang="en-US" b="0" dirty="0" smtClean="0"/>
              <a:t>Moved, to change the </a:t>
            </a:r>
            <a:r>
              <a:rPr lang="en-US" b="0" dirty="0" err="1" smtClean="0"/>
              <a:t>TGak</a:t>
            </a:r>
            <a:r>
              <a:rPr lang="en-US" b="0" dirty="0" smtClean="0"/>
              <a:t> timelines by moving out all future milestones by 2 months.</a:t>
            </a:r>
          </a:p>
          <a:p>
            <a:pPr lvl="1"/>
            <a:r>
              <a:rPr lang="en-US" dirty="0" smtClean="0"/>
              <a:t>Mover:    Seconder: </a:t>
            </a:r>
          </a:p>
          <a:p>
            <a:pPr lvl="1"/>
            <a:r>
              <a:rPr lang="en-US" b="0" dirty="0" smtClean="0"/>
              <a:t>Yes:    No:    Abstain:</a:t>
            </a:r>
          </a:p>
          <a:p>
            <a:endParaRPr lang="en-US" b="0" dirty="0"/>
          </a:p>
        </p:txBody>
      </p:sp>
    </p:spTree>
    <p:extLst>
      <p:ext uri="{BB962C8B-B14F-4D97-AF65-F5344CB8AC3E}">
        <p14:creationId xmlns:p14="http://schemas.microsoft.com/office/powerpoint/2010/main" val="1708061298"/>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November 2015</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26</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smtClean="0">
                <a:latin typeface="Arial" charset="0"/>
                <a:cs typeface="Arial" charset="0"/>
              </a:rPr>
              <a:t>Thursday</a:t>
            </a:r>
            <a:r>
              <a:rPr lang="en-US" sz="4400" dirty="0" smtClean="0">
                <a:latin typeface="Arial" charset="0"/>
                <a:cs typeface="Arial" charset="0"/>
              </a:rPr>
              <a:t>, </a:t>
            </a:r>
            <a:r>
              <a:rPr lang="en-US" sz="4000" dirty="0" smtClean="0">
                <a:latin typeface="Arial" charset="0"/>
                <a:cs typeface="Arial" charset="0"/>
              </a:rPr>
              <a:t>12 November 2015</a:t>
            </a:r>
            <a:br>
              <a:rPr lang="en-US" sz="4000" dirty="0" smtClean="0">
                <a:latin typeface="Arial" charset="0"/>
                <a:cs typeface="Arial" charset="0"/>
              </a:rPr>
            </a:br>
            <a:r>
              <a:rPr lang="en-US" dirty="0" smtClean="0">
                <a:latin typeface="Arial" charset="0"/>
                <a:cs typeface="Arial" charset="0"/>
              </a:rPr>
              <a:t>16:00 – 18:</a:t>
            </a:r>
            <a:r>
              <a:rPr lang="en-US" dirty="0">
                <a:latin typeface="Arial" charset="0"/>
                <a:cs typeface="Arial" charset="0"/>
              </a:rPr>
              <a:t>00, Room Bryan-</a:t>
            </a:r>
            <a:r>
              <a:rPr lang="en-US" dirty="0" err="1">
                <a:latin typeface="Arial" charset="0"/>
                <a:cs typeface="Arial" charset="0"/>
              </a:rPr>
              <a:t>Beeman</a:t>
            </a:r>
            <a:r>
              <a:rPr lang="en-US" dirty="0">
                <a:latin typeface="Arial" charset="0"/>
                <a:cs typeface="Arial" charset="0"/>
              </a:rPr>
              <a:t> </a:t>
            </a:r>
            <a:r>
              <a:rPr lang="en-US" dirty="0" smtClean="0">
                <a:latin typeface="Arial" charset="0"/>
                <a:cs typeface="Arial" charset="0"/>
              </a:rPr>
              <a:t>A</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lvl="0"/>
            <a:r>
              <a:rPr lang="en-US" dirty="0" smtClean="0">
                <a:cs typeface="ＭＳ Ｐゴシック" charset="0"/>
              </a:rPr>
              <a:t>Motion: </a:t>
            </a:r>
            <a:r>
              <a:rPr lang="en-US" b="0" dirty="0" smtClean="0"/>
              <a:t>Having </a:t>
            </a:r>
            <a:r>
              <a:rPr lang="en-US" b="0" dirty="0"/>
              <a:t>approved comment resolutions for all of the comments received from </a:t>
            </a:r>
            <a:r>
              <a:rPr lang="en-US" b="0" dirty="0" smtClean="0"/>
              <a:t>LB21 2on </a:t>
            </a:r>
            <a:r>
              <a:rPr lang="en-US" b="0" dirty="0" err="1" smtClean="0"/>
              <a:t>Tgak</a:t>
            </a:r>
            <a:r>
              <a:rPr lang="en-US" b="0" dirty="0" smtClean="0"/>
              <a:t> Draft_D1.0 as </a:t>
            </a:r>
            <a:r>
              <a:rPr lang="en-US" b="0" dirty="0"/>
              <a:t>contained in document </a:t>
            </a:r>
            <a:r>
              <a:rPr lang="en-US" b="0" dirty="0" smtClean="0"/>
              <a:t>11-15/0556rTBD,</a:t>
            </a:r>
            <a:endParaRPr lang="en-US" b="0" dirty="0"/>
          </a:p>
          <a:p>
            <a:pPr lvl="1"/>
            <a:r>
              <a:rPr lang="en-US" dirty="0"/>
              <a:t>[Instruct the editor to prepare Draft &lt;draft&gt; incorporating these resolutions and,]</a:t>
            </a:r>
          </a:p>
          <a:p>
            <a:pPr lvl="1"/>
            <a:r>
              <a:rPr lang="en-US" dirty="0"/>
              <a:t>Approve a 15 day Working Group Recirculation Ballot asking the question “Should </a:t>
            </a:r>
            <a:r>
              <a:rPr lang="en-US" dirty="0" err="1" smtClean="0"/>
              <a:t>Tgak</a:t>
            </a:r>
            <a:r>
              <a:rPr lang="en-US" dirty="0" smtClean="0"/>
              <a:t> Draft_D2.0 be </a:t>
            </a:r>
            <a:r>
              <a:rPr lang="en-US" dirty="0"/>
              <a:t>forwarded to Sponsor Ballot?</a:t>
            </a:r>
            <a:r>
              <a:rPr lang="en-US" dirty="0" smtClean="0"/>
              <a:t>”</a:t>
            </a:r>
            <a:endParaRPr lang="en-US" dirty="0"/>
          </a:p>
          <a:p>
            <a:pPr lvl="1"/>
            <a:r>
              <a:rPr lang="en-GB" dirty="0"/>
              <a:t>[Moved by &lt;name&gt; on behalf of </a:t>
            </a:r>
            <a:r>
              <a:rPr lang="en-US" dirty="0" err="1" smtClean="0"/>
              <a:t>TGak</a:t>
            </a:r>
            <a:endParaRPr lang="en-US" dirty="0"/>
          </a:p>
          <a:p>
            <a:pPr lvl="1"/>
            <a:r>
              <a:rPr lang="en-GB" dirty="0" smtClean="0"/>
              <a:t>TG vote</a:t>
            </a:r>
            <a:r>
              <a:rPr lang="en-GB" dirty="0"/>
              <a:t>: </a:t>
            </a:r>
            <a:endParaRPr lang="en-US" dirty="0"/>
          </a:p>
          <a:p>
            <a:pPr lvl="1"/>
            <a:r>
              <a:rPr lang="en-GB" dirty="0"/>
              <a:t>Moved: &lt;name&gt;,  Seconded: &lt;name&gt;, Result: y-n-a</a:t>
            </a:r>
            <a:r>
              <a:rPr lang="en-GB" dirty="0" smtClean="0"/>
              <a:t>]</a:t>
            </a:r>
            <a:endParaRPr lang="en-US" dirty="0" smtClean="0">
              <a:cs typeface="ＭＳ Ｐゴシック" charset="0"/>
            </a:endParaRPr>
          </a:p>
          <a:p>
            <a:pPr>
              <a:lnSpc>
                <a:spcPct val="90000"/>
              </a:lnSpc>
            </a:pPr>
            <a:r>
              <a:rPr lang="en-US" dirty="0"/>
              <a:t>Adjourn </a:t>
            </a:r>
            <a:r>
              <a:rPr lang="en-US" dirty="0" err="1" smtClean="0"/>
              <a:t>TGak</a:t>
            </a:r>
            <a:endParaRPr lang="en-US" altLang="ja-JP" b="0" dirty="0" smtClean="0">
              <a:cs typeface="ＭＳ Ｐゴシック" charset="0"/>
            </a:endParaRPr>
          </a:p>
          <a:p>
            <a:pPr marL="0" indent="0">
              <a:lnSpc>
                <a:spcPct val="90000"/>
              </a:lnSpc>
              <a:buNone/>
            </a:pPr>
            <a:endParaRPr lang="en-US" b="0" dirty="0" smtClean="0">
              <a:cs typeface="ＭＳ Ｐゴシック" charset="0"/>
            </a:endParaRPr>
          </a:p>
        </p:txBody>
      </p:sp>
    </p:spTree>
    <p:extLst>
      <p:ext uri="{BB962C8B-B14F-4D97-AF65-F5344CB8AC3E}">
        <p14:creationId xmlns:p14="http://schemas.microsoft.com/office/powerpoint/2010/main" val="3660852327"/>
      </p:ext>
    </p:extLst>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800" dirty="0" smtClean="0"/>
              <a:t>Issues</a:t>
            </a:r>
            <a:endParaRPr lang="en-US" sz="4800" dirty="0"/>
          </a:p>
        </p:txBody>
      </p:sp>
      <p:sp>
        <p:nvSpPr>
          <p:cNvPr id="7" name="Text Placeholder 6"/>
          <p:cNvSpPr>
            <a:spLocks noGrp="1"/>
          </p:cNvSpPr>
          <p:nvPr>
            <p:ph type="body" sz="half" idx="1"/>
          </p:nvPr>
        </p:nvSpPr>
        <p:spPr/>
        <p:txBody>
          <a:bodyPr/>
          <a:lstStyle/>
          <a:p>
            <a:r>
              <a:rPr lang="en-US" dirty="0" smtClean="0"/>
              <a:t>11ah Relay</a:t>
            </a:r>
          </a:p>
          <a:p>
            <a:r>
              <a:rPr lang="en-US" dirty="0" smtClean="0"/>
              <a:t>11ad Relay</a:t>
            </a:r>
          </a:p>
          <a:p>
            <a:r>
              <a:rPr lang="en-US" dirty="0" smtClean="0"/>
              <a:t>DLS/TDLS (CID 50)</a:t>
            </a:r>
          </a:p>
          <a:p>
            <a:r>
              <a:rPr lang="en-US" dirty="0" smtClean="0"/>
              <a:t>Mesh</a:t>
            </a:r>
          </a:p>
          <a:p>
            <a:r>
              <a:rPr lang="en-US" dirty="0" smtClean="0"/>
              <a:t>Communication of priority with bridge</a:t>
            </a:r>
          </a:p>
          <a:p>
            <a:endParaRPr lang="en-US" dirty="0" smtClean="0"/>
          </a:p>
          <a:p>
            <a:endParaRPr lang="en-US" dirty="0"/>
          </a:p>
        </p:txBody>
      </p:sp>
      <p:sp>
        <p:nvSpPr>
          <p:cNvPr id="8" name="Content Placeholder 7"/>
          <p:cNvSpPr>
            <a:spLocks noGrp="1"/>
          </p:cNvSpPr>
          <p:nvPr>
            <p:ph sz="half" idx="2"/>
          </p:nvPr>
        </p:nvSpPr>
        <p:spPr/>
        <p:txBody>
          <a:bodyPr/>
          <a:lstStyle/>
          <a:p>
            <a:endParaRPr lang="en-US"/>
          </a:p>
        </p:txBody>
      </p:sp>
      <p:sp>
        <p:nvSpPr>
          <p:cNvPr id="4" name="Date Placeholder 3"/>
          <p:cNvSpPr>
            <a:spLocks noGrp="1"/>
          </p:cNvSpPr>
          <p:nvPr>
            <p:ph type="dt" sz="half" idx="10"/>
          </p:nvPr>
        </p:nvSpPr>
        <p:spPr/>
        <p:txBody>
          <a:bodyPr/>
          <a:lstStyle/>
          <a:p>
            <a:r>
              <a:rPr lang="en-US" smtClean="0"/>
              <a:t>November 2015</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smtClean="0"/>
              <a:t>Slide </a:t>
            </a:r>
            <a:fld id="{E07E2395-9832-434C-915E-5A5554E61FA5}" type="slidenum">
              <a:rPr lang="en-US" smtClean="0"/>
              <a:pPr/>
              <a:t>27</a:t>
            </a:fld>
            <a:endParaRPr lang="en-US"/>
          </a:p>
        </p:txBody>
      </p:sp>
    </p:spTree>
    <p:extLst>
      <p:ext uri="{BB962C8B-B14F-4D97-AF65-F5344CB8AC3E}">
        <p14:creationId xmlns:p14="http://schemas.microsoft.com/office/powerpoint/2010/main" val="366318553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November 2015</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93622A3E-762C-A04E-8D69-CA7ECAB993F8}" type="slidenum">
              <a:rPr lang="en-US"/>
              <a:pPr/>
              <a:t>28</a:t>
            </a:fld>
            <a:endParaRPr lang="en-US"/>
          </a:p>
        </p:txBody>
      </p:sp>
      <p:sp>
        <p:nvSpPr>
          <p:cNvPr id="272386" name="Rectangle 2"/>
          <p:cNvSpPr>
            <a:spLocks noGrp="1" noChangeArrowheads="1"/>
          </p:cNvSpPr>
          <p:nvPr>
            <p:ph type="title"/>
          </p:nvPr>
        </p:nvSpPr>
        <p:spPr>
          <a:xfrm>
            <a:off x="685800" y="685800"/>
            <a:ext cx="7772400" cy="685800"/>
          </a:xfrm>
        </p:spPr>
        <p:txBody>
          <a:bodyPr/>
          <a:lstStyle/>
          <a:p>
            <a:r>
              <a:rPr lang="en-US" sz="3600">
                <a:latin typeface="Arial" charset="0"/>
                <a:cs typeface="Arial" charset="0"/>
              </a:rPr>
              <a:t>[Reference Information]</a:t>
            </a:r>
          </a:p>
        </p:txBody>
      </p:sp>
      <p:sp>
        <p:nvSpPr>
          <p:cNvPr id="272387" name="Rectangle 3"/>
          <p:cNvSpPr>
            <a:spLocks noGrp="1" noChangeArrowheads="1"/>
          </p:cNvSpPr>
          <p:nvPr>
            <p:ph type="body" idx="1"/>
          </p:nvPr>
        </p:nvSpPr>
        <p:spPr>
          <a:xfrm>
            <a:off x="685800" y="1371600"/>
            <a:ext cx="7772400" cy="5105400"/>
          </a:xfrm>
        </p:spPr>
        <p:txBody>
          <a:bodyPr/>
          <a:lstStyle/>
          <a:p>
            <a:pPr>
              <a:lnSpc>
                <a:spcPct val="80000"/>
              </a:lnSpc>
            </a:pPr>
            <a:r>
              <a:rPr lang="en-GB" dirty="0" smtClean="0"/>
              <a:t>802.11ak PAR </a:t>
            </a:r>
            <a:r>
              <a:rPr lang="en-GB" dirty="0"/>
              <a:t>and Five Criterion</a:t>
            </a:r>
          </a:p>
          <a:p>
            <a:pPr lvl="1">
              <a:lnSpc>
                <a:spcPct val="80000"/>
              </a:lnSpc>
            </a:pPr>
            <a:r>
              <a:rPr lang="en-GB" dirty="0"/>
              <a:t>12/1207r1, “802.11 GLK Draft PAR”</a:t>
            </a:r>
          </a:p>
          <a:p>
            <a:pPr lvl="1">
              <a:lnSpc>
                <a:spcPct val="80000"/>
              </a:lnSpc>
            </a:pPr>
            <a:r>
              <a:rPr lang="en-GB" dirty="0"/>
              <a:t>12/1208r0, “802.11 GLK Draft 5C</a:t>
            </a:r>
            <a:r>
              <a:rPr lang="en-GB" dirty="0" smtClean="0"/>
              <a:t>”</a:t>
            </a:r>
          </a:p>
          <a:p>
            <a:pPr>
              <a:lnSpc>
                <a:spcPct val="80000"/>
              </a:lnSpc>
            </a:pPr>
            <a:r>
              <a:rPr lang="en-GB" dirty="0" smtClean="0"/>
              <a:t>Draft 1.0  of 802.11ak and results of Letter Ballot 212:</a:t>
            </a:r>
          </a:p>
          <a:p>
            <a:pPr lvl="1">
              <a:lnSpc>
                <a:spcPct val="80000"/>
              </a:lnSpc>
            </a:pPr>
            <a:r>
              <a:rPr lang="en-GB" dirty="0" smtClean="0">
                <a:hlinkClick r:id="rId3"/>
              </a:rPr>
              <a:t>http://www.ieee802.org/11/private/Draft_Standards/11ak/Draft P802.11ak_D1.0.pdf</a:t>
            </a:r>
            <a:r>
              <a:rPr lang="en-GB" dirty="0" smtClean="0"/>
              <a:t> </a:t>
            </a:r>
          </a:p>
          <a:p>
            <a:pPr lvl="1">
              <a:lnSpc>
                <a:spcPct val="80000"/>
              </a:lnSpc>
            </a:pPr>
            <a:r>
              <a:rPr lang="en-GB" dirty="0" smtClean="0"/>
              <a:t>11-15/556r6, “</a:t>
            </a:r>
            <a:r>
              <a:rPr lang="en-GB" dirty="0" err="1" smtClean="0"/>
              <a:t>TGak</a:t>
            </a:r>
            <a:r>
              <a:rPr lang="en-GB" dirty="0" smtClean="0"/>
              <a:t> LB212 Comments”</a:t>
            </a:r>
            <a:endParaRPr lang="en-GB" dirty="0"/>
          </a:p>
          <a:p>
            <a:pPr>
              <a:lnSpc>
                <a:spcPct val="80000"/>
              </a:lnSpc>
            </a:pPr>
            <a:r>
              <a:rPr lang="en-GB" dirty="0" smtClean="0"/>
              <a:t>Draft 2.1 of 802.1Qbz is at</a:t>
            </a:r>
          </a:p>
          <a:p>
            <a:pPr lvl="1">
              <a:lnSpc>
                <a:spcPct val="80000"/>
              </a:lnSpc>
            </a:pPr>
            <a:r>
              <a:rPr lang="en-GB" dirty="0" smtClean="0">
                <a:hlinkClick r:id="rId4"/>
              </a:rPr>
              <a:t>http://www.ieee802.org/1/files/private/bz-drafts/d1/802-1Qbz-d2-1.pdf</a:t>
            </a:r>
            <a:endParaRPr lang="en-GB" dirty="0" smtClean="0"/>
          </a:p>
          <a:p>
            <a:pPr>
              <a:lnSpc>
                <a:spcPct val="80000"/>
              </a:lnSpc>
            </a:pPr>
            <a:r>
              <a:rPr lang="en-US" dirty="0" smtClean="0"/>
              <a:t>Draft 2.0 of 802.1AC-REV is at</a:t>
            </a:r>
          </a:p>
          <a:p>
            <a:pPr lvl="1">
              <a:lnSpc>
                <a:spcPct val="80000"/>
              </a:lnSpc>
            </a:pPr>
            <a:r>
              <a:rPr lang="en-US" dirty="0" smtClean="0">
                <a:hlinkClick r:id="rId5"/>
              </a:rPr>
              <a:t>http://www.ieee802.org/1/files/private/ac-rev-drafts/d1/802-1ac-rev-d2-0.pdf</a:t>
            </a:r>
            <a:r>
              <a:rPr lang="en-US" dirty="0" smtClean="0"/>
              <a:t> </a:t>
            </a:r>
            <a:endParaRPr lang="en-US" dirty="0"/>
          </a:p>
          <a:p>
            <a:pPr marL="457200" lvl="1" indent="0">
              <a:lnSpc>
                <a:spcPct val="80000"/>
              </a:lnSpc>
              <a:buNone/>
            </a:pPr>
            <a:r>
              <a:rPr lang="en-US" dirty="0" smtClean="0"/>
              <a:t>(You can access 802.1 drafts with the 802.11 user name and password and vice versa.)</a:t>
            </a:r>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3"/>
          <p:cNvSpPr>
            <a:spLocks noGrp="1"/>
          </p:cNvSpPr>
          <p:nvPr>
            <p:ph type="dt" sz="half" idx="10"/>
          </p:nvPr>
        </p:nvSpPr>
        <p:spPr/>
        <p:txBody>
          <a:bodyPr/>
          <a:lstStyle/>
          <a:p>
            <a:r>
              <a:rPr lang="en-US" smtClean="0"/>
              <a:t>November 2015</a:t>
            </a:r>
            <a:endParaRPr lang="en-US"/>
          </a:p>
        </p:txBody>
      </p:sp>
      <p:sp>
        <p:nvSpPr>
          <p:cNvPr id="6" name="Footer Placeholder 4"/>
          <p:cNvSpPr>
            <a:spLocks noGrp="1"/>
          </p:cNvSpPr>
          <p:nvPr>
            <p:ph type="ftr" sz="quarter" idx="11"/>
          </p:nvPr>
        </p:nvSpPr>
        <p:spPr/>
        <p:txBody>
          <a:bodyPr/>
          <a:lstStyle/>
          <a:p>
            <a:r>
              <a:rPr lang="en-US" smtClean="0"/>
              <a:t>Donald Eastlake 3rd, Huawei Technologies</a:t>
            </a:r>
            <a:endParaRPr lang="en-US"/>
          </a:p>
        </p:txBody>
      </p:sp>
      <p:sp>
        <p:nvSpPr>
          <p:cNvPr id="7" name="Slide Number Placeholder 5"/>
          <p:cNvSpPr>
            <a:spLocks noGrp="1"/>
          </p:cNvSpPr>
          <p:nvPr>
            <p:ph type="sldNum" sz="quarter" idx="12"/>
          </p:nvPr>
        </p:nvSpPr>
        <p:spPr/>
        <p:txBody>
          <a:bodyPr/>
          <a:lstStyle/>
          <a:p>
            <a:r>
              <a:rPr lang="en-US"/>
              <a:t>Slide </a:t>
            </a:r>
            <a:fld id="{FAD3192D-A78F-5D4B-BF63-EAFB958AE3C7}" type="slidenum">
              <a:rPr lang="en-US"/>
              <a:pPr/>
              <a:t>3</a:t>
            </a:fld>
            <a:endParaRPr lang="en-US"/>
          </a:p>
        </p:txBody>
      </p:sp>
      <p:sp>
        <p:nvSpPr>
          <p:cNvPr id="205828" name="Rectangle 4"/>
          <p:cNvSpPr>
            <a:spLocks noGrp="1" noChangeArrowheads="1"/>
          </p:cNvSpPr>
          <p:nvPr>
            <p:ph type="ctrTitle"/>
          </p:nvPr>
        </p:nvSpPr>
        <p:spPr>
          <a:xfrm>
            <a:off x="685800" y="609600"/>
            <a:ext cx="7772400" cy="609600"/>
          </a:xfrm>
        </p:spPr>
        <p:txBody>
          <a:bodyPr/>
          <a:lstStyle/>
          <a:p>
            <a:r>
              <a:rPr lang="en-US" dirty="0"/>
              <a:t>Venue</a:t>
            </a:r>
          </a:p>
        </p:txBody>
      </p:sp>
      <p:sp>
        <p:nvSpPr>
          <p:cNvPr id="205829" name="Rectangle 5"/>
          <p:cNvSpPr>
            <a:spLocks noGrp="1" noChangeArrowheads="1"/>
          </p:cNvSpPr>
          <p:nvPr>
            <p:ph type="subTitle" idx="1"/>
          </p:nvPr>
        </p:nvSpPr>
        <p:spPr>
          <a:xfrm>
            <a:off x="685800" y="5791200"/>
            <a:ext cx="7772400" cy="685800"/>
          </a:xfrm>
        </p:spPr>
        <p:txBody>
          <a:bodyPr/>
          <a:lstStyle/>
          <a:p>
            <a:r>
              <a:rPr lang="en-US" dirty="0" smtClean="0">
                <a:latin typeface="Arial"/>
                <a:cs typeface="Arial"/>
              </a:rPr>
              <a:t>Hyatt Regency, Dallas, Texas</a:t>
            </a:r>
            <a:endParaRPr lang="en-US" dirty="0">
              <a:latin typeface="Arial"/>
              <a:cs typeface="Arial"/>
            </a:endParaRPr>
          </a:p>
        </p:txBody>
      </p:sp>
      <p:pic>
        <p:nvPicPr>
          <p:cNvPr id="3" name="Picture 2"/>
          <p:cNvPicPr>
            <a:picLocks noChangeAspect="1"/>
          </p:cNvPicPr>
          <p:nvPr/>
        </p:nvPicPr>
        <p:blipFill>
          <a:blip r:embed="rId3"/>
          <a:stretch>
            <a:fillRect/>
          </a:stretch>
        </p:blipFill>
        <p:spPr>
          <a:xfrm>
            <a:off x="1346064" y="1371601"/>
            <a:ext cx="6385969" cy="4343399"/>
          </a:xfrm>
          <a:prstGeom prst="rect">
            <a:avLst/>
          </a:prstGeom>
        </p:spPr>
      </p:pic>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err="1" smtClean="0">
                <a:latin typeface="Arial"/>
                <a:cs typeface="Arial"/>
              </a:rPr>
              <a:t>TGak</a:t>
            </a:r>
            <a:r>
              <a:rPr lang="en-US" sz="3600" dirty="0" smtClean="0">
                <a:latin typeface="Arial"/>
                <a:cs typeface="Arial"/>
              </a:rPr>
              <a:t> Timeline At Start of Meeting</a:t>
            </a:r>
            <a:endParaRPr lang="en-US" sz="3600" dirty="0">
              <a:latin typeface="Arial"/>
              <a:cs typeface="Arial"/>
            </a:endParaRPr>
          </a:p>
        </p:txBody>
      </p:sp>
      <p:sp>
        <p:nvSpPr>
          <p:cNvPr id="3" name="Content Placeholder 2"/>
          <p:cNvSpPr>
            <a:spLocks noGrp="1"/>
          </p:cNvSpPr>
          <p:nvPr>
            <p:ph idx="1"/>
          </p:nvPr>
        </p:nvSpPr>
        <p:spPr/>
        <p:txBody>
          <a:bodyPr/>
          <a:lstStyle/>
          <a:p>
            <a:pPr lvl="1">
              <a:lnSpc>
                <a:spcPct val="80000"/>
              </a:lnSpc>
            </a:pPr>
            <a:r>
              <a:rPr lang="en-US" sz="2400" b="1" dirty="0" smtClean="0">
                <a:solidFill>
                  <a:srgbClr val="008000"/>
                </a:solidFill>
                <a:latin typeface="Arial"/>
                <a:cs typeface="Arial"/>
              </a:rPr>
              <a:t>March 2015– </a:t>
            </a:r>
            <a:r>
              <a:rPr lang="en-US" sz="2400" b="1" dirty="0">
                <a:solidFill>
                  <a:srgbClr val="008000"/>
                </a:solidFill>
                <a:latin typeface="Arial"/>
                <a:cs typeface="Arial"/>
              </a:rPr>
              <a:t>Initial WG </a:t>
            </a:r>
            <a:r>
              <a:rPr lang="en-US" sz="2400" b="1" dirty="0" smtClean="0">
                <a:solidFill>
                  <a:srgbClr val="008000"/>
                </a:solidFill>
                <a:latin typeface="Arial"/>
                <a:cs typeface="Arial"/>
              </a:rPr>
              <a:t>Ballot on D1.0</a:t>
            </a:r>
            <a:endParaRPr lang="en-US" sz="2400" b="1" dirty="0">
              <a:solidFill>
                <a:srgbClr val="008000"/>
              </a:solidFill>
              <a:latin typeface="Arial"/>
              <a:cs typeface="Arial"/>
            </a:endParaRPr>
          </a:p>
          <a:p>
            <a:pPr lvl="1">
              <a:lnSpc>
                <a:spcPct val="80000"/>
              </a:lnSpc>
            </a:pPr>
            <a:r>
              <a:rPr lang="en-US" sz="2400" dirty="0" smtClean="0"/>
              <a:t>November 2015 </a:t>
            </a:r>
            <a:r>
              <a:rPr lang="en-US" sz="2400" dirty="0"/>
              <a:t>– WG Recirculation</a:t>
            </a:r>
          </a:p>
          <a:p>
            <a:pPr lvl="1">
              <a:lnSpc>
                <a:spcPct val="80000"/>
              </a:lnSpc>
            </a:pPr>
            <a:r>
              <a:rPr lang="en-US" sz="2400" dirty="0" smtClean="0"/>
              <a:t>March 2016– </a:t>
            </a:r>
            <a:r>
              <a:rPr lang="en-US" sz="2400" dirty="0"/>
              <a:t>Sponsor Ballot Pool Formation</a:t>
            </a:r>
          </a:p>
          <a:p>
            <a:pPr lvl="1">
              <a:lnSpc>
                <a:spcPct val="80000"/>
              </a:lnSpc>
            </a:pPr>
            <a:r>
              <a:rPr lang="en-US" sz="2400" dirty="0" smtClean="0"/>
              <a:t>May 2016 </a:t>
            </a:r>
            <a:r>
              <a:rPr lang="en-US" sz="2400" dirty="0"/>
              <a:t>– MEC/MDR Done</a:t>
            </a:r>
          </a:p>
          <a:p>
            <a:pPr lvl="1">
              <a:lnSpc>
                <a:spcPct val="80000"/>
              </a:lnSpc>
            </a:pPr>
            <a:r>
              <a:rPr lang="en-US" sz="2400" dirty="0" smtClean="0"/>
              <a:t>July 2016 </a:t>
            </a:r>
            <a:r>
              <a:rPr lang="en-US" sz="2400" dirty="0"/>
              <a:t>– Initial Sponsor Ballot</a:t>
            </a:r>
          </a:p>
          <a:p>
            <a:pPr lvl="1">
              <a:lnSpc>
                <a:spcPct val="80000"/>
              </a:lnSpc>
            </a:pPr>
            <a:r>
              <a:rPr lang="en-US" sz="2400" dirty="0" smtClean="0"/>
              <a:t>November 2016 </a:t>
            </a:r>
            <a:r>
              <a:rPr lang="en-US" sz="2400" dirty="0"/>
              <a:t>– Sponsor Recirculation</a:t>
            </a:r>
          </a:p>
          <a:p>
            <a:pPr lvl="1">
              <a:lnSpc>
                <a:spcPct val="80000"/>
              </a:lnSpc>
            </a:pPr>
            <a:r>
              <a:rPr lang="en-US" sz="2400" dirty="0" smtClean="0"/>
              <a:t>January 2017 </a:t>
            </a:r>
            <a:r>
              <a:rPr lang="en-US" sz="2400" dirty="0"/>
              <a:t>– Final WG &amp; </a:t>
            </a:r>
            <a:r>
              <a:rPr lang="en-US" sz="2400" dirty="0" err="1"/>
              <a:t>ExecComm</a:t>
            </a:r>
            <a:r>
              <a:rPr lang="en-US" sz="2400" dirty="0"/>
              <a:t> &amp; </a:t>
            </a:r>
            <a:r>
              <a:rPr lang="en-US" sz="2400" dirty="0" err="1"/>
              <a:t>RevCom</a:t>
            </a:r>
            <a:r>
              <a:rPr lang="en-US" sz="2400" dirty="0"/>
              <a:t> </a:t>
            </a:r>
            <a:r>
              <a:rPr lang="en-US" sz="2400" dirty="0" smtClean="0"/>
              <a:t>Approval</a:t>
            </a:r>
            <a:endParaRPr lang="en-US" sz="2400" dirty="0"/>
          </a:p>
        </p:txBody>
      </p:sp>
      <p:sp>
        <p:nvSpPr>
          <p:cNvPr id="4" name="Date Placeholder 3"/>
          <p:cNvSpPr>
            <a:spLocks noGrp="1"/>
          </p:cNvSpPr>
          <p:nvPr>
            <p:ph type="dt" sz="half" idx="10"/>
          </p:nvPr>
        </p:nvSpPr>
        <p:spPr/>
        <p:txBody>
          <a:bodyPr/>
          <a:lstStyle/>
          <a:p>
            <a:r>
              <a:rPr lang="en-US" smtClean="0"/>
              <a:t>November 2015</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smtClean="0"/>
              <a:t>Slide </a:t>
            </a:r>
            <a:fld id="{E07E2395-9832-434C-915E-5A5554E61FA5}" type="slidenum">
              <a:rPr lang="en-US" smtClean="0"/>
              <a:pPr/>
              <a:t>4</a:t>
            </a:fld>
            <a:endParaRPr lang="en-US"/>
          </a:p>
        </p:txBody>
      </p:sp>
    </p:spTree>
    <p:extLst>
      <p:ext uri="{BB962C8B-B14F-4D97-AF65-F5344CB8AC3E}">
        <p14:creationId xmlns:p14="http://schemas.microsoft.com/office/powerpoint/2010/main" val="927397838"/>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latin typeface="Arial"/>
                <a:cs typeface="Arial"/>
              </a:rPr>
              <a:t>Sessions</a:t>
            </a:r>
            <a:endParaRPr lang="en-US" sz="4000" dirty="0">
              <a:latin typeface="Arial"/>
              <a:cs typeface="Arial"/>
            </a:endParaRP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61286075"/>
              </p:ext>
            </p:extLst>
          </p:nvPr>
        </p:nvGraphicFramePr>
        <p:xfrm>
          <a:off x="685800" y="1905000"/>
          <a:ext cx="7696199" cy="3877868"/>
        </p:xfrm>
        <a:graphic>
          <a:graphicData uri="http://schemas.openxmlformats.org/drawingml/2006/table">
            <a:tbl>
              <a:tblPr firstRow="1" bandRow="1">
                <a:tableStyleId>{5C22544A-7EE6-4342-B048-85BDC9FD1C3A}</a:tableStyleId>
              </a:tblPr>
              <a:tblGrid>
                <a:gridCol w="1828800"/>
                <a:gridCol w="3352800"/>
                <a:gridCol w="2514599"/>
              </a:tblGrid>
              <a:tr h="438695">
                <a:tc>
                  <a:txBody>
                    <a:bodyPr/>
                    <a:lstStyle/>
                    <a:p>
                      <a:pPr algn="ctr"/>
                      <a:r>
                        <a:rPr lang="en-US" sz="2000" dirty="0" smtClean="0"/>
                        <a:t>Day</a:t>
                      </a:r>
                      <a:endParaRPr lang="en-US" sz="2000" dirty="0"/>
                    </a:p>
                  </a:txBody>
                  <a:tcPr/>
                </a:tc>
                <a:tc>
                  <a:txBody>
                    <a:bodyPr/>
                    <a:lstStyle/>
                    <a:p>
                      <a:pPr algn="ctr"/>
                      <a:r>
                        <a:rPr lang="en-US" sz="2000" dirty="0" smtClean="0"/>
                        <a:t>Time</a:t>
                      </a:r>
                      <a:endParaRPr lang="en-US" sz="2000" dirty="0"/>
                    </a:p>
                  </a:txBody>
                  <a:tcPr/>
                </a:tc>
                <a:tc>
                  <a:txBody>
                    <a:bodyPr/>
                    <a:lstStyle/>
                    <a:p>
                      <a:pPr algn="ctr"/>
                      <a:r>
                        <a:rPr lang="en-US" sz="2000" dirty="0" smtClean="0"/>
                        <a:t>Room</a:t>
                      </a:r>
                      <a:endParaRPr lang="en-US" sz="2000" dirty="0"/>
                    </a:p>
                  </a:txBody>
                  <a:tcPr/>
                </a:tc>
              </a:tr>
              <a:tr h="494759">
                <a:tc>
                  <a:txBody>
                    <a:bodyPr/>
                    <a:lstStyle/>
                    <a:p>
                      <a:r>
                        <a:rPr lang="en-US" sz="2000" dirty="0" smtClean="0"/>
                        <a:t>Monday</a:t>
                      </a:r>
                      <a:endParaRPr lang="en-US" sz="2000" dirty="0"/>
                    </a:p>
                  </a:txBody>
                  <a:tcPr/>
                </a:tc>
                <a:tc>
                  <a:txBody>
                    <a:bodyPr/>
                    <a:lstStyle/>
                    <a:p>
                      <a:r>
                        <a:rPr lang="en-US" sz="2000" dirty="0" smtClean="0"/>
                        <a:t>AM1</a:t>
                      </a:r>
                      <a:endParaRPr lang="en-US" sz="2000" dirty="0"/>
                    </a:p>
                  </a:txBody>
                  <a:tcPr/>
                </a:tc>
                <a:tc>
                  <a:txBody>
                    <a:bodyPr/>
                    <a:lstStyle/>
                    <a:p>
                      <a:r>
                        <a:rPr lang="en-US" sz="2000" dirty="0" smtClean="0">
                          <a:latin typeface="+mn-lt"/>
                          <a:cs typeface="Arial" charset="0"/>
                        </a:rPr>
                        <a:t>Bryan-</a:t>
                      </a:r>
                      <a:r>
                        <a:rPr lang="en-US" sz="2000" dirty="0" err="1" smtClean="0">
                          <a:latin typeface="+mn-lt"/>
                          <a:cs typeface="Arial" charset="0"/>
                        </a:rPr>
                        <a:t>Beeman</a:t>
                      </a:r>
                      <a:r>
                        <a:rPr lang="en-US" sz="2000" dirty="0" smtClean="0">
                          <a:latin typeface="+mn-lt"/>
                          <a:cs typeface="Arial" charset="0"/>
                        </a:rPr>
                        <a:t> B</a:t>
                      </a:r>
                      <a:endParaRPr lang="en-US" sz="2000" dirty="0" smtClean="0">
                        <a:latin typeface="+mn-lt"/>
                      </a:endParaRPr>
                    </a:p>
                  </a:txBody>
                  <a:tcPr/>
                </a:tc>
              </a:tr>
              <a:tr h="438695">
                <a:tc>
                  <a:txBody>
                    <a:bodyPr/>
                    <a:lstStyle/>
                    <a:p>
                      <a:r>
                        <a:rPr lang="en-US" sz="2000" dirty="0" smtClean="0"/>
                        <a:t>Tuesday</a:t>
                      </a:r>
                      <a:endParaRPr lang="en-US" sz="2000" dirty="0"/>
                    </a:p>
                  </a:txBody>
                  <a:tcPr/>
                </a:tc>
                <a:tc>
                  <a:txBody>
                    <a:bodyPr/>
                    <a:lstStyle/>
                    <a:p>
                      <a:r>
                        <a:rPr lang="en-US" sz="2000" dirty="0" smtClean="0"/>
                        <a:t>AM1</a:t>
                      </a:r>
                      <a:endParaRPr lang="en-US" sz="20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dirty="0" smtClean="0">
                          <a:latin typeface="+mn-lt"/>
                          <a:cs typeface="Arial" charset="0"/>
                        </a:rPr>
                        <a:t>Bryan-</a:t>
                      </a:r>
                      <a:r>
                        <a:rPr lang="en-US" sz="2000" dirty="0" err="1" smtClean="0">
                          <a:latin typeface="+mn-lt"/>
                          <a:cs typeface="Arial" charset="0"/>
                        </a:rPr>
                        <a:t>Beeman</a:t>
                      </a:r>
                      <a:r>
                        <a:rPr lang="en-US" sz="2000" dirty="0" smtClean="0">
                          <a:latin typeface="+mn-lt"/>
                          <a:cs typeface="Arial" charset="0"/>
                        </a:rPr>
                        <a:t> B</a:t>
                      </a:r>
                      <a:endParaRPr lang="en-US" sz="2000" dirty="0" smtClean="0">
                        <a:latin typeface="+mn-lt"/>
                      </a:endParaRPr>
                    </a:p>
                  </a:txBody>
                  <a:tcPr/>
                </a:tc>
              </a:tr>
              <a:tr h="488594">
                <a:tc>
                  <a:txBody>
                    <a:bodyPr/>
                    <a:lstStyle/>
                    <a:p>
                      <a:r>
                        <a:rPr lang="en-US" sz="2000" dirty="0" smtClean="0"/>
                        <a:t>Tuesday</a:t>
                      </a:r>
                      <a:endParaRPr lang="en-US" sz="2000" dirty="0"/>
                    </a:p>
                  </a:txBody>
                  <a:tcPr/>
                </a:tc>
                <a:tc>
                  <a:txBody>
                    <a:bodyPr/>
                    <a:lstStyle/>
                    <a:p>
                      <a:r>
                        <a:rPr lang="en-US" sz="2000" dirty="0" smtClean="0"/>
                        <a:t>AM2</a:t>
                      </a:r>
                      <a:endParaRPr lang="en-US" sz="20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dirty="0" smtClean="0">
                          <a:latin typeface="+mn-lt"/>
                          <a:cs typeface="Arial" charset="0"/>
                        </a:rPr>
                        <a:t>Bryan-</a:t>
                      </a:r>
                      <a:r>
                        <a:rPr lang="en-US" sz="2000" dirty="0" err="1" smtClean="0">
                          <a:latin typeface="+mn-lt"/>
                          <a:cs typeface="Arial" charset="0"/>
                        </a:rPr>
                        <a:t>Beeman</a:t>
                      </a:r>
                      <a:r>
                        <a:rPr lang="en-US" sz="2000" dirty="0" smtClean="0">
                          <a:latin typeface="+mn-lt"/>
                          <a:cs typeface="Arial" charset="0"/>
                        </a:rPr>
                        <a:t> A</a:t>
                      </a:r>
                      <a:endParaRPr lang="en-US" sz="2000" dirty="0" smtClean="0">
                        <a:latin typeface="+mn-lt"/>
                      </a:endParaRPr>
                    </a:p>
                  </a:txBody>
                  <a:tcPr/>
                </a:tc>
              </a:tr>
              <a:tr h="438695">
                <a:tc>
                  <a:txBody>
                    <a:bodyPr/>
                    <a:lstStyle/>
                    <a:p>
                      <a:r>
                        <a:rPr lang="en-US" sz="2000" dirty="0" smtClean="0"/>
                        <a:t>Tuesday</a:t>
                      </a:r>
                      <a:endParaRPr lang="en-US" sz="2000" dirty="0"/>
                    </a:p>
                  </a:txBody>
                  <a:tcPr/>
                </a:tc>
                <a:tc>
                  <a:txBody>
                    <a:bodyPr/>
                    <a:lstStyle/>
                    <a:p>
                      <a:r>
                        <a:rPr lang="en-US" sz="2000" dirty="0" smtClean="0"/>
                        <a:t>EVE</a:t>
                      </a:r>
                      <a:endParaRPr lang="en-US" sz="20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dirty="0" smtClean="0">
                          <a:latin typeface="+mn-lt"/>
                          <a:cs typeface="Arial" charset="0"/>
                        </a:rPr>
                        <a:t>Bryan-</a:t>
                      </a:r>
                      <a:r>
                        <a:rPr lang="en-US" sz="2000" dirty="0" err="1" smtClean="0">
                          <a:latin typeface="+mn-lt"/>
                          <a:cs typeface="Arial" charset="0"/>
                        </a:rPr>
                        <a:t>Beeman</a:t>
                      </a:r>
                      <a:r>
                        <a:rPr lang="en-US" sz="2000" dirty="0" smtClean="0">
                          <a:latin typeface="+mn-lt"/>
                          <a:cs typeface="Arial" charset="0"/>
                        </a:rPr>
                        <a:t> B</a:t>
                      </a:r>
                      <a:endParaRPr lang="en-US" sz="2000" dirty="0" smtClean="0">
                        <a:latin typeface="+mn-lt"/>
                      </a:endParaRPr>
                    </a:p>
                  </a:txBody>
                  <a:tcPr/>
                </a:tc>
              </a:tr>
              <a:tr h="438695">
                <a:tc>
                  <a:txBody>
                    <a:bodyPr/>
                    <a:lstStyle/>
                    <a:p>
                      <a:r>
                        <a:rPr lang="en-US" sz="2000" dirty="0" smtClean="0"/>
                        <a:t>Thursday</a:t>
                      </a:r>
                      <a:endParaRPr lang="en-US" sz="2000" dirty="0"/>
                    </a:p>
                  </a:txBody>
                  <a:tcPr/>
                </a:tc>
                <a:tc>
                  <a:txBody>
                    <a:bodyPr/>
                    <a:lstStyle/>
                    <a:p>
                      <a:r>
                        <a:rPr lang="en-US" sz="2000" dirty="0" smtClean="0"/>
                        <a:t>AM1</a:t>
                      </a:r>
                      <a:r>
                        <a:rPr lang="en-US" sz="2000" baseline="0" dirty="0" smtClean="0"/>
                        <a:t> </a:t>
                      </a:r>
                      <a:r>
                        <a:rPr lang="en-US" sz="2000" dirty="0" smtClean="0"/>
                        <a:t>(joint with ARC and 802.1)</a:t>
                      </a:r>
                      <a:endParaRPr lang="en-US" sz="2000" dirty="0"/>
                    </a:p>
                  </a:txBody>
                  <a:tcPr/>
                </a:tc>
                <a:tc>
                  <a:txBody>
                    <a:bodyPr/>
                    <a:lstStyle/>
                    <a:p>
                      <a:r>
                        <a:rPr lang="en-US" sz="2000" baseline="0" dirty="0" smtClean="0">
                          <a:latin typeface="+mn-lt"/>
                        </a:rPr>
                        <a:t>Landmark B</a:t>
                      </a:r>
                      <a:endParaRPr lang="en-US" sz="2000" dirty="0">
                        <a:latin typeface="+mn-lt"/>
                      </a:endParaRPr>
                    </a:p>
                  </a:txBody>
                  <a:tcPr/>
                </a:tc>
              </a:tr>
              <a:tr h="438695">
                <a:tc>
                  <a:txBody>
                    <a:bodyPr/>
                    <a:lstStyle/>
                    <a:p>
                      <a:r>
                        <a:rPr lang="en-US" sz="2000" dirty="0" smtClean="0"/>
                        <a:t>Thursday</a:t>
                      </a:r>
                      <a:endParaRPr lang="en-US" sz="2000" dirty="0"/>
                    </a:p>
                  </a:txBody>
                  <a:tcPr/>
                </a:tc>
                <a:tc>
                  <a:txBody>
                    <a:bodyPr/>
                    <a:lstStyle/>
                    <a:p>
                      <a:r>
                        <a:rPr lang="en-US" sz="2000" dirty="0" smtClean="0"/>
                        <a:t>AM2</a:t>
                      </a:r>
                      <a:endParaRPr lang="en-US" sz="20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dirty="0" smtClean="0">
                          <a:latin typeface="+mn-lt"/>
                          <a:cs typeface="Arial" charset="0"/>
                        </a:rPr>
                        <a:t>Bryan-</a:t>
                      </a:r>
                      <a:r>
                        <a:rPr lang="en-US" sz="2000" dirty="0" err="1" smtClean="0">
                          <a:latin typeface="+mn-lt"/>
                          <a:cs typeface="Arial" charset="0"/>
                        </a:rPr>
                        <a:t>Beeman</a:t>
                      </a:r>
                      <a:r>
                        <a:rPr lang="en-US" sz="2000" dirty="0" smtClean="0">
                          <a:latin typeface="+mn-lt"/>
                          <a:cs typeface="Arial" charset="0"/>
                        </a:rPr>
                        <a:t> A</a:t>
                      </a:r>
                      <a:endParaRPr lang="en-US" sz="2000" dirty="0" smtClean="0">
                        <a:latin typeface="+mn-lt"/>
                      </a:endParaRPr>
                    </a:p>
                  </a:txBody>
                  <a:tcPr/>
                </a:tc>
              </a:tr>
              <a:tr h="438695">
                <a:tc>
                  <a:txBody>
                    <a:bodyPr/>
                    <a:lstStyle/>
                    <a:p>
                      <a:r>
                        <a:rPr lang="en-US" sz="2000" dirty="0" smtClean="0"/>
                        <a:t>Thursday</a:t>
                      </a:r>
                      <a:endParaRPr lang="en-US" sz="2000" dirty="0"/>
                    </a:p>
                  </a:txBody>
                  <a:tcPr/>
                </a:tc>
                <a:tc>
                  <a:txBody>
                    <a:bodyPr/>
                    <a:lstStyle/>
                    <a:p>
                      <a:r>
                        <a:rPr lang="en-US" sz="2000" dirty="0" smtClean="0"/>
                        <a:t>PM2</a:t>
                      </a:r>
                      <a:endParaRPr lang="en-US" sz="20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dirty="0" smtClean="0">
                          <a:latin typeface="+mn-lt"/>
                          <a:cs typeface="Arial" charset="0"/>
                        </a:rPr>
                        <a:t>Bryan-</a:t>
                      </a:r>
                      <a:r>
                        <a:rPr lang="en-US" sz="2000" dirty="0" err="1" smtClean="0">
                          <a:latin typeface="+mn-lt"/>
                          <a:cs typeface="Arial" charset="0"/>
                        </a:rPr>
                        <a:t>Beeman</a:t>
                      </a:r>
                      <a:r>
                        <a:rPr lang="en-US" sz="2000" dirty="0" smtClean="0">
                          <a:latin typeface="+mn-lt"/>
                          <a:cs typeface="Arial" charset="0"/>
                        </a:rPr>
                        <a:t> A</a:t>
                      </a:r>
                      <a:endParaRPr lang="en-US" sz="2000" dirty="0" smtClean="0">
                        <a:latin typeface="+mn-lt"/>
                      </a:endParaRPr>
                    </a:p>
                  </a:txBody>
                  <a:tcPr/>
                </a:tc>
              </a:tr>
            </a:tbl>
          </a:graphicData>
        </a:graphic>
      </p:graphicFrame>
      <p:sp>
        <p:nvSpPr>
          <p:cNvPr id="4" name="Date Placeholder 3"/>
          <p:cNvSpPr>
            <a:spLocks noGrp="1"/>
          </p:cNvSpPr>
          <p:nvPr>
            <p:ph type="dt" sz="half" idx="10"/>
          </p:nvPr>
        </p:nvSpPr>
        <p:spPr/>
        <p:txBody>
          <a:bodyPr/>
          <a:lstStyle/>
          <a:p>
            <a:r>
              <a:rPr lang="en-US" smtClean="0"/>
              <a:t>November 2015</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smtClean="0"/>
              <a:t>Slide </a:t>
            </a:r>
            <a:fld id="{E07E2395-9832-434C-915E-5A5554E61FA5}" type="slidenum">
              <a:rPr lang="en-US" smtClean="0"/>
              <a:pPr/>
              <a:t>5</a:t>
            </a:fld>
            <a:endParaRPr lang="en-US"/>
          </a:p>
        </p:txBody>
      </p:sp>
    </p:spTree>
    <p:extLst>
      <p:ext uri="{BB962C8B-B14F-4D97-AF65-F5344CB8AC3E}">
        <p14:creationId xmlns:p14="http://schemas.microsoft.com/office/powerpoint/2010/main" val="4249385698"/>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November 2015</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6</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Monday, 9 November 2015</a:t>
            </a:r>
            <a:r>
              <a:rPr lang="en-US" sz="4000" dirty="0">
                <a:latin typeface="Arial" charset="0"/>
                <a:cs typeface="Arial" charset="0"/>
              </a:rPr>
              <a:t/>
            </a:r>
            <a:br>
              <a:rPr lang="en-US" sz="4000" dirty="0">
                <a:latin typeface="Arial" charset="0"/>
                <a:cs typeface="Arial" charset="0"/>
              </a:rPr>
            </a:br>
            <a:r>
              <a:rPr lang="en-US" dirty="0">
                <a:latin typeface="Arial" charset="0"/>
                <a:cs typeface="Arial" charset="0"/>
              </a:rPr>
              <a:t> </a:t>
            </a:r>
            <a:r>
              <a:rPr lang="en-US" dirty="0" smtClean="0">
                <a:latin typeface="Arial" charset="0"/>
                <a:cs typeface="Arial" charset="0"/>
              </a:rPr>
              <a:t>8:00 – 10:</a:t>
            </a:r>
            <a:r>
              <a:rPr lang="en-US" dirty="0">
                <a:latin typeface="Arial" charset="0"/>
                <a:cs typeface="Arial" charset="0"/>
              </a:rPr>
              <a:t>00, Room Bryan-</a:t>
            </a:r>
            <a:r>
              <a:rPr lang="en-US" dirty="0" err="1">
                <a:latin typeface="Arial" charset="0"/>
                <a:cs typeface="Arial" charset="0"/>
              </a:rPr>
              <a:t>Beeman</a:t>
            </a:r>
            <a:r>
              <a:rPr lang="en-US" dirty="0">
                <a:latin typeface="Arial" charset="0"/>
                <a:cs typeface="Arial" charset="0"/>
              </a:rPr>
              <a:t> B</a:t>
            </a:r>
            <a:endParaRPr lang="en-US" dirty="0">
              <a:latin typeface="Arial"/>
              <a:cs typeface="Arial"/>
            </a:endParaRPr>
          </a:p>
        </p:txBody>
      </p:sp>
      <p:sp>
        <p:nvSpPr>
          <p:cNvPr id="117763" name="Rectangle 3"/>
          <p:cNvSpPr>
            <a:spLocks noGrp="1" noChangeArrowheads="1"/>
          </p:cNvSpPr>
          <p:nvPr>
            <p:ph type="body" sz="half" idx="1"/>
          </p:nvPr>
        </p:nvSpPr>
        <p:spPr>
          <a:xfrm>
            <a:off x="685800" y="1905000"/>
            <a:ext cx="7924800" cy="4419600"/>
          </a:xfrm>
          <a:noFill/>
          <a:ln/>
        </p:spPr>
        <p:txBody>
          <a:bodyPr/>
          <a:lstStyle/>
          <a:p>
            <a:pPr>
              <a:lnSpc>
                <a:spcPct val="80000"/>
              </a:lnSpc>
            </a:pPr>
            <a:r>
              <a:rPr lang="en-US" b="0" dirty="0"/>
              <a:t>Call </a:t>
            </a:r>
            <a:r>
              <a:rPr lang="en-US" b="0" dirty="0" smtClean="0"/>
              <a:t>ad hoc meeting </a:t>
            </a:r>
            <a:r>
              <a:rPr lang="en-US" b="0" dirty="0"/>
              <a:t>to Order.</a:t>
            </a:r>
          </a:p>
          <a:p>
            <a:pPr>
              <a:lnSpc>
                <a:spcPct val="80000"/>
              </a:lnSpc>
            </a:pPr>
            <a:r>
              <a:rPr lang="en-US" b="0" dirty="0" smtClean="0"/>
              <a:t>Appointment of Secretary</a:t>
            </a:r>
          </a:p>
          <a:p>
            <a:pPr>
              <a:lnSpc>
                <a:spcPct val="80000"/>
              </a:lnSpc>
            </a:pPr>
            <a:r>
              <a:rPr lang="en-US" b="0" dirty="0" smtClean="0"/>
              <a:t>Review </a:t>
            </a:r>
            <a:r>
              <a:rPr lang="en-US" b="0" dirty="0"/>
              <a:t>of IEEE 802 and 802.11 Policies and Procedures on Intellectual Property, Inappropriate Topics, Etc.</a:t>
            </a:r>
          </a:p>
          <a:p>
            <a:pPr>
              <a:lnSpc>
                <a:spcPct val="80000"/>
              </a:lnSpc>
            </a:pPr>
            <a:r>
              <a:rPr lang="en-US" b="0" dirty="0"/>
              <a:t>Attendance Recording </a:t>
            </a:r>
            <a:r>
              <a:rPr lang="en-US" b="0" dirty="0" smtClean="0"/>
              <a:t>Reminder</a:t>
            </a:r>
          </a:p>
          <a:p>
            <a:pPr>
              <a:lnSpc>
                <a:spcPct val="80000"/>
              </a:lnSpc>
            </a:pPr>
            <a:r>
              <a:rPr lang="en-US" b="0" dirty="0" smtClean="0"/>
              <a:t>Approval of Agenda</a:t>
            </a:r>
          </a:p>
          <a:p>
            <a:pPr>
              <a:lnSpc>
                <a:spcPct val="80000"/>
              </a:lnSpc>
            </a:pPr>
            <a:r>
              <a:rPr lang="en-US" b="0" dirty="0" smtClean="0"/>
              <a:t>Discussion of remaining open comments.</a:t>
            </a:r>
            <a:endParaRPr lang="en-US" b="0" dirty="0"/>
          </a:p>
          <a:p>
            <a:pPr>
              <a:lnSpc>
                <a:spcPct val="80000"/>
              </a:lnSpc>
            </a:pPr>
            <a:r>
              <a:rPr lang="en-US" b="0" dirty="0" smtClean="0"/>
              <a:t>Adjourn </a:t>
            </a:r>
            <a:r>
              <a:rPr lang="en-US" b="0" dirty="0" smtClean="0"/>
              <a:t>ad hoc meeting.</a:t>
            </a:r>
            <a:endParaRPr lang="en-US" b="0" dirty="0"/>
          </a:p>
          <a:p>
            <a:pPr>
              <a:lnSpc>
                <a:spcPct val="80000"/>
              </a:lnSpc>
            </a:pPr>
            <a:endParaRPr lang="en-US" b="0" dirty="0"/>
          </a:p>
        </p:txBody>
      </p:sp>
    </p:spTree>
    <p:extLst>
      <p:ext uri="{BB962C8B-B14F-4D97-AF65-F5344CB8AC3E}">
        <p14:creationId xmlns:p14="http://schemas.microsoft.com/office/powerpoint/2010/main" val="3328625017"/>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365125" y="274638"/>
            <a:ext cx="8458200" cy="1143000"/>
          </a:xfrm>
        </p:spPr>
        <p:txBody>
          <a:bodyPr/>
          <a:lstStyle/>
          <a:p>
            <a:r>
              <a:rPr lang="en-US" dirty="0">
                <a:latin typeface="Times New Roman" charset="0"/>
              </a:rPr>
              <a:t>Participants, Patents, and Duty to Inform</a:t>
            </a:r>
          </a:p>
        </p:txBody>
      </p:sp>
      <p:sp>
        <p:nvSpPr>
          <p:cNvPr id="17411"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US" b="1" u="sng">
              <a:solidFill>
                <a:srgbClr val="000099"/>
              </a:solidFill>
              <a:latin typeface="Helvetica" charset="0"/>
            </a:endParaRPr>
          </a:p>
        </p:txBody>
      </p:sp>
      <p:sp>
        <p:nvSpPr>
          <p:cNvPr id="17412" name="Rectangle 4"/>
          <p:cNvSpPr>
            <a:spLocks noChangeArrowheads="1"/>
          </p:cNvSpPr>
          <p:nvPr/>
        </p:nvSpPr>
        <p:spPr bwMode="auto">
          <a:xfrm>
            <a:off x="457200" y="1371600"/>
            <a:ext cx="83058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charset="0"/>
              <a:buChar char="l"/>
            </a:pPr>
            <a:endParaRPr lang="en-US" sz="500" u="sng" dirty="0">
              <a:solidFill>
                <a:srgbClr val="FF0000"/>
              </a:solidFill>
              <a:latin typeface="Arial" charset="0"/>
            </a:endParaRPr>
          </a:p>
          <a:p>
            <a:pPr marL="285750" indent="-285750">
              <a:buFont typeface="Wingdings" charset="2"/>
              <a:buChar char="Ø"/>
            </a:pPr>
            <a:r>
              <a:rPr lang="en-US" sz="1600" b="1" dirty="0" smtClean="0">
                <a:latin typeface="Arial" charset="0"/>
              </a:rPr>
              <a:t>All </a:t>
            </a:r>
            <a:r>
              <a:rPr lang="en-US" sz="1600" b="1" dirty="0">
                <a:latin typeface="Arial" charset="0"/>
              </a:rPr>
              <a:t>participants in this meeting have certain obligations under the IEEE-SA Patent Policy. </a:t>
            </a:r>
            <a:endParaRPr lang="en-US" sz="1600" b="1" dirty="0" smtClean="0">
              <a:latin typeface="Arial" charset="0"/>
            </a:endParaRPr>
          </a:p>
          <a:p>
            <a:pPr marL="285750" indent="-285750">
              <a:buFont typeface="Arial"/>
              <a:buChar char="•"/>
            </a:pPr>
            <a:r>
              <a:rPr lang="en-US" sz="1600" b="1" dirty="0" smtClean="0">
                <a:solidFill>
                  <a:srgbClr val="003399"/>
                </a:solidFill>
                <a:latin typeface="Arial" charset="0"/>
              </a:rPr>
              <a:t>Participants </a:t>
            </a:r>
            <a:r>
              <a:rPr lang="en-US" sz="1600" b="1" dirty="0">
                <a:solidFill>
                  <a:srgbClr val="003399"/>
                </a:solidFill>
                <a:latin typeface="Arial" charset="0"/>
              </a:rPr>
              <a:t>[Note: </a:t>
            </a:r>
            <a:r>
              <a:rPr lang="en-GB" sz="1600" b="1" dirty="0">
                <a:solidFill>
                  <a:srgbClr val="003399"/>
                </a:solidFill>
                <a:latin typeface="Arial" charset="0"/>
              </a:rPr>
              <a:t>Quoted text excerpted from IEEE-SA Standards Board Bylaws </a:t>
            </a:r>
            <a:r>
              <a:rPr lang="en-GB" sz="1600" b="1" dirty="0" err="1">
                <a:solidFill>
                  <a:srgbClr val="003399"/>
                </a:solidFill>
                <a:latin typeface="Arial" charset="0"/>
              </a:rPr>
              <a:t>subclause</a:t>
            </a:r>
            <a:r>
              <a:rPr lang="en-GB" sz="1600" b="1" dirty="0">
                <a:solidFill>
                  <a:srgbClr val="003399"/>
                </a:solidFill>
                <a:latin typeface="Arial" charset="0"/>
              </a:rPr>
              <a:t> 6.2</a:t>
            </a:r>
            <a:r>
              <a:rPr lang="en-US" sz="1600" b="1" dirty="0">
                <a:solidFill>
                  <a:srgbClr val="003399"/>
                </a:solidFill>
                <a:latin typeface="Arial" charset="0"/>
              </a:rPr>
              <a:t>]</a:t>
            </a:r>
            <a:r>
              <a:rPr lang="en-US" sz="1600" b="1" dirty="0" smtClean="0">
                <a:solidFill>
                  <a:srgbClr val="003399"/>
                </a:solidFill>
                <a:latin typeface="Arial" charset="0"/>
              </a:rPr>
              <a:t>:</a:t>
            </a:r>
          </a:p>
          <a:p>
            <a:pPr marL="742950" lvl="1" indent="-285750">
              <a:buFont typeface="Arial"/>
              <a:buChar char="•"/>
            </a:pPr>
            <a:r>
              <a:rPr lang="en-US" sz="1600" b="1" dirty="0" smtClean="0">
                <a:solidFill>
                  <a:srgbClr val="003399"/>
                </a:solidFill>
                <a:latin typeface="Arial" charset="0"/>
              </a:rPr>
              <a:t>“</a:t>
            </a:r>
            <a:r>
              <a:rPr lang="en-US" sz="1600" b="1" dirty="0">
                <a:solidFill>
                  <a:srgbClr val="003399"/>
                </a:solidFill>
                <a:latin typeface="Arial"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a:t>
            </a:r>
            <a:r>
              <a:rPr lang="en-US" sz="1600" b="1" dirty="0" smtClean="0">
                <a:solidFill>
                  <a:srgbClr val="003399"/>
                </a:solidFill>
                <a:latin typeface="Arial" charset="0"/>
              </a:rPr>
              <a:t>represent.</a:t>
            </a:r>
          </a:p>
          <a:p>
            <a:pPr marL="742950" lvl="1" indent="-285750">
              <a:buFont typeface="Arial"/>
              <a:buChar char="•"/>
            </a:pPr>
            <a:r>
              <a:rPr lang="en-US" sz="1600" b="1" dirty="0" smtClean="0">
                <a:solidFill>
                  <a:srgbClr val="003399"/>
                </a:solidFill>
                <a:latin typeface="Arial" charset="0"/>
              </a:rPr>
              <a:t>“</a:t>
            </a:r>
            <a:r>
              <a:rPr lang="en-US" sz="1600" b="1" dirty="0">
                <a:solidFill>
                  <a:srgbClr val="003399"/>
                </a:solidFill>
                <a:latin typeface="Arial" charset="0"/>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r>
              <a:rPr lang="en-US" sz="1600" b="1" dirty="0" smtClean="0">
                <a:solidFill>
                  <a:srgbClr val="003399"/>
                </a:solidFill>
                <a:latin typeface="Arial" charset="0"/>
              </a:rPr>
              <a:t>)</a:t>
            </a:r>
          </a:p>
          <a:p>
            <a:pPr marL="285750" indent="-285750">
              <a:buFont typeface="Arial"/>
              <a:buChar char="•"/>
            </a:pPr>
            <a:r>
              <a:rPr lang="en-US" sz="1600" b="1" dirty="0" smtClean="0">
                <a:solidFill>
                  <a:srgbClr val="003399"/>
                </a:solidFill>
                <a:latin typeface="Arial" charset="0"/>
              </a:rPr>
              <a:t>The </a:t>
            </a:r>
            <a:r>
              <a:rPr lang="en-US" sz="1600" b="1" dirty="0">
                <a:solidFill>
                  <a:srgbClr val="003399"/>
                </a:solidFill>
                <a:latin typeface="Arial" charset="0"/>
              </a:rPr>
              <a:t>above does not apply if the patent claim is already the subject of an Accepted Letter of Assurance that applies to the proposed standard(s) under consideration by this </a:t>
            </a:r>
            <a:r>
              <a:rPr lang="en-US" sz="1600" b="1" dirty="0" smtClean="0">
                <a:solidFill>
                  <a:srgbClr val="003399"/>
                </a:solidFill>
                <a:latin typeface="Arial" charset="0"/>
              </a:rPr>
              <a:t>group</a:t>
            </a:r>
          </a:p>
          <a:p>
            <a:pPr marL="285750" indent="-285750">
              <a:buFont typeface="Arial"/>
              <a:buChar char="•"/>
            </a:pPr>
            <a:r>
              <a:rPr lang="en-US" sz="1600" b="1" dirty="0" smtClean="0">
                <a:solidFill>
                  <a:srgbClr val="003399"/>
                </a:solidFill>
                <a:latin typeface="Arial" charset="0"/>
              </a:rPr>
              <a:t>Early </a:t>
            </a:r>
            <a:r>
              <a:rPr lang="en-US" sz="1600" b="1" dirty="0">
                <a:solidFill>
                  <a:srgbClr val="003399"/>
                </a:solidFill>
                <a:latin typeface="Arial" charset="0"/>
              </a:rPr>
              <a:t>identification of holders of potential Essential Patent Claims is strongly </a:t>
            </a:r>
            <a:r>
              <a:rPr lang="en-US" sz="1600" b="1" dirty="0" smtClean="0">
                <a:solidFill>
                  <a:srgbClr val="003399"/>
                </a:solidFill>
                <a:latin typeface="Arial" charset="0"/>
              </a:rPr>
              <a:t>encouraged</a:t>
            </a:r>
          </a:p>
          <a:p>
            <a:pPr marL="285750" indent="-285750">
              <a:buFont typeface="Arial"/>
              <a:buChar char="•"/>
            </a:pPr>
            <a:r>
              <a:rPr lang="en-US" sz="1600" b="1" dirty="0" smtClean="0">
                <a:solidFill>
                  <a:srgbClr val="003399"/>
                </a:solidFill>
                <a:latin typeface="Arial" charset="0"/>
              </a:rPr>
              <a:t>No </a:t>
            </a:r>
            <a:r>
              <a:rPr lang="en-US" sz="1600" b="1" dirty="0">
                <a:solidFill>
                  <a:srgbClr val="003399"/>
                </a:solidFill>
                <a:latin typeface="Arial" charset="0"/>
              </a:rPr>
              <a:t>duty to perform a patent search</a:t>
            </a:r>
            <a:endParaRPr lang="en-US" sz="1600" dirty="0">
              <a:latin typeface="Arial" charset="0"/>
            </a:endParaRPr>
          </a:p>
          <a:p>
            <a:pPr marL="230188" indent="-230188">
              <a:spcBef>
                <a:spcPct val="20000"/>
              </a:spcBef>
              <a:buClr>
                <a:srgbClr val="CC3300"/>
              </a:buClr>
              <a:buSzPct val="50000"/>
              <a:buFont typeface="Monotype Sorts" charset="0"/>
              <a:buChar char="l"/>
            </a:pPr>
            <a:endParaRPr lang="en-GB" sz="1600" b="1" dirty="0">
              <a:solidFill>
                <a:srgbClr val="000099"/>
              </a:solidFill>
              <a:latin typeface="Arial" charset="0"/>
            </a:endParaRPr>
          </a:p>
        </p:txBody>
      </p:sp>
      <p:sp>
        <p:nvSpPr>
          <p:cNvPr id="17413"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November 2015</a:t>
            </a:r>
            <a:endParaRPr lang="en-US" sz="1800"/>
          </a:p>
        </p:txBody>
      </p:sp>
      <p:sp>
        <p:nvSpPr>
          <p:cNvPr id="1741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62F37B4C-7187-734C-BADF-C261D9DB3F43}" type="slidenum">
              <a:rPr lang="en-US"/>
              <a:pPr/>
              <a:t>7</a:t>
            </a:fld>
            <a:endParaRPr lang="en-US"/>
          </a:p>
        </p:txBody>
      </p:sp>
      <p:sp>
        <p:nvSpPr>
          <p:cNvPr id="17415"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2595989812"/>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57200" y="274638"/>
            <a:ext cx="8229600" cy="1143000"/>
          </a:xfrm>
        </p:spPr>
        <p:txBody>
          <a:bodyPr/>
          <a:lstStyle/>
          <a:p>
            <a:r>
              <a:rPr lang="en-GB">
                <a:latin typeface="Times New Roman" charset="0"/>
              </a:rPr>
              <a:t>Patent Related Links</a:t>
            </a:r>
            <a:endParaRPr lang="en-US">
              <a:latin typeface="Times New Roman" charset="0"/>
            </a:endParaRPr>
          </a:p>
        </p:txBody>
      </p:sp>
      <p:sp>
        <p:nvSpPr>
          <p:cNvPr id="163843" name="Rectangle 3"/>
          <p:cNvSpPr>
            <a:spLocks noGrp="1" noChangeArrowheads="1"/>
          </p:cNvSpPr>
          <p:nvPr>
            <p:ph type="body" idx="1"/>
          </p:nvPr>
        </p:nvSpPr>
        <p:spPr>
          <a:xfrm>
            <a:off x="76200" y="1447800"/>
            <a:ext cx="8991600" cy="3886200"/>
          </a:xfrm>
        </p:spPr>
        <p:txBody>
          <a:bodyPr/>
          <a:lstStyle/>
          <a:p>
            <a:pPr lvl="1">
              <a:lnSpc>
                <a:spcPct val="90000"/>
              </a:lnSpc>
              <a:buFont typeface="Monotype Sorts" charset="0"/>
              <a:buNone/>
            </a:pPr>
            <a:r>
              <a:rPr lang="en-US" sz="2400" dirty="0">
                <a:latin typeface="Times New Roman" charset="0"/>
                <a:cs typeface="Times New Roman" charset="0"/>
              </a:rPr>
              <a:t>	</a:t>
            </a:r>
            <a:r>
              <a:rPr lang="en-US" sz="2400" dirty="0" smtClean="0">
                <a:latin typeface="Arial" charset="0"/>
                <a:cs typeface="Times New Roman" charset="0"/>
              </a:rPr>
              <a:t>All </a:t>
            </a:r>
            <a:r>
              <a:rPr lang="en-US" sz="2400" dirty="0">
                <a:latin typeface="Arial" charset="0"/>
                <a:cs typeface="Times New Roman" charset="0"/>
              </a:rPr>
              <a:t>participants should be familiar with their obligations under the IEEE-SA Policies &amp; Procedures for standards development.</a:t>
            </a:r>
          </a:p>
          <a:p>
            <a:pPr lvl="1">
              <a:lnSpc>
                <a:spcPct val="90000"/>
              </a:lnSpc>
              <a:buFont typeface="Monotype Sorts" charset="0"/>
              <a:buNone/>
            </a:pPr>
            <a:r>
              <a:rPr lang="en-US" sz="2400" dirty="0">
                <a:latin typeface="Arial" charset="0"/>
                <a:cs typeface="Times New Roman" charset="0"/>
              </a:rPr>
              <a:t>	Patent Policy is stated in these sources:</a:t>
            </a:r>
          </a:p>
          <a:p>
            <a:pPr lvl="1">
              <a:lnSpc>
                <a:spcPct val="90000"/>
              </a:lnSpc>
              <a:buFont typeface="Monotype Sorts" charset="0"/>
              <a:buNone/>
            </a:pPr>
            <a:r>
              <a:rPr lang="en-GB" sz="2400" dirty="0">
                <a:latin typeface="Arial" charset="0"/>
              </a:rPr>
              <a:t>		IEEE-SA Standards Boards Bylaws</a:t>
            </a:r>
          </a:p>
          <a:p>
            <a:pPr lvl="1">
              <a:lnSpc>
                <a:spcPct val="90000"/>
              </a:lnSpc>
              <a:buFont typeface="Monotype Sorts" charset="0"/>
              <a:buNone/>
            </a:pPr>
            <a:r>
              <a:rPr lang="en-US" sz="2100" dirty="0">
                <a:latin typeface="Arial" charset="0"/>
              </a:rPr>
              <a:t>		</a:t>
            </a:r>
            <a:r>
              <a:rPr lang="en-US" sz="2100" i="1" dirty="0">
                <a:latin typeface="Arial" charset="0"/>
              </a:rPr>
              <a:t>http://</a:t>
            </a:r>
            <a:r>
              <a:rPr lang="en-US" sz="2100" i="1" dirty="0" err="1">
                <a:latin typeface="Arial" charset="0"/>
              </a:rPr>
              <a:t>standards.ieee.org</a:t>
            </a:r>
            <a:r>
              <a:rPr lang="en-US" sz="2100" i="1" dirty="0">
                <a:latin typeface="Arial" charset="0"/>
              </a:rPr>
              <a:t>/develop/policies/bylaws/sect6-7.html#6</a:t>
            </a:r>
          </a:p>
          <a:p>
            <a:pPr lvl="1">
              <a:lnSpc>
                <a:spcPct val="90000"/>
              </a:lnSpc>
              <a:buFont typeface="Monotype Sorts" charset="0"/>
              <a:buNone/>
            </a:pPr>
            <a:r>
              <a:rPr lang="en-GB" sz="2400" dirty="0">
                <a:latin typeface="Arial" charset="0"/>
              </a:rPr>
              <a:t>		IEEE-SA Standards Board Operations Manual</a:t>
            </a:r>
          </a:p>
          <a:p>
            <a:pPr lvl="1">
              <a:lnSpc>
                <a:spcPct val="90000"/>
              </a:lnSpc>
              <a:buFont typeface="Monotype Sorts" charset="0"/>
              <a:buNone/>
            </a:pPr>
            <a:r>
              <a:rPr lang="en-US" sz="2400" dirty="0">
                <a:latin typeface="Arial" charset="0"/>
              </a:rPr>
              <a:t>		</a:t>
            </a:r>
            <a:r>
              <a:rPr lang="en-US" sz="2100" i="1" dirty="0">
                <a:latin typeface="Arial" charset="0"/>
              </a:rPr>
              <a:t>http://</a:t>
            </a:r>
            <a:r>
              <a:rPr lang="en-US" sz="2100" i="1" dirty="0" err="1">
                <a:latin typeface="Arial" charset="0"/>
              </a:rPr>
              <a:t>standards.ieee.org</a:t>
            </a:r>
            <a:r>
              <a:rPr lang="en-US" sz="2100" i="1" dirty="0">
                <a:latin typeface="Arial" charset="0"/>
              </a:rPr>
              <a:t>/develop/policies/</a:t>
            </a:r>
            <a:r>
              <a:rPr lang="en-US" sz="2100" i="1" dirty="0" err="1">
                <a:latin typeface="Arial" charset="0"/>
              </a:rPr>
              <a:t>opman</a:t>
            </a:r>
            <a:r>
              <a:rPr lang="en-US" sz="2100" i="1" dirty="0">
                <a:latin typeface="Arial" charset="0"/>
              </a:rPr>
              <a:t>/sect6.html#6.3</a:t>
            </a:r>
            <a:endParaRPr lang="en-US" sz="2400" dirty="0">
              <a:latin typeface="Arial" charset="0"/>
            </a:endParaRPr>
          </a:p>
          <a:p>
            <a:pPr lvl="1">
              <a:lnSpc>
                <a:spcPct val="90000"/>
              </a:lnSpc>
              <a:buFont typeface="Monotype Sorts" charset="0"/>
              <a:buNone/>
            </a:pPr>
            <a:r>
              <a:rPr lang="en-US" sz="2400" dirty="0">
                <a:latin typeface="Arial" charset="0"/>
                <a:cs typeface="Times New Roman" charset="0"/>
              </a:rPr>
              <a:t>	Material about the patent policy is available at</a:t>
            </a:r>
            <a:r>
              <a:rPr lang="en-US" sz="2400" dirty="0">
                <a:latin typeface="Arial" charset="0"/>
              </a:rPr>
              <a:t> </a:t>
            </a:r>
          </a:p>
          <a:p>
            <a:pPr lvl="1">
              <a:lnSpc>
                <a:spcPct val="90000"/>
              </a:lnSpc>
              <a:buFont typeface="Monotype Sorts" charset="0"/>
              <a:buNone/>
            </a:pPr>
            <a:r>
              <a:rPr lang="en-US" sz="2400" dirty="0">
                <a:latin typeface="Arial" charset="0"/>
              </a:rPr>
              <a:t>		</a:t>
            </a:r>
            <a:r>
              <a:rPr lang="en-US" sz="2100" i="1" dirty="0">
                <a:latin typeface="Arial" charset="0"/>
              </a:rPr>
              <a:t>http://</a:t>
            </a:r>
            <a:r>
              <a:rPr lang="en-US" sz="2100" i="1" dirty="0" err="1">
                <a:latin typeface="Arial" charset="0"/>
              </a:rPr>
              <a:t>standards.ieee.org</a:t>
            </a:r>
            <a:r>
              <a:rPr lang="en-US" sz="2100" i="1" dirty="0">
                <a:latin typeface="Arial" charset="0"/>
              </a:rPr>
              <a:t>/about/</a:t>
            </a:r>
            <a:r>
              <a:rPr lang="en-US" sz="2100" i="1" dirty="0" err="1">
                <a:latin typeface="Arial" charset="0"/>
              </a:rPr>
              <a:t>sasb</a:t>
            </a:r>
            <a:r>
              <a:rPr lang="en-US" sz="2100" i="1" dirty="0">
                <a:latin typeface="Arial" charset="0"/>
              </a:rPr>
              <a:t>/</a:t>
            </a:r>
            <a:r>
              <a:rPr lang="en-US" sz="2100" i="1" dirty="0" err="1">
                <a:latin typeface="Arial" charset="0"/>
              </a:rPr>
              <a:t>patcom</a:t>
            </a:r>
            <a:r>
              <a:rPr lang="en-US" sz="2100" i="1" dirty="0">
                <a:latin typeface="Arial" charset="0"/>
              </a:rPr>
              <a:t>/</a:t>
            </a:r>
            <a:r>
              <a:rPr lang="en-US" sz="2100" i="1" dirty="0" err="1">
                <a:latin typeface="Arial" charset="0"/>
              </a:rPr>
              <a:t>materials.html</a:t>
            </a:r>
            <a:endParaRPr lang="en-US" sz="2100" i="1" dirty="0">
              <a:latin typeface="Arial" charset="0"/>
            </a:endParaRPr>
          </a:p>
        </p:txBody>
      </p:sp>
      <p:sp>
        <p:nvSpPr>
          <p:cNvPr id="18436" name="Rectangle 7"/>
          <p:cNvSpPr>
            <a:spLocks noChangeArrowheads="1"/>
          </p:cNvSpPr>
          <p:nvPr/>
        </p:nvSpPr>
        <p:spPr bwMode="auto">
          <a:xfrm>
            <a:off x="1295400" y="5273675"/>
            <a:ext cx="6781800" cy="11695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b="1" dirty="0">
                <a:solidFill>
                  <a:srgbClr val="000099"/>
                </a:solidFill>
                <a:latin typeface="Arial" charset="0"/>
              </a:rPr>
              <a:t>If you have questions, contact the IEEE-SA Standards Board Patent Committee Administrator at </a:t>
            </a:r>
            <a:r>
              <a:rPr lang="en-US" b="1" dirty="0" err="1">
                <a:solidFill>
                  <a:srgbClr val="000099"/>
                </a:solidFill>
                <a:latin typeface="Arial" charset="0"/>
              </a:rPr>
              <a:t>patcom@ieee.org</a:t>
            </a:r>
            <a:r>
              <a:rPr lang="en-US" b="1" dirty="0">
                <a:solidFill>
                  <a:srgbClr val="000099"/>
                </a:solidFill>
                <a:latin typeface="Arial" charset="0"/>
              </a:rPr>
              <a:t> or visit http://</a:t>
            </a:r>
            <a:r>
              <a:rPr lang="en-US" b="1" dirty="0" err="1">
                <a:solidFill>
                  <a:srgbClr val="000099"/>
                </a:solidFill>
                <a:latin typeface="Arial" charset="0"/>
              </a:rPr>
              <a:t>standards.ieee.org</a:t>
            </a:r>
            <a:r>
              <a:rPr lang="en-US" b="1" dirty="0">
                <a:solidFill>
                  <a:srgbClr val="000099"/>
                </a:solidFill>
                <a:latin typeface="Arial" charset="0"/>
              </a:rPr>
              <a:t>/about/</a:t>
            </a:r>
            <a:r>
              <a:rPr lang="en-US" b="1" dirty="0" err="1">
                <a:solidFill>
                  <a:srgbClr val="000099"/>
                </a:solidFill>
                <a:latin typeface="Arial" charset="0"/>
              </a:rPr>
              <a:t>sasb</a:t>
            </a:r>
            <a:r>
              <a:rPr lang="en-US" b="1" dirty="0">
                <a:solidFill>
                  <a:srgbClr val="000099"/>
                </a:solidFill>
                <a:latin typeface="Arial" charset="0"/>
              </a:rPr>
              <a:t>/</a:t>
            </a:r>
            <a:r>
              <a:rPr lang="en-US" b="1" dirty="0" err="1">
                <a:solidFill>
                  <a:srgbClr val="000099"/>
                </a:solidFill>
                <a:latin typeface="Arial" charset="0"/>
              </a:rPr>
              <a:t>patcom</a:t>
            </a:r>
            <a:r>
              <a:rPr lang="en-US" b="1" dirty="0">
                <a:solidFill>
                  <a:srgbClr val="000099"/>
                </a:solidFill>
                <a:latin typeface="Arial" charset="0"/>
              </a:rPr>
              <a:t>/</a:t>
            </a:r>
            <a:r>
              <a:rPr lang="en-US" b="1" dirty="0" err="1">
                <a:solidFill>
                  <a:srgbClr val="000099"/>
                </a:solidFill>
                <a:latin typeface="Arial" charset="0"/>
              </a:rPr>
              <a:t>index.html</a:t>
            </a:r>
            <a:endParaRPr lang="en-US" b="1" dirty="0">
              <a:solidFill>
                <a:srgbClr val="000099"/>
              </a:solidFill>
              <a:latin typeface="Arial" charset="0"/>
            </a:endParaRPr>
          </a:p>
          <a:p>
            <a:pPr algn="ctr">
              <a:lnSpc>
                <a:spcPct val="80000"/>
              </a:lnSpc>
              <a:spcBef>
                <a:spcPct val="20000"/>
              </a:spcBef>
              <a:buClr>
                <a:srgbClr val="CC3300"/>
              </a:buClr>
              <a:buSzPct val="50000"/>
            </a:pPr>
            <a:endParaRPr lang="en-US" b="1" dirty="0">
              <a:solidFill>
                <a:srgbClr val="000099"/>
              </a:solidFill>
              <a:latin typeface="Arial" charset="0"/>
            </a:endParaRPr>
          </a:p>
          <a:p>
            <a:pPr algn="ctr">
              <a:lnSpc>
                <a:spcPct val="80000"/>
              </a:lnSpc>
              <a:spcBef>
                <a:spcPct val="20000"/>
              </a:spcBef>
              <a:buClr>
                <a:srgbClr val="CC3300"/>
              </a:buClr>
              <a:buSzPct val="50000"/>
            </a:pPr>
            <a:r>
              <a:rPr lang="en-US" b="1" dirty="0">
                <a:solidFill>
                  <a:srgbClr val="000099"/>
                </a:solidFill>
                <a:latin typeface="Arial" charset="0"/>
              </a:rPr>
              <a:t>This slide set is available at https://</a:t>
            </a:r>
            <a:r>
              <a:rPr lang="en-US" b="1" dirty="0" err="1">
                <a:solidFill>
                  <a:srgbClr val="000099"/>
                </a:solidFill>
                <a:latin typeface="Arial" charset="0"/>
              </a:rPr>
              <a:t>development.standards.ieee.org</a:t>
            </a:r>
            <a:r>
              <a:rPr lang="en-US" b="1" dirty="0">
                <a:solidFill>
                  <a:srgbClr val="000099"/>
                </a:solidFill>
                <a:latin typeface="Arial" charset="0"/>
              </a:rPr>
              <a:t>/</a:t>
            </a:r>
            <a:r>
              <a:rPr lang="en-US" b="1" dirty="0" err="1">
                <a:solidFill>
                  <a:srgbClr val="000099"/>
                </a:solidFill>
                <a:latin typeface="Arial" charset="0"/>
              </a:rPr>
              <a:t>myproject</a:t>
            </a:r>
            <a:r>
              <a:rPr lang="en-US" b="1" dirty="0">
                <a:solidFill>
                  <a:srgbClr val="000099"/>
                </a:solidFill>
                <a:latin typeface="Arial" charset="0"/>
              </a:rPr>
              <a:t>/Public/</a:t>
            </a:r>
            <a:r>
              <a:rPr lang="en-US" b="1" dirty="0" err="1">
                <a:solidFill>
                  <a:srgbClr val="000099"/>
                </a:solidFill>
                <a:latin typeface="Arial" charset="0"/>
              </a:rPr>
              <a:t>mytools</a:t>
            </a:r>
            <a:r>
              <a:rPr lang="en-US" b="1" dirty="0">
                <a:solidFill>
                  <a:srgbClr val="000099"/>
                </a:solidFill>
                <a:latin typeface="Arial" charset="0"/>
              </a:rPr>
              <a:t>/mob/</a:t>
            </a:r>
            <a:r>
              <a:rPr lang="en-US" b="1" dirty="0" err="1">
                <a:solidFill>
                  <a:srgbClr val="000099"/>
                </a:solidFill>
                <a:latin typeface="Arial" charset="0"/>
              </a:rPr>
              <a:t>slideset.ppt</a:t>
            </a:r>
            <a:endParaRPr lang="en-US" b="1" dirty="0">
              <a:solidFill>
                <a:srgbClr val="000099"/>
              </a:solidFill>
              <a:latin typeface="Arial" charset="0"/>
            </a:endParaRPr>
          </a:p>
        </p:txBody>
      </p:sp>
      <p:sp>
        <p:nvSpPr>
          <p:cNvPr id="18437"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November 2015</a:t>
            </a:r>
            <a:endParaRPr lang="en-US" sz="1800"/>
          </a:p>
        </p:txBody>
      </p:sp>
      <p:sp>
        <p:nvSpPr>
          <p:cNvPr id="1843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E27F5376-F929-B348-BA06-2D3AD8D5E77A}" type="slidenum">
              <a:rPr lang="en-US"/>
              <a:pPr/>
              <a:t>8</a:t>
            </a:fld>
            <a:endParaRPr lang="en-US"/>
          </a:p>
        </p:txBody>
      </p:sp>
      <p:sp>
        <p:nvSpPr>
          <p:cNvPr id="18439"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2023807683"/>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1026"/>
          <p:cNvSpPr>
            <a:spLocks noGrp="1" noChangeArrowheads="1"/>
          </p:cNvSpPr>
          <p:nvPr>
            <p:ph type="title"/>
          </p:nvPr>
        </p:nvSpPr>
        <p:spPr>
          <a:xfrm>
            <a:off x="457200" y="304800"/>
            <a:ext cx="8229600" cy="1143000"/>
          </a:xfrm>
        </p:spPr>
        <p:txBody>
          <a:bodyPr/>
          <a:lstStyle/>
          <a:p>
            <a:r>
              <a:rPr lang="en-US">
                <a:latin typeface="Times New Roman" charset="0"/>
              </a:rPr>
              <a:t>Call for Potentially Essential Patents</a:t>
            </a:r>
          </a:p>
        </p:txBody>
      </p:sp>
      <p:sp>
        <p:nvSpPr>
          <p:cNvPr id="19459" name="Rectangle 1027"/>
          <p:cNvSpPr>
            <a:spLocks noGrp="1" noChangeArrowheads="1"/>
          </p:cNvSpPr>
          <p:nvPr>
            <p:ph type="body" idx="1"/>
          </p:nvPr>
        </p:nvSpPr>
        <p:spPr>
          <a:xfrm>
            <a:off x="685800" y="1752600"/>
            <a:ext cx="7772400" cy="4114800"/>
          </a:xfrm>
        </p:spPr>
        <p:txBody>
          <a:bodyPr/>
          <a:lstStyle/>
          <a:p>
            <a:pPr>
              <a:buFont typeface="Arial" charset="0"/>
              <a:buChar char="•"/>
            </a:pPr>
            <a:r>
              <a:rPr lang="en-US" sz="2800" dirty="0" smtClean="0">
                <a:latin typeface="+mj-lt"/>
              </a:rPr>
              <a:t>If </a:t>
            </a:r>
            <a:r>
              <a:rPr lang="en-US" sz="2800" dirty="0">
                <a:latin typeface="+mj-lt"/>
              </a:rPr>
              <a:t>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charset="0"/>
              <a:buChar char="•"/>
            </a:pPr>
            <a:r>
              <a:rPr lang="en-US" dirty="0">
                <a:latin typeface="Arial" charset="0"/>
              </a:rPr>
              <a:t>Either speak up now or</a:t>
            </a:r>
          </a:p>
          <a:p>
            <a:pPr lvl="1">
              <a:buFont typeface="Arial" charset="0"/>
              <a:buChar char="•"/>
            </a:pPr>
            <a:r>
              <a:rPr lang="en-US" dirty="0">
                <a:latin typeface="Arial" charset="0"/>
              </a:rPr>
              <a:t>Provide the chair of this group with the identity of the holder(s) of any and all such claims as soon as possible or</a:t>
            </a:r>
          </a:p>
          <a:p>
            <a:pPr lvl="1">
              <a:buFont typeface="Arial" charset="0"/>
              <a:buChar char="•"/>
            </a:pPr>
            <a:r>
              <a:rPr lang="en-US" dirty="0">
                <a:latin typeface="Arial" charset="0"/>
              </a:rPr>
              <a:t>Cause an LOA to be submitted</a:t>
            </a:r>
          </a:p>
        </p:txBody>
      </p:sp>
      <p:sp>
        <p:nvSpPr>
          <p:cNvPr id="19460"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November 2015</a:t>
            </a:r>
            <a:endParaRPr lang="en-US" sz="1800"/>
          </a:p>
        </p:txBody>
      </p:sp>
      <p:sp>
        <p:nvSpPr>
          <p:cNvPr id="19461"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DC0438AE-B249-9245-9AF3-FB2763E167E9}" type="slidenum">
              <a:rPr lang="en-US"/>
              <a:pPr/>
              <a:t>9</a:t>
            </a:fld>
            <a:endParaRPr lang="en-US"/>
          </a:p>
        </p:txBody>
      </p:sp>
      <p:sp>
        <p:nvSpPr>
          <p:cNvPr id="19462" name="Footer Placeholder 5"/>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3092596378"/>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ＭＳ Ｐゴシック"/>
        <a:cs typeface=""/>
      </a:majorFont>
      <a:minorFont>
        <a:latin typeface="Times New Roman"/>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74999</TotalTime>
  <Words>2914</Words>
  <Application>Microsoft Macintosh PowerPoint</Application>
  <PresentationFormat>On-screen Show (4:3)</PresentationFormat>
  <Paragraphs>439</Paragraphs>
  <Slides>28</Slides>
  <Notes>27</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802-11-Submission</vt:lpstr>
      <vt:lpstr>November 2015 802.11ak Agenda</vt:lpstr>
      <vt:lpstr>IEEE 802.11ak/GLK: Enhancements For Transit Links Within Bridged Networks</vt:lpstr>
      <vt:lpstr>Venue</vt:lpstr>
      <vt:lpstr>TGak Timeline At Start of Meeting</vt:lpstr>
      <vt:lpstr>Sessions</vt:lpstr>
      <vt:lpstr>Monday, 9 November 2015  8:00 – 10:00, Room Bryan-Beeman B</vt:lpstr>
      <vt:lpstr>Participants, Patents, and Duty to Inform</vt:lpstr>
      <vt:lpstr>Patent Related Links</vt:lpstr>
      <vt:lpstr>Call for Potentially Essential Patents</vt:lpstr>
      <vt:lpstr>Other Guidelines for IEEE WG Meetings</vt:lpstr>
      <vt:lpstr>Tuesday, 10 November 2015  8:00 – 10:00, Room Bryan-Beeman B</vt:lpstr>
      <vt:lpstr>Tuesday, 10 November 2015  8:00 – 10:00, Room Bryan-Beeman B</vt:lpstr>
      <vt:lpstr>Tuesday, 10 November 2015  8:00 – 10:00, Room Bryan-Beeman B</vt:lpstr>
      <vt:lpstr>Tuesday, 10 November 2015  10:30 – 12:30, Room Bryan-Beeman A</vt:lpstr>
      <vt:lpstr>Tuesday, 10 November 2015  10:30 – 12:30, Room Bryan-Beeman A</vt:lpstr>
      <vt:lpstr>Tuesday, 10 November 2015  19:30 – 21:30, Room Bryan-Beeman B</vt:lpstr>
      <vt:lpstr>Tuesday, 10 November 2015  19:30 – 21:30, Room Bryan-Beeman B</vt:lpstr>
      <vt:lpstr>Tuesday, 10 November 2015  19:30 – 21:30, Room Bryan-Beeman B</vt:lpstr>
      <vt:lpstr>Thursday, 12 November 2015 08:00 – 10:00, Landmark B</vt:lpstr>
      <vt:lpstr>Thursday, 12 November 2015 08:00 – 10:00, Landmark B</vt:lpstr>
      <vt:lpstr>Thursday, 12 November 2015 10:30 – 12:30, Room Bryan-Beeman A</vt:lpstr>
      <vt:lpstr>Thursday, 12 November 2015 10:30 – 12:30, Room Bryan-Beeman A</vt:lpstr>
      <vt:lpstr>Comment Statistics</vt:lpstr>
      <vt:lpstr>Thursday, 12 November 2015 16:00 – 18:00, Room Bryan-Beeman A</vt:lpstr>
      <vt:lpstr>Thursday, 12 November 2015 16:00 – 18:00, Room Bryan-Beeman A</vt:lpstr>
      <vt:lpstr>Thursday, 12 November 2015 16:00 – 18:00, Room Bryan-Beeman A</vt:lpstr>
      <vt:lpstr>Issues</vt:lpstr>
      <vt:lpstr>[Reference Information]</vt:lpstr>
    </vt:vector>
  </TitlesOfParts>
  <Company>Huawei Technologies</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September 2014 802.11ak Agenda</dc:title>
  <dc:creator>Donald Eastlake 3rd</dc:creator>
  <dc:description>Donald Eastlake, Huawei Technologies</dc:description>
  <cp:lastModifiedBy>Donald Eastlake</cp:lastModifiedBy>
  <cp:revision>1011</cp:revision>
  <cp:lastPrinted>1998-02-10T13:28:06Z</cp:lastPrinted>
  <dcterms:created xsi:type="dcterms:W3CDTF">2006-12-04T03:46:13Z</dcterms:created>
  <dcterms:modified xsi:type="dcterms:W3CDTF">2015-11-12T20:54:30Z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sflag">
    <vt:lpwstr>1431624824</vt:lpwstr>
  </property>
</Properties>
</file>