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443" r:id="rId6"/>
    <p:sldId id="414" r:id="rId7"/>
    <p:sldId id="470" r:id="rId8"/>
    <p:sldId id="471" r:id="rId9"/>
    <p:sldId id="472" r:id="rId10"/>
    <p:sldId id="474" r:id="rId11"/>
    <p:sldId id="499" r:id="rId12"/>
    <p:sldId id="518" r:id="rId13"/>
    <p:sldId id="519" r:id="rId14"/>
    <p:sldId id="495" r:id="rId15"/>
    <p:sldId id="520" r:id="rId16"/>
    <p:sldId id="496" r:id="rId17"/>
    <p:sldId id="521" r:id="rId18"/>
    <p:sldId id="522" r:id="rId19"/>
    <p:sldId id="430" r:id="rId20"/>
    <p:sldId id="513" r:id="rId21"/>
    <p:sldId id="493" r:id="rId22"/>
    <p:sldId id="517" r:id="rId23"/>
    <p:sldId id="477"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840" autoAdjust="0"/>
    <p:restoredTop sz="98109" autoAdjust="0"/>
  </p:normalViewPr>
  <p:slideViewPr>
    <p:cSldViewPr>
      <p:cViewPr varScale="1">
        <p:scale>
          <a:sx n="79" d="100"/>
          <a:sy n="79" d="100"/>
        </p:scale>
        <p:origin x="-44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P802.11-15/1220r4</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P802.11-15/1220r4</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P802.11-15/1220r4</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P802.11-15/1220r4</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P802.11-15/1220r4</a:t>
            </a:r>
            <a:endParaRPr lang="en-US"/>
          </a:p>
        </p:txBody>
      </p:sp>
      <p:sp>
        <p:nvSpPr>
          <p:cNvPr id="5" name="Rectangle 3"/>
          <p:cNvSpPr>
            <a:spLocks noGrp="1" noChangeArrowheads="1"/>
          </p:cNvSpPr>
          <p:nvPr>
            <p:ph type="dt" idx="1"/>
          </p:nvPr>
        </p:nvSpPr>
        <p:spPr>
          <a:ln/>
        </p:spPr>
        <p:txBody>
          <a:bodyPr/>
          <a:lstStyle/>
          <a:p>
            <a:r>
              <a:rPr lang="en-US" smtClean="0"/>
              <a:t>November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P802.11-15/1220r4</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P802.11-15/1220r4</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1220r4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1.0.pdf" TargetMode="External"/><Relationship Id="rId4" Type="http://schemas.openxmlformats.org/officeDocument/2006/relationships/hyperlink" Target="http://www.ieee802.org/1/files/private/bz-drafts/d1/802-1Qbz-d2-1.pdf" TargetMode="External"/><Relationship Id="rId5" Type="http://schemas.openxmlformats.org/officeDocument/2006/relationships/hyperlink" Target="http://www.ieee802.org/1/files/private/ac-rev-drafts/d1/802-1ac-rev-d2-0.pdf" TargetMode="Externa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2015-10-01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meeting to order.</a:t>
            </a:r>
          </a:p>
          <a:p>
            <a:pPr>
              <a:lnSpc>
                <a:spcPct val="80000"/>
              </a:lnSpc>
            </a:pPr>
            <a:r>
              <a:rPr lang="en-US" b="0" dirty="0"/>
              <a:t>Call for essential patents</a:t>
            </a:r>
            <a:r>
              <a:rPr lang="en-US" b="0" dirty="0" smtClean="0"/>
              <a:t>.</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smtClean="0"/>
          </a:p>
          <a:p>
            <a:pPr>
              <a:lnSpc>
                <a:spcPct val="80000"/>
              </a:lnSpc>
            </a:pPr>
            <a:r>
              <a:rPr lang="en-US" b="0" dirty="0"/>
              <a:t>Moved, to approve the Minutes of the September 802.11ak Meeting in Bangkok, Thailand: 11-15/1189r0</a:t>
            </a:r>
            <a:r>
              <a:rPr lang="en-US" b="0" dirty="0" smtClean="0"/>
              <a:t>.</a:t>
            </a:r>
          </a:p>
          <a:p>
            <a:pPr lvl="1">
              <a:lnSpc>
                <a:spcPct val="80000"/>
              </a:lnSpc>
            </a:pPr>
            <a:r>
              <a:rPr lang="en-US" dirty="0" smtClean="0"/>
              <a:t>Mover: David </a:t>
            </a:r>
            <a:r>
              <a:rPr lang="en-US" dirty="0" err="1" smtClean="0"/>
              <a:t>Kloper</a:t>
            </a:r>
            <a:r>
              <a:rPr lang="en-US" dirty="0" smtClean="0"/>
              <a:t>   Seconder: Mark Hamilton</a:t>
            </a:r>
            <a:endParaRPr lang="en-US" b="0" dirty="0"/>
          </a:p>
          <a:p>
            <a:pPr lvl="1">
              <a:lnSpc>
                <a:spcPct val="80000"/>
              </a:lnSpc>
            </a:pPr>
            <a:r>
              <a:rPr lang="en-US" dirty="0" smtClean="0"/>
              <a:t>Approved by unanimous consent. </a:t>
            </a:r>
            <a:endParaRPr lang="en-US" dirty="0"/>
          </a:p>
        </p:txBody>
      </p:sp>
    </p:spTree>
    <p:extLst>
      <p:ext uri="{BB962C8B-B14F-4D97-AF65-F5344CB8AC3E}">
        <p14:creationId xmlns:p14="http://schemas.microsoft.com/office/powerpoint/2010/main" val="347757940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Moved</a:t>
            </a:r>
            <a:r>
              <a:rPr lang="en-US" b="0" dirty="0"/>
              <a:t>, to approve the Minutes of Teleconferences since Bangkok:</a:t>
            </a:r>
          </a:p>
          <a:p>
            <a:pPr lvl="1">
              <a:lnSpc>
                <a:spcPct val="80000"/>
              </a:lnSpc>
            </a:pPr>
            <a:r>
              <a:rPr lang="en-US" dirty="0"/>
              <a:t>October 1</a:t>
            </a:r>
            <a:r>
              <a:rPr lang="en-US" baseline="30000" dirty="0"/>
              <a:t>st</a:t>
            </a:r>
            <a:r>
              <a:rPr lang="en-US" dirty="0"/>
              <a:t>, </a:t>
            </a:r>
            <a:r>
              <a:rPr lang="en-US" dirty="0" smtClean="0"/>
              <a:t>11-15/1242r0</a:t>
            </a:r>
            <a:endParaRPr lang="en-US" dirty="0"/>
          </a:p>
          <a:p>
            <a:pPr lvl="1">
              <a:lnSpc>
                <a:spcPct val="80000"/>
              </a:lnSpc>
            </a:pPr>
            <a:r>
              <a:rPr lang="en-US" dirty="0"/>
              <a:t>October 8</a:t>
            </a:r>
            <a:r>
              <a:rPr lang="en-US" baseline="30000" dirty="0"/>
              <a:t>th</a:t>
            </a:r>
            <a:r>
              <a:rPr lang="en-US" dirty="0"/>
              <a:t>, </a:t>
            </a:r>
            <a:r>
              <a:rPr lang="en-US" dirty="0" smtClean="0"/>
              <a:t>11-15/1240r0		</a:t>
            </a:r>
            <a:endParaRPr lang="en-US" dirty="0"/>
          </a:p>
          <a:p>
            <a:pPr lvl="1">
              <a:lnSpc>
                <a:spcPct val="80000"/>
              </a:lnSpc>
            </a:pPr>
            <a:r>
              <a:rPr lang="en-US" dirty="0" smtClean="0"/>
              <a:t>Mover</a:t>
            </a:r>
            <a:r>
              <a:rPr lang="en-US" dirty="0"/>
              <a:t>: </a:t>
            </a:r>
            <a:r>
              <a:rPr lang="en-US" dirty="0" smtClean="0"/>
              <a:t>Mark Hamilton   </a:t>
            </a:r>
            <a:r>
              <a:rPr lang="en-US" dirty="0"/>
              <a:t>Seconder: </a:t>
            </a:r>
            <a:r>
              <a:rPr lang="en-US" dirty="0" smtClean="0"/>
              <a:t>David </a:t>
            </a:r>
            <a:r>
              <a:rPr lang="en-US" dirty="0" err="1" smtClean="0"/>
              <a:t>Kloper</a:t>
            </a:r>
            <a:endParaRPr lang="en-US" dirty="0"/>
          </a:p>
          <a:p>
            <a:pPr lvl="1">
              <a:lnSpc>
                <a:spcPct val="80000"/>
              </a:lnSpc>
            </a:pPr>
            <a:r>
              <a:rPr lang="en-US" dirty="0" smtClean="0"/>
              <a:t>Approved by unanimous consent.</a:t>
            </a:r>
            <a:endParaRPr lang="en-US" dirty="0"/>
          </a:p>
          <a:p>
            <a:pPr>
              <a:lnSpc>
                <a:spcPct val="80000"/>
              </a:lnSpc>
            </a:pPr>
            <a:r>
              <a:rPr lang="en-US" sz="2000" b="0" dirty="0" smtClean="0"/>
              <a:t>Note: The </a:t>
            </a:r>
            <a:r>
              <a:rPr lang="en-US" sz="2000" b="0" dirty="0" smtClean="0"/>
              <a:t>originally scheduled October </a:t>
            </a:r>
            <a:r>
              <a:rPr lang="en-US" sz="2000" b="0" dirty="0" smtClean="0"/>
              <a:t>15</a:t>
            </a:r>
            <a:r>
              <a:rPr lang="en-US" sz="2000" b="0" baseline="30000" dirty="0" smtClean="0"/>
              <a:t>th</a:t>
            </a:r>
            <a:r>
              <a:rPr lang="en-US" sz="2000" b="0" dirty="0" smtClean="0"/>
              <a:t> and October 29</a:t>
            </a:r>
            <a:r>
              <a:rPr lang="en-US" sz="2000" b="0" baseline="30000" dirty="0" smtClean="0"/>
              <a:t>th</a:t>
            </a:r>
            <a:r>
              <a:rPr lang="en-US" sz="2000" b="0" dirty="0" smtClean="0"/>
              <a:t> calls were </a:t>
            </a:r>
            <a:r>
              <a:rPr lang="en-US" sz="2000" b="0" dirty="0" smtClean="0"/>
              <a:t>cancelled in advance. </a:t>
            </a:r>
            <a:r>
              <a:rPr lang="en-US" sz="2000" b="0" dirty="0" smtClean="0"/>
              <a:t>No one called in to t</a:t>
            </a:r>
            <a:r>
              <a:rPr lang="en-US" sz="2000" b="0" dirty="0" smtClean="0"/>
              <a:t>he October 22</a:t>
            </a:r>
            <a:r>
              <a:rPr lang="en-US" sz="2000" b="0" baseline="30000" dirty="0" smtClean="0"/>
              <a:t>nd</a:t>
            </a:r>
            <a:r>
              <a:rPr lang="en-US" sz="2000" b="0" dirty="0" smtClean="0"/>
              <a:t> call.</a:t>
            </a:r>
          </a:p>
          <a:p>
            <a:pPr>
              <a:lnSpc>
                <a:spcPct val="80000"/>
              </a:lnSpc>
            </a:pPr>
            <a:endParaRPr lang="en-US" sz="2000" b="0" dirty="0" smtClean="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10:00, Room Bryan-</a:t>
            </a:r>
            <a:r>
              <a:rPr lang="en-US" dirty="0" err="1" smtClean="0">
                <a:latin typeface="Arial" charset="0"/>
                <a:cs typeface="Arial" charset="0"/>
              </a:rPr>
              <a:t>Beeman</a:t>
            </a:r>
            <a:r>
              <a:rPr lang="en-US" dirty="0" smtClean="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of submissions</a:t>
            </a:r>
          </a:p>
          <a:p>
            <a:pPr lvl="1">
              <a:lnSpc>
                <a:spcPct val="80000"/>
              </a:lnSpc>
            </a:pPr>
            <a:r>
              <a:rPr lang="en-US" dirty="0" smtClean="0"/>
              <a:t>11-15/0795r6, “</a:t>
            </a:r>
            <a:r>
              <a:rPr lang="en-US" b="1" dirty="0" smtClean="0"/>
              <a:t>Add</a:t>
            </a:r>
            <a:r>
              <a:rPr lang="en-GB" b="1" dirty="0" err="1" smtClean="0"/>
              <a:t>ressing</a:t>
            </a:r>
            <a:r>
              <a:rPr lang="en-GB" b="1" dirty="0" smtClean="0"/>
              <a:t> </a:t>
            </a:r>
            <a:r>
              <a:rPr lang="en-GB" b="1" dirty="0"/>
              <a:t>Comment </a:t>
            </a:r>
            <a:r>
              <a:rPr lang="en-GB" b="1" dirty="0" smtClean="0"/>
              <a:t>Resolutions</a:t>
            </a:r>
            <a:r>
              <a:rPr lang="en-US" dirty="0" smtClean="0"/>
              <a:t>”, David </a:t>
            </a:r>
            <a:r>
              <a:rPr lang="en-US" dirty="0" err="1" smtClean="0"/>
              <a:t>Kloper</a:t>
            </a:r>
            <a:r>
              <a:rPr lang="en-US" dirty="0" smtClean="0"/>
              <a:t> (Cisco)</a:t>
            </a:r>
          </a:p>
          <a:p>
            <a:pPr lvl="1">
              <a:lnSpc>
                <a:spcPct val="80000"/>
              </a:lnSpc>
            </a:pPr>
            <a:r>
              <a:rPr lang="en-US" b="0" dirty="0" smtClean="0"/>
              <a:t>GLK GCR</a:t>
            </a:r>
          </a:p>
          <a:p>
            <a:pPr lvl="2">
              <a:lnSpc>
                <a:spcPct val="80000"/>
              </a:lnSpc>
            </a:pPr>
            <a:r>
              <a:rPr lang="en-US" dirty="0" smtClean="0"/>
              <a:t>11-15/796r6, “</a:t>
            </a:r>
            <a:r>
              <a:rPr lang="en-GB" b="1" dirty="0"/>
              <a:t>Resolutions to some GLK-GCR related Comments (Part 2</a:t>
            </a:r>
            <a:r>
              <a:rPr lang="en-GB" b="1" dirty="0" smtClean="0"/>
              <a:t>)</a:t>
            </a:r>
            <a:r>
              <a:rPr lang="en-US" dirty="0" smtClean="0"/>
              <a:t>”, Ganesh </a:t>
            </a:r>
            <a:r>
              <a:rPr lang="en-US" dirty="0" err="1" smtClean="0"/>
              <a:t>Venkatesan</a:t>
            </a:r>
            <a:r>
              <a:rPr lang="en-US" dirty="0" smtClean="0"/>
              <a:t> (Intel)</a:t>
            </a:r>
          </a:p>
          <a:p>
            <a:pPr lvl="2">
              <a:lnSpc>
                <a:spcPct val="80000"/>
              </a:lnSpc>
            </a:pPr>
            <a:r>
              <a:rPr lang="en-US" b="0" dirty="0" smtClean="0"/>
              <a:t>11-15/150r13, “</a:t>
            </a:r>
            <a:r>
              <a:rPr lang="en-CA" b="1" dirty="0"/>
              <a:t>GCR using SYNRA for GLK</a:t>
            </a:r>
            <a:r>
              <a:rPr lang="en-US" b="0" dirty="0" smtClean="0"/>
              <a:t>”, Ganesh </a:t>
            </a:r>
            <a:r>
              <a:rPr lang="en-US" b="0" dirty="0" err="1" smtClean="0"/>
              <a:t>Venkatesan</a:t>
            </a:r>
            <a:r>
              <a:rPr lang="en-US" b="0" dirty="0" smtClean="0"/>
              <a:t> (Intel)</a:t>
            </a:r>
          </a:p>
          <a:p>
            <a:pPr lvl="1">
              <a:lnSpc>
                <a:spcPct val="80000"/>
              </a:lnSpc>
            </a:pPr>
            <a:r>
              <a:rPr lang="en-US" dirty="0" smtClean="0"/>
              <a:t>11-15/931r4, “MAH Assigned Comments”, Mark Hamilton (Ruckus Networks)</a:t>
            </a:r>
            <a:endParaRPr lang="en-US" b="0" dirty="0" smtClean="0"/>
          </a:p>
          <a:p>
            <a:pPr>
              <a:lnSpc>
                <a:spcPct val="80000"/>
              </a:lnSpc>
            </a:pPr>
            <a:r>
              <a:rPr lang="en-US" b="0" dirty="0" smtClean="0"/>
              <a:t>Recess </a:t>
            </a:r>
            <a:r>
              <a:rPr lang="en-US" b="0" dirty="0" smtClean="0"/>
              <a:t>until Tuesday 10:30.</a:t>
            </a:r>
            <a:endParaRPr lang="en-US" b="0" dirty="0"/>
          </a:p>
        </p:txBody>
      </p:sp>
    </p:spTree>
    <p:extLst>
      <p:ext uri="{BB962C8B-B14F-4D97-AF65-F5344CB8AC3E}">
        <p14:creationId xmlns:p14="http://schemas.microsoft.com/office/powerpoint/2010/main" val="31074360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marL="342900" lvl="2" indent="-342900">
              <a:lnSpc>
                <a:spcPct val="80000"/>
              </a:lnSpc>
            </a:pPr>
            <a:r>
              <a:rPr lang="en-US" sz="2400" dirty="0"/>
              <a:t>11-15/796r6, “</a:t>
            </a:r>
            <a:r>
              <a:rPr lang="en-GB" sz="2400" b="1" dirty="0"/>
              <a:t>Resolutions to some GLK-GCR related Comments (Part 2)</a:t>
            </a:r>
            <a:r>
              <a:rPr lang="en-US" sz="2400" dirty="0"/>
              <a:t>”, Ganesh </a:t>
            </a:r>
            <a:r>
              <a:rPr lang="en-US" sz="2400" dirty="0" err="1"/>
              <a:t>Venkatesan</a:t>
            </a:r>
            <a:r>
              <a:rPr lang="en-US" sz="2400" dirty="0"/>
              <a:t> (Intel)</a:t>
            </a:r>
          </a:p>
          <a:p>
            <a:pPr>
              <a:lnSpc>
                <a:spcPct val="80000"/>
              </a:lnSpc>
            </a:pPr>
            <a:r>
              <a:rPr lang="en-US" b="0" dirty="0" smtClean="0"/>
              <a:t>Moved</a:t>
            </a:r>
            <a:r>
              <a:rPr lang="en-US" b="0" dirty="0"/>
              <a:t>, to approve the Minutes of the 9 November ad hoc meeting: 11-15/1381r0.</a:t>
            </a:r>
          </a:p>
          <a:p>
            <a:pPr lvl="1">
              <a:lnSpc>
                <a:spcPct val="80000"/>
              </a:lnSpc>
            </a:pPr>
            <a:r>
              <a:rPr lang="en-US" dirty="0"/>
              <a:t>Mover: </a:t>
            </a:r>
            <a:r>
              <a:rPr lang="en-US" dirty="0" smtClean="0"/>
              <a:t>Mark Hamilton   </a:t>
            </a:r>
            <a:r>
              <a:rPr lang="en-US" dirty="0"/>
              <a:t>Seconder: </a:t>
            </a:r>
            <a:r>
              <a:rPr lang="en-US" dirty="0" smtClean="0"/>
              <a:t>David Hunter</a:t>
            </a:r>
            <a:endParaRPr lang="en-US" dirty="0"/>
          </a:p>
          <a:p>
            <a:pPr lvl="1">
              <a:lnSpc>
                <a:spcPct val="80000"/>
              </a:lnSpc>
            </a:pPr>
            <a:r>
              <a:rPr lang="en-US" dirty="0" smtClean="0"/>
              <a:t>Approved unanimously</a:t>
            </a:r>
            <a:endParaRPr lang="en-US" b="0" dirty="0" smtClean="0"/>
          </a:p>
          <a:p>
            <a:pPr>
              <a:lnSpc>
                <a:spcPct val="80000"/>
              </a:lnSpc>
            </a:pPr>
            <a:endParaRPr lang="en-US" b="0" dirty="0"/>
          </a:p>
        </p:txBody>
      </p:sp>
    </p:spTree>
    <p:extLst>
      <p:ext uri="{BB962C8B-B14F-4D97-AF65-F5344CB8AC3E}">
        <p14:creationId xmlns:p14="http://schemas.microsoft.com/office/powerpoint/2010/main" val="237019118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smtClean="0"/>
              <a:t>11</a:t>
            </a:r>
            <a:r>
              <a:rPr lang="en-US" sz="2400" dirty="0"/>
              <a:t>-15/1388r0, “More Easy Editorials”, Donald Eastlake (Huawei)</a:t>
            </a:r>
          </a:p>
          <a:p>
            <a:pPr>
              <a:lnSpc>
                <a:spcPct val="80000"/>
              </a:lnSpc>
            </a:pPr>
            <a:r>
              <a:rPr lang="en-US" b="0" dirty="0" smtClean="0"/>
              <a:t>Drafting </a:t>
            </a:r>
            <a:r>
              <a:rPr lang="en-US" b="0" dirty="0" smtClean="0"/>
              <a:t>of comment resolutions.</a:t>
            </a:r>
          </a:p>
          <a:p>
            <a:pPr>
              <a:lnSpc>
                <a:spcPct val="80000"/>
              </a:lnSpc>
            </a:pPr>
            <a:r>
              <a:rPr lang="en-US" b="0" dirty="0" smtClean="0"/>
              <a:t>Recess </a:t>
            </a:r>
            <a:r>
              <a:rPr lang="en-US" b="0" dirty="0"/>
              <a:t>until Tuesday 19:30.</a:t>
            </a:r>
          </a:p>
          <a:p>
            <a:pPr>
              <a:lnSpc>
                <a:spcPct val="80000"/>
              </a:lnSpc>
            </a:pPr>
            <a:endParaRPr lang="en-US" b="0" dirty="0"/>
          </a:p>
        </p:txBody>
      </p:sp>
    </p:spTree>
    <p:extLst>
      <p:ext uri="{BB962C8B-B14F-4D97-AF65-F5344CB8AC3E}">
        <p14:creationId xmlns:p14="http://schemas.microsoft.com/office/powerpoint/2010/main" val="241248475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endParaRPr lang="en-US"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dirty="0" smtClean="0"/>
              <a:t>[11] </a:t>
            </a:r>
            <a:r>
              <a:rPr lang="en-US" b="0" dirty="0" smtClean="0"/>
              <a:t>Moved, to approve the following comment resolutions and direct the editor to incorporate them into the P802.11ak draft:</a:t>
            </a:r>
          </a:p>
          <a:p>
            <a:pPr lvl="1">
              <a:lnSpc>
                <a:spcPct val="80000"/>
              </a:lnSpc>
            </a:pPr>
            <a:r>
              <a:rPr lang="en-US" dirty="0" smtClean="0"/>
              <a:t>All resolutions in 11-15/1388r0;</a:t>
            </a:r>
          </a:p>
          <a:p>
            <a:pPr lvl="1">
              <a:lnSpc>
                <a:spcPct val="80000"/>
              </a:lnSpc>
            </a:pPr>
            <a:r>
              <a:rPr lang="en-US" dirty="0" smtClean="0"/>
              <a:t>CIDs 26, 27, 190, 302, and 414 in 11-15/1405r1.</a:t>
            </a:r>
          </a:p>
          <a:p>
            <a:pPr lvl="1">
              <a:lnSpc>
                <a:spcPct val="80000"/>
              </a:lnSpc>
            </a:pPr>
            <a:r>
              <a:rPr lang="en-US" b="0" dirty="0" smtClean="0"/>
              <a:t>CIDs 89, 148, 309, and 383 in 11-15/931r5.</a:t>
            </a:r>
          </a:p>
          <a:p>
            <a:pPr lvl="1">
              <a:lnSpc>
                <a:spcPct val="80000"/>
              </a:lnSpc>
            </a:pPr>
            <a:r>
              <a:rPr lang="en-US" dirty="0" smtClean="0"/>
              <a:t>Mover: David </a:t>
            </a:r>
            <a:r>
              <a:rPr lang="en-US" dirty="0" err="1" smtClean="0"/>
              <a:t>Kloper</a:t>
            </a:r>
            <a:r>
              <a:rPr lang="en-US" dirty="0" smtClean="0"/>
              <a:t>    Seconder: Michael Fischer</a:t>
            </a:r>
          </a:p>
          <a:p>
            <a:pPr lvl="1">
              <a:lnSpc>
                <a:spcPct val="80000"/>
              </a:lnSpc>
            </a:pPr>
            <a:r>
              <a:rPr lang="en-US" b="0" dirty="0" smtClean="0"/>
              <a:t>Yes: 7    No: 0    Abstain: 0</a:t>
            </a:r>
          </a:p>
          <a:p>
            <a:pPr>
              <a:lnSpc>
                <a:spcPct val="80000"/>
              </a:lnSpc>
            </a:pPr>
            <a:endParaRPr lang="en-US" b="0" dirty="0"/>
          </a:p>
        </p:txBody>
      </p:sp>
    </p:spTree>
    <p:extLst>
      <p:ext uri="{BB962C8B-B14F-4D97-AF65-F5344CB8AC3E}">
        <p14:creationId xmlns:p14="http://schemas.microsoft.com/office/powerpoint/2010/main" val="265250157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of submissions to resolve LB212 comments and improve the P802.11ak </a:t>
            </a:r>
            <a:r>
              <a:rPr lang="en-US" b="0" dirty="0" smtClean="0"/>
              <a:t>draft</a:t>
            </a:r>
            <a:r>
              <a:rPr lang="en-US" b="0" dirty="0" smtClean="0"/>
              <a:t>.</a:t>
            </a:r>
          </a:p>
          <a:p>
            <a:pPr>
              <a:lnSpc>
                <a:spcPct val="80000"/>
              </a:lnSpc>
            </a:pPr>
            <a:r>
              <a:rPr lang="en-US" b="0" dirty="0" smtClean="0"/>
              <a:t>11-15/795r7</a:t>
            </a:r>
            <a:r>
              <a:rPr lang="en-US" b="0" dirty="0"/>
              <a:t>, </a:t>
            </a:r>
            <a:r>
              <a:rPr lang="en-US" b="0" dirty="0" smtClean="0"/>
              <a:t>“Addressing </a:t>
            </a:r>
            <a:r>
              <a:rPr lang="en-US" b="0" dirty="0"/>
              <a:t>Comment Resolutions”</a:t>
            </a:r>
            <a:r>
              <a:rPr lang="en-US" b="0" dirty="0" smtClean="0"/>
              <a:t>, David </a:t>
            </a:r>
            <a:r>
              <a:rPr lang="en-US" b="0" dirty="0" err="1" smtClean="0"/>
              <a:t>Kloper</a:t>
            </a:r>
            <a:r>
              <a:rPr lang="en-US" b="0" dirty="0" smtClean="0"/>
              <a:t> (Cisco)</a:t>
            </a:r>
          </a:p>
          <a:p>
            <a:pPr>
              <a:lnSpc>
                <a:spcPct val="80000"/>
              </a:lnSpc>
            </a:pPr>
            <a:r>
              <a:rPr lang="en-US" dirty="0" smtClean="0"/>
              <a:t>[12] </a:t>
            </a:r>
            <a:r>
              <a:rPr lang="en-US" b="0" dirty="0" smtClean="0"/>
              <a:t>Moved, to adopt the comment resolutions and draft text changes in 11-15/795r8.</a:t>
            </a:r>
          </a:p>
          <a:p>
            <a:pPr lvl="1">
              <a:lnSpc>
                <a:spcPct val="80000"/>
              </a:lnSpc>
            </a:pPr>
            <a:r>
              <a:rPr lang="en-US" dirty="0" smtClean="0"/>
              <a:t>Mover: Philippe Klein    Seconder: Joseph Levy</a:t>
            </a:r>
          </a:p>
          <a:p>
            <a:pPr lvl="1">
              <a:lnSpc>
                <a:spcPct val="80000"/>
              </a:lnSpc>
            </a:pPr>
            <a:r>
              <a:rPr lang="en-US" b="0" dirty="0" smtClean="0"/>
              <a:t>Yes: 7   No: 0   Abstain: 0</a:t>
            </a:r>
          </a:p>
          <a:p>
            <a:pPr>
              <a:lnSpc>
                <a:spcPct val="80000"/>
              </a:lnSpc>
            </a:pPr>
            <a:r>
              <a:rPr lang="en-US" b="0" dirty="0"/>
              <a:t>11-15/</a:t>
            </a:r>
            <a:r>
              <a:rPr lang="en-US" b="0" dirty="0" smtClean="0"/>
              <a:t>1426r1, “</a:t>
            </a:r>
            <a:r>
              <a:rPr lang="en-US" b="0" dirty="0" err="1" smtClean="0"/>
              <a:t>Technicals</a:t>
            </a:r>
            <a:r>
              <a:rPr lang="en-US" b="0" dirty="0" smtClean="0"/>
              <a:t>”, Donald Eastlake (Huawei)</a:t>
            </a:r>
            <a:endParaRPr lang="en-US" b="0" dirty="0" smtClean="0"/>
          </a:p>
          <a:p>
            <a:pPr>
              <a:lnSpc>
                <a:spcPct val="80000"/>
              </a:lnSpc>
            </a:pPr>
            <a:r>
              <a:rPr lang="en-US" b="0" dirty="0" smtClean="0"/>
              <a:t>Straw poll on deleting the “non-GLK” at the end of the </a:t>
            </a:r>
            <a:r>
              <a:rPr lang="en-US" b="0" dirty="0" err="1" smtClean="0"/>
              <a:t>commeter’s</a:t>
            </a:r>
            <a:r>
              <a:rPr lang="en-US" b="0" dirty="0" smtClean="0"/>
              <a:t> proposed resolution of CID 437 in 11-15/1426r0.</a:t>
            </a:r>
          </a:p>
          <a:p>
            <a:pPr lvl="2">
              <a:lnSpc>
                <a:spcPct val="80000"/>
              </a:lnSpc>
            </a:pPr>
            <a:r>
              <a:rPr lang="en-US" dirty="0" smtClean="0"/>
              <a:t>Yes: 4   No: 0   Abstain: 3</a:t>
            </a:r>
            <a:endParaRPr lang="en-US" b="0" dirty="0"/>
          </a:p>
          <a:p>
            <a:pPr>
              <a:lnSpc>
                <a:spcPct val="80000"/>
              </a:lnSpc>
            </a:pPr>
            <a:endParaRPr lang="en-US" b="0" dirty="0"/>
          </a:p>
        </p:txBody>
      </p:sp>
    </p:spTree>
    <p:extLst>
      <p:ext uri="{BB962C8B-B14F-4D97-AF65-F5344CB8AC3E}">
        <p14:creationId xmlns:p14="http://schemas.microsoft.com/office/powerpoint/2010/main" val="17311554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B</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[13] </a:t>
            </a:r>
            <a:r>
              <a:rPr lang="en-US" b="0" dirty="0" smtClean="0"/>
              <a:t>Moved</a:t>
            </a:r>
            <a:r>
              <a:rPr lang="en-US" b="0" dirty="0"/>
              <a:t>, to adopt </a:t>
            </a:r>
            <a:r>
              <a:rPr lang="en-US" b="0" dirty="0" smtClean="0"/>
              <a:t>comment resolutions 133, 181, 196, 214, and 437 in </a:t>
            </a:r>
            <a:r>
              <a:rPr lang="en-US" b="0" dirty="0"/>
              <a:t>11-15</a:t>
            </a:r>
            <a:r>
              <a:rPr lang="en-US" b="0" dirty="0" smtClean="0"/>
              <a:t>/1426r1.</a:t>
            </a:r>
            <a:endParaRPr lang="en-US" b="0" dirty="0"/>
          </a:p>
          <a:p>
            <a:pPr lvl="1">
              <a:lnSpc>
                <a:spcPct val="80000"/>
              </a:lnSpc>
            </a:pPr>
            <a:r>
              <a:rPr lang="en-US" dirty="0"/>
              <a:t>Mover: </a:t>
            </a:r>
            <a:r>
              <a:rPr lang="en-US" dirty="0" smtClean="0"/>
              <a:t>Mark Hamilton   Seconder: Michael Fischer</a:t>
            </a:r>
            <a:endParaRPr lang="en-US" dirty="0"/>
          </a:p>
          <a:p>
            <a:pPr lvl="1">
              <a:lnSpc>
                <a:spcPct val="80000"/>
              </a:lnSpc>
            </a:pPr>
            <a:r>
              <a:rPr lang="en-US" dirty="0"/>
              <a:t>Yes: </a:t>
            </a:r>
            <a:r>
              <a:rPr lang="en-US" dirty="0" smtClean="0"/>
              <a:t>4   </a:t>
            </a:r>
            <a:r>
              <a:rPr lang="en-US" dirty="0"/>
              <a:t>No: 0   Abstain: 4</a:t>
            </a:r>
          </a:p>
          <a:p>
            <a:pPr>
              <a:lnSpc>
                <a:spcPct val="80000"/>
              </a:lnSpc>
            </a:pPr>
            <a:r>
              <a:rPr lang="en-US" b="0" dirty="0" smtClean="0"/>
              <a:t>11-15/931r6, “</a:t>
            </a:r>
            <a:r>
              <a:rPr lang="en-US" b="0" dirty="0"/>
              <a:t>MAH Assigned Comments</a:t>
            </a:r>
            <a:r>
              <a:rPr lang="en-US" b="0" dirty="0" smtClean="0"/>
              <a:t>”, Mark Hamilton (Ruckus Networks)</a:t>
            </a:r>
          </a:p>
          <a:p>
            <a:pPr>
              <a:lnSpc>
                <a:spcPct val="80000"/>
              </a:lnSpc>
            </a:pPr>
            <a:r>
              <a:rPr lang="en-US" b="0" dirty="0" smtClean="0"/>
              <a:t>Recess </a:t>
            </a:r>
            <a:r>
              <a:rPr lang="en-US" b="0" dirty="0"/>
              <a:t>until Thursday 08:00.</a:t>
            </a:r>
          </a:p>
          <a:p>
            <a:pPr>
              <a:lnSpc>
                <a:spcPct val="80000"/>
              </a:lnSpc>
            </a:pPr>
            <a:endParaRPr lang="en-US" b="0" dirty="0"/>
          </a:p>
        </p:txBody>
      </p:sp>
    </p:spTree>
    <p:extLst>
      <p:ext uri="{BB962C8B-B14F-4D97-AF65-F5344CB8AC3E}">
        <p14:creationId xmlns:p14="http://schemas.microsoft.com/office/powerpoint/2010/main" val="72303594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t>
            </a:r>
            <a:r>
              <a:rPr lang="en-US" dirty="0" smtClean="0"/>
              <a:t>802.1 IWK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802.1AC and</a:t>
            </a:r>
            <a:r>
              <a:rPr lang="en-GB" b="0" dirty="0"/>
              <a:t> </a:t>
            </a:r>
            <a:r>
              <a:rPr lang="en-GB" b="0" dirty="0" smtClean="0"/>
              <a:t>802.1Qbz status.</a:t>
            </a:r>
          </a:p>
          <a:p>
            <a:pPr>
              <a:lnSpc>
                <a:spcPct val="80000"/>
              </a:lnSpc>
            </a:pPr>
            <a:r>
              <a:rPr lang="en-US" b="0" dirty="0"/>
              <a:t>Teleconferences discussion.</a:t>
            </a:r>
          </a:p>
          <a:p>
            <a:pPr>
              <a:lnSpc>
                <a:spcPct val="80000"/>
              </a:lnSpc>
            </a:pPr>
            <a:endParaRPr lang="en-US" b="0" dirty="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Dallas, Texas</a:t>
            </a:r>
          </a:p>
          <a:p>
            <a:pPr algn="ctr">
              <a:lnSpc>
                <a:spcPct val="90000"/>
              </a:lnSpc>
              <a:buFontTx/>
              <a:buNone/>
            </a:pPr>
            <a:r>
              <a:rPr lang="en-US" sz="2800" dirty="0" smtClean="0">
                <a:latin typeface="Arial" charset="0"/>
              </a:rPr>
              <a:t>9-12 November,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November 2015</a:t>
            </a:r>
            <a:br>
              <a:rPr lang="en-US" sz="4000" dirty="0" smtClean="0">
                <a:latin typeface="Arial" charset="0"/>
                <a:cs typeface="Arial" charset="0"/>
              </a:rPr>
            </a:br>
            <a:r>
              <a:rPr lang="en-US" dirty="0" smtClean="0">
                <a:latin typeface="Arial" charset="0"/>
                <a:cs typeface="Arial" charset="0"/>
              </a:rPr>
              <a:t>08:00 – 10:00, Landmark 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2016 802.11 </a:t>
            </a:r>
            <a:r>
              <a:rPr lang="en-US" dirty="0"/>
              <a:t>meeting on Thursday, </a:t>
            </a:r>
            <a:r>
              <a:rPr lang="en-US" dirty="0" smtClean="0"/>
              <a:t>December 3</a:t>
            </a:r>
            <a:r>
              <a:rPr lang="en-US" baseline="30000" dirty="0" smtClean="0"/>
              <a:t>rd</a:t>
            </a:r>
            <a:r>
              <a:rPr lang="en-US" dirty="0" smtClean="0"/>
              <a:t>, 10</a:t>
            </a:r>
            <a:r>
              <a:rPr lang="en-US" baseline="30000" dirty="0" smtClean="0"/>
              <a:t>th</a:t>
            </a:r>
            <a:r>
              <a:rPr lang="en-US" dirty="0" smtClean="0"/>
              <a:t>, 17</a:t>
            </a:r>
            <a:r>
              <a:rPr lang="en-US" baseline="30000" dirty="0" smtClean="0"/>
              <a:t>th</a:t>
            </a:r>
            <a:r>
              <a:rPr lang="en-US" dirty="0" smtClean="0"/>
              <a:t>, and January 7</a:t>
            </a:r>
            <a:r>
              <a:rPr lang="en-US" baseline="30000" dirty="0" smtClean="0"/>
              <a:t>th</a:t>
            </a:r>
            <a:r>
              <a:rPr lang="en-US" dirty="0" smtClean="0"/>
              <a:t> at </a:t>
            </a:r>
            <a:r>
              <a:rPr lang="en-US" dirty="0"/>
              <a:t>10am Eastern US time.</a:t>
            </a:r>
          </a:p>
          <a:p>
            <a:pPr lvl="1">
              <a:lnSpc>
                <a:spcPct val="80000"/>
              </a:lnSpc>
            </a:pPr>
            <a:r>
              <a:rPr lang="en-US" dirty="0"/>
              <a:t>Approved by unanimous consent.</a:t>
            </a:r>
          </a:p>
          <a:p>
            <a:pPr>
              <a:lnSpc>
                <a:spcPct val="80000"/>
              </a:lnSpc>
            </a:pPr>
            <a:r>
              <a:rPr lang="en-US" b="0" dirty="0"/>
              <a:t>Recess </a:t>
            </a:r>
            <a:r>
              <a:rPr lang="en-US" b="0" dirty="0" err="1"/>
              <a:t>TGk</a:t>
            </a:r>
            <a:r>
              <a:rPr lang="en-US" b="0" dirty="0"/>
              <a:t> until 10:30 today</a:t>
            </a:r>
          </a:p>
          <a:p>
            <a:pPr>
              <a:lnSpc>
                <a:spcPct val="80000"/>
              </a:lnSpc>
            </a:pPr>
            <a:r>
              <a:rPr lang="en-US" b="0" dirty="0"/>
              <a:t>Adjourn ARC</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US" b="0" dirty="0"/>
              <a:t>Presentation of submissions to resolve LB212 comments and improve the P802.11ak draft</a:t>
            </a:r>
            <a:r>
              <a:rPr lang="en-US" b="0" dirty="0" smtClean="0"/>
              <a:t>:</a:t>
            </a:r>
          </a:p>
          <a:p>
            <a:pPr marL="685800" lvl="3" indent="-342900">
              <a:lnSpc>
                <a:spcPct val="80000"/>
              </a:lnSpc>
            </a:pPr>
            <a:r>
              <a:rPr lang="en-US" sz="2200" dirty="0"/>
              <a:t>11-15/1275r0, “</a:t>
            </a:r>
            <a:r>
              <a:rPr lang="en-GB" sz="2200" b="1" dirty="0"/>
              <a:t>Address-1 Filtering and GLK-GCR </a:t>
            </a:r>
            <a:r>
              <a:rPr lang="en-GB" sz="2200" b="1" dirty="0" err="1"/>
              <a:t>Scoreboarding</a:t>
            </a:r>
            <a:r>
              <a:rPr lang="en-US" sz="2200" dirty="0"/>
              <a:t>”, Ganesh </a:t>
            </a:r>
            <a:r>
              <a:rPr lang="en-US" sz="2200" dirty="0" err="1"/>
              <a:t>Venkatesan</a:t>
            </a:r>
            <a:r>
              <a:rPr lang="en-US" sz="2200" dirty="0"/>
              <a:t> (Intel</a:t>
            </a:r>
            <a:r>
              <a:rPr lang="en-US" sz="2200" dirty="0" smtClean="0"/>
              <a:t>)</a:t>
            </a:r>
            <a:endParaRPr lang="en-US" sz="2200" b="0" dirty="0"/>
          </a:p>
          <a:p>
            <a:pPr>
              <a:lnSpc>
                <a:spcPct val="80000"/>
              </a:lnSpc>
            </a:pPr>
            <a:r>
              <a:rPr lang="en-US" b="0" dirty="0"/>
              <a:t>Recess until 16:00 today</a:t>
            </a:r>
          </a:p>
          <a:p>
            <a:pPr>
              <a:lnSpc>
                <a:spcPct val="80000"/>
              </a:lnSpc>
            </a:pPr>
            <a:endParaRPr lang="en-US" b="0"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r>
              <a:rPr lang="en-US" dirty="0"/>
              <a:t> </a:t>
            </a:r>
            <a:r>
              <a:rPr lang="en-US" b="0" dirty="0"/>
              <a:t>Presentation of submissions to </a:t>
            </a:r>
            <a:r>
              <a:rPr lang="en-US" b="0" dirty="0" smtClean="0"/>
              <a:t>improve </a:t>
            </a:r>
            <a:r>
              <a:rPr lang="en-US" b="0" dirty="0"/>
              <a:t>the P802.11ak draft:</a:t>
            </a:r>
          </a:p>
          <a:p>
            <a:endParaRPr lang="en-US" dirty="0"/>
          </a:p>
          <a:p>
            <a:pPr>
              <a:lnSpc>
                <a:spcPct val="90000"/>
              </a:lnSpc>
            </a:pPr>
            <a:endParaRPr lang="en-US" dirty="0" smtClean="0">
              <a:cs typeface="ＭＳ Ｐゴシック" charset="0"/>
            </a:endParaRPr>
          </a:p>
          <a:p>
            <a:pPr>
              <a:lnSpc>
                <a:spcPct val="90000"/>
              </a:lnSpc>
            </a:pP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202445439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November 2015</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a:t>
            </a:r>
            <a:r>
              <a:rPr lang="en-US" dirty="0" smtClean="0">
                <a:latin typeface="Arial" charset="0"/>
                <a:cs typeface="Arial" charset="0"/>
              </a:rPr>
              <a:t>A</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Motion: </a:t>
            </a:r>
            <a:r>
              <a:rPr lang="en-US" b="0" dirty="0" smtClean="0"/>
              <a:t>Having </a:t>
            </a:r>
            <a:r>
              <a:rPr lang="en-US" b="0" dirty="0"/>
              <a:t>approved comment resolutions for all of the comments received from </a:t>
            </a:r>
            <a:r>
              <a:rPr lang="en-US" b="0" dirty="0" smtClean="0"/>
              <a:t>LB21 2on </a:t>
            </a:r>
            <a:r>
              <a:rPr lang="en-US" b="0" dirty="0" err="1" smtClean="0"/>
              <a:t>Tgak</a:t>
            </a:r>
            <a:r>
              <a:rPr lang="en-US" b="0" dirty="0" smtClean="0"/>
              <a:t> Draft_D1.0 as </a:t>
            </a:r>
            <a:r>
              <a:rPr lang="en-US" b="0" dirty="0"/>
              <a:t>contained in document </a:t>
            </a:r>
            <a:r>
              <a:rPr lang="en-US" b="0" dirty="0" smtClean="0"/>
              <a:t>11-15/0556rTBD,</a:t>
            </a:r>
            <a:endParaRPr lang="en-US" b="0" dirty="0"/>
          </a:p>
          <a:p>
            <a:pPr lvl="1"/>
            <a:r>
              <a:rPr lang="en-US" dirty="0"/>
              <a:t>[Instruct the editor to prepare Draft &lt;draft&gt; incorporating these resolutions and,]</a:t>
            </a:r>
          </a:p>
          <a:p>
            <a:pPr lvl="1"/>
            <a:r>
              <a:rPr lang="en-US" dirty="0"/>
              <a:t>Approve a 15 day Working Group Recirculation Ballot asking the question “Should </a:t>
            </a:r>
            <a:r>
              <a:rPr lang="en-US" dirty="0" err="1" smtClean="0"/>
              <a:t>Tgak</a:t>
            </a:r>
            <a:r>
              <a:rPr lang="en-US" dirty="0" smtClean="0"/>
              <a:t> Draft_D2.0 be </a:t>
            </a:r>
            <a:r>
              <a:rPr lang="en-US" dirty="0"/>
              <a:t>forwarded to Sponsor Ballot?</a:t>
            </a:r>
            <a:r>
              <a:rPr lang="en-US" dirty="0" smtClean="0"/>
              <a:t>”</a:t>
            </a:r>
            <a:endParaRPr lang="en-US" dirty="0"/>
          </a:p>
          <a:p>
            <a:pPr lvl="1"/>
            <a:r>
              <a:rPr lang="en-GB" dirty="0"/>
              <a:t>[Moved by &lt;name&gt; on behalf of </a:t>
            </a:r>
            <a:r>
              <a:rPr lang="en-US" dirty="0" err="1" smtClean="0"/>
              <a:t>TGak</a:t>
            </a:r>
            <a:endParaRPr lang="en-US" dirty="0"/>
          </a:p>
          <a:p>
            <a:pPr lvl="1"/>
            <a:r>
              <a:rPr lang="en-GB" dirty="0" smtClean="0"/>
              <a:t>TG vote</a:t>
            </a:r>
            <a:r>
              <a:rPr lang="en-GB" dirty="0"/>
              <a:t>: </a:t>
            </a:r>
            <a:endParaRPr lang="en-US" dirty="0"/>
          </a:p>
          <a:p>
            <a:pPr lvl="1"/>
            <a:r>
              <a:rPr lang="en-GB" dirty="0"/>
              <a:t>Moved: &lt;name&gt;,  Seconded: &lt;name&gt;, Result: y-n-a</a:t>
            </a:r>
            <a:r>
              <a:rPr lang="en-GB" dirty="0" smtClean="0"/>
              <a:t>]</a:t>
            </a:r>
            <a:endParaRPr lang="en-US" dirty="0" smtClean="0">
              <a:cs typeface="ＭＳ Ｐゴシック" charset="0"/>
            </a:endParaRPr>
          </a:p>
          <a:p>
            <a:pPr>
              <a:lnSpc>
                <a:spcPct val="90000"/>
              </a:lnSpc>
            </a:pPr>
            <a:r>
              <a:rPr lang="en-US" dirty="0"/>
              <a:t>Adjourn </a:t>
            </a:r>
            <a:r>
              <a:rPr lang="en-US" dirty="0" err="1" smtClean="0"/>
              <a:t>TGak</a:t>
            </a:r>
            <a:endParaRPr lang="en-US" altLang="ja-JP" b="0" dirty="0" smtClean="0">
              <a:cs typeface="ＭＳ Ｐゴシック" charset="0"/>
            </a:endParaRPr>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1.0  of 802.11ak and results of Letter Ballot 212:</a:t>
            </a:r>
          </a:p>
          <a:p>
            <a:pPr lvl="1">
              <a:lnSpc>
                <a:spcPct val="80000"/>
              </a:lnSpc>
            </a:pPr>
            <a:r>
              <a:rPr lang="en-GB" dirty="0" smtClean="0">
                <a:hlinkClick r:id="rId3"/>
              </a:rPr>
              <a:t>http://www.ieee802.org/11/private/Draft_Standards/11ak/Draft P802.11ak_D1.0.pdf</a:t>
            </a:r>
            <a:r>
              <a:rPr lang="en-GB" dirty="0" smtClean="0"/>
              <a:t> </a:t>
            </a:r>
          </a:p>
          <a:p>
            <a:pPr lvl="1">
              <a:lnSpc>
                <a:spcPct val="80000"/>
              </a:lnSpc>
            </a:pPr>
            <a:r>
              <a:rPr lang="en-GB" dirty="0" smtClean="0"/>
              <a:t>11-15/556r6, “</a:t>
            </a:r>
            <a:r>
              <a:rPr lang="en-GB" dirty="0" err="1" smtClean="0"/>
              <a:t>TGak</a:t>
            </a:r>
            <a:r>
              <a:rPr lang="en-GB" dirty="0" smtClean="0"/>
              <a:t> LB212 Comments”</a:t>
            </a:r>
            <a:endParaRPr lang="en-GB" dirty="0"/>
          </a:p>
          <a:p>
            <a:pPr>
              <a:lnSpc>
                <a:spcPct val="80000"/>
              </a:lnSpc>
            </a:pPr>
            <a:r>
              <a:rPr lang="en-GB" dirty="0" smtClean="0"/>
              <a:t>Draft 2.1 of 802.1Qbz is at</a:t>
            </a:r>
          </a:p>
          <a:p>
            <a:pPr lvl="1">
              <a:lnSpc>
                <a:spcPct val="80000"/>
              </a:lnSpc>
            </a:pPr>
            <a:r>
              <a:rPr lang="en-GB" dirty="0" smtClean="0">
                <a:hlinkClick r:id="rId4"/>
              </a:rPr>
              <a:t>http://www.ieee802.org/1/files/private/bz-drafts/d1/802-1Qbz-d2-1.pdf</a:t>
            </a:r>
            <a:endParaRPr lang="en-GB" dirty="0" smtClean="0"/>
          </a:p>
          <a:p>
            <a:pPr>
              <a:lnSpc>
                <a:spcPct val="80000"/>
              </a:lnSpc>
            </a:pPr>
            <a:r>
              <a:rPr lang="en-US" dirty="0" smtClean="0"/>
              <a:t>Draft 2.0 of 802.1AC-REV is at</a:t>
            </a:r>
          </a:p>
          <a:p>
            <a:pPr lvl="1">
              <a:lnSpc>
                <a:spcPct val="80000"/>
              </a:lnSpc>
            </a:pPr>
            <a:r>
              <a:rPr lang="en-US" dirty="0" smtClean="0">
                <a:hlinkClick r:id="rId5"/>
              </a:rPr>
              <a:t>http://www.ieee802.org/1/files/private/ac-rev-drafts/d1/802-1ac-rev-d2-0.pdf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Hyatt Regency, Dallas, Texas</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46064" y="1371601"/>
            <a:ext cx="6385969" cy="43433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a:t>
            </a:r>
            <a:r>
              <a:rPr lang="en-US" sz="2400" b="1" dirty="0">
                <a:solidFill>
                  <a:srgbClr val="008000"/>
                </a:solidFill>
                <a:latin typeface="Arial"/>
                <a:cs typeface="Arial"/>
              </a:rPr>
              <a:t>Initial WG </a:t>
            </a:r>
            <a:r>
              <a:rPr lang="en-US" sz="2400" b="1" dirty="0" smtClean="0">
                <a:solidFill>
                  <a:srgbClr val="008000"/>
                </a:solidFill>
                <a:latin typeface="Arial"/>
                <a:cs typeface="Arial"/>
              </a:rPr>
              <a:t>Ballot on D1.0</a:t>
            </a:r>
            <a:endParaRPr lang="en-US" sz="2400" b="1" dirty="0">
              <a:solidFill>
                <a:srgbClr val="008000"/>
              </a:solidFill>
              <a:latin typeface="Arial"/>
              <a:cs typeface="Arial"/>
            </a:endParaRPr>
          </a:p>
          <a:p>
            <a:pPr lvl="1">
              <a:lnSpc>
                <a:spcPct val="80000"/>
              </a:lnSpc>
            </a:pPr>
            <a:r>
              <a:rPr lang="en-US" sz="2400" dirty="0" smtClean="0"/>
              <a:t>November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4035804"/>
              </p:ext>
            </p:extLst>
          </p:nvPr>
        </p:nvGraphicFramePr>
        <p:xfrm>
          <a:off x="685800" y="1905000"/>
          <a:ext cx="7696199" cy="3877868"/>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dirty="0" smtClean="0"/>
                        <a:t>Monday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88594">
                <a:tc>
                  <a:txBody>
                    <a:bodyPr/>
                    <a:lstStyle/>
                    <a:p>
                      <a:r>
                        <a:rPr lang="en-US" sz="2000" dirty="0" smtClean="0"/>
                        <a:t>Tuesday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Tuesday</a:t>
                      </a:r>
                      <a:endParaRPr lang="en-US" sz="2000" dirty="0"/>
                    </a:p>
                  </a:txBody>
                  <a:tcPr/>
                </a:tc>
                <a:tc>
                  <a:txBody>
                    <a:bodyPr/>
                    <a:lstStyle/>
                    <a:p>
                      <a:r>
                        <a:rPr lang="en-US" sz="2000" dirty="0" smtClean="0"/>
                        <a:t>EVE</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B</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AM1</a:t>
                      </a:r>
                      <a:r>
                        <a:rPr lang="en-US" sz="2000" baseline="0" dirty="0" smtClean="0"/>
                        <a:t> </a:t>
                      </a:r>
                      <a:r>
                        <a:rPr lang="en-US" sz="2000" dirty="0" smtClean="0"/>
                        <a:t>(joint with ARC and 802.1)</a:t>
                      </a:r>
                      <a:endParaRPr lang="en-US" sz="2000" dirty="0"/>
                    </a:p>
                  </a:txBody>
                  <a:tcPr/>
                </a:tc>
                <a:tc>
                  <a:txBody>
                    <a:bodyPr/>
                    <a:lstStyle/>
                    <a:p>
                      <a:r>
                        <a:rPr lang="en-US" sz="2000" baseline="0" dirty="0" smtClean="0"/>
                        <a:t>Landmark B</a:t>
                      </a:r>
                      <a:endParaRPr lang="en-US" sz="2000" dirty="0"/>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dirty="0" smtClean="0">
                          <a:latin typeface="Arial" charset="0"/>
                          <a:cs typeface="Arial" charset="0"/>
                        </a:rPr>
                        <a:t> A</a:t>
                      </a:r>
                      <a:endParaRPr lang="en-US" sz="2000" dirty="0" smtClean="0"/>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Arial" charset="0"/>
                          <a:cs typeface="Arial" charset="0"/>
                        </a:rPr>
                        <a:t>Bryan-</a:t>
                      </a:r>
                      <a:r>
                        <a:rPr lang="en-US" sz="2000" dirty="0" err="1" smtClean="0">
                          <a:latin typeface="Arial" charset="0"/>
                          <a:cs typeface="Arial" charset="0"/>
                        </a:rPr>
                        <a:t>Beeman</a:t>
                      </a:r>
                      <a:r>
                        <a:rPr lang="en-US" sz="2000" smtClean="0">
                          <a:latin typeface="Arial" charset="0"/>
                          <a:cs typeface="Arial" charset="0"/>
                        </a:rPr>
                        <a:t> A</a:t>
                      </a:r>
                      <a:endParaRPr lang="en-US" sz="2000" smtClean="0"/>
                    </a:p>
                  </a:txBody>
                  <a:tcPr/>
                </a:tc>
              </a:tr>
            </a:tbl>
          </a:graphicData>
        </a:graphic>
      </p:graphicFrame>
      <p:sp>
        <p:nvSpPr>
          <p:cNvPr id="4" name="Date Placeholder 3"/>
          <p:cNvSpPr>
            <a:spLocks noGrp="1"/>
          </p:cNvSpPr>
          <p:nvPr>
            <p:ph type="dt" sz="half" idx="10"/>
          </p:nvPr>
        </p:nvSpPr>
        <p:spPr/>
        <p:txBody>
          <a:bodyPr/>
          <a:lstStyle/>
          <a:p>
            <a:r>
              <a:rPr lang="en-US" smtClean="0"/>
              <a:t>November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November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8:00 – 10:</a:t>
            </a:r>
            <a:r>
              <a:rPr lang="en-US" dirty="0">
                <a:latin typeface="Arial" charset="0"/>
                <a:cs typeface="Arial" charset="0"/>
              </a:rPr>
              <a:t>00, Room Bryan-</a:t>
            </a:r>
            <a:r>
              <a:rPr lang="en-US" dirty="0" err="1">
                <a:latin typeface="Arial" charset="0"/>
                <a:cs typeface="Arial" charset="0"/>
              </a:rPr>
              <a:t>Beeman</a:t>
            </a:r>
            <a:r>
              <a:rPr lang="en-US" dirty="0">
                <a:latin typeface="Arial" charset="0"/>
                <a:cs typeface="Arial" charset="0"/>
              </a:rPr>
              <a:t> B</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smtClean="0"/>
              <a:t>Appointment of Secretary</a:t>
            </a:r>
          </a:p>
          <a:p>
            <a:pPr>
              <a:lnSpc>
                <a:spcPct val="80000"/>
              </a:lnSpc>
            </a:pPr>
            <a:r>
              <a:rPr lang="en-US" b="0" dirty="0" smtClean="0"/>
              <a:t>Review </a:t>
            </a:r>
            <a:r>
              <a:rPr lang="en-US" b="0" dirty="0"/>
              <a:t>of IEEE 802 and 802.11 Policies and Procedures on Intellectual Property, Inappropriate Topics, Etc.</a:t>
            </a:r>
          </a:p>
          <a:p>
            <a:pPr>
              <a:lnSpc>
                <a:spcPct val="80000"/>
              </a:lnSpc>
            </a:pPr>
            <a:r>
              <a:rPr lang="en-US" b="0" dirty="0"/>
              <a:t>Attendance Recording </a:t>
            </a:r>
            <a:r>
              <a:rPr lang="en-US" b="0" dirty="0" smtClean="0"/>
              <a:t>Reminder</a:t>
            </a:r>
          </a:p>
          <a:p>
            <a:pPr>
              <a:lnSpc>
                <a:spcPct val="80000"/>
              </a:lnSpc>
            </a:pPr>
            <a:r>
              <a:rPr lang="en-US" b="0" dirty="0" smtClean="0"/>
              <a:t>Approval of Agenda</a:t>
            </a:r>
          </a:p>
          <a:p>
            <a:pPr>
              <a:lnSpc>
                <a:spcPct val="80000"/>
              </a:lnSpc>
            </a:pPr>
            <a:r>
              <a:rPr lang="en-US" b="0" dirty="0" smtClean="0"/>
              <a:t>Discussion of remaining open comments.</a:t>
            </a:r>
            <a:endParaRPr lang="en-US" b="0" dirty="0"/>
          </a:p>
          <a:p>
            <a:pPr>
              <a:lnSpc>
                <a:spcPct val="80000"/>
              </a:lnSpc>
            </a:pPr>
            <a:r>
              <a:rPr lang="en-US" b="0" dirty="0" smtClean="0"/>
              <a:t>Adjourn </a:t>
            </a:r>
            <a:r>
              <a:rPr lang="en-US" b="0" dirty="0" smtClean="0"/>
              <a:t>ad hoc meeting.</a:t>
            </a:r>
            <a:endParaRPr lang="en-US" b="0" dirty="0"/>
          </a:p>
          <a:p>
            <a:pPr>
              <a:lnSpc>
                <a:spcPct val="80000"/>
              </a:lnSpc>
            </a:pPr>
            <a:endParaRPr lang="en-US" b="0" dirty="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72525</TotalTime>
  <Words>2563</Words>
  <Application>Microsoft Macintosh PowerPoint</Application>
  <PresentationFormat>On-screen Show (4:3)</PresentationFormat>
  <Paragraphs>375</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November 2015 802.11ak Agenda</vt:lpstr>
      <vt:lpstr>IEEE 802.11ak/GLK: Enhancements For Transit Links Within Bridged Networks</vt:lpstr>
      <vt:lpstr>Venue</vt:lpstr>
      <vt:lpstr>TGak Timeline At Start of Meeting</vt:lpstr>
      <vt:lpstr>Sessions</vt:lpstr>
      <vt:lpstr>Monday, 9 November 2015  8:00 – 10:00, Room Bryan-Beeman B</vt:lpstr>
      <vt:lpstr>Participants, Patents, and Duty to Inform</vt:lpstr>
      <vt:lpstr>Patent Related Links</vt:lpstr>
      <vt:lpstr>Call for Potentially Essential Patents</vt:lpstr>
      <vt:lpstr>Other Guidelines for IEEE WG Meetings</vt:lpstr>
      <vt:lpstr>Tuesday, 10 November 2015  8:00 – 10:00, Room Bryan-Beeman B</vt:lpstr>
      <vt:lpstr>Tuesday, 10 November 2015  8:00 – 10:00, Room Bryan-Beeman B</vt:lpstr>
      <vt:lpstr>Tuesday, 10 November 2015  8:00 – 10:00, Room Bryan-Beeman B</vt:lpstr>
      <vt:lpstr>Tuesday, 10 November 2015  10:30 – 12:30, Room Bryan-Beeman A</vt:lpstr>
      <vt:lpstr>Tuesday, 10 November 2015  10:30 – 12:30, Room Bryan-Beeman A</vt:lpstr>
      <vt:lpstr>Tuesday, 10 November 2015  19:30 – 21:30, Room Bryan-Beeman B</vt:lpstr>
      <vt:lpstr>Tuesday, 10 November 2015  19:30 – 21:30, Room Bryan-Beeman B</vt:lpstr>
      <vt:lpstr>Tuesday, 10 November 2015  19:30 – 21:30, Room Bryan-Beeman B</vt:lpstr>
      <vt:lpstr>Thursday, 12 November 2015 08:00 – 10:00, Landmark B</vt:lpstr>
      <vt:lpstr>Thursday, 12 November 2015 08:00 – 10:00, Landmark B</vt:lpstr>
      <vt:lpstr>Thursday, 12 November 2015 10:30 – 12:30, Room Bryan-Beeman A</vt:lpstr>
      <vt:lpstr>Thursday, 12 November 2015 16:00 – 18:00, Room Bryan-Beeman A</vt:lpstr>
      <vt:lpstr>Thursday, 12 November 2015 16:00 – 18:00, Room Bryan-Beeman A</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986</cp:revision>
  <cp:lastPrinted>1998-02-10T13:28:06Z</cp:lastPrinted>
  <dcterms:created xsi:type="dcterms:W3CDTF">2006-12-04T03:46:13Z</dcterms:created>
  <dcterms:modified xsi:type="dcterms:W3CDTF">2015-11-11T03:40:41Z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