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460" r:id="rId5"/>
    <p:sldId id="443" r:id="rId6"/>
    <p:sldId id="414" r:id="rId7"/>
    <p:sldId id="470" r:id="rId8"/>
    <p:sldId id="471" r:id="rId9"/>
    <p:sldId id="472" r:id="rId10"/>
    <p:sldId id="474" r:id="rId11"/>
    <p:sldId id="499" r:id="rId12"/>
    <p:sldId id="518" r:id="rId13"/>
    <p:sldId id="495" r:id="rId14"/>
    <p:sldId id="496" r:id="rId15"/>
    <p:sldId id="430" r:id="rId16"/>
    <p:sldId id="513" r:id="rId17"/>
    <p:sldId id="493" r:id="rId18"/>
    <p:sldId id="517" r:id="rId19"/>
    <p:sldId id="477"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840" autoAdjust="0"/>
    <p:restoredTop sz="98109" autoAdjust="0"/>
  </p:normalViewPr>
  <p:slideViewPr>
    <p:cSldViewPr>
      <p:cViewPr varScale="1">
        <p:scale>
          <a:sx n="102" d="100"/>
          <a:sy n="102" d="100"/>
        </p:scale>
        <p:origin x="-58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P802.11-15/1220r1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P802.11-15/1220r1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P802.11-15/1220r1</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P802.11-15/1220r1</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P802.11-15/1220r1</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P802.11-15/1220r1</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P802.11-15/1220r1</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P802.11-15/1220r1</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P802.11-15/1220r1</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P802.11-15/1220r1</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P802.11-15/1220r1</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P802.11-15/1220r1</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P802.11-15/1220r1</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P802.11-15/1220r1</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P802.11-15/1220r1</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P802.11-15/1220r1</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P802.11-15/1220r1</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P802.11-15/1220r1</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P802.11-15/1220r1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P802.11-15/1220r1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1220r1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2015-10-01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endParaRPr lang="en-US" b="0" dirty="0" smtClean="0"/>
          </a:p>
          <a:p>
            <a:pPr>
              <a:lnSpc>
                <a:spcPct val="80000"/>
              </a:lnSpc>
            </a:pPr>
            <a:r>
              <a:rPr lang="en-US" b="0" dirty="0"/>
              <a:t>Moved, to approve the Minutes of the September 802.11ak Meeting in Bangkok, Thailand: 11-15/1189r0.</a:t>
            </a:r>
          </a:p>
          <a:p>
            <a:pPr lvl="1">
              <a:lnSpc>
                <a:spcPct val="80000"/>
              </a:lnSpc>
            </a:pPr>
            <a:r>
              <a:rPr lang="en-US" dirty="0"/>
              <a:t>Yes:     No:     Abstain: </a:t>
            </a:r>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a:t>
            </a:r>
            <a:r>
              <a:rPr lang="en-US" dirty="0" smtClean="0">
                <a:latin typeface="Arial" charset="0"/>
                <a:cs typeface="Arial" charset="0"/>
              </a:rPr>
              <a:t>00, Room Bryan-</a:t>
            </a:r>
            <a:r>
              <a:rPr lang="en-US" dirty="0" err="1" smtClean="0">
                <a:latin typeface="Arial" charset="0"/>
                <a:cs typeface="Arial" charset="0"/>
              </a:rPr>
              <a:t>Beeman</a:t>
            </a:r>
            <a:r>
              <a:rPr lang="en-US" dirty="0" smtClean="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err="1"/>
              <a:t>CMoved</a:t>
            </a:r>
            <a:r>
              <a:rPr lang="en-US" b="0" dirty="0"/>
              <a:t>, to approve the Minutes of Teleconferences since Bangkok:</a:t>
            </a:r>
          </a:p>
          <a:p>
            <a:pPr lvl="1">
              <a:lnSpc>
                <a:spcPct val="80000"/>
              </a:lnSpc>
            </a:pPr>
            <a:r>
              <a:rPr lang="en-US" dirty="0"/>
              <a:t>October 1</a:t>
            </a:r>
            <a:r>
              <a:rPr lang="en-US" baseline="30000" dirty="0"/>
              <a:t>st</a:t>
            </a:r>
            <a:r>
              <a:rPr lang="en-US" dirty="0"/>
              <a:t>, </a:t>
            </a:r>
            <a:r>
              <a:rPr lang="en-US" dirty="0" smtClean="0"/>
              <a:t>11-15/1242r0</a:t>
            </a:r>
            <a:endParaRPr lang="en-US" dirty="0"/>
          </a:p>
          <a:p>
            <a:pPr lvl="1">
              <a:lnSpc>
                <a:spcPct val="80000"/>
              </a:lnSpc>
            </a:pPr>
            <a:r>
              <a:rPr lang="en-US" dirty="0"/>
              <a:t>October 8</a:t>
            </a:r>
            <a:r>
              <a:rPr lang="en-US" baseline="30000" dirty="0"/>
              <a:t>th</a:t>
            </a:r>
            <a:r>
              <a:rPr lang="en-US" dirty="0"/>
              <a:t>, </a:t>
            </a:r>
            <a:r>
              <a:rPr lang="en-US" dirty="0" smtClean="0"/>
              <a:t>11-15/1240r0		</a:t>
            </a:r>
            <a:endParaRPr lang="en-US" dirty="0"/>
          </a:p>
          <a:p>
            <a:pPr lvl="1">
              <a:lnSpc>
                <a:spcPct val="80000"/>
              </a:lnSpc>
            </a:pPr>
            <a:r>
              <a:rPr lang="en-US" dirty="0" smtClean="0"/>
              <a:t>October </a:t>
            </a:r>
            <a:r>
              <a:rPr lang="en-US" dirty="0"/>
              <a:t>22</a:t>
            </a:r>
            <a:r>
              <a:rPr lang="en-US" baseline="30000" dirty="0"/>
              <a:t>nd</a:t>
            </a:r>
            <a:r>
              <a:rPr lang="en-US" dirty="0"/>
              <a:t>, </a:t>
            </a:r>
            <a:r>
              <a:rPr lang="en-US" dirty="0" err="1"/>
              <a:t>tbd</a:t>
            </a:r>
            <a:endParaRPr lang="en-US" dirty="0"/>
          </a:p>
          <a:p>
            <a:pPr lvl="1">
              <a:lnSpc>
                <a:spcPct val="80000"/>
              </a:lnSpc>
            </a:pPr>
            <a:r>
              <a:rPr lang="en-US" dirty="0" smtClean="0"/>
              <a:t>Yes</a:t>
            </a:r>
            <a:r>
              <a:rPr lang="en-US" dirty="0"/>
              <a:t>:     No:     Abstain: </a:t>
            </a:r>
          </a:p>
          <a:p>
            <a:pPr>
              <a:lnSpc>
                <a:spcPct val="80000"/>
              </a:lnSpc>
            </a:pPr>
            <a:r>
              <a:rPr lang="en-US" b="0" dirty="0" smtClean="0"/>
              <a:t>Note: The Octobe</a:t>
            </a:r>
            <a:r>
              <a:rPr lang="en-US" b="0" dirty="0" smtClean="0"/>
              <a:t>r 15</a:t>
            </a:r>
            <a:r>
              <a:rPr lang="en-US" b="0" baseline="30000" dirty="0" smtClean="0"/>
              <a:t>th</a:t>
            </a:r>
            <a:r>
              <a:rPr lang="en-US" b="0" dirty="0" smtClean="0"/>
              <a:t> and October 29</a:t>
            </a:r>
            <a:r>
              <a:rPr lang="en-US" b="0" baseline="30000" dirty="0" smtClean="0"/>
              <a:t>th</a:t>
            </a:r>
            <a:r>
              <a:rPr lang="en-US" b="0" dirty="0" smtClean="0"/>
              <a:t> calls were cancelled.</a:t>
            </a:r>
            <a:endParaRPr lang="en-US" b="0" dirty="0"/>
          </a:p>
          <a:p>
            <a:pPr>
              <a:lnSpc>
                <a:spcPct val="80000"/>
              </a:lnSpc>
            </a:pPr>
            <a:r>
              <a:rPr lang="en-US" b="0" dirty="0" smtClean="0"/>
              <a:t>Draft comment resolutions.</a:t>
            </a:r>
          </a:p>
          <a:p>
            <a:pPr>
              <a:lnSpc>
                <a:spcPct val="80000"/>
              </a:lnSpc>
            </a:pPr>
            <a:r>
              <a:rPr lang="en-US" b="0" dirty="0" smtClean="0"/>
              <a:t>Recess </a:t>
            </a:r>
            <a:r>
              <a:rPr lang="en-US" b="0" dirty="0" smtClean="0"/>
              <a:t>until Tuesday 10:30.</a:t>
            </a:r>
            <a:endParaRPr lang="en-US" b="0" dirty="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Drafting of comment resolutions.</a:t>
            </a:r>
          </a:p>
          <a:p>
            <a:pPr>
              <a:lnSpc>
                <a:spcPct val="80000"/>
              </a:lnSpc>
            </a:pPr>
            <a:r>
              <a:rPr lang="en-US" b="0" dirty="0" smtClean="0"/>
              <a:t>Recess </a:t>
            </a:r>
            <a:r>
              <a:rPr lang="en-US" b="0" dirty="0"/>
              <a:t>until Tuesday 19:30.</a:t>
            </a:r>
          </a:p>
          <a:p>
            <a:pPr>
              <a:lnSpc>
                <a:spcPct val="80000"/>
              </a:lnSpc>
            </a:pP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of submissions to resolve LB212 comments and improve the P802.11ak </a:t>
            </a:r>
            <a:r>
              <a:rPr lang="en-US" b="0" dirty="0" smtClean="0"/>
              <a:t>draft.</a:t>
            </a:r>
          </a:p>
          <a:p>
            <a:pPr>
              <a:lnSpc>
                <a:spcPct val="80000"/>
              </a:lnSpc>
            </a:pPr>
            <a:r>
              <a:rPr lang="en-US" b="0" dirty="0"/>
              <a:t>Recess until Thursday 08:00.</a:t>
            </a:r>
          </a:p>
          <a:p>
            <a:pPr>
              <a:lnSpc>
                <a:spcPct val="80000"/>
              </a:lnSpc>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November 2015</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Landmark 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802.1 IWK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802.1AC and</a:t>
            </a:r>
            <a:r>
              <a:rPr lang="en-GB" b="0" dirty="0"/>
              <a:t> </a:t>
            </a:r>
            <a:r>
              <a:rPr lang="en-GB" b="0" dirty="0" smtClean="0"/>
              <a:t>802.1Qbz status.</a:t>
            </a:r>
          </a:p>
          <a:p>
            <a:pPr>
              <a:lnSpc>
                <a:spcPct val="80000"/>
              </a:lnSpc>
            </a:pPr>
            <a:r>
              <a:rPr lang="en-US" b="0" dirty="0"/>
              <a:t>Teleconferences discussion.</a:t>
            </a:r>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November 2015</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Landmark 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802.11ak Teleconferences, </a:t>
            </a:r>
            <a:r>
              <a:rPr lang="en-US" b="0" dirty="0"/>
              <a:t>joint with 802.1Qbz if mutually convenient:</a:t>
            </a:r>
          </a:p>
          <a:p>
            <a:pPr lvl="1">
              <a:lnSpc>
                <a:spcPct val="80000"/>
              </a:lnSpc>
            </a:pPr>
            <a:r>
              <a:rPr lang="en-US" b="1" dirty="0"/>
              <a:t>1 ½ </a:t>
            </a:r>
            <a:r>
              <a:rPr lang="en-US" dirty="0"/>
              <a:t>hour teleconferences through the November 2015 802.11 meeting on Thursday, October 1</a:t>
            </a:r>
            <a:r>
              <a:rPr lang="en-US" baseline="30000" dirty="0"/>
              <a:t>st</a:t>
            </a:r>
            <a:r>
              <a:rPr lang="en-US" dirty="0"/>
              <a:t>, 8</a:t>
            </a:r>
            <a:r>
              <a:rPr lang="en-US" baseline="30000" dirty="0"/>
              <a:t>th</a:t>
            </a:r>
            <a:r>
              <a:rPr lang="en-US" dirty="0"/>
              <a:t>, 15</a:t>
            </a:r>
            <a:r>
              <a:rPr lang="en-US" baseline="30000" dirty="0"/>
              <a:t>th</a:t>
            </a:r>
            <a:r>
              <a:rPr lang="en-US" dirty="0"/>
              <a:t>, 22</a:t>
            </a:r>
            <a:r>
              <a:rPr lang="en-US" baseline="30000" dirty="0"/>
              <a:t>nd</a:t>
            </a:r>
            <a:r>
              <a:rPr lang="en-US" dirty="0"/>
              <a:t>, and 29</a:t>
            </a:r>
            <a:r>
              <a:rPr lang="en-US" baseline="30000" dirty="0"/>
              <a:t>th</a:t>
            </a:r>
            <a:r>
              <a:rPr lang="en-US" dirty="0"/>
              <a:t> at 10am Eastern US time.</a:t>
            </a:r>
          </a:p>
          <a:p>
            <a:pPr lvl="1">
              <a:lnSpc>
                <a:spcPct val="80000"/>
              </a:lnSpc>
            </a:pPr>
            <a:r>
              <a:rPr lang="en-US" dirty="0"/>
              <a:t>Approved by unanimous consent.</a:t>
            </a:r>
          </a:p>
          <a:p>
            <a:pPr>
              <a:lnSpc>
                <a:spcPct val="80000"/>
              </a:lnSpc>
            </a:pPr>
            <a:r>
              <a:rPr lang="en-US" b="0" dirty="0"/>
              <a:t>Recess </a:t>
            </a:r>
            <a:r>
              <a:rPr lang="en-US" b="0" dirty="0" err="1"/>
              <a:t>TGk</a:t>
            </a:r>
            <a:r>
              <a:rPr lang="en-US" b="0" dirty="0"/>
              <a:t> until 10:30 today</a:t>
            </a:r>
          </a:p>
          <a:p>
            <a:pPr>
              <a:lnSpc>
                <a:spcPct val="80000"/>
              </a:lnSpc>
            </a:pPr>
            <a:r>
              <a:rPr lang="en-US" b="0" dirty="0"/>
              <a:t>Adjourn ARC</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p>
          <a:p>
            <a:pPr>
              <a:lnSpc>
                <a:spcPct val="80000"/>
              </a:lnSpc>
            </a:pPr>
            <a:r>
              <a:rPr lang="en-US" b="0" dirty="0"/>
              <a:t>Recess 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r>
              <a:rPr lang="en-US" dirty="0"/>
              <a:t> </a:t>
            </a:r>
            <a:r>
              <a:rPr lang="en-US" b="0" dirty="0"/>
              <a:t>Presentation of submissions to </a:t>
            </a:r>
            <a:r>
              <a:rPr lang="en-US" b="0" dirty="0" smtClean="0"/>
              <a:t>improve </a:t>
            </a:r>
            <a:r>
              <a:rPr lang="en-US" b="0" dirty="0"/>
              <a:t>the P802.11ak draft:</a:t>
            </a:r>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02445439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Motion: </a:t>
            </a:r>
            <a:r>
              <a:rPr lang="en-US" b="0" dirty="0" smtClean="0"/>
              <a:t>Having </a:t>
            </a:r>
            <a:r>
              <a:rPr lang="en-US" b="0" dirty="0"/>
              <a:t>approved comment resolutions for all of the comments received from </a:t>
            </a:r>
            <a:r>
              <a:rPr lang="en-US" b="0" dirty="0" smtClean="0"/>
              <a:t>LB21 2on </a:t>
            </a:r>
            <a:r>
              <a:rPr lang="en-US" b="0" dirty="0" err="1" smtClean="0"/>
              <a:t>Tgak</a:t>
            </a:r>
            <a:r>
              <a:rPr lang="en-US" b="0" dirty="0" smtClean="0"/>
              <a:t> Draft_D1.0 as </a:t>
            </a:r>
            <a:r>
              <a:rPr lang="en-US" b="0" dirty="0"/>
              <a:t>contained in document </a:t>
            </a:r>
            <a:r>
              <a:rPr lang="en-US" b="0" dirty="0" smtClean="0"/>
              <a:t>11-15/0556rTBD,</a:t>
            </a:r>
            <a:endParaRPr lang="en-US" b="0" dirty="0"/>
          </a:p>
          <a:p>
            <a:pPr lvl="1"/>
            <a:r>
              <a:rPr lang="en-US" dirty="0"/>
              <a:t>[Instruct the editor to prepare Draft &lt;draft&gt; incorporating these resolutions and,]</a:t>
            </a:r>
          </a:p>
          <a:p>
            <a:pPr lvl="1"/>
            <a:r>
              <a:rPr lang="en-US" dirty="0"/>
              <a:t>Approve a 15 day Working Group Recirculation Ballot asking the question “Should </a:t>
            </a:r>
            <a:r>
              <a:rPr lang="en-US" dirty="0" err="1" smtClean="0"/>
              <a:t>Tgak</a:t>
            </a:r>
            <a:r>
              <a:rPr lang="en-US" dirty="0" smtClean="0"/>
              <a:t> Draft_D2.0 be </a:t>
            </a:r>
            <a:r>
              <a:rPr lang="en-US" dirty="0"/>
              <a:t>forwarded to Sponsor Ballot?</a:t>
            </a:r>
            <a:r>
              <a:rPr lang="en-US" dirty="0" smtClean="0"/>
              <a:t>”</a:t>
            </a:r>
            <a:endParaRPr lang="en-US" dirty="0"/>
          </a:p>
          <a:p>
            <a:pPr lvl="1"/>
            <a:r>
              <a:rPr lang="en-GB" dirty="0"/>
              <a:t>[Moved by &lt;name&gt; on behalf of </a:t>
            </a:r>
            <a:r>
              <a:rPr lang="en-US" dirty="0" err="1" smtClean="0"/>
              <a:t>TGak</a:t>
            </a:r>
            <a:endParaRPr lang="en-US" dirty="0"/>
          </a:p>
          <a:p>
            <a:pPr lvl="1"/>
            <a:r>
              <a:rPr lang="en-GB" dirty="0" smtClean="0"/>
              <a:t>TG vote</a:t>
            </a:r>
            <a:r>
              <a:rPr lang="en-GB" dirty="0"/>
              <a:t>: </a:t>
            </a:r>
            <a:endParaRPr lang="en-US" dirty="0"/>
          </a:p>
          <a:p>
            <a:pPr lvl="1"/>
            <a:r>
              <a:rPr lang="en-GB" dirty="0"/>
              <a:t>Moved: &lt;name&gt;,  Seconded: &lt;name&gt;, Result: y-n-a</a:t>
            </a:r>
            <a:r>
              <a:rPr lang="en-GB" dirty="0" smtClean="0"/>
              <a:t>]</a:t>
            </a:r>
            <a:endParaRPr lang="en-US" dirty="0" smtClean="0">
              <a:cs typeface="ＭＳ Ｐゴシック" charset="0"/>
            </a:endParaRPr>
          </a:p>
          <a:p>
            <a:pPr>
              <a:lnSpc>
                <a:spcPct val="90000"/>
              </a:lnSpc>
            </a:pPr>
            <a:r>
              <a:rPr lang="en-US" dirty="0"/>
              <a:t>Adjourn </a:t>
            </a:r>
            <a:r>
              <a:rPr lang="en-US" dirty="0" err="1" smtClean="0"/>
              <a:t>TGak</a:t>
            </a: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Dallas, Texas</a:t>
            </a:r>
          </a:p>
          <a:p>
            <a:pPr algn="ctr">
              <a:lnSpc>
                <a:spcPct val="90000"/>
              </a:lnSpc>
              <a:buFontTx/>
              <a:buNone/>
            </a:pPr>
            <a:r>
              <a:rPr lang="en-US" sz="2800" dirty="0" smtClean="0">
                <a:latin typeface="Arial" charset="0"/>
              </a:rPr>
              <a:t>9-12 November,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Hyatt Regency, Dallas, Texas</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346064" y="1371601"/>
            <a:ext cx="6385969" cy="43433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November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44035804"/>
              </p:ext>
            </p:extLst>
          </p:nvPr>
        </p:nvGraphicFramePr>
        <p:xfrm>
          <a:off x="685800" y="1905000"/>
          <a:ext cx="7696199" cy="3877868"/>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B</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B</a:t>
                      </a:r>
                      <a:endParaRPr lang="en-US" sz="2000" dirty="0" smtClean="0"/>
                    </a:p>
                  </a:txBody>
                  <a:tcPr/>
                </a:tc>
              </a:tr>
              <a:tr h="488594">
                <a:tc>
                  <a:txBody>
                    <a:bodyPr/>
                    <a:lstStyle/>
                    <a:p>
                      <a:r>
                        <a:rPr lang="en-US" sz="2000" dirty="0" smtClean="0"/>
                        <a:t>Tuesday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A</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B</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ARC and 802.1)</a:t>
                      </a:r>
                      <a:endParaRPr lang="en-US" sz="2000" dirty="0"/>
                    </a:p>
                  </a:txBody>
                  <a:tcPr/>
                </a:tc>
                <a:tc>
                  <a:txBody>
                    <a:bodyPr/>
                    <a:lstStyle/>
                    <a:p>
                      <a:r>
                        <a:rPr lang="en-US" sz="2000" baseline="0" dirty="0" smtClean="0"/>
                        <a:t>Landmark B</a:t>
                      </a:r>
                      <a:endParaRPr lang="en-US" sz="2000" dirty="0"/>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A</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smtClean="0">
                          <a:latin typeface="Arial" charset="0"/>
                          <a:cs typeface="Arial" charset="0"/>
                        </a:rPr>
                        <a:t> A</a:t>
                      </a:r>
                      <a:endParaRPr lang="en-US" sz="2000" smtClean="0"/>
                    </a:p>
                  </a:txBody>
                  <a:tcPr/>
                </a:tc>
              </a:tr>
            </a:tbl>
          </a:graphicData>
        </a:graphic>
      </p:graphicFrame>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B</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smtClean="0"/>
              <a:t>Appointment of Secretary</a:t>
            </a:r>
          </a:p>
          <a:p>
            <a:pPr>
              <a:lnSpc>
                <a:spcPct val="80000"/>
              </a:lnSpc>
            </a:pPr>
            <a:r>
              <a:rPr lang="en-US" b="0" dirty="0" smtClean="0"/>
              <a:t>Review </a:t>
            </a:r>
            <a:r>
              <a:rPr lang="en-US" b="0" dirty="0"/>
              <a:t>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Approval of </a:t>
            </a:r>
            <a:r>
              <a:rPr lang="en-US" b="0" dirty="0" smtClean="0"/>
              <a:t>Agenda</a:t>
            </a:r>
          </a:p>
          <a:p>
            <a:pPr>
              <a:lnSpc>
                <a:spcPct val="80000"/>
              </a:lnSpc>
            </a:pPr>
            <a:r>
              <a:rPr lang="en-US" b="0" dirty="0"/>
              <a:t>Topics for the week</a:t>
            </a:r>
          </a:p>
          <a:p>
            <a:pPr>
              <a:lnSpc>
                <a:spcPct val="80000"/>
              </a:lnSpc>
            </a:pPr>
            <a:r>
              <a:rPr lang="en-US" b="0" dirty="0"/>
              <a:t>Presentation of submissions to resolve LB212 comments and improve the P802.11ak draft.</a:t>
            </a:r>
          </a:p>
          <a:p>
            <a:pPr>
              <a:lnSpc>
                <a:spcPct val="80000"/>
              </a:lnSpc>
            </a:pPr>
            <a:r>
              <a:rPr lang="en-US" b="0" dirty="0" smtClean="0"/>
              <a:t>Adjourn ad hoc meeting.</a:t>
            </a:r>
            <a:endParaRPr lang="en-US" b="0"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70267</TotalTime>
  <Words>1993</Words>
  <Application>Microsoft Macintosh PowerPoint</Application>
  <PresentationFormat>On-screen Show (4:3)</PresentationFormat>
  <Paragraphs>315</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November 2015 802.11ak Agenda</vt:lpstr>
      <vt:lpstr>IEEE 802.11ak/GLK: Enhancements For Transit Links Within Bridged Networks</vt:lpstr>
      <vt:lpstr>Venue</vt:lpstr>
      <vt:lpstr>TGak Timeline At Start of Meeting</vt:lpstr>
      <vt:lpstr>Sessions</vt:lpstr>
      <vt:lpstr>Monday, 9 November 2015  8:00 – 10:00, Room Bryan-Beeman B</vt:lpstr>
      <vt:lpstr>Participants, Patents, and Duty to Inform</vt:lpstr>
      <vt:lpstr>Patent Related Links</vt:lpstr>
      <vt:lpstr>Call for Potentially Essential Patents</vt:lpstr>
      <vt:lpstr>Other Guidelines for IEEE WG Meetings</vt:lpstr>
      <vt:lpstr>Tuesday, 10 November 2015  8:00 – 10:00, Room Bryan-Beeman B</vt:lpstr>
      <vt:lpstr>Tuesday, 10 November 2015  8:00 – 10:00, Room Bryan-Beeman B</vt:lpstr>
      <vt:lpstr>Tuesday, 10 November 2015  10:30 – 12:30, Room Bryan-Beeman A</vt:lpstr>
      <vt:lpstr>Tuesday, 10 November 2015  19:30 – 21:30, Room Bryan-Beeman B</vt:lpstr>
      <vt:lpstr>Thursday, 12 November 2015 08:00 – 10:00, Landmark B</vt:lpstr>
      <vt:lpstr>Thursday, 12 November 2015 08:00 – 10:00, Landmark B</vt:lpstr>
      <vt:lpstr>Thursday, 12 November 2015 10:30 – 12:30, Room Bryan-Beeman A</vt:lpstr>
      <vt:lpstr>Thursday, 12 November 2015 16:00 – 18:00, Room Bryan-Beeman A</vt:lpstr>
      <vt:lpstr>Thursday, 12 November 2015 16:00 – 18:00, Room Bryan-Beeman A</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963</cp:revision>
  <cp:lastPrinted>1998-02-10T13:28:06Z</cp:lastPrinted>
  <dcterms:created xsi:type="dcterms:W3CDTF">2006-12-04T03:46:13Z</dcterms:created>
  <dcterms:modified xsi:type="dcterms:W3CDTF">2015-11-09T05:05:12Z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