
<file path=[Content_Types].xml><?xml version="1.0" encoding="utf-8"?>
<Types xmlns="http://schemas.openxmlformats.org/package/2006/content-types">
  <Default Extension="png" ContentType="image/pn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403" r:id="rId3"/>
    <p:sldId id="422" r:id="rId4"/>
    <p:sldId id="407" r:id="rId5"/>
    <p:sldId id="404" r:id="rId6"/>
    <p:sldId id="405" r:id="rId7"/>
    <p:sldId id="406" r:id="rId8"/>
    <p:sldId id="410" r:id="rId9"/>
    <p:sldId id="409" r:id="rId10"/>
    <p:sldId id="408" r:id="rId11"/>
    <p:sldId id="417" r:id="rId12"/>
    <p:sldId id="414" r:id="rId13"/>
    <p:sldId id="415" r:id="rId14"/>
    <p:sldId id="418" r:id="rId15"/>
    <p:sldId id="416" r:id="rId16"/>
    <p:sldId id="419" r:id="rId17"/>
    <p:sldId id="420" r:id="rId18"/>
    <p:sldId id="421" r:id="rId19"/>
    <p:sldId id="423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2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4" autoAdjust="0"/>
    <p:restoredTop sz="94660" autoAdjust="0"/>
  </p:normalViewPr>
  <p:slideViewPr>
    <p:cSldViewPr snapToObjects="1">
      <p:cViewPr varScale="1">
        <p:scale>
          <a:sx n="88" d="100"/>
          <a:sy n="88" d="100"/>
        </p:scale>
        <p:origin x="-1506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51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 snapToObjects="1">
      <p:cViewPr>
        <p:scale>
          <a:sx n="100" d="100"/>
          <a:sy n="100" d="100"/>
        </p:scale>
        <p:origin x="-272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15885" y="177284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802.19-15/0069r7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 dirty="0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58748" y="97909"/>
            <a:ext cx="20229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802.19-15/0069r7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9137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23756" y="8985250"/>
            <a:ext cx="1057982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4"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95177" y="8985250"/>
            <a:ext cx="54021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Page </a:t>
            </a:r>
            <a:fld id="{18D10512-F400-46E6-9813-0191A717DA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30969" cy="169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9" y="6475413"/>
            <a:ext cx="64921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681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55626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894708" y="6475413"/>
            <a:ext cx="649217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823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1529" y="6475413"/>
            <a:ext cx="14923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Andrew Myles (Cisco)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802.11-15/1168r0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 dirty="0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15725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September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dirty="0" smtClean="0">
                <a:latin typeface="Arial" pitchFamily="34" charset="0"/>
              </a:rPr>
              <a:t>2015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3gpp.org/ftp/workshop/2015-08-29_RAN_LAA/Doc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IEEE 802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/>
              <a:t>Report to IEEE 802.11 WG on 3GPP </a:t>
            </a:r>
            <a:r>
              <a:rPr lang="en-US" dirty="0" smtClean="0"/>
              <a:t>LAA Workshop</a:t>
            </a:r>
            <a:br>
              <a:rPr lang="en-US" dirty="0" smtClean="0"/>
            </a:br>
            <a:r>
              <a:rPr lang="en-US" dirty="0"/>
              <a:t>on 29 August </a:t>
            </a:r>
            <a:r>
              <a:rPr lang="en-US" dirty="0" smtClean="0"/>
              <a:t>2015 in Beijing, China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/>
                </a:solidFill>
              </a:rPr>
              <a:t>15 September 2015</a:t>
            </a:r>
            <a:endParaRPr lang="en-US" b="0" dirty="0" smtClean="0">
              <a:solidFill>
                <a:schemeClr val="accent2"/>
              </a:solidFill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6619457"/>
              </p:ext>
            </p:extLst>
          </p:nvPr>
        </p:nvGraphicFramePr>
        <p:xfrm>
          <a:off x="685800" y="32004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Phone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email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Andrew Myles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+61 2 84461010</a:t>
                      </a:r>
                      <a:endParaRPr lang="en-AU" sz="120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+61 418 656587</a:t>
                      </a:r>
                      <a:endParaRPr lang="en-A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agreement was reached on how 3GPP could improve methods of review for LAA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The key short term issue was how IEEE 802 and others could review the LAA spec as a early as possible </a:t>
            </a:r>
          </a:p>
          <a:p>
            <a:pPr lvl="1"/>
            <a:r>
              <a:rPr lang="en-GB" dirty="0" smtClean="0"/>
              <a:t>The RAN Chair agreed that RAN1 should send out the LAA CRs (Change Requests) in Q4 2015</a:t>
            </a:r>
          </a:p>
          <a:p>
            <a:pPr lvl="1"/>
            <a:r>
              <a:rPr lang="en-GB" dirty="0" smtClean="0"/>
              <a:t>IEEE 802 (and others) will be able to submit comments  and the RAN Chair promised they would be properly resolved</a:t>
            </a:r>
          </a:p>
          <a:p>
            <a:pPr lvl="1"/>
            <a:r>
              <a:rPr lang="en-GB" dirty="0" smtClean="0"/>
              <a:t>The final deadline was not entirely clear …</a:t>
            </a:r>
          </a:p>
          <a:p>
            <a:pPr lvl="2"/>
            <a:r>
              <a:rPr lang="en-GB" dirty="0" smtClean="0"/>
              <a:t>There is a “freeze” on R13 scheduled in March 2016</a:t>
            </a:r>
          </a:p>
          <a:p>
            <a:pPr lvl="2"/>
            <a:r>
              <a:rPr lang="en-GB" dirty="0" smtClean="0"/>
              <a:t>It was unclear whether this applied to all elements of LAA</a:t>
            </a:r>
          </a:p>
          <a:p>
            <a:pPr lvl="2"/>
            <a:r>
              <a:rPr lang="en-GB" dirty="0" smtClean="0"/>
              <a:t>It appears the key issue is whether changes affect the backward compatibility of ASN.1 specifications</a:t>
            </a:r>
          </a:p>
          <a:p>
            <a:pPr lvl="1"/>
            <a:r>
              <a:rPr lang="en-GB" dirty="0" smtClean="0"/>
              <a:t>… but IEEE 802 have an opportunity between Nov/Dec and March (and maybe afterwards) to make comments and suggest changes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816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and RAN1 also committed to improving communications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It was noted during discussion after the IEEE 802 presentation that it was often difficult for IEEE 802  participants to understand what is relevant to LAA </a:t>
            </a:r>
          </a:p>
          <a:p>
            <a:pPr lvl="1"/>
            <a:r>
              <a:rPr lang="en-AU" dirty="0" smtClean="0"/>
              <a:t>As a result the RAN1 Chair offered to provide notes from the RAN1 meeting with all but LAA material filtered out</a:t>
            </a:r>
          </a:p>
          <a:p>
            <a:pPr lvl="1"/>
            <a:r>
              <a:rPr lang="en-AU" dirty="0" smtClean="0"/>
              <a:t>The document from the Beijing meeting is embedded below</a:t>
            </a:r>
          </a:p>
          <a:p>
            <a:pPr lvl="1"/>
            <a:endParaRPr lang="en-AU" dirty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1790406"/>
              </p:ext>
            </p:extLst>
          </p:nvPr>
        </p:nvGraphicFramePr>
        <p:xfrm>
          <a:off x="990600" y="4114800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7" name="Document" showAsIcon="1" r:id="rId3" imgW="914400" imgH="771480" progId="Word.Document.8">
                  <p:embed/>
                </p:oleObj>
              </mc:Choice>
              <mc:Fallback>
                <p:oleObj name="Document" showAsIcon="1" r:id="rId3" imgW="914400" imgH="771480" progId="Word.Document.8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4114800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743344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was a general perception that the </a:t>
            </a:r>
            <a:r>
              <a:rPr lang="en-US" dirty="0" smtClean="0"/>
              <a:t>time frames for LAA are </a:t>
            </a:r>
            <a:r>
              <a:rPr lang="en-US" dirty="0"/>
              <a:t>extremely aggressive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Many aspects of LAA are still undecided or are marked as FFS </a:t>
            </a:r>
            <a:r>
              <a:rPr lang="en-US" dirty="0" smtClean="0"/>
              <a:t>(For Future Study) …</a:t>
            </a:r>
          </a:p>
          <a:p>
            <a:pPr lvl="1"/>
            <a:r>
              <a:rPr lang="en-US" dirty="0" smtClean="0"/>
              <a:t>… which leads to a general </a:t>
            </a:r>
            <a:r>
              <a:rPr lang="en-US" dirty="0"/>
              <a:t>perception </a:t>
            </a:r>
            <a:r>
              <a:rPr lang="en-US" dirty="0" smtClean="0"/>
              <a:t>was that </a:t>
            </a:r>
            <a:r>
              <a:rPr lang="en-US" dirty="0"/>
              <a:t>the </a:t>
            </a:r>
            <a:r>
              <a:rPr lang="en-US" dirty="0" smtClean="0"/>
              <a:t>time </a:t>
            </a:r>
            <a:r>
              <a:rPr lang="en-US" dirty="0"/>
              <a:t>frame for </a:t>
            </a:r>
            <a:r>
              <a:rPr lang="en-US" dirty="0" smtClean="0"/>
              <a:t>completion of LAA </a:t>
            </a:r>
            <a:r>
              <a:rPr lang="en-US" dirty="0"/>
              <a:t>(December 2015) is extremely </a:t>
            </a:r>
            <a:r>
              <a:rPr lang="en-US" dirty="0" smtClean="0"/>
              <a:t>aggressive</a:t>
            </a:r>
          </a:p>
          <a:p>
            <a:pPr lvl="2"/>
            <a:r>
              <a:rPr lang="en-US" dirty="0" smtClean="0"/>
              <a:t>Particularly considering </a:t>
            </a:r>
            <a:r>
              <a:rPr lang="en-US" dirty="0"/>
              <a:t>the lack of </a:t>
            </a:r>
            <a:r>
              <a:rPr lang="en-US" dirty="0" smtClean="0"/>
              <a:t>opportunity of review from </a:t>
            </a:r>
            <a:r>
              <a:rPr lang="en-US" dirty="0"/>
              <a:t>IEEE </a:t>
            </a:r>
            <a:r>
              <a:rPr lang="en-US" dirty="0" smtClean="0"/>
              <a:t>802 and </a:t>
            </a:r>
            <a:r>
              <a:rPr lang="en-US" dirty="0"/>
              <a:t>other external </a:t>
            </a:r>
            <a:r>
              <a:rPr lang="en-US" dirty="0" smtClean="0"/>
              <a:t>stakeholders</a:t>
            </a:r>
          </a:p>
          <a:p>
            <a:pPr lvl="2"/>
            <a:r>
              <a:rPr lang="en-US" dirty="0" smtClean="0"/>
              <a:t>But also because even 3GPP stakeholders will not have a chance to properly consider proposals between now and December</a:t>
            </a:r>
          </a:p>
          <a:p>
            <a:pPr lvl="1"/>
            <a:r>
              <a:rPr lang="en-US" dirty="0" smtClean="0"/>
              <a:t>. There was not really closure on this issue</a:t>
            </a:r>
            <a:endParaRPr lang="en-US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08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Many aspects of LAA are still undecided or are marked as FFS (For Future Study</a:t>
            </a:r>
            <a:r>
              <a:rPr lang="en-US" dirty="0" smtClean="0"/>
              <a:t>)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sample of FFS issues (from Chairman’s report)</a:t>
            </a:r>
            <a:endParaRPr lang="en-US" dirty="0"/>
          </a:p>
          <a:p>
            <a:pPr lvl="1"/>
            <a:r>
              <a:rPr lang="en-US" dirty="0"/>
              <a:t>Methods to adjust </a:t>
            </a:r>
            <a:r>
              <a:rPr lang="en-US" dirty="0" smtClean="0"/>
              <a:t>CW, </a:t>
            </a:r>
            <a:r>
              <a:rPr lang="en-US" dirty="0" err="1" smtClean="0"/>
              <a:t>ie</a:t>
            </a:r>
            <a:r>
              <a:rPr lang="en-US" dirty="0" smtClean="0"/>
              <a:t> exponential vs “sensing”</a:t>
            </a:r>
            <a:endParaRPr lang="en-US" dirty="0"/>
          </a:p>
          <a:p>
            <a:pPr lvl="1"/>
            <a:r>
              <a:rPr lang="en-US" dirty="0"/>
              <a:t>Energy detection </a:t>
            </a:r>
            <a:r>
              <a:rPr lang="en-US" dirty="0" smtClean="0"/>
              <a:t>thresholds </a:t>
            </a:r>
            <a:r>
              <a:rPr lang="en-US" dirty="0"/>
              <a:t>and adaption</a:t>
            </a:r>
          </a:p>
          <a:p>
            <a:pPr lvl="1"/>
            <a:r>
              <a:rPr lang="en-US" dirty="0" smtClean="0"/>
              <a:t>UL (Up Link) access methods, </a:t>
            </a:r>
            <a:r>
              <a:rPr lang="en-US" dirty="0" err="1" smtClean="0"/>
              <a:t>ie</a:t>
            </a:r>
            <a:r>
              <a:rPr lang="en-US" dirty="0" smtClean="0"/>
              <a:t> LBT vs no LBT</a:t>
            </a:r>
            <a:endParaRPr lang="en-US" dirty="0"/>
          </a:p>
          <a:p>
            <a:pPr lvl="1"/>
            <a:r>
              <a:rPr lang="en-US" dirty="0"/>
              <a:t>Time required to establish </a:t>
            </a:r>
            <a:r>
              <a:rPr lang="en-US" dirty="0" smtClean="0"/>
              <a:t>channel </a:t>
            </a:r>
            <a:r>
              <a:rPr lang="en-US" dirty="0"/>
              <a:t>state after sleep</a:t>
            </a:r>
          </a:p>
          <a:p>
            <a:pPr lvl="1"/>
            <a:r>
              <a:rPr lang="en-US" dirty="0"/>
              <a:t>Multicarrier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QoS</a:t>
            </a:r>
          </a:p>
          <a:p>
            <a:pPr lvl="1"/>
            <a:r>
              <a:rPr lang="en-US" dirty="0" smtClean="0"/>
              <a:t>Mapping of various LTE features in LBT environment</a:t>
            </a:r>
          </a:p>
          <a:p>
            <a:pPr lvl="1"/>
            <a:r>
              <a:rPr lang="en-US" dirty="0" smtClean="0"/>
              <a:t>…</a:t>
            </a:r>
          </a:p>
          <a:p>
            <a:pPr lvl="1"/>
            <a:endParaRPr lang="en-US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0340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is growing technical alignment between 3GPP and IEEE 802 but “the devil is in the detail”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made a long list of recommendations on technical topics</a:t>
            </a:r>
          </a:p>
          <a:p>
            <a:pPr lvl="1"/>
            <a:r>
              <a:rPr lang="en-AU" dirty="0" smtClean="0"/>
              <a:t>Mostly, IEEE 802 recommended that in the absence of alternate evidence, LAA should be aligned with 802.11</a:t>
            </a:r>
          </a:p>
          <a:p>
            <a:pPr lvl="1"/>
            <a:r>
              <a:rPr lang="en-AU" dirty="0" smtClean="0"/>
              <a:t>A number of 3GPP participants asserted that most of </a:t>
            </a:r>
            <a:r>
              <a:rPr lang="en-US" dirty="0"/>
              <a:t>most </a:t>
            </a:r>
            <a:r>
              <a:rPr lang="en-US" dirty="0" smtClean="0"/>
              <a:t>of IEEE 802’s recommendations are </a:t>
            </a:r>
            <a:r>
              <a:rPr lang="en-US" dirty="0"/>
              <a:t>already in place </a:t>
            </a:r>
            <a:r>
              <a:rPr lang="en-US" dirty="0" smtClean="0"/>
              <a:t>for LAA </a:t>
            </a:r>
            <a:r>
              <a:rPr lang="en-US" dirty="0"/>
              <a:t>channel access </a:t>
            </a:r>
            <a:endParaRPr lang="en-US" dirty="0" smtClean="0"/>
          </a:p>
          <a:p>
            <a:pPr lvl="1"/>
            <a:r>
              <a:rPr lang="en-US" dirty="0" smtClean="0"/>
              <a:t>Subsequent discussion suggested this was mostly true …</a:t>
            </a:r>
          </a:p>
          <a:p>
            <a:pPr lvl="2"/>
            <a:r>
              <a:rPr lang="en-US" dirty="0" smtClean="0"/>
              <a:t>LAA seems to be converging towards an access mechanism that uses 802.11 like parameters and LBT with some form of back-off</a:t>
            </a:r>
          </a:p>
          <a:p>
            <a:pPr lvl="1"/>
            <a:r>
              <a:rPr lang="en-US" dirty="0" smtClean="0"/>
              <a:t>… but it was noted by multiple participants that the “the devil is in the detail” 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549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Wi-Fi Alliance focused on issues related to coexistence testing and simulation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Testing </a:t>
            </a:r>
          </a:p>
          <a:p>
            <a:pPr lvl="1"/>
            <a:r>
              <a:rPr lang="en-US" dirty="0" smtClean="0"/>
              <a:t>Wi-Fi </a:t>
            </a:r>
            <a:r>
              <a:rPr lang="en-US" dirty="0"/>
              <a:t>Alliance </a:t>
            </a:r>
            <a:r>
              <a:rPr lang="en-US" dirty="0" smtClean="0"/>
              <a:t>noted that it has </a:t>
            </a:r>
            <a:r>
              <a:rPr lang="en-US" dirty="0"/>
              <a:t>started </a:t>
            </a:r>
            <a:r>
              <a:rPr lang="en-US" dirty="0" smtClean="0"/>
              <a:t>coexistence </a:t>
            </a:r>
            <a:r>
              <a:rPr lang="en-US" dirty="0"/>
              <a:t>testing </a:t>
            </a:r>
            <a:r>
              <a:rPr lang="en-US" dirty="0" smtClean="0"/>
              <a:t>between  </a:t>
            </a:r>
            <a:r>
              <a:rPr lang="en-US" dirty="0"/>
              <a:t>Wi-Fi and duty cycled </a:t>
            </a:r>
            <a:r>
              <a:rPr lang="en-US" dirty="0" smtClean="0"/>
              <a:t>LTE (</a:t>
            </a:r>
            <a:r>
              <a:rPr lang="en-US" dirty="0" err="1" smtClean="0"/>
              <a:t>ie</a:t>
            </a:r>
            <a:r>
              <a:rPr lang="en-US" dirty="0" smtClean="0"/>
              <a:t> LTE-U)</a:t>
            </a:r>
          </a:p>
          <a:p>
            <a:pPr lvl="1"/>
            <a:r>
              <a:rPr lang="en-US" dirty="0" smtClean="0"/>
              <a:t>They stated that they intends </a:t>
            </a:r>
            <a:r>
              <a:rPr lang="en-US" dirty="0"/>
              <a:t>to start testing with LAA </a:t>
            </a:r>
            <a:r>
              <a:rPr lang="en-US" dirty="0" smtClean="0"/>
              <a:t>as the  </a:t>
            </a:r>
            <a:r>
              <a:rPr lang="en-US" dirty="0"/>
              <a:t>specification matures and prototypes become </a:t>
            </a:r>
            <a:r>
              <a:rPr lang="en-US" dirty="0" smtClean="0"/>
              <a:t>available</a:t>
            </a:r>
          </a:p>
          <a:p>
            <a:r>
              <a:rPr lang="en-US" dirty="0" smtClean="0"/>
              <a:t>Simulation</a:t>
            </a:r>
            <a:endParaRPr lang="en-US" dirty="0"/>
          </a:p>
          <a:p>
            <a:pPr lvl="1"/>
            <a:r>
              <a:rPr lang="en-US" dirty="0" smtClean="0"/>
              <a:t>WFA requests algorithm details of LAA coexistence with Wi-Fi</a:t>
            </a:r>
            <a:endParaRPr lang="en-US" dirty="0"/>
          </a:p>
          <a:p>
            <a:pPr lvl="1"/>
            <a:r>
              <a:rPr lang="en-US" dirty="0" smtClean="0"/>
              <a:t>WFA suggested continued </a:t>
            </a:r>
            <a:r>
              <a:rPr lang="en-US" dirty="0"/>
              <a:t>simulation of co-ex </a:t>
            </a:r>
            <a:r>
              <a:rPr lang="en-US" dirty="0" smtClean="0"/>
              <a:t>scenarios with additional </a:t>
            </a:r>
            <a:r>
              <a:rPr lang="en-US" dirty="0"/>
              <a:t>performance metrics </a:t>
            </a:r>
            <a:r>
              <a:rPr lang="en-US" dirty="0" smtClean="0"/>
              <a:t>such </a:t>
            </a:r>
            <a:r>
              <a:rPr lang="en-US" dirty="0"/>
              <a:t>as jitter, packet loss at MAC, frame </a:t>
            </a:r>
            <a:r>
              <a:rPr lang="en-US" dirty="0" err="1"/>
              <a:t>retx</a:t>
            </a:r>
            <a:r>
              <a:rPr lang="en-US" dirty="0"/>
              <a:t> </a:t>
            </a:r>
            <a:r>
              <a:rPr lang="en-US" dirty="0" smtClean="0"/>
              <a:t>rate,  </a:t>
            </a:r>
            <a:r>
              <a:rPr lang="en-US" dirty="0"/>
              <a:t>etc</a:t>
            </a:r>
            <a:r>
              <a:rPr lang="en-US" dirty="0" smtClean="0"/>
              <a:t>. and higher densities</a:t>
            </a:r>
          </a:p>
          <a:p>
            <a:pPr lvl="1"/>
            <a:r>
              <a:rPr lang="en-US" dirty="0" smtClean="0"/>
              <a:t>WFA recommended establishment of a neutral </a:t>
            </a:r>
            <a:r>
              <a:rPr lang="en-US" dirty="0"/>
              <a:t>co-ex test bed based on NS3 simulation platforms for stakeholders </a:t>
            </a:r>
            <a:r>
              <a:rPr lang="en-US" dirty="0" smtClean="0"/>
              <a:t>beyond the </a:t>
            </a:r>
            <a:r>
              <a:rPr lang="en-US" dirty="0"/>
              <a:t>3GPP initiative.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6571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Wireless Broadband Alliance highlighted LWA as an alternative to LAA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The Wireless </a:t>
            </a:r>
            <a:r>
              <a:rPr lang="en-US" dirty="0" err="1"/>
              <a:t>BroadBand</a:t>
            </a:r>
            <a:r>
              <a:rPr lang="en-US" dirty="0"/>
              <a:t> Alliance </a:t>
            </a:r>
            <a:r>
              <a:rPr lang="en-US" dirty="0" smtClean="0"/>
              <a:t>started with the common theme</a:t>
            </a:r>
          </a:p>
          <a:p>
            <a:pPr lvl="2"/>
            <a:r>
              <a:rPr lang="en-US" dirty="0" smtClean="0"/>
              <a:t>Wi-Fi is wonderful and any use of unlicensed spectrum needs to “fair”</a:t>
            </a:r>
          </a:p>
          <a:p>
            <a:pPr lvl="1"/>
            <a:r>
              <a:rPr lang="en-US" dirty="0" smtClean="0"/>
              <a:t>The WBA then highlighted </a:t>
            </a:r>
            <a:r>
              <a:rPr lang="en-US" dirty="0"/>
              <a:t>LWA </a:t>
            </a:r>
            <a:r>
              <a:rPr lang="en-US" dirty="0" smtClean="0"/>
              <a:t>(LTE Wi-Fi </a:t>
            </a:r>
            <a:r>
              <a:rPr lang="en-US" dirty="0" err="1" smtClean="0"/>
              <a:t>Aggregration</a:t>
            </a:r>
            <a:r>
              <a:rPr lang="en-US" dirty="0" smtClean="0"/>
              <a:t>) as </a:t>
            </a:r>
            <a:r>
              <a:rPr lang="en-US" dirty="0"/>
              <a:t>an alternative to </a:t>
            </a:r>
            <a:r>
              <a:rPr lang="en-US" dirty="0" smtClean="0"/>
              <a:t>LAA</a:t>
            </a:r>
          </a:p>
          <a:p>
            <a:pPr lvl="1"/>
            <a:r>
              <a:rPr lang="en-US" dirty="0"/>
              <a:t>G</a:t>
            </a:r>
            <a:r>
              <a:rPr lang="en-US" dirty="0" smtClean="0"/>
              <a:t>enerally </a:t>
            </a:r>
            <a:r>
              <a:rPr lang="en-US" dirty="0"/>
              <a:t>LWA is perceived as being </a:t>
            </a:r>
            <a:r>
              <a:rPr lang="en-US" dirty="0" smtClean="0"/>
              <a:t>much more coexistence </a:t>
            </a:r>
            <a:r>
              <a:rPr lang="en-US" dirty="0"/>
              <a:t>friendly to existing Wi-Fi services due </a:t>
            </a:r>
            <a:r>
              <a:rPr lang="en-US" dirty="0" smtClean="0"/>
              <a:t>to its use of an 802.11 </a:t>
            </a:r>
            <a:r>
              <a:rPr lang="en-US" dirty="0"/>
              <a:t>transport.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4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cable operators focused on a long list of technical issues, as well as effective collaboration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The cable operators were next up</a:t>
            </a:r>
            <a:endParaRPr lang="en-AU" b="0" dirty="0"/>
          </a:p>
          <a:p>
            <a:pPr lvl="2"/>
            <a:r>
              <a:rPr lang="en-AU" dirty="0" smtClean="0"/>
              <a:t>Cablevision</a:t>
            </a:r>
            <a:r>
              <a:rPr lang="en-AU" dirty="0"/>
              <a:t>, </a:t>
            </a:r>
            <a:r>
              <a:rPr lang="en-AU" dirty="0" err="1" smtClean="0"/>
              <a:t>Suddenlink</a:t>
            </a:r>
            <a:r>
              <a:rPr lang="en-AU" dirty="0" smtClean="0"/>
              <a:t>, </a:t>
            </a:r>
            <a:r>
              <a:rPr lang="en-AU" dirty="0"/>
              <a:t>Tele Columbus, Charter Communications, </a:t>
            </a:r>
            <a:r>
              <a:rPr lang="en-AU" dirty="0" smtClean="0"/>
              <a:t>Cox, </a:t>
            </a:r>
            <a:r>
              <a:rPr lang="en-AU" dirty="0"/>
              <a:t>Comcast, Liberty Global, </a:t>
            </a:r>
            <a:r>
              <a:rPr lang="en-AU" dirty="0" err="1"/>
              <a:t>Cogeco</a:t>
            </a:r>
            <a:r>
              <a:rPr lang="en-AU" dirty="0"/>
              <a:t> Cable, Atlantic Broadband </a:t>
            </a:r>
            <a:endParaRPr lang="en-AU" dirty="0" smtClean="0"/>
          </a:p>
          <a:p>
            <a:pPr lvl="1"/>
            <a:r>
              <a:rPr lang="en-AU" dirty="0" smtClean="0"/>
              <a:t>They also agreed that Wi-Fi was important and wonderful </a:t>
            </a:r>
            <a:r>
              <a:rPr lang="en-AU" dirty="0" smtClean="0">
                <a:sym typeface="Wingdings" panose="05000000000000000000" pitchFamily="2" charset="2"/>
              </a:rPr>
              <a:t></a:t>
            </a:r>
          </a:p>
          <a:p>
            <a:pPr lvl="1"/>
            <a:r>
              <a:rPr lang="en-AU" dirty="0" smtClean="0">
                <a:sym typeface="Wingdings" panose="05000000000000000000" pitchFamily="2" charset="2"/>
              </a:rPr>
              <a:t>They then went to make a long list of recommendations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Some were technical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Some were related to simulation</a:t>
            </a:r>
          </a:p>
          <a:p>
            <a:pPr lvl="2"/>
            <a:r>
              <a:rPr lang="en-AU" dirty="0" smtClean="0">
                <a:sym typeface="Wingdings" panose="05000000000000000000" pitchFamily="2" charset="2"/>
              </a:rPr>
              <a:t>Others focused on the need for effective collaboration</a:t>
            </a:r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73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Cable operators had a long list of technical and simulation recommendations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LAA design</a:t>
            </a:r>
          </a:p>
          <a:p>
            <a:pPr lvl="1"/>
            <a:r>
              <a:rPr lang="en-AU" dirty="0"/>
              <a:t>S</a:t>
            </a:r>
            <a:r>
              <a:rPr lang="en-AU" dirty="0" smtClean="0"/>
              <a:t>hould not be possible to turn off LBT</a:t>
            </a:r>
          </a:p>
          <a:p>
            <a:pPr lvl="1"/>
            <a:r>
              <a:rPr lang="en-AU" dirty="0" smtClean="0"/>
              <a:t>Should use LBT with exponential back-off similar to Wi-Fi</a:t>
            </a:r>
          </a:p>
          <a:p>
            <a:pPr lvl="1"/>
            <a:r>
              <a:rPr lang="en-AU" dirty="0" smtClean="0"/>
              <a:t>UL should use same access mechanism as DL</a:t>
            </a:r>
          </a:p>
          <a:p>
            <a:pPr lvl="1"/>
            <a:r>
              <a:rPr lang="en-AU" dirty="0" smtClean="0"/>
              <a:t>LBT should be required for (most?) control signals</a:t>
            </a:r>
          </a:p>
          <a:p>
            <a:pPr lvl="1"/>
            <a:r>
              <a:rPr lang="en-AU" dirty="0" smtClean="0"/>
              <a:t>DRS (beacon) should be limited in length and periodicity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1"/>
            <a:r>
              <a:rPr lang="en-AU" dirty="0"/>
              <a:t>Should use lower ED threshold than -62dBm</a:t>
            </a:r>
          </a:p>
          <a:p>
            <a:pPr lvl="1"/>
            <a:r>
              <a:rPr lang="en-AU" dirty="0"/>
              <a:t>Should use a max TxOP</a:t>
            </a:r>
          </a:p>
          <a:p>
            <a:r>
              <a:rPr lang="en-AU" dirty="0"/>
              <a:t>Simulation and analysis</a:t>
            </a:r>
          </a:p>
          <a:p>
            <a:pPr lvl="1"/>
            <a:r>
              <a:rPr lang="en-AU" dirty="0" smtClean="0"/>
              <a:t>Should do more </a:t>
            </a:r>
            <a:r>
              <a:rPr lang="en-AU" dirty="0"/>
              <a:t>simulation of voice and video</a:t>
            </a:r>
          </a:p>
          <a:p>
            <a:pPr lvl="1"/>
            <a:r>
              <a:rPr lang="en-AU" dirty="0" smtClean="0"/>
              <a:t>Should undertake more </a:t>
            </a:r>
            <a:r>
              <a:rPr lang="en-AU" dirty="0"/>
              <a:t>high density simulation</a:t>
            </a:r>
          </a:p>
          <a:p>
            <a:pPr lvl="1"/>
            <a:r>
              <a:rPr lang="en-AU" dirty="0" smtClean="0"/>
              <a:t>Should Investigate </a:t>
            </a:r>
            <a:r>
              <a:rPr lang="en-AU" dirty="0"/>
              <a:t>multi-channel </a:t>
            </a:r>
            <a:r>
              <a:rPr lang="en-AU" dirty="0" smtClean="0"/>
              <a:t>access issues</a:t>
            </a:r>
            <a:endParaRPr lang="en-AU" dirty="0"/>
          </a:p>
          <a:p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3735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next steps is to take up the 3GPP offer  for collaboration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Next steps for IEEE 802</a:t>
            </a:r>
          </a:p>
          <a:p>
            <a:pPr lvl="1"/>
            <a:r>
              <a:rPr lang="en-AU" dirty="0" smtClean="0"/>
              <a:t>Continue to review and respond to 3GPP activities</a:t>
            </a:r>
          </a:p>
          <a:p>
            <a:pPr lvl="1"/>
            <a:r>
              <a:rPr lang="en-AU" dirty="0" smtClean="0"/>
              <a:t>Review the LAA CR starting at end of year</a:t>
            </a:r>
          </a:p>
          <a:p>
            <a:pPr lvl="1"/>
            <a:r>
              <a:rPr lang="en-AU" dirty="0" smtClean="0"/>
              <a:t>Provide feedback before March 2016 and beyond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New steps for 3GPP</a:t>
            </a:r>
          </a:p>
          <a:p>
            <a:pPr lvl="1"/>
            <a:r>
              <a:rPr lang="en-AU" dirty="0"/>
              <a:t>Provide information to IEEE 802 on ongoing </a:t>
            </a:r>
            <a:r>
              <a:rPr lang="en-AU" dirty="0" smtClean="0"/>
              <a:t>basis</a:t>
            </a:r>
          </a:p>
          <a:p>
            <a:pPr lvl="1"/>
            <a:r>
              <a:rPr lang="en-AU" dirty="0" smtClean="0"/>
              <a:t>Request review of LAA CR at end of year</a:t>
            </a:r>
          </a:p>
          <a:p>
            <a:pPr lvl="1"/>
            <a:r>
              <a:rPr lang="en-AU" dirty="0" smtClean="0"/>
              <a:t>Seriously consider input from IEEE 802</a:t>
            </a:r>
            <a:endParaRPr lang="en-AU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7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3GPP LAA Workshop set a foundation for collaboration based agreement Wi-Fi is important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/>
              <a:t>IEEE 802.11 WG needs to understand and influence the shape of </a:t>
            </a:r>
            <a:r>
              <a:rPr lang="en-AU" dirty="0" smtClean="0"/>
              <a:t>LAA</a:t>
            </a:r>
          </a:p>
          <a:p>
            <a:pPr lvl="1"/>
            <a:r>
              <a:rPr lang="en-AU" dirty="0"/>
              <a:t>The </a:t>
            </a:r>
            <a:r>
              <a:rPr lang="en-AU" dirty="0" smtClean="0"/>
              <a:t>recent 3GPP </a:t>
            </a:r>
            <a:r>
              <a:rPr lang="en-AU" dirty="0"/>
              <a:t>LAA Workshop hopefully represents the start of </a:t>
            </a:r>
            <a:r>
              <a:rPr lang="en-AU" dirty="0" smtClean="0"/>
              <a:t>effective  collaboration (and hence understanding &amp; influence)</a:t>
            </a:r>
          </a:p>
          <a:p>
            <a:pPr lvl="1"/>
            <a:r>
              <a:rPr lang="en-AU" dirty="0"/>
              <a:t>There were six presentations and related discussions during the 3GPP LAA </a:t>
            </a:r>
            <a:r>
              <a:rPr lang="en-AU" dirty="0" smtClean="0"/>
              <a:t>Workshop … </a:t>
            </a:r>
          </a:p>
          <a:p>
            <a:pPr lvl="1"/>
            <a:r>
              <a:rPr lang="en-AU" dirty="0" smtClean="0"/>
              <a:t>… and there </a:t>
            </a:r>
            <a:r>
              <a:rPr lang="en-AU" dirty="0"/>
              <a:t>was wide agreement that it is vital that LAA does not put Wi-Fi at </a:t>
            </a:r>
            <a:r>
              <a:rPr lang="en-AU" dirty="0" smtClean="0"/>
              <a:t>risk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18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Improved collaboration &amp; growing alignment will help resolve difficulties of aggressive schedule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Collaboration</a:t>
            </a:r>
          </a:p>
          <a:p>
            <a:pPr lvl="1"/>
            <a:r>
              <a:rPr lang="en-AU" dirty="0" smtClean="0"/>
              <a:t>“Collaboration” was highlighted by IEEE 802 as a major topic of discussion</a:t>
            </a:r>
          </a:p>
          <a:p>
            <a:pPr lvl="1"/>
            <a:r>
              <a:rPr lang="en-AU" dirty="0" smtClean="0"/>
              <a:t>… and agreement was reached on how 3GPP could improve methods of review for LAA</a:t>
            </a:r>
          </a:p>
          <a:p>
            <a:pPr lvl="1"/>
            <a:r>
              <a:rPr lang="en-AU" dirty="0" smtClean="0"/>
              <a:t>… and RAN1 also committed to improving communications</a:t>
            </a:r>
          </a:p>
          <a:p>
            <a:endParaRPr lang="en-AU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Schedule</a:t>
            </a:r>
          </a:p>
          <a:p>
            <a:pPr lvl="1"/>
            <a:r>
              <a:rPr lang="en-AU" dirty="0"/>
              <a:t>There was a general perception that the </a:t>
            </a:r>
            <a:r>
              <a:rPr lang="en-US" dirty="0"/>
              <a:t>time frames for LAA are extremely </a:t>
            </a:r>
            <a:r>
              <a:rPr lang="en-US" dirty="0" smtClean="0"/>
              <a:t>aggressive</a:t>
            </a:r>
          </a:p>
          <a:p>
            <a:pPr lvl="1"/>
            <a:r>
              <a:rPr lang="en-US" dirty="0" smtClean="0"/>
              <a:t>… particularly as many </a:t>
            </a:r>
            <a:r>
              <a:rPr lang="en-US" dirty="0"/>
              <a:t>aspects of LAA are still undecided or are marked as FFS (For Future Study</a:t>
            </a:r>
            <a:r>
              <a:rPr lang="en-US" dirty="0" smtClean="0"/>
              <a:t>)</a:t>
            </a:r>
          </a:p>
          <a:p>
            <a:r>
              <a:rPr lang="en-US" dirty="0" smtClean="0"/>
              <a:t>Alignment</a:t>
            </a:r>
          </a:p>
          <a:p>
            <a:pPr lvl="1"/>
            <a:r>
              <a:rPr lang="en-AU" dirty="0"/>
              <a:t>There is growing technical alignment between 3GPP and IEEE 802 but “the devil is in the detail”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660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Aside: working with 3GPP will require us to understand their different processes and culture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 lvl="1"/>
            <a:r>
              <a:rPr lang="en-AU" dirty="0" smtClean="0"/>
              <a:t>A RAN1 meeting was held the week before the LAA Workshop</a:t>
            </a:r>
          </a:p>
          <a:p>
            <a:pPr lvl="1"/>
            <a:r>
              <a:rPr lang="en-AU" dirty="0" smtClean="0"/>
              <a:t>IEEE 802 participants in the workshop had an opportunity to experience the “3GPP way” and it was different …</a:t>
            </a:r>
          </a:p>
          <a:p>
            <a:pPr lvl="1"/>
            <a:r>
              <a:rPr lang="en-AU" dirty="0" smtClean="0"/>
              <a:t>… on the Friday afternoon when the author was observing:</a:t>
            </a:r>
          </a:p>
          <a:p>
            <a:pPr lvl="2"/>
            <a:r>
              <a:rPr lang="en-AU" dirty="0" smtClean="0"/>
              <a:t>It was not obvious a formal meeting was occurring …</a:t>
            </a:r>
          </a:p>
          <a:p>
            <a:pPr lvl="2"/>
            <a:r>
              <a:rPr lang="en-AU" dirty="0" smtClean="0"/>
              <a:t>… with many parallel interactions occurring around the room ..</a:t>
            </a:r>
          </a:p>
          <a:p>
            <a:pPr lvl="2"/>
            <a:r>
              <a:rPr lang="en-AU" dirty="0" smtClean="0"/>
              <a:t>… and a high level of noise</a:t>
            </a:r>
          </a:p>
          <a:p>
            <a:pPr lvl="2"/>
            <a:r>
              <a:rPr lang="en-AU" dirty="0" smtClean="0"/>
              <a:t>There were two major scrums of people in each aisle …</a:t>
            </a:r>
          </a:p>
          <a:p>
            <a:pPr lvl="2"/>
            <a:r>
              <a:rPr lang="en-AU" dirty="0" smtClean="0"/>
              <a:t>… talking to the Chair </a:t>
            </a:r>
          </a:p>
          <a:p>
            <a:pPr lvl="2"/>
            <a:r>
              <a:rPr lang="en-AU" dirty="0" smtClean="0"/>
              <a:t>… and each other</a:t>
            </a:r>
          </a:p>
          <a:p>
            <a:pPr lvl="2"/>
            <a:r>
              <a:rPr lang="en-AU" dirty="0" smtClean="0"/>
              <a:t>The Chair was rapidly driving progress …</a:t>
            </a:r>
          </a:p>
          <a:p>
            <a:pPr lvl="2"/>
            <a:r>
              <a:rPr lang="en-AU" dirty="0" smtClean="0"/>
              <a:t>… by making decisions on behalf of the group</a:t>
            </a:r>
          </a:p>
          <a:p>
            <a:pPr lvl="2"/>
            <a:r>
              <a:rPr lang="en-AU" dirty="0" smtClean="0"/>
              <a:t>… on wide variety of rapidly changing topics</a:t>
            </a:r>
          </a:p>
          <a:p>
            <a:pPr lvl="1"/>
            <a:r>
              <a:rPr lang="en-AU" dirty="0" smtClean="0"/>
              <a:t>We will need to ensure this “different way” does not “get in the way”!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9043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 smtClean="0"/>
              <a:t>IEEE 802.11 WG needs to understand </a:t>
            </a:r>
            <a:r>
              <a:rPr lang="en-AU" dirty="0"/>
              <a:t>and </a:t>
            </a:r>
            <a:r>
              <a:rPr lang="en-AU" dirty="0" smtClean="0"/>
              <a:t>influence </a:t>
            </a:r>
            <a:r>
              <a:rPr lang="en-AU" dirty="0"/>
              <a:t>the shape of </a:t>
            </a:r>
            <a:r>
              <a:rPr lang="en-AU" dirty="0" smtClean="0"/>
              <a:t>LAA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are developing a standard called LAA (License Assisted Access) that allows LTE to operate in the unlicensed 5GHz band</a:t>
            </a:r>
          </a:p>
          <a:p>
            <a:pPr lvl="1"/>
            <a:r>
              <a:rPr lang="en-AU" dirty="0" smtClean="0"/>
              <a:t>This work has been of a source of ongoing concern to Wi-Fi stakeholders (including IEEE 802.11 WG members)</a:t>
            </a:r>
          </a:p>
          <a:p>
            <a:pPr lvl="1"/>
            <a:r>
              <a:rPr lang="en-AU" dirty="0" smtClean="0"/>
              <a:t>Ultimately, most Wi-Fi stakeholders want to be assured that Wi-Fi can continue, in at least the foreseeable future, to:</a:t>
            </a:r>
          </a:p>
          <a:p>
            <a:pPr lvl="2"/>
            <a:r>
              <a:rPr lang="en-AU" dirty="0" smtClean="0"/>
              <a:t>Provide significant economic benefits  to everyone</a:t>
            </a:r>
          </a:p>
          <a:p>
            <a:pPr lvl="2"/>
            <a:r>
              <a:rPr lang="en-AU" dirty="0" smtClean="0"/>
              <a:t>Allow “anyone, anytime, anyplace to set up a network that works well enough</a:t>
            </a:r>
          </a:p>
          <a:p>
            <a:pPr lvl="1"/>
            <a:r>
              <a:rPr lang="en-AU" dirty="0" smtClean="0"/>
              <a:t>Such an assurance can only be given if IEEE 802.11 WG understands and can influence the shape of LAA</a:t>
            </a:r>
          </a:p>
          <a:p>
            <a:pPr lvl="1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06915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recent 3GPP LAA Workshop hopefully represents the start of effective  collaboration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and 3GPP have been interacting in relation to coexistence between LAA and 802.11  for over a year</a:t>
            </a:r>
          </a:p>
          <a:p>
            <a:pPr lvl="1"/>
            <a:r>
              <a:rPr lang="en-AU" dirty="0" smtClean="0"/>
              <a:t>Most of the interactions have been in the form:</a:t>
            </a:r>
          </a:p>
          <a:p>
            <a:pPr lvl="2"/>
            <a:r>
              <a:rPr lang="en-AU" dirty="0" smtClean="0"/>
              <a:t>Liaison Statements between the two organisations</a:t>
            </a:r>
          </a:p>
          <a:p>
            <a:pPr lvl="2"/>
            <a:r>
              <a:rPr lang="en-AU" dirty="0" smtClean="0"/>
              <a:t>Presentations about what the other organisation (mostly 3GPP) is doing</a:t>
            </a:r>
          </a:p>
          <a:p>
            <a:pPr lvl="1"/>
            <a:r>
              <a:rPr lang="en-AU" dirty="0" smtClean="0"/>
              <a:t>IEEE 802 decided that we needed a higher form of collaboration and suggested a workshop in Hawaii in July</a:t>
            </a:r>
          </a:p>
          <a:p>
            <a:pPr lvl="1"/>
            <a:r>
              <a:rPr lang="en-AU" dirty="0" smtClean="0"/>
              <a:t>3GPP were unable to accept that invitation but countered with an invitation for a workshop in Beijing on 29 August 2015</a:t>
            </a:r>
          </a:p>
          <a:p>
            <a:pPr lvl="1"/>
            <a:r>
              <a:rPr lang="en-AU" dirty="0" smtClean="0"/>
              <a:t>IEEE 802, as well as Wi-Fi Alliance, Wireless Broadband Alliance and a group of cable operators, all accepted the invitation </a:t>
            </a:r>
          </a:p>
          <a:p>
            <a:pPr lvl="1"/>
            <a:r>
              <a:rPr lang="en-AU" dirty="0" smtClean="0"/>
              <a:t>Hopefully this workshop represents the start of collaboration at a deeper  level</a:t>
            </a:r>
          </a:p>
          <a:p>
            <a:pPr lvl="2"/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978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were six presentations and related discussions during the 3GPP LAA </a:t>
            </a:r>
            <a:r>
              <a:rPr lang="en-AU" dirty="0"/>
              <a:t>W</a:t>
            </a:r>
            <a:r>
              <a:rPr lang="en-AU" dirty="0" smtClean="0"/>
              <a:t>orkshop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3GPP (</a:t>
            </a:r>
            <a:r>
              <a:rPr lang="en-US" dirty="0" err="1" smtClean="0"/>
              <a:t>Havish</a:t>
            </a:r>
            <a:r>
              <a:rPr lang="en-US" dirty="0" smtClean="0"/>
              <a:t> </a:t>
            </a:r>
            <a:r>
              <a:rPr lang="en-US" dirty="0" err="1" smtClean="0"/>
              <a:t>Koovapaty</a:t>
            </a:r>
            <a:r>
              <a:rPr lang="en-US" dirty="0" smtClean="0"/>
              <a:t>, Ericsson) </a:t>
            </a:r>
          </a:p>
          <a:p>
            <a:pPr lvl="2"/>
            <a:r>
              <a:rPr lang="en-US" i="1" dirty="0" smtClean="0"/>
              <a:t>Licensed-Assisted Access to Unlicensed Spectrum – An Overview</a:t>
            </a:r>
          </a:p>
          <a:p>
            <a:pPr lvl="1"/>
            <a:r>
              <a:rPr lang="en-US" dirty="0"/>
              <a:t>IEEE 802 (Andrew Myles, Cisco</a:t>
            </a:r>
            <a:r>
              <a:rPr lang="en-US" dirty="0" smtClean="0"/>
              <a:t>)</a:t>
            </a:r>
          </a:p>
          <a:p>
            <a:pPr lvl="2"/>
            <a:r>
              <a:rPr lang="en-US" i="1" dirty="0" smtClean="0"/>
              <a:t>IEEE 802 submission to 3GPP LAA Workshop</a:t>
            </a:r>
          </a:p>
          <a:p>
            <a:pPr lvl="1"/>
            <a:r>
              <a:rPr lang="en-US" dirty="0"/>
              <a:t>Wi-Fi Alliance (Greg Ennis</a:t>
            </a:r>
            <a:r>
              <a:rPr lang="en-US" dirty="0" smtClean="0"/>
              <a:t>)</a:t>
            </a:r>
            <a:endParaRPr lang="en-US" i="1" dirty="0" smtClean="0"/>
          </a:p>
          <a:p>
            <a:pPr lvl="2"/>
            <a:r>
              <a:rPr lang="en-US" i="1" dirty="0" smtClean="0"/>
              <a:t>Wi-Fi and LAA Presentation by Wi-Fi Alliance to 3GPP LAA Workshop</a:t>
            </a:r>
          </a:p>
          <a:p>
            <a:pPr lvl="1"/>
            <a:r>
              <a:rPr lang="en-US" dirty="0"/>
              <a:t>Wireless </a:t>
            </a:r>
            <a:r>
              <a:rPr lang="en-US" dirty="0" err="1"/>
              <a:t>BroadBand</a:t>
            </a:r>
            <a:r>
              <a:rPr lang="en-US" dirty="0"/>
              <a:t> Alliance (David Wright, Ruckus Wireless)</a:t>
            </a:r>
          </a:p>
          <a:p>
            <a:pPr lvl="2"/>
            <a:r>
              <a:rPr lang="en-US" i="1" dirty="0" smtClean="0"/>
              <a:t>3GPP Programs for LTE in Unlicensed Spectrum – Market Drivers and Deployment Considerations</a:t>
            </a:r>
          </a:p>
          <a:p>
            <a:pPr lvl="1"/>
            <a:r>
              <a:rPr lang="en-US" dirty="0"/>
              <a:t>Input from Cable Operators (</a:t>
            </a:r>
            <a:r>
              <a:rPr lang="en-US" dirty="0" err="1"/>
              <a:t>Janne</a:t>
            </a:r>
            <a:r>
              <a:rPr lang="en-US" dirty="0"/>
              <a:t> </a:t>
            </a:r>
            <a:r>
              <a:rPr lang="en-US" dirty="0" err="1"/>
              <a:t>Linkola</a:t>
            </a:r>
            <a:r>
              <a:rPr lang="en-US" dirty="0"/>
              <a:t>, </a:t>
            </a:r>
            <a:r>
              <a:rPr lang="en-US" dirty="0" err="1"/>
              <a:t>CableVision</a:t>
            </a:r>
            <a:r>
              <a:rPr lang="en-US" dirty="0" smtClean="0"/>
              <a:t>)</a:t>
            </a:r>
            <a:endParaRPr lang="en-US" i="1" dirty="0" smtClean="0"/>
          </a:p>
          <a:p>
            <a:pPr lvl="2"/>
            <a:r>
              <a:rPr lang="en-US" i="1" dirty="0" smtClean="0"/>
              <a:t>Contribution to 3GPP LAA Workshop</a:t>
            </a:r>
          </a:p>
          <a:p>
            <a:pPr lvl="1"/>
            <a:r>
              <a:rPr lang="en-US" dirty="0"/>
              <a:t>Automotive perspective on LAA (Tal </a:t>
            </a:r>
            <a:r>
              <a:rPr lang="en-US" dirty="0" err="1"/>
              <a:t>Philosof</a:t>
            </a:r>
            <a:r>
              <a:rPr lang="en-US" dirty="0"/>
              <a:t>, General Motors)</a:t>
            </a:r>
          </a:p>
          <a:p>
            <a:pPr lvl="2"/>
            <a:r>
              <a:rPr lang="en-US" i="1" dirty="0" smtClean="0"/>
              <a:t>Automotive Perspective on Licensed Assisted Access</a:t>
            </a:r>
            <a:endParaRPr lang="en-US" dirty="0" smtClean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5400000">
            <a:off x="5425541" y="3417196"/>
            <a:ext cx="59537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>
                <a:latin typeface="+mj-lt"/>
                <a:hlinkClick r:id="rId2"/>
              </a:rPr>
              <a:t>http://www.3gpp.org/ftp/workshop/2015-08-29_RAN_LAA/Docs/</a:t>
            </a:r>
            <a:endParaRPr lang="en-AU"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445319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There was wide agreement that it is vital that LAA does not put Wi-Fi at risk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05000"/>
            <a:ext cx="5181600" cy="3886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 bwMode="auto">
          <a:xfrm>
            <a:off x="6858000" y="1905000"/>
            <a:ext cx="1981200" cy="838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No one challenged this concept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flipH="1">
            <a:off x="5867400" y="23241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6858000" y="4953000"/>
            <a:ext cx="1981200" cy="838200"/>
          </a:xfrm>
          <a:prstGeom prst="rect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AU" sz="1600" dirty="0" smtClean="0">
                <a:solidFill>
                  <a:srgbClr val="FF0000"/>
                </a:solidFill>
                <a:latin typeface="+mj-lt"/>
              </a:rPr>
              <a:t>A good start! </a:t>
            </a:r>
            <a:r>
              <a:rPr lang="en-AU" sz="1600" dirty="0" smtClean="0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kumimoji="0" lang="en-AU" sz="16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 bwMode="auto">
          <a:xfrm flipH="1">
            <a:off x="5867400" y="5372100"/>
            <a:ext cx="9906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3872895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“Collaboration” was highlighted by IEEE 802 as a major topic of discussion …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IEEE 802 highlighted the need for effective collaboration between 3GPP, IEEE 802 and other stakeholders</a:t>
            </a:r>
          </a:p>
          <a:p>
            <a:pPr lvl="2"/>
            <a:r>
              <a:rPr lang="en-US" dirty="0" smtClean="0"/>
              <a:t>Collaboration was defined as “</a:t>
            </a:r>
            <a:r>
              <a:rPr lang="en-AU" i="1" dirty="0" smtClean="0"/>
              <a:t>the </a:t>
            </a:r>
            <a:r>
              <a:rPr lang="en-AU" i="1" dirty="0"/>
              <a:t>action of working with someone </a:t>
            </a:r>
            <a:br>
              <a:rPr lang="en-AU" i="1" dirty="0"/>
            </a:br>
            <a:r>
              <a:rPr lang="en-AU" i="1" dirty="0"/>
              <a:t>to produce </a:t>
            </a:r>
            <a:r>
              <a:rPr lang="en-AU" i="1" dirty="0" smtClean="0"/>
              <a:t>something”</a:t>
            </a:r>
            <a:endParaRPr lang="en-AU" i="1" dirty="0"/>
          </a:p>
          <a:p>
            <a:pPr lvl="1"/>
            <a:r>
              <a:rPr lang="en-US" dirty="0" smtClean="0"/>
              <a:t>The IEEE 802 presentation noted that 3GPP does not have processes in place to allow external stakeholders to have a say</a:t>
            </a:r>
          </a:p>
          <a:p>
            <a:pPr lvl="2"/>
            <a:r>
              <a:rPr lang="en-US" dirty="0" smtClean="0"/>
              <a:t>Nothing like Sponsor Ballot, rogue comments or Public Review process used in IEEE-SA</a:t>
            </a:r>
          </a:p>
          <a:p>
            <a:pPr lvl="1"/>
            <a:r>
              <a:rPr lang="en-US" dirty="0" smtClean="0"/>
              <a:t>Multiple parties noted related concerns that 3GPP processes are </a:t>
            </a:r>
            <a:r>
              <a:rPr lang="en-US" dirty="0"/>
              <a:t>perceived as being opaque to </a:t>
            </a:r>
            <a:r>
              <a:rPr lang="en-US" dirty="0" smtClean="0"/>
              <a:t>outsiders</a:t>
            </a:r>
          </a:p>
          <a:p>
            <a:pPr lvl="2"/>
            <a:r>
              <a:rPr lang="en-US" dirty="0"/>
              <a:t> </a:t>
            </a:r>
            <a:r>
              <a:rPr lang="en-US" dirty="0" smtClean="0"/>
              <a:t>As highlighted by “aside” earlier in this presentation</a:t>
            </a:r>
            <a:endParaRPr lang="en-US" dirty="0"/>
          </a:p>
          <a:p>
            <a:endParaRPr lang="en-US" dirty="0"/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IEEE 802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66877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1809</Words>
  <Application>Microsoft Office PowerPoint</Application>
  <PresentationFormat>On-screen Show (4:3)</PresentationFormat>
  <Paragraphs>201</Paragraphs>
  <Slides>19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802-11-Submission</vt:lpstr>
      <vt:lpstr>Microsoft Word 97 - 2003 Document</vt:lpstr>
      <vt:lpstr>Report to IEEE 802.11 WG on 3GPP LAA Workshop on 29 August 2015 in Beijing, China</vt:lpstr>
      <vt:lpstr>The 3GPP LAA Workshop set a foundation for collaboration based agreement Wi-Fi is important</vt:lpstr>
      <vt:lpstr>Improved collaboration &amp; growing alignment will help resolve difficulties of aggressive schedule </vt:lpstr>
      <vt:lpstr>Aside: working with 3GPP will require us to understand their different processes and culture</vt:lpstr>
      <vt:lpstr>IEEE 802.11 WG needs to understand and influence the shape of LAA</vt:lpstr>
      <vt:lpstr>The recent 3GPP LAA Workshop hopefully represents the start of effective  collaboration</vt:lpstr>
      <vt:lpstr>There were six presentations and related discussions during the 3GPP LAA Workshop</vt:lpstr>
      <vt:lpstr>There was wide agreement that it is vital that LAA does not put Wi-Fi at risk</vt:lpstr>
      <vt:lpstr>“Collaboration” was highlighted by IEEE 802 as a major topic of discussion …</vt:lpstr>
      <vt:lpstr>… and agreement was reached on how 3GPP could improve methods of review for LAA</vt:lpstr>
      <vt:lpstr>… and RAN1 also committed to improving communications</vt:lpstr>
      <vt:lpstr>There was a general perception that the time frames for LAA are extremely aggressive</vt:lpstr>
      <vt:lpstr>Many aspects of LAA are still undecided or are marked as FFS (For Future Study)</vt:lpstr>
      <vt:lpstr>There is growing technical alignment between 3GPP and IEEE 802 but “the devil is in the detail”</vt:lpstr>
      <vt:lpstr>The Wi-Fi Alliance focused on issues related to coexistence testing and simulation</vt:lpstr>
      <vt:lpstr>The Wireless Broadband Alliance highlighted LWA as an alternative to LAA</vt:lpstr>
      <vt:lpstr>The cable operators focused on a long list of technical issues, as well as effective collaboration</vt:lpstr>
      <vt:lpstr>Cable operators had a long list of technical and simulation recommendations</vt:lpstr>
      <vt:lpstr>The next steps is to take up the 3GPP offer  for collaboration 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2015-09-15T10:19:50Z</dcterms:modified>
</cp:coreProperties>
</file>