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277" r:id="rId3"/>
    <p:sldId id="278" r:id="rId4"/>
    <p:sldId id="275" r:id="rId5"/>
    <p:sldId id="274" r:id="rId6"/>
    <p:sldId id="279" r:id="rId7"/>
    <p:sldId id="280" r:id="rId8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467" autoAdjust="0"/>
    <p:restoredTop sz="92208" autoAdjust="0"/>
  </p:normalViewPr>
  <p:slideViewPr>
    <p:cSldViewPr>
      <p:cViewPr varScale="1">
        <p:scale>
          <a:sx n="65" d="100"/>
          <a:sy n="65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34" y="-108"/>
      </p:cViewPr>
      <p:guideLst>
        <p:guide orient="horz" pos="2932"/>
        <p:guide pos="221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极低频管内机器人</a:t>
            </a:r>
            <a:endParaRPr lang="en-US" dirty="0" smtClean="0"/>
          </a:p>
          <a:p>
            <a:r>
              <a:rPr lang="en-US" dirty="0" smtClean="0"/>
              <a:t>http://wenku.baidu.com/link?url=NDDXZ4b7mSFuEBqn1YFzOIYaY1NNG0jk23V2Vb2Bf_5swmAI4DHHsvfI2KwNMRWaudpFcSx4Lo_JsIzpQ_p7_eui69Lw1M8JbpLMjwchKLy</a:t>
            </a:r>
          </a:p>
          <a:p>
            <a:endParaRPr lang="en-US" dirty="0" smtClean="0"/>
          </a:p>
          <a:p>
            <a:pPr lvl="1"/>
            <a:r>
              <a:rPr lang="en-US" altLang="zh-CN" dirty="0" smtClean="0"/>
              <a:t>Dead reckoning – accumulated error is </a:t>
            </a:r>
            <a:r>
              <a:rPr lang="en-US" altLang="zh-CN" dirty="0" err="1" smtClean="0"/>
              <a:t>unneglectable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Ultra-low-frequency – rely on sensitive receiver on the ground</a:t>
            </a:r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Huawei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6373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September  2015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232954" y="332601"/>
            <a:ext cx="321254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 smtClean="0"/>
              <a:t>doc: IEEE </a:t>
            </a:r>
            <a:r>
              <a:rPr lang="en-US" sz="1800" b="1" dirty="0" smtClean="0"/>
              <a:t>802.11-15/1159r3</a:t>
            </a:r>
            <a:endParaRPr lang="en-US" sz="1800" b="1" dirty="0"/>
          </a:p>
        </p:txBody>
      </p:sp>
    </p:spTree>
    <p:extLst>
      <p:ext uri="{BB962C8B-B14F-4D97-AF65-F5344CB8AC3E}">
        <p14:creationId xmlns=""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2386" y="6475413"/>
            <a:ext cx="117153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Huawei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Xun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Underground Location Use Cases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2039888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2015-09-16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430919"/>
              </p:ext>
            </p:extLst>
          </p:nvPr>
        </p:nvGraphicFramePr>
        <p:xfrm>
          <a:off x="509588" y="2668588"/>
          <a:ext cx="7389812" cy="2247900"/>
        </p:xfrm>
        <a:graphic>
          <a:graphicData uri="http://schemas.openxmlformats.org/presentationml/2006/ole">
            <p:oleObj spid="_x0000_s8194" name="Document" r:id="rId4" imgW="8248880" imgH="2526267" progId="Word.Document.8">
              <p:embed/>
            </p:oleObj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sz="2400" dirty="0" smtClean="0"/>
              <a:t>Use case 1: Location services of underground mining</a:t>
            </a:r>
            <a:endParaRPr 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268760"/>
            <a:ext cx="8064896" cy="3672408"/>
          </a:xfrm>
        </p:spPr>
        <p:txBody>
          <a:bodyPr>
            <a:normAutofit fontScale="92500" lnSpcReduction="20000"/>
          </a:bodyPr>
          <a:lstStyle/>
          <a:p>
            <a:r>
              <a:rPr lang="en-US" sz="1600" dirty="0" smtClean="0"/>
              <a:t>User: </a:t>
            </a:r>
          </a:p>
          <a:p>
            <a:pPr lvl="1"/>
            <a:r>
              <a:rPr lang="en-US" sz="1500" b="0" dirty="0" smtClean="0"/>
              <a:t>The mining administrator tracks the personnel and valuable assets underground.</a:t>
            </a:r>
          </a:p>
          <a:p>
            <a:pPr lvl="1"/>
            <a:r>
              <a:rPr lang="en-US" sz="1500" b="0" dirty="0" smtClean="0"/>
              <a:t>The miners locate other personnel or equipment in the pits. </a:t>
            </a:r>
          </a:p>
          <a:p>
            <a:pPr lvl="1"/>
            <a:r>
              <a:rPr lang="en-US" sz="1500" b="0" dirty="0" smtClean="0"/>
              <a:t>Automated vehicles are navigated to the specified position.</a:t>
            </a:r>
          </a:p>
          <a:p>
            <a:pPr lvl="1"/>
            <a:r>
              <a:rPr lang="en-US" sz="1500" dirty="0" smtClean="0"/>
              <a:t>Mining machines use accurate under ground position information to make decision, for example, </a:t>
            </a:r>
            <a:r>
              <a:rPr lang="en-US" altLang="zh-CN" sz="1500" kern="1200" dirty="0" smtClean="0">
                <a:latin typeface="Times New Roman" pitchFamily="18" charset="0"/>
              </a:rPr>
              <a:t>heading positioning of bucket-wheel excavator machines.</a:t>
            </a:r>
            <a:r>
              <a:rPr lang="en-US" sz="1500" dirty="0" smtClean="0"/>
              <a:t> </a:t>
            </a:r>
            <a:endParaRPr lang="en-US" sz="1500" b="0" dirty="0" smtClean="0"/>
          </a:p>
          <a:p>
            <a:r>
              <a:rPr lang="en-US" sz="1600" dirty="0" smtClean="0"/>
              <a:t>Environment: </a:t>
            </a:r>
            <a:r>
              <a:rPr lang="en-US" sz="1400" b="0" dirty="0" smtClean="0"/>
              <a:t>Underground mines use </a:t>
            </a:r>
            <a:r>
              <a:rPr lang="en-US" sz="1400" b="0" dirty="0" err="1" smtClean="0"/>
              <a:t>WiFi</a:t>
            </a:r>
            <a:r>
              <a:rPr lang="en-US" sz="1400" b="0" dirty="0" smtClean="0"/>
              <a:t> networks for data transmission and personnel, vehicle and asset tracking. </a:t>
            </a:r>
          </a:p>
          <a:p>
            <a:pPr lvl="1"/>
            <a:r>
              <a:rPr lang="en-US" sz="1500" b="0" dirty="0" smtClean="0"/>
              <a:t>1 AP could cover 100~200 meters range</a:t>
            </a:r>
          </a:p>
          <a:p>
            <a:pPr lvl="1"/>
            <a:r>
              <a:rPr lang="en-US" sz="1500" b="0" dirty="0" smtClean="0"/>
              <a:t>APs support 11n, ac, ax, ay, </a:t>
            </a:r>
            <a:r>
              <a:rPr lang="en-US" sz="1500" b="0" dirty="0" err="1" smtClean="0"/>
              <a:t>az</a:t>
            </a:r>
            <a:endParaRPr lang="en-US" sz="1500" b="0" dirty="0" smtClean="0"/>
          </a:p>
          <a:p>
            <a:pPr lvl="1"/>
            <a:r>
              <a:rPr lang="en-US" sz="1500" b="0" dirty="0" smtClean="0"/>
              <a:t>1 AP could support &lt;50 STAs</a:t>
            </a:r>
          </a:p>
          <a:p>
            <a:r>
              <a:rPr lang="en-US" sz="1600" dirty="0" smtClean="0"/>
              <a:t>Use case:</a:t>
            </a:r>
          </a:p>
          <a:p>
            <a:pPr lvl="1"/>
            <a:r>
              <a:rPr lang="en-US" sz="1500" dirty="0" smtClean="0"/>
              <a:t>Mining administrator is alarmed that an underground machine is working abnormally.</a:t>
            </a:r>
          </a:p>
          <a:p>
            <a:pPr lvl="1"/>
            <a:r>
              <a:rPr lang="en-US" sz="1500" dirty="0" smtClean="0"/>
              <a:t>Administrator locates the specific machine on the central control station</a:t>
            </a:r>
          </a:p>
          <a:p>
            <a:pPr lvl="1"/>
            <a:r>
              <a:rPr lang="en-US" sz="1500" dirty="0" smtClean="0"/>
              <a:t>Administrator locates the engineer who is close to the machine and let him go to check.</a:t>
            </a:r>
          </a:p>
          <a:p>
            <a:pPr lvl="1"/>
            <a:r>
              <a:rPr lang="en-US" sz="1500" dirty="0" smtClean="0"/>
              <a:t>The engineer locates the machine on the display of his handset and is guided to the position.</a:t>
            </a:r>
          </a:p>
          <a:p>
            <a:pPr lvl="1"/>
            <a:r>
              <a:rPr lang="en-US" sz="1500" dirty="0" smtClean="0"/>
              <a:t>P2P cooperative positioning should be enabled to facilitate accurate positioning.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Xun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914380"/>
            <a:ext cx="3111917" cy="1943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图片 8" descr="maxwell-recruitment-underground-minin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4941168"/>
            <a:ext cx="3415444" cy="1916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Key Performance and </a:t>
            </a:r>
            <a:r>
              <a:rPr lang="en-US" sz="2800" dirty="0" smtClean="0"/>
              <a:t>Attributes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06680" cy="4114800"/>
          </a:xfrm>
        </p:spPr>
        <p:txBody>
          <a:bodyPr/>
          <a:lstStyle/>
          <a:p>
            <a:r>
              <a:rPr lang="en-US" sz="2000" b="0" dirty="0" smtClean="0"/>
              <a:t>Linear accuracy along  a narrow tunnel</a:t>
            </a:r>
          </a:p>
          <a:p>
            <a:pPr lvl="1"/>
            <a:r>
              <a:rPr lang="en-US" sz="1600" dirty="0" smtClean="0"/>
              <a:t>For personnel: &lt;1m@90%</a:t>
            </a:r>
          </a:p>
          <a:p>
            <a:pPr lvl="1"/>
            <a:r>
              <a:rPr lang="en-US" sz="1600" b="0" dirty="0" smtClean="0"/>
              <a:t>For digging/drilling heads: TBD</a:t>
            </a:r>
          </a:p>
          <a:p>
            <a:r>
              <a:rPr lang="en-US" sz="2000" b="0" dirty="0" smtClean="0"/>
              <a:t>Horizontal accuracy with respect to local reference system (larger tunnels): </a:t>
            </a:r>
          </a:p>
          <a:p>
            <a:pPr lvl="1"/>
            <a:r>
              <a:rPr lang="en-US" sz="1600" b="0" dirty="0" smtClean="0"/>
              <a:t>For personnel: &lt;1 m@90%, </a:t>
            </a:r>
          </a:p>
          <a:p>
            <a:pPr lvl="1"/>
            <a:r>
              <a:rPr lang="en-US" sz="1600" dirty="0" smtClean="0"/>
              <a:t>For digging/drilling heads: TBD</a:t>
            </a:r>
            <a:endParaRPr lang="en-US" sz="1600" b="0" dirty="0" smtClean="0"/>
          </a:p>
          <a:p>
            <a:r>
              <a:rPr lang="en-US" sz="2000" b="0" dirty="0" smtClean="0"/>
              <a:t>Vertical  </a:t>
            </a:r>
            <a:r>
              <a:rPr lang="en-US" sz="2000" b="0" dirty="0"/>
              <a:t>accuracy</a:t>
            </a:r>
            <a:r>
              <a:rPr lang="en-US" sz="2000" b="0" dirty="0" smtClean="0"/>
              <a:t>: correct layer@99% in the pits</a:t>
            </a:r>
            <a:endParaRPr lang="en-US" sz="2000" b="0" dirty="0"/>
          </a:p>
          <a:p>
            <a:r>
              <a:rPr lang="en-US" sz="2000" b="0" dirty="0"/>
              <a:t>Latency: </a:t>
            </a:r>
            <a:r>
              <a:rPr lang="en-US" sz="2000" b="0" dirty="0" smtClean="0"/>
              <a:t>&lt;500ms </a:t>
            </a:r>
            <a:endParaRPr lang="en-US" sz="2000" b="0" dirty="0"/>
          </a:p>
          <a:p>
            <a:r>
              <a:rPr lang="en-US" sz="2000" b="0" dirty="0"/>
              <a:t>Refresh Rate: &gt; </a:t>
            </a:r>
            <a:r>
              <a:rPr lang="en-US" sz="2000" b="0" dirty="0" smtClean="0"/>
              <a:t>2-5 location/sec</a:t>
            </a:r>
            <a:endParaRPr lang="en-US" sz="2000" b="0" dirty="0"/>
          </a:p>
          <a:p>
            <a:r>
              <a:rPr lang="en-US" sz="2000" b="0" dirty="0"/>
              <a:t>Number of simultaneous users: </a:t>
            </a:r>
            <a:r>
              <a:rPr lang="en-US" sz="2000" b="0" dirty="0" smtClean="0"/>
              <a:t>&lt; 30 per AP</a:t>
            </a:r>
            <a:endParaRPr lang="en-US" sz="2000" b="0" dirty="0"/>
          </a:p>
          <a:p>
            <a:r>
              <a:rPr lang="en-US" sz="2000" b="0" dirty="0"/>
              <a:t>Impact on Network Bandwidth: &lt; 3 additional frames </a:t>
            </a:r>
            <a:r>
              <a:rPr lang="en-US" sz="2000" b="0" dirty="0" smtClean="0"/>
              <a:t>per device/location</a:t>
            </a:r>
            <a:endParaRPr lang="en-US" sz="2000" b="0" dirty="0"/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</a:t>
            </a:r>
            <a:r>
              <a:rPr lang="en-GB" dirty="0" err="1" smtClean="0"/>
              <a:t>Huawei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03382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Use case 2: Pipe/Vault Robot Positioning</a:t>
            </a:r>
            <a:endParaRPr 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484784"/>
            <a:ext cx="7776864" cy="2304256"/>
          </a:xfrm>
        </p:spPr>
        <p:txBody>
          <a:bodyPr/>
          <a:lstStyle/>
          <a:p>
            <a:r>
              <a:rPr lang="en-US" sz="1800" b="0" dirty="0" smtClean="0"/>
              <a:t>In China, the length of water supply pipes in cities have reached 500,000 kilometers. If we consider the pipe length of all </a:t>
            </a:r>
            <a:r>
              <a:rPr lang="en-US" altLang="zh-CN" sz="1800" b="0" dirty="0" smtClean="0"/>
              <a:t>municipal </a:t>
            </a:r>
            <a:r>
              <a:rPr lang="en-US" sz="1800" b="0" dirty="0" smtClean="0"/>
              <a:t>facilities, it will reach 1,800,000 kilometers.</a:t>
            </a:r>
          </a:p>
          <a:p>
            <a:r>
              <a:rPr lang="en-US" sz="1800" b="0" dirty="0" smtClean="0"/>
              <a:t>It is challenging to periodically, manually check the status of these pipes.</a:t>
            </a:r>
          </a:p>
          <a:p>
            <a:r>
              <a:rPr lang="en-US" sz="1800" b="0" dirty="0" smtClean="0"/>
              <a:t>Pipe/vault robot could be used to detect leakage/breakage/damage of pipes. The positioning technology is one of the key technologies in the design of pipe robot.</a:t>
            </a:r>
          </a:p>
          <a:p>
            <a:pPr lvl="1"/>
            <a:endParaRPr lang="en-US" sz="1600" dirty="0" smtClean="0"/>
          </a:p>
          <a:p>
            <a:endParaRPr lang="en-US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Xun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501008"/>
            <a:ext cx="3096344" cy="281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D:\share\bite\管道通信\地下水管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3717032"/>
            <a:ext cx="3617420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Pipe/Vault Robot Positioning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</a:t>
            </a:r>
            <a:r>
              <a:rPr lang="en-GB" dirty="0" err="1" smtClean="0"/>
              <a:t>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companies which maintain the pipes</a:t>
            </a:r>
          </a:p>
          <a:p>
            <a:pPr algn="just"/>
            <a:r>
              <a:rPr kumimoji="1" lang="en-US" altLang="ja-JP" dirty="0" smtClean="0"/>
              <a:t>Environment</a:t>
            </a:r>
            <a:r>
              <a:rPr kumimoji="1" lang="en-US" altLang="ja-JP" dirty="0"/>
              <a:t>: </a:t>
            </a:r>
            <a:r>
              <a:rPr kumimoji="1" lang="en-US" altLang="ja-JP" b="0" dirty="0" smtClean="0"/>
              <a:t>Pipe/vault is equipped with </a:t>
            </a:r>
            <a:r>
              <a:rPr kumimoji="1" lang="en-US" altLang="ja-JP" b="0" dirty="0" err="1" smtClean="0"/>
              <a:t>WiFi</a:t>
            </a:r>
            <a:r>
              <a:rPr kumimoji="1" lang="en-US" altLang="ja-JP" b="0" dirty="0" smtClean="0"/>
              <a:t> enabled sensors or APs. Pipe robots work in the pipes. </a:t>
            </a:r>
            <a:endParaRPr kumimoji="1" lang="en-US" altLang="ja-JP" b="0" dirty="0"/>
          </a:p>
          <a:p>
            <a:pPr lvl="1" algn="just"/>
            <a:r>
              <a:rPr kumimoji="1" lang="en-US" altLang="ja-JP" dirty="0"/>
              <a:t>1 AP </a:t>
            </a:r>
            <a:r>
              <a:rPr kumimoji="1" lang="en-US" altLang="ja-JP" dirty="0" smtClean="0"/>
              <a:t>per </a:t>
            </a:r>
            <a:r>
              <a:rPr kumimoji="1" lang="en-US" altLang="ja-JP" dirty="0"/>
              <a:t>&lt; </a:t>
            </a:r>
            <a:r>
              <a:rPr kumimoji="1" lang="en-US" altLang="ja-JP" dirty="0" smtClean="0"/>
              <a:t>10 users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Pipe /vault robots go through the pipe to detect leakage or breakage. It may carry cameras and sensors to record the status of pipes and the environmental conditions.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When the robot detects a leakage or breakage point, it needs to locate the position and report the location to the AP directly or through </a:t>
            </a:r>
            <a:r>
              <a:rPr kumimoji="1" lang="en-US" altLang="ja-JP" dirty="0" err="1" smtClean="0"/>
              <a:t>wifi</a:t>
            </a:r>
            <a:r>
              <a:rPr kumimoji="1" lang="en-US" altLang="ja-JP" dirty="0" smtClean="0"/>
              <a:t> enabled sensors.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robots may need to exchange location information to facilitate positioning when APs or sensors are out of range.</a:t>
            </a:r>
          </a:p>
          <a:p>
            <a:pPr marL="357188" indent="-357188"/>
            <a:r>
              <a:rPr kumimoji="1" lang="en-US" altLang="ja-JP" dirty="0" smtClean="0"/>
              <a:t>Positioning </a:t>
            </a:r>
            <a:r>
              <a:rPr kumimoji="1" lang="en-US" altLang="ja-JP" dirty="0"/>
              <a:t>requirements:</a:t>
            </a:r>
          </a:p>
          <a:p>
            <a:pPr lvl="1"/>
            <a:r>
              <a:rPr kumimoji="1" lang="en-US" altLang="ja-JP" dirty="0" smtClean="0"/>
              <a:t>Linear accuracy (metal and buried pipes): &lt; 0.1m @ 90%</a:t>
            </a:r>
          </a:p>
          <a:p>
            <a:pPr lvl="1"/>
            <a:r>
              <a:rPr kumimoji="1" lang="en-US" altLang="ja-JP" dirty="0" smtClean="0"/>
              <a:t>Latency</a:t>
            </a:r>
            <a:r>
              <a:rPr kumimoji="1" lang="en-US" altLang="ja-JP" dirty="0"/>
              <a:t>: &lt; </a:t>
            </a:r>
            <a:r>
              <a:rPr kumimoji="1" lang="en-US" altLang="ja-JP" dirty="0" smtClean="0"/>
              <a:t>500ms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Refresh rate: </a:t>
            </a:r>
            <a:r>
              <a:rPr kumimoji="1" lang="en-US" altLang="ja-JP" dirty="0" smtClean="0"/>
              <a:t>&gt; 1 location/sec</a:t>
            </a:r>
          </a:p>
          <a:p>
            <a:pPr lvl="1"/>
            <a:r>
              <a:rPr kumimoji="1" lang="en-US" altLang="ja-JP" dirty="0"/>
              <a:t>Expected number of simultaneous users: &lt; </a:t>
            </a:r>
            <a:r>
              <a:rPr kumimoji="1" lang="en-US" altLang="ja-JP" dirty="0" smtClean="0"/>
              <a:t>10 </a:t>
            </a:r>
            <a:r>
              <a:rPr kumimoji="1" lang="en-US" altLang="ja-JP" dirty="0"/>
              <a:t>(within AP coverage area)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Impact on Network Bandwidth: very low</a:t>
            </a:r>
            <a:endParaRPr kumimoji="1" lang="en-US" altLang="ja-JP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use cases to the </a:t>
            </a:r>
            <a:r>
              <a:rPr lang="en-US" dirty="0" smtClean="0"/>
              <a:t>802.11az use case working </a:t>
            </a:r>
            <a:r>
              <a:rPr lang="en-US" dirty="0"/>
              <a:t>draft?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case </a:t>
            </a:r>
            <a:r>
              <a:rPr lang="en-US" dirty="0" smtClean="0"/>
              <a:t>“</a:t>
            </a:r>
            <a:r>
              <a:rPr lang="en-US" altLang="ja-JP" dirty="0" smtClean="0"/>
              <a:t>Location services for underground mining ” and “pipe/vault robot positioning”</a:t>
            </a:r>
          </a:p>
          <a:p>
            <a:pPr marL="457200" lvl="1" indent="0">
              <a:buNone/>
            </a:pP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/>
          </a:p>
          <a:p>
            <a:pPr marL="457200" lvl="1" indent="0">
              <a:buNone/>
            </a:pPr>
            <a:r>
              <a:rPr lang="en-US" altLang="ja-JP" dirty="0" smtClean="0"/>
              <a:t>Y: 	</a:t>
            </a:r>
            <a:r>
              <a:rPr lang="en-US" altLang="ja-JP" dirty="0" smtClean="0"/>
              <a:t>12</a:t>
            </a:r>
            <a:r>
              <a:rPr lang="en-US" altLang="ja-JP" dirty="0" smtClean="0"/>
              <a:t>	N:  </a:t>
            </a:r>
            <a:r>
              <a:rPr lang="en-US" altLang="ja-JP" dirty="0" smtClean="0"/>
              <a:t>0</a:t>
            </a:r>
            <a:r>
              <a:rPr lang="en-US" altLang="ja-JP" dirty="0" smtClean="0"/>
              <a:t>		A: </a:t>
            </a:r>
            <a:r>
              <a:rPr lang="en-US" altLang="ja-JP" dirty="0" smtClean="0"/>
              <a:t>10</a:t>
            </a:r>
            <a:endParaRPr lang="en-US" altLang="ja-JP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</a:t>
            </a:r>
            <a:r>
              <a:rPr lang="en-GB" dirty="0" err="1" smtClean="0"/>
              <a:t>Huawei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77521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To </a:t>
            </a:r>
            <a:r>
              <a:rPr lang="en-US" altLang="en-US" dirty="0"/>
              <a:t>instruct the use case document editor to add use cases depicted by slides </a:t>
            </a:r>
            <a:r>
              <a:rPr lang="en-US" altLang="en-US" dirty="0" smtClean="0"/>
              <a:t>2 to 5 </a:t>
            </a:r>
            <a:r>
              <a:rPr lang="en-US" altLang="en-US" dirty="0"/>
              <a:t>of submission </a:t>
            </a:r>
            <a:r>
              <a:rPr lang="en-US" altLang="en-US" dirty="0" smtClean="0"/>
              <a:t>11-15-1159r2 </a:t>
            </a:r>
            <a:r>
              <a:rPr lang="en-US" altLang="en-US" dirty="0" smtClean="0"/>
              <a:t>to </a:t>
            </a:r>
            <a:r>
              <a:rPr lang="en-US" altLang="en-US" dirty="0"/>
              <a:t>the use case working draft document</a:t>
            </a:r>
            <a:r>
              <a:rPr lang="en-US" altLang="en-US" dirty="0" smtClean="0"/>
              <a:t>.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Move</a:t>
            </a:r>
            <a:r>
              <a:rPr lang="en-US" altLang="en-US" dirty="0" smtClean="0"/>
              <a:t>:  </a:t>
            </a:r>
            <a:r>
              <a:rPr lang="en-US" altLang="en-US" dirty="0" err="1" smtClean="0"/>
              <a:t>Xun</a:t>
            </a:r>
            <a:r>
              <a:rPr lang="en-US" altLang="en-US" dirty="0" smtClean="0"/>
              <a:t> Yang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2</a:t>
            </a:r>
            <a:r>
              <a:rPr lang="en-US" altLang="en-US" baseline="30000" dirty="0"/>
              <a:t>nd</a:t>
            </a:r>
            <a:r>
              <a:rPr lang="en-US" altLang="en-US" dirty="0" smtClean="0"/>
              <a:t>:  </a:t>
            </a:r>
            <a:r>
              <a:rPr lang="en-US" altLang="en-US" dirty="0" smtClean="0"/>
              <a:t>Brian Hart</a:t>
            </a:r>
            <a:endParaRPr lang="en-US" altLang="en-US" dirty="0"/>
          </a:p>
          <a:p>
            <a:pPr marL="0" indent="0">
              <a:buNone/>
            </a:pPr>
            <a:endParaRPr lang="en-US" altLang="en-US" b="0" dirty="0" smtClean="0"/>
          </a:p>
          <a:p>
            <a:pPr marL="0" indent="0">
              <a:buNone/>
            </a:pPr>
            <a:r>
              <a:rPr lang="en-US" altLang="en-US" b="0" dirty="0" smtClean="0"/>
              <a:t>Y: </a:t>
            </a:r>
            <a:r>
              <a:rPr lang="en-US" altLang="en-US" b="0" dirty="0" smtClean="0"/>
              <a:t>9            </a:t>
            </a:r>
            <a:r>
              <a:rPr lang="en-US" altLang="en-US" b="0" dirty="0" smtClean="0"/>
              <a:t>N: </a:t>
            </a:r>
            <a:r>
              <a:rPr lang="en-US" altLang="en-US" b="0" dirty="0" smtClean="0"/>
              <a:t>0</a:t>
            </a:r>
            <a:r>
              <a:rPr lang="en-US" altLang="en-US" b="0" dirty="0" smtClean="0"/>
              <a:t>	 </a:t>
            </a:r>
            <a:r>
              <a:rPr lang="en-US" altLang="en-US" b="0" dirty="0"/>
              <a:t>	</a:t>
            </a:r>
            <a:r>
              <a:rPr lang="en-US" altLang="en-US" b="0" dirty="0" smtClean="0"/>
              <a:t>A</a:t>
            </a:r>
            <a:r>
              <a:rPr lang="en-US" altLang="en-US" b="0" dirty="0" smtClean="0"/>
              <a:t>: 6</a:t>
            </a:r>
            <a:endParaRPr lang="en-US" altLang="ja-JP" b="0" dirty="0"/>
          </a:p>
          <a:p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</a:t>
            </a:r>
            <a:r>
              <a:rPr lang="en-GB" dirty="0" err="1" smtClean="0"/>
              <a:t>Huawei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26268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60752</TotalTime>
  <Words>714</Words>
  <Application>Microsoft Office PowerPoint</Application>
  <PresentationFormat>全屏显示(4:3)</PresentationFormat>
  <Paragraphs>97</Paragraphs>
  <Slides>7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ACcord-Submission</vt:lpstr>
      <vt:lpstr>Document</vt:lpstr>
      <vt:lpstr>Underground Location Use Cases</vt:lpstr>
      <vt:lpstr>Use case 1: Location services of underground mining</vt:lpstr>
      <vt:lpstr>Key Performance and Attributes</vt:lpstr>
      <vt:lpstr>Use case 2: Pipe/Vault Robot Positioning</vt:lpstr>
      <vt:lpstr>Pipe/Vault Robot Positioning</vt:lpstr>
      <vt:lpstr>Straw Poll</vt:lpstr>
      <vt:lpstr>Motion</vt:lpstr>
    </vt:vector>
  </TitlesOfParts>
  <Company>Cisco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Renegotiation etc</dc:title>
  <dc:creator>Brian Hart</dc:creator>
  <cp:lastModifiedBy>y00211088</cp:lastModifiedBy>
  <cp:revision>617</cp:revision>
  <cp:lastPrinted>2013-07-10T22:27:23Z</cp:lastPrinted>
  <dcterms:created xsi:type="dcterms:W3CDTF">2009-11-13T19:11:16Z</dcterms:created>
  <dcterms:modified xsi:type="dcterms:W3CDTF">2015-09-17T05:10:07Z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(3)YYnVbaSHWb9+oP/ByuKWt1TkOMIy8rTMUe25VeQxbLSEiuOjP7hPuHtsSb/fyy8kI20sEbhn
8S7O6koQjrt86WrrruzfJBtgyGzqbuy1STuj+wqdPBO4ye8+tSCnDuDzvYFZlrqT1w6THJFI
eQzJS5Wt1bJt2ybKkSgWsbgFFEi7s20i36h8DknAGVOGdUKzIP6HXfMMdXcFvMiMFw+WFUNt
T6YabbqKVyK8MOiUiz</vt:lpwstr>
  </property>
  <property fmtid="{D5CDD505-2E9C-101B-9397-08002B2CF9AE}" pid="3" name="_new_ms_pID_725431">
    <vt:lpwstr>4KaL9aPV7D1HnkANVdvN+v86k7TsPrOWItzwdafYa61dg5B+4/j/lf
7/iTxzgLfr4UnvB4JCI3bg+zCYYH1zsI2f8GYDNQfs3QBN8juU+SeTBkON9FJi0KN/J5uF53
JzKTf8VUBAmTHJJqIcN5y9aJ8ofqY6OE6zK/SNZ2rH3Sa8fcvyzonnd33IPDp70EV1n6jmqL
8Dlgjkx6qx5DgHY9QWkVUMRBK+oL4NrdYQrG</vt:lpwstr>
  </property>
  <property fmtid="{D5CDD505-2E9C-101B-9397-08002B2CF9AE}" pid="4" name="_new_ms_pID_725432">
    <vt:lpwstr>cJgmQhsYJfsI+hc35w/WYh0df7xSn5xmhuVq
wuSxpoViQojzyP4O7izaT4aj2ErTJRaVarSueaVmQsp0RZFHcW8yVY9hkVMBUv2t79YWC6L/
MvVzs3lXA92DiySPa4qpeGKh2NsuQUyIL2FJc0yRzncqGD7Y/tsv06AJA/uxg8rev5XrugyO
xsQNaUhIwdTZy1gXLMWTyL62MALlK2w/XPw=</vt:lpwstr>
  </property>
  <property fmtid="{D5CDD505-2E9C-101B-9397-08002B2CF9AE}" pid="5" name="_new_ms_pID_725433">
    <vt:lpwstr>Dy</vt:lpwstr>
  </property>
  <property fmtid="{D5CDD505-2E9C-101B-9397-08002B2CF9AE}" pid="6" name="sflag">
    <vt:lpwstr>1442466085</vt:lpwstr>
  </property>
</Properties>
</file>