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7" r:id="rId3"/>
    <p:sldId id="278" r:id="rId4"/>
    <p:sldId id="275" r:id="rId5"/>
    <p:sldId id="274" r:id="rId6"/>
    <p:sldId id="279" r:id="rId7"/>
    <p:sldId id="280" r:id="rId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7" autoAdjust="0"/>
    <p:restoredTop sz="92208" autoAdjust="0"/>
  </p:normalViewPr>
  <p:slideViewPr>
    <p:cSldViewPr>
      <p:cViewPr varScale="1">
        <p:scale>
          <a:sx n="65" d="100"/>
          <a:sy n="65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46" y="-108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极低频管内机器人</a:t>
            </a:r>
            <a:endParaRPr lang="en-US" dirty="0" smtClean="0"/>
          </a:p>
          <a:p>
            <a:r>
              <a:rPr lang="en-US" dirty="0" smtClean="0"/>
              <a:t>http://wenku.baidu.com/link?url=NDDXZ4b7mSFuEBqn1YFzOIYaY1NNG0jk23V2Vb2Bf_5swmAI4DHHsvfI2KwNMRWaudpFcSx4Lo_JsIzpQ_p7_eui69Lw1M8JbpLMjwchKLy</a:t>
            </a:r>
          </a:p>
          <a:p>
            <a:endParaRPr lang="en-US" dirty="0" smtClean="0"/>
          </a:p>
          <a:p>
            <a:pPr lvl="1"/>
            <a:r>
              <a:rPr lang="en-US" altLang="zh-CN" dirty="0" smtClean="0"/>
              <a:t>Dead reckoning – accumulated error is </a:t>
            </a:r>
            <a:r>
              <a:rPr lang="en-US" altLang="zh-CN" dirty="0" err="1" smtClean="0"/>
              <a:t>unneglectable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Ultra-low-frequency – rely on sensitive receiver on the ground</a:t>
            </a:r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802.11-15/1159r2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Underground Location 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2015-09-16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30919"/>
              </p:ext>
            </p:extLst>
          </p:nvPr>
        </p:nvGraphicFramePr>
        <p:xfrm>
          <a:off x="509588" y="2668588"/>
          <a:ext cx="7389812" cy="2247900"/>
        </p:xfrm>
        <a:graphic>
          <a:graphicData uri="http://schemas.openxmlformats.org/presentationml/2006/ole">
            <p:oleObj spid="_x0000_s8194" name="Document" r:id="rId4" imgW="8248880" imgH="2526267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an 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machine and 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 a narrow tunnel</a:t>
            </a:r>
          </a:p>
          <a:p>
            <a:pPr lvl="1"/>
            <a:r>
              <a:rPr lang="en-US" sz="1600" dirty="0" smtClean="0"/>
              <a:t>For personnel: &lt;1m@90%</a:t>
            </a:r>
          </a:p>
          <a:p>
            <a:pPr lvl="1"/>
            <a:r>
              <a:rPr lang="en-US" sz="1600" b="0" dirty="0" smtClean="0"/>
              <a:t>For digging/drilling heads: TBD</a:t>
            </a:r>
          </a:p>
          <a:p>
            <a:r>
              <a:rPr lang="en-US" sz="2000" b="0" dirty="0" smtClean="0"/>
              <a:t>Horizontal accuracy with respect to local reference system (larger tunnels): </a:t>
            </a:r>
            <a:endParaRPr lang="en-US" sz="2000" b="0" dirty="0" smtClean="0"/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</a:t>
            </a:r>
            <a:r>
              <a:rPr lang="en-US" sz="1600" dirty="0" smtClean="0"/>
              <a:t>TBD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</a:t>
            </a:r>
            <a:r>
              <a:rPr lang="en-US" sz="2000" b="0" dirty="0" smtClean="0"/>
              <a:t>30 per AP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Use case 2: Pipe/Vault Robot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2304256"/>
          </a:xfrm>
        </p:spPr>
        <p:txBody>
          <a:bodyPr/>
          <a:lstStyle/>
          <a:p>
            <a:r>
              <a:rPr lang="en-US" sz="1800" b="0" dirty="0" smtClean="0"/>
              <a:t>In China, the length of water supply pipes in cities have reached 500,000 kilometers. If we consider the pipe length of all </a:t>
            </a:r>
            <a:r>
              <a:rPr lang="en-US" altLang="zh-CN" sz="1800" b="0" dirty="0" smtClean="0"/>
              <a:t>municipal </a:t>
            </a:r>
            <a:r>
              <a:rPr lang="en-US" sz="1800" b="0" dirty="0" smtClean="0"/>
              <a:t>facilities, it will reach 1,800,000 kilometers.</a:t>
            </a:r>
          </a:p>
          <a:p>
            <a:r>
              <a:rPr lang="en-US" sz="1800" b="0" dirty="0" smtClean="0"/>
              <a:t>It is challenging to periodically, manually check the status of these pipes.</a:t>
            </a:r>
          </a:p>
          <a:p>
            <a:r>
              <a:rPr lang="en-US" sz="1800" b="0" dirty="0" smtClean="0"/>
              <a:t>Pipe/vault robot could be used to detect leakage/breakage/damage of pipes. The positioning technology is one of the key technologies in the design of pipe robot.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3096344" cy="281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share\bite\管道通信\地下水管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717032"/>
            <a:ext cx="361742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Pipe/Vault 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pipes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</a:t>
            </a:r>
            <a:r>
              <a:rPr kumimoji="1" lang="en-US" altLang="ja-JP" dirty="0" smtClean="0"/>
              <a:t>per </a:t>
            </a:r>
            <a:r>
              <a:rPr kumimoji="1" lang="en-US" altLang="ja-JP" dirty="0"/>
              <a:t>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cameras 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leakage or 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Linear accuracy (metal and buried pipes): &lt; 0.1m @ 90%</a:t>
            </a:r>
          </a:p>
          <a:p>
            <a:pPr lvl="1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</a:t>
            </a:r>
            <a:r>
              <a:rPr lang="en-US" dirty="0" smtClean="0"/>
              <a:t>use case working </a:t>
            </a:r>
            <a:r>
              <a:rPr lang="en-US" dirty="0"/>
              <a:t>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</a:t>
            </a:r>
            <a:r>
              <a:rPr lang="en-US" altLang="ja-JP" dirty="0" smtClean="0"/>
              <a:t>Location services for underground mining ” and “pipe/vault robot positioning”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	N:  		A: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752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2, 5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1159r1 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  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            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60744</TotalTime>
  <Words>708</Words>
  <Application>Microsoft Office PowerPoint</Application>
  <PresentationFormat>全屏显示(4:3)</PresentationFormat>
  <Paragraphs>97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Underground Location Use Cases</vt:lpstr>
      <vt:lpstr>Use case 1: Location services of underground mining</vt:lpstr>
      <vt:lpstr>Key Performance and Attributes</vt:lpstr>
      <vt:lpstr>Use case 2: Pipe/Vault Robot Positioning</vt:lpstr>
      <vt:lpstr>Pipe/Vault Robot Positioning</vt:lpstr>
      <vt:lpstr>Straw Poll</vt:lpstr>
      <vt:lpstr>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y00211088</cp:lastModifiedBy>
  <cp:revision>609</cp:revision>
  <cp:lastPrinted>2013-07-10T22:27:23Z</cp:lastPrinted>
  <dcterms:created xsi:type="dcterms:W3CDTF">2009-11-13T19:11:16Z</dcterms:created>
  <dcterms:modified xsi:type="dcterms:W3CDTF">2015-09-17T04:59:42Z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(4)7MhcGDaqr0KK5Waspu6PI7992HRwbBmWI4dpmDRmFLAz/SXtdQllutUDZIpYCNooyHUvyUcc
wq9gtfwDBh35nqVOAbe7JsYCvZntFOXTU3//z9JBscoIDq6G8AG+D3FpavNI/xOEr+7wRzKx
pSMY/22D1ZpO99G+sjRGxA7jvHA+Va4LbJ5Q0D3kEXECV/NZr0NwUpaQVJRRkFzdCisxsBUm
7S7HV17dTkCksoFEZc</vt:lpwstr>
  </property>
  <property fmtid="{D5CDD505-2E9C-101B-9397-08002B2CF9AE}" pid="3" name="_new_ms_pID_725431">
    <vt:lpwstr>7EsrdshJxqZi3lPAi6BOTmxUIl0r7wa4KXvQbA1df4qgufgr8Rd7Xy
IAM/xXF/QbWEIpPzuiB+i3T9iHBQRIE6iUiXyQe9GhI5QgTz2sA3TKva3oDoU5EL/py172AA
FKo9hvGyHavsw2vB05lKy8pN3n7urQgRfh/sJwJTNQGD0b5VOveWq6UhoC9rnqAbcxhC6GtK
xr9zRI1rTtC+4F4oQKFR8sW0/sxSz9F5rFNP</vt:lpwstr>
  </property>
  <property fmtid="{D5CDD505-2E9C-101B-9397-08002B2CF9AE}" pid="4" name="_new_ms_pID_725432">
    <vt:lpwstr>xAOQqvfYWqHdAtVPji3Okp8M58V7mxYLZrHz
SmyjPLrGqSDomdmQq/HsZiELaVQuUP+HMDugaPwzI83KTFO1LgTPwPbGB5F/FMkncyRcQqsN
7qE46fQqZh0VqNofvnX77BZa5VGXL5b0GIkz9cJZ3lg8jSsUj+GN1CHCTwJ0onWwBnhjS1fp
Nx8UlZWLXwua+iQ1rgHORF+tDTSqu9udyOkqKC1GDeKsVoWkgqoVIu</vt:lpwstr>
  </property>
  <property fmtid="{D5CDD505-2E9C-101B-9397-08002B2CF9AE}" pid="5" name="_new_ms_pID_725433">
    <vt:lpwstr>Dy</vt:lpwstr>
  </property>
  <property fmtid="{D5CDD505-2E9C-101B-9397-08002B2CF9AE}" pid="6" name="sflag">
    <vt:lpwstr>1442460188</vt:lpwstr>
  </property>
</Properties>
</file>