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77" r:id="rId3"/>
    <p:sldId id="278" r:id="rId4"/>
    <p:sldId id="275" r:id="rId5"/>
    <p:sldId id="274" r:id="rId6"/>
    <p:sldId id="279" r:id="rId7"/>
    <p:sldId id="280" r:id="rId8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67" autoAdjust="0"/>
    <p:restoredTop sz="99609" autoAdjust="0"/>
  </p:normalViewPr>
  <p:slideViewPr>
    <p:cSldViewPr>
      <p:cViewPr varScale="1">
        <p:scale>
          <a:sx n="70" d="100"/>
          <a:sy n="70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218" y="-91"/>
      </p:cViewPr>
      <p:guideLst>
        <p:guide orient="horz" pos="2932"/>
        <p:guide pos="221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极低频管内机器人</a:t>
            </a:r>
            <a:endParaRPr lang="en-US" dirty="0" smtClean="0"/>
          </a:p>
          <a:p>
            <a:r>
              <a:rPr lang="en-US" dirty="0" smtClean="0"/>
              <a:t>http://wenku.baidu.com/link?url=NDDXZ4b7mSFuEBqn1YFzOIYaY1NNG0jk23V2Vb2Bf_5swmAI4DHHsvfI2KwNMRWaudpFcSx4Lo_JsIzpQ_p7_eui69Lw1M8JbpLMjwchKLy</a:t>
            </a:r>
          </a:p>
          <a:p>
            <a:endParaRPr lang="en-US" dirty="0" smtClean="0"/>
          </a:p>
          <a:p>
            <a:pPr lvl="1"/>
            <a:r>
              <a:rPr lang="en-US" altLang="zh-CN" dirty="0" smtClean="0"/>
              <a:t>Dead reckoning – accumulated error is </a:t>
            </a:r>
            <a:r>
              <a:rPr lang="en-US" altLang="zh-CN" dirty="0" err="1" smtClean="0"/>
              <a:t>unneglectable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Ultra-low-frequency – rely on sensitive receiver on the ground</a:t>
            </a:r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Huawei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 2015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 smtClean="0"/>
              <a:t>doc: IEEE 802.11-15/0xxxr0 </a:t>
            </a:r>
            <a:endParaRPr lang="en-US" sz="1800" b="1" dirty="0"/>
          </a:p>
        </p:txBody>
      </p:sp>
    </p:spTree>
    <p:extLst>
      <p:ext uri="{BB962C8B-B14F-4D97-AF65-F5344CB8AC3E}">
        <p14:creationId xmlns=""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2386" y="6475413"/>
            <a:ext cx="11715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Huawei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Underground Location Use Cases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2039888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2015-09-14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430919"/>
              </p:ext>
            </p:extLst>
          </p:nvPr>
        </p:nvGraphicFramePr>
        <p:xfrm>
          <a:off x="509588" y="2668588"/>
          <a:ext cx="7389812" cy="2247900"/>
        </p:xfrm>
        <a:graphic>
          <a:graphicData uri="http://schemas.openxmlformats.org/presentationml/2006/ole">
            <p:oleObj spid="_x0000_s8194" name="Document" r:id="rId3" imgW="8248880" imgH="2526267" progId="Word.Document.8">
              <p:embed/>
            </p:oleObj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sz="2400" dirty="0" smtClean="0"/>
              <a:t>Use case 1: Location services of underground mining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896" cy="3672408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 smtClean="0"/>
              <a:t>User: </a:t>
            </a:r>
          </a:p>
          <a:p>
            <a:pPr lvl="1"/>
            <a:r>
              <a:rPr lang="en-US" sz="1500" b="0" dirty="0" smtClean="0"/>
              <a:t>The mining administrator tracks the personnel and valuable assets underground.</a:t>
            </a:r>
          </a:p>
          <a:p>
            <a:pPr lvl="1"/>
            <a:r>
              <a:rPr lang="en-US" sz="1500" b="0" dirty="0" smtClean="0"/>
              <a:t>The miners locate other personnel or equipment in the pits. </a:t>
            </a:r>
          </a:p>
          <a:p>
            <a:pPr lvl="1"/>
            <a:r>
              <a:rPr lang="en-US" sz="1500" b="0" dirty="0" smtClean="0"/>
              <a:t>Automated vehicles are navigated to the specified position.</a:t>
            </a:r>
          </a:p>
          <a:p>
            <a:pPr lvl="1"/>
            <a:r>
              <a:rPr lang="en-US" sz="1500" dirty="0" smtClean="0"/>
              <a:t>Mining machines use accurate under ground position information to make decision, for example, </a:t>
            </a:r>
            <a:r>
              <a:rPr lang="en-US" altLang="zh-CN" sz="1500" kern="1200" dirty="0" smtClean="0">
                <a:latin typeface="Times New Roman" pitchFamily="18" charset="0"/>
              </a:rPr>
              <a:t>heading positioning of bucket-wheel excavator machines.</a:t>
            </a:r>
            <a:r>
              <a:rPr lang="en-US" sz="1500" dirty="0" smtClean="0"/>
              <a:t> </a:t>
            </a:r>
            <a:endParaRPr lang="en-US" sz="1500" b="0" dirty="0" smtClean="0"/>
          </a:p>
          <a:p>
            <a:r>
              <a:rPr lang="en-US" sz="1600" dirty="0" smtClean="0"/>
              <a:t>Environment: </a:t>
            </a:r>
            <a:r>
              <a:rPr lang="en-US" sz="1400" b="0" dirty="0" smtClean="0"/>
              <a:t>Underground mines use </a:t>
            </a:r>
            <a:r>
              <a:rPr lang="en-US" sz="1400" b="0" dirty="0" err="1" smtClean="0"/>
              <a:t>WiFi</a:t>
            </a:r>
            <a:r>
              <a:rPr lang="en-US" sz="1400" b="0" dirty="0" smtClean="0"/>
              <a:t> networks for data transmission and personnel, vehicle and asset tracking. </a:t>
            </a:r>
          </a:p>
          <a:p>
            <a:pPr lvl="1"/>
            <a:r>
              <a:rPr lang="en-US" sz="1500" b="0" dirty="0" smtClean="0"/>
              <a:t>1 AP could cover 100~200 meters range</a:t>
            </a:r>
          </a:p>
          <a:p>
            <a:pPr lvl="1"/>
            <a:r>
              <a:rPr lang="en-US" sz="1500" b="0" dirty="0" smtClean="0"/>
              <a:t>APs support 11n, ac, ax, ay, </a:t>
            </a:r>
            <a:r>
              <a:rPr lang="en-US" sz="1500" b="0" dirty="0" err="1" smtClean="0"/>
              <a:t>az</a:t>
            </a:r>
            <a:endParaRPr lang="en-US" sz="1500" b="0" dirty="0" smtClean="0"/>
          </a:p>
          <a:p>
            <a:pPr lvl="1"/>
            <a:r>
              <a:rPr lang="en-US" sz="1500" b="0" dirty="0" smtClean="0"/>
              <a:t>1 AP could support &lt;50 STAs</a:t>
            </a:r>
          </a:p>
          <a:p>
            <a:r>
              <a:rPr lang="en-US" sz="1600" dirty="0" smtClean="0"/>
              <a:t>Use case:</a:t>
            </a:r>
          </a:p>
          <a:p>
            <a:pPr lvl="1"/>
            <a:r>
              <a:rPr lang="en-US" sz="1500" dirty="0" smtClean="0"/>
              <a:t>Mining administrator is alarmed that </a:t>
            </a:r>
            <a:r>
              <a:rPr lang="en-US" sz="1500" dirty="0" smtClean="0"/>
              <a:t>an </a:t>
            </a:r>
            <a:r>
              <a:rPr lang="en-US" sz="1500" dirty="0" smtClean="0"/>
              <a:t>underground machine is working abnormally.</a:t>
            </a:r>
          </a:p>
          <a:p>
            <a:pPr lvl="1"/>
            <a:r>
              <a:rPr lang="en-US" sz="1500" dirty="0" smtClean="0"/>
              <a:t>Administrator locates the specific machine on the central control station</a:t>
            </a:r>
          </a:p>
          <a:p>
            <a:pPr lvl="1"/>
            <a:r>
              <a:rPr lang="en-US" sz="1500" dirty="0" smtClean="0"/>
              <a:t>Administrator locates the engineer who is close to the </a:t>
            </a:r>
            <a:r>
              <a:rPr lang="en-US" sz="1500" dirty="0" smtClean="0"/>
              <a:t>machine and </a:t>
            </a:r>
            <a:r>
              <a:rPr lang="en-US" sz="1500" dirty="0" smtClean="0"/>
              <a:t>let him go to check.</a:t>
            </a:r>
          </a:p>
          <a:p>
            <a:pPr lvl="1"/>
            <a:r>
              <a:rPr lang="en-US" sz="1500" dirty="0" smtClean="0"/>
              <a:t>The engineer locates the machine on the display of his handset and is guided to the position.</a:t>
            </a:r>
          </a:p>
          <a:p>
            <a:pPr lvl="1"/>
            <a:r>
              <a:rPr lang="en-US" sz="1500" dirty="0" smtClean="0"/>
              <a:t>P2P cooperative positioning should be enabled to facilitate accurate positioning.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914380"/>
            <a:ext cx="3111917" cy="19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8" descr="maxwell-recruitment-underground-min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4941168"/>
            <a:ext cx="3415444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r>
              <a:rPr lang="en-US" sz="2000" b="0" dirty="0" smtClean="0"/>
              <a:t>Horizontal </a:t>
            </a:r>
            <a:r>
              <a:rPr lang="en-US" sz="2000" b="0" dirty="0"/>
              <a:t>accuracy: </a:t>
            </a:r>
            <a:endParaRPr lang="en-US" sz="2000" b="0" dirty="0" smtClean="0"/>
          </a:p>
          <a:p>
            <a:pPr lvl="1"/>
            <a:r>
              <a:rPr lang="en-US" sz="1600" b="0" dirty="0" smtClean="0"/>
              <a:t>For personnel: &lt;1 m@90%, </a:t>
            </a:r>
          </a:p>
          <a:p>
            <a:pPr lvl="1"/>
            <a:r>
              <a:rPr lang="en-US" sz="1600" dirty="0" smtClean="0"/>
              <a:t>For digging/drilling heads: &lt;0.1 m@90%</a:t>
            </a:r>
            <a:endParaRPr lang="en-US" sz="1600" b="0" dirty="0" smtClean="0"/>
          </a:p>
          <a:p>
            <a:r>
              <a:rPr lang="en-US" sz="2000" b="0" dirty="0" smtClean="0"/>
              <a:t>Vertical  </a:t>
            </a:r>
            <a:r>
              <a:rPr lang="en-US" sz="2000" b="0" dirty="0"/>
              <a:t>accuracy</a:t>
            </a:r>
            <a:r>
              <a:rPr lang="en-US" sz="2000" b="0" dirty="0" smtClean="0"/>
              <a:t>: correct layer@99% in the pits</a:t>
            </a:r>
            <a:endParaRPr lang="en-US" sz="2000" b="0" dirty="0"/>
          </a:p>
          <a:p>
            <a:r>
              <a:rPr lang="en-US" sz="2000" b="0" dirty="0"/>
              <a:t>Latency: </a:t>
            </a:r>
            <a:r>
              <a:rPr lang="en-US" sz="2000" b="0" dirty="0" smtClean="0"/>
              <a:t>&lt;500ms </a:t>
            </a:r>
            <a:endParaRPr lang="en-US" sz="2000" b="0" dirty="0"/>
          </a:p>
          <a:p>
            <a:r>
              <a:rPr lang="en-US" sz="2000" b="0" dirty="0"/>
              <a:t>Refresh Rate: &gt; </a:t>
            </a:r>
            <a:r>
              <a:rPr lang="en-US" sz="2000" b="0" dirty="0" smtClean="0"/>
              <a:t>2-5 location/sec</a:t>
            </a:r>
            <a:endParaRPr lang="en-US" sz="2000" b="0" dirty="0"/>
          </a:p>
          <a:p>
            <a:r>
              <a:rPr lang="en-US" sz="2000" b="0" dirty="0"/>
              <a:t>Number of simultaneous users: </a:t>
            </a:r>
            <a:r>
              <a:rPr lang="en-US" sz="2000" b="0" dirty="0" smtClean="0"/>
              <a:t>&lt; 15 depending on the size of the  mine</a:t>
            </a:r>
            <a:endParaRPr lang="en-US" sz="2000" b="0" dirty="0"/>
          </a:p>
          <a:p>
            <a:r>
              <a:rPr lang="en-US" sz="2000" b="0" dirty="0"/>
              <a:t>Impact on Network Bandwidth: &lt; 3 additional frames </a:t>
            </a:r>
            <a:r>
              <a:rPr lang="en-US" sz="2000" b="0" dirty="0" smtClean="0"/>
              <a:t>per device/location</a:t>
            </a:r>
            <a:endParaRPr lang="en-US" sz="2000" b="0" dirty="0"/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716502" y="6475413"/>
            <a:ext cx="182742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 et.al., Intel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338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Use case 2: Pipe/Vault Robot Positioning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776864" cy="2304256"/>
          </a:xfrm>
        </p:spPr>
        <p:txBody>
          <a:bodyPr/>
          <a:lstStyle/>
          <a:p>
            <a:r>
              <a:rPr lang="en-US" sz="1800" b="0" dirty="0" smtClean="0"/>
              <a:t>In China, the length of water supply pipes in cities have reached 500,000 kilometers. If we consider the pipe length of all </a:t>
            </a:r>
            <a:r>
              <a:rPr lang="en-US" altLang="zh-CN" sz="1800" b="0" dirty="0" smtClean="0"/>
              <a:t>municipal </a:t>
            </a:r>
            <a:r>
              <a:rPr lang="en-US" sz="1800" b="0" dirty="0" smtClean="0"/>
              <a:t>facilities, it will reach 1,800,000 kilometers.</a:t>
            </a:r>
          </a:p>
          <a:p>
            <a:r>
              <a:rPr lang="en-US" sz="1800" b="0" dirty="0" smtClean="0"/>
              <a:t>It is challenging to periodically, manually check the status of these pipes.</a:t>
            </a:r>
          </a:p>
          <a:p>
            <a:r>
              <a:rPr lang="en-US" sz="1800" b="0" dirty="0" smtClean="0"/>
              <a:t>Pipe/vault robot could be used to detect </a:t>
            </a:r>
            <a:r>
              <a:rPr lang="en-US" sz="1800" b="0" dirty="0" smtClean="0"/>
              <a:t>leakage/breakage/damages </a:t>
            </a:r>
            <a:r>
              <a:rPr lang="en-US" sz="1800" b="0" dirty="0" smtClean="0"/>
              <a:t>of pipes. The positioning technology is one of the key technologies in the design of pipe robot.</a:t>
            </a:r>
          </a:p>
          <a:p>
            <a:pPr lvl="1"/>
            <a:endParaRPr lang="en-US" sz="1600" dirty="0" smtClean="0"/>
          </a:p>
          <a:p>
            <a:endParaRPr 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501008"/>
            <a:ext cx="3096344" cy="281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D:\share\bite\管道通信\地下水管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717032"/>
            <a:ext cx="3617420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Pipe/Vault Robot Positioning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companies which maintain the </a:t>
            </a:r>
            <a:r>
              <a:rPr kumimoji="1" lang="en-US" altLang="ja-JP" b="0" dirty="0" smtClean="0"/>
              <a:t>pipes</a:t>
            </a:r>
            <a:endParaRPr kumimoji="1" lang="en-US" altLang="ja-JP" b="0" dirty="0" smtClean="0"/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Pipe/vault is equipped with </a:t>
            </a:r>
            <a:r>
              <a:rPr kumimoji="1" lang="en-US" altLang="ja-JP" b="0" dirty="0" err="1" smtClean="0"/>
              <a:t>WiFi</a:t>
            </a:r>
            <a:r>
              <a:rPr kumimoji="1" lang="en-US" altLang="ja-JP" b="0" dirty="0" smtClean="0"/>
              <a:t> enabled sensors or APs. Pipe robots work in the pipes. </a:t>
            </a:r>
            <a:endParaRPr kumimoji="1" lang="en-US" altLang="ja-JP" b="0" dirty="0"/>
          </a:p>
          <a:p>
            <a:pPr lvl="1" algn="just"/>
            <a:r>
              <a:rPr kumimoji="1" lang="en-US" altLang="ja-JP" dirty="0"/>
              <a:t>1 AP per &lt; </a:t>
            </a:r>
            <a:r>
              <a:rPr kumimoji="1" lang="en-US" altLang="ja-JP" dirty="0" smtClean="0"/>
              <a:t>10 users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Pipe /vault robots go through the pipe to detect leakage or breakage. It may carry </a:t>
            </a:r>
            <a:r>
              <a:rPr kumimoji="1" lang="en-US" altLang="ja-JP" dirty="0" smtClean="0"/>
              <a:t>cameras </a:t>
            </a:r>
            <a:r>
              <a:rPr kumimoji="1" lang="en-US" altLang="ja-JP" dirty="0" smtClean="0"/>
              <a:t>and sensors to record the status of pipes and the environmental conditions.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When the robot detects a </a:t>
            </a:r>
            <a:r>
              <a:rPr kumimoji="1" lang="en-US" altLang="ja-JP" dirty="0" smtClean="0"/>
              <a:t>leakage or </a:t>
            </a:r>
            <a:r>
              <a:rPr kumimoji="1" lang="en-US" altLang="ja-JP" dirty="0" smtClean="0"/>
              <a:t>breakage point, it needs to locate the position and report the location to the AP directly or through </a:t>
            </a:r>
            <a:r>
              <a:rPr kumimoji="1" lang="en-US" altLang="ja-JP" dirty="0" err="1" smtClean="0"/>
              <a:t>wifi</a:t>
            </a:r>
            <a:r>
              <a:rPr kumimoji="1" lang="en-US" altLang="ja-JP" dirty="0" smtClean="0"/>
              <a:t> enabled sensors.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robots may need to exchange location information to facilitate positioning when APs or sensors are out of range.</a:t>
            </a:r>
          </a:p>
          <a:p>
            <a:pPr marL="357188" indent="-357188"/>
            <a:r>
              <a:rPr kumimoji="1" lang="en-US" altLang="ja-JP" dirty="0" smtClean="0"/>
              <a:t>Positioning </a:t>
            </a:r>
            <a:r>
              <a:rPr kumimoji="1" lang="en-US" altLang="ja-JP" dirty="0"/>
              <a:t>requirements:</a:t>
            </a:r>
          </a:p>
          <a:p>
            <a:pPr lvl="1"/>
            <a:r>
              <a:rPr kumimoji="1" lang="en-US" altLang="ja-JP" dirty="0" smtClean="0"/>
              <a:t>Horizontal </a:t>
            </a:r>
            <a:r>
              <a:rPr kumimoji="1" lang="en-US" altLang="ja-JP" dirty="0"/>
              <a:t>accuracy: &lt; </a:t>
            </a:r>
            <a:r>
              <a:rPr kumimoji="1" lang="en-US" altLang="ja-JP" dirty="0" smtClean="0"/>
              <a:t>0.1m </a:t>
            </a:r>
            <a:r>
              <a:rPr kumimoji="1" lang="en-US" altLang="ja-JP" dirty="0"/>
              <a:t>@ </a:t>
            </a:r>
            <a:r>
              <a:rPr kumimoji="1" lang="en-US" altLang="ja-JP" dirty="0" smtClean="0"/>
              <a:t>90%</a:t>
            </a:r>
          </a:p>
          <a:p>
            <a:pPr lvl="1"/>
            <a:r>
              <a:rPr kumimoji="1" lang="en-US" altLang="ja-JP" dirty="0"/>
              <a:t>Vertical accuracy: </a:t>
            </a:r>
            <a:r>
              <a:rPr kumimoji="1" lang="en-US" altLang="ja-JP" dirty="0" smtClean="0"/>
              <a:t>NA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Latency: &lt; </a:t>
            </a:r>
            <a:r>
              <a:rPr kumimoji="1" lang="en-US" altLang="ja-JP" dirty="0" smtClean="0"/>
              <a:t>500ms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&gt; 1 location/sec</a:t>
            </a:r>
            <a:endParaRPr kumimoji="1" lang="en-US" altLang="ja-JP" dirty="0" smtClean="0"/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10 </a:t>
            </a:r>
            <a:r>
              <a:rPr kumimoji="1" lang="en-US" altLang="ja-JP" dirty="0"/>
              <a:t>(within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very low</a:t>
            </a:r>
            <a:endParaRPr kumimoji="1" lang="en-US" altLang="ja-JP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use cases to the </a:t>
            </a:r>
            <a:r>
              <a:rPr lang="en-US" dirty="0" smtClean="0"/>
              <a:t>802.11az </a:t>
            </a:r>
            <a:r>
              <a:rPr lang="en-US" dirty="0"/>
              <a:t>working draft?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 </a:t>
            </a:r>
            <a:r>
              <a:rPr lang="en-US" dirty="0" smtClean="0"/>
              <a:t>“</a:t>
            </a:r>
            <a:r>
              <a:rPr lang="en-US" altLang="ja-JP" dirty="0" smtClean="0"/>
              <a:t>Positioning for underground mining ” and “pipe/vault robot positioning”</a:t>
            </a:r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 smtClean="0"/>
              <a:t>Y: 		N:  		A: </a:t>
            </a:r>
            <a:endParaRPr lang="en-US" altLang="ja-JP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Chittabrata Ghosh et.al.,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752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To </a:t>
            </a:r>
            <a:r>
              <a:rPr lang="en-US" altLang="en-US" dirty="0"/>
              <a:t>instruct the use case document editor to add use cases depicted by slides </a:t>
            </a:r>
            <a:r>
              <a:rPr lang="en-US" altLang="en-US" dirty="0" smtClean="0"/>
              <a:t>2, 5 </a:t>
            </a:r>
            <a:r>
              <a:rPr lang="en-US" altLang="en-US" dirty="0"/>
              <a:t>of submission </a:t>
            </a:r>
            <a:r>
              <a:rPr lang="en-US" altLang="en-US" dirty="0" err="1" smtClean="0"/>
              <a:t>xxxx</a:t>
            </a:r>
            <a:r>
              <a:rPr lang="en-US" altLang="en-US" dirty="0" smtClean="0"/>
              <a:t> to </a:t>
            </a:r>
            <a:r>
              <a:rPr lang="en-US" altLang="en-US" dirty="0"/>
              <a:t>the use case working draft document.</a:t>
            </a:r>
          </a:p>
          <a:p>
            <a:pPr marL="0" indent="0">
              <a:buNone/>
            </a:pPr>
            <a:r>
              <a:rPr lang="en-US" altLang="en-US" dirty="0"/>
              <a:t>Move</a:t>
            </a:r>
            <a:r>
              <a:rPr lang="en-US" altLang="en-US" dirty="0" smtClean="0"/>
              <a:t>:  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 smtClean="0"/>
              <a:t>:  </a:t>
            </a:r>
            <a:endParaRPr lang="en-US" altLang="en-US" dirty="0"/>
          </a:p>
          <a:p>
            <a:pPr marL="0" indent="0">
              <a:buNone/>
            </a:pPr>
            <a:endParaRPr lang="en-US" altLang="en-US" b="0" dirty="0" smtClean="0"/>
          </a:p>
          <a:p>
            <a:pPr marL="0" indent="0">
              <a:buNone/>
            </a:pPr>
            <a:r>
              <a:rPr lang="en-US" altLang="en-US" b="0" dirty="0" smtClean="0"/>
              <a:t>Y:             N: 	 </a:t>
            </a:r>
            <a:r>
              <a:rPr lang="en-US" altLang="en-US" b="0" dirty="0"/>
              <a:t>	</a:t>
            </a:r>
            <a:r>
              <a:rPr lang="en-US" altLang="en-US" b="0" dirty="0" smtClean="0"/>
              <a:t>A:</a:t>
            </a:r>
            <a:endParaRPr lang="en-US" altLang="ja-JP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Chittabrata Ghosh et.al.,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26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59133</TotalTime>
  <Words>665</Words>
  <Application>Microsoft Office PowerPoint</Application>
  <PresentationFormat>全屏显示(4:3)</PresentationFormat>
  <Paragraphs>86</Paragraphs>
  <Slides>7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ACcord-Submission</vt:lpstr>
      <vt:lpstr>Document</vt:lpstr>
      <vt:lpstr>Underground Location Use Cases</vt:lpstr>
      <vt:lpstr>Use case 1: Location services of underground mining</vt:lpstr>
      <vt:lpstr>Key Performance and Attributes</vt:lpstr>
      <vt:lpstr>Use case 2: Pipe/Vault Robot Positioning</vt:lpstr>
      <vt:lpstr>Pipe/Vault Robot Positioning</vt:lpstr>
      <vt:lpstr>Straw Poll</vt:lpstr>
      <vt:lpstr>Motion</vt:lpstr>
    </vt:vector>
  </TitlesOfParts>
  <Company>Cisco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y00211088</cp:lastModifiedBy>
  <cp:revision>592</cp:revision>
  <cp:lastPrinted>2013-07-10T22:27:23Z</cp:lastPrinted>
  <dcterms:created xsi:type="dcterms:W3CDTF">2009-11-13T19:11:16Z</dcterms:created>
  <dcterms:modified xsi:type="dcterms:W3CDTF">2015-09-14T13:21:54Z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(4)6fsizMsBBe5swIIeD1BuR4kxQ0VOGXmDY4DbiSSblIIb0M+9/3XLFvYqkh56SO0UYJVRYoqm
bkURK4G5m+riT6EPqE31n21TmD2RF7zVRQI729CNB5zGruVjaC9ZLM3zOUm71PXYXo2EnqI4
ZHC3h5v674jTwMcC5tIfRYoPUevdKRZfg9WNVPCGLA60i8Pmx46nl0PTYE1hfym4o+ReLveI
Yjpzn10066u+z6j8Eb</vt:lpwstr>
  </property>
  <property fmtid="{D5CDD505-2E9C-101B-9397-08002B2CF9AE}" pid="3" name="_new_ms_pID_725431">
    <vt:lpwstr>yUdWJp5GmlMe2N1UzRvzfUouWW4MQ4jJCmV0iXUWNFFGC41J856jwh
srnYUvMfUdRmX2a+faIUo72dPVChzHnDOe71vsYdGp64kgVMMjUVbeG8xG05EzfqZKxvLbMo
iLvnfzUWQBWyxxRn0ybswBxVvtpjnRQmYf3waxxJ2Tr3CvMgANGO2E2ZzrTbmSH8hWdMsw+t
bsS46gLIW2lVo5XfcH6GGuB2IBlF3U6u0aVs</vt:lpwstr>
  </property>
  <property fmtid="{D5CDD505-2E9C-101B-9397-08002B2CF9AE}" pid="4" name="_new_ms_pID_725432">
    <vt:lpwstr>uan3P99PbVbJanRq/JP6hWRdD3zoekxjmGbP
J3MKoRYv8IWrPQ9sfc7Otukem698soTMaHe2DoJcw+KkmE0iwyGdBtiKub5F54ZgmKK2rxdO
OByq0nLl1YVcFolU+61dG61+PII97naArth5DwzKsjEDDWR8Xd4bKT1WcFMVKAPWOug4JGJm
5F0X4ahxOdR9XeW8eNP2NWVCfh8QVaQVVHmzGrrl8HXtIafAZynOPY</vt:lpwstr>
  </property>
  <property fmtid="{D5CDD505-2E9C-101B-9397-08002B2CF9AE}" pid="5" name="_new_ms_pID_725433">
    <vt:lpwstr>SUNWYehxXVdxCyjFZT
jvMirg==</vt:lpwstr>
  </property>
  <property fmtid="{D5CDD505-2E9C-101B-9397-08002B2CF9AE}" pid="6" name="sflag">
    <vt:lpwstr>1442223983</vt:lpwstr>
  </property>
</Properties>
</file>