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82" r:id="rId2"/>
    <p:sldId id="279" r:id="rId3"/>
    <p:sldId id="271" r:id="rId4"/>
    <p:sldId id="272" r:id="rId5"/>
    <p:sldId id="280" r:id="rId6"/>
    <p:sldId id="283" r:id="rId7"/>
    <p:sldId id="281" r:id="rId8"/>
    <p:sldId id="273" r:id="rId9"/>
    <p:sldId id="274" r:id="rId10"/>
    <p:sldId id="275" r:id="rId11"/>
    <p:sldId id="276" r:id="rId12"/>
    <p:sldId id="270" r:id="rId13"/>
    <p:sldId id="278" r:id="rId14"/>
    <p:sldId id="284"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4" d="100"/>
          <a:sy n="74" d="100"/>
        </p:scale>
        <p:origin x="1284" y="72"/>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14</a:t>
            </a:fld>
            <a:endParaRPr lang="en-US"/>
          </a:p>
        </p:txBody>
      </p:sp>
    </p:spTree>
    <p:extLst>
      <p:ext uri="{BB962C8B-B14F-4D97-AF65-F5344CB8AC3E}">
        <p14:creationId xmlns:p14="http://schemas.microsoft.com/office/powerpoint/2010/main" val="2988361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Chinghwa Yu, MediaTek</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06608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idx="10"/>
          </p:nvPr>
        </p:nvSpPr>
        <p:spPr/>
        <p:txBody>
          <a:bodyPr/>
          <a:lstStyle/>
          <a:p>
            <a:r>
              <a:rPr lang="en-US" smtClean="0"/>
              <a:t>doc.: IEEE 802.11-15/1129r1</a:t>
            </a:r>
            <a:endParaRPr lang="en-US"/>
          </a:p>
        </p:txBody>
      </p:sp>
      <p:sp>
        <p:nvSpPr>
          <p:cNvPr id="5" name="Date Placeholder 4"/>
          <p:cNvSpPr>
            <a:spLocks noGrp="1"/>
          </p:cNvSpPr>
          <p:nvPr>
            <p:ph type="dt" idx="11"/>
          </p:nvPr>
        </p:nvSpPr>
        <p:spPr/>
        <p:txBody>
          <a:bodyPr/>
          <a:lstStyle/>
          <a:p>
            <a:r>
              <a:rPr lang="en-US" altLang="ja-JP" smtClean="0"/>
              <a:t>September 2015</a:t>
            </a:r>
            <a:endParaRPr lang="en-US"/>
          </a:p>
        </p:txBody>
      </p:sp>
      <p:sp>
        <p:nvSpPr>
          <p:cNvPr id="6" name="Footer Placeholder 5"/>
          <p:cNvSpPr>
            <a:spLocks noGrp="1"/>
          </p:cNvSpPr>
          <p:nvPr>
            <p:ph type="ftr" idx="12"/>
          </p:nvPr>
        </p:nvSpPr>
        <p:spPr/>
        <p:txBody>
          <a:bodyPr/>
          <a:lstStyle/>
          <a:p>
            <a:r>
              <a:rPr lang="en-US" smtClean="0"/>
              <a:t>Filippo Tosato, Toshiba</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356157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7</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8</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9</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10</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11</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Chao-Chun Wang et al, </a:t>
            </a:r>
            <a:r>
              <a:rPr lang="en-GB" dirty="0" err="1" smtClean="0"/>
              <a:t>MediaTek</a:t>
            </a:r>
            <a:r>
              <a:rPr lang="en-GB" dirty="0" smtClean="0"/>
              <a:t>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Tree>
    <p:extLst>
      <p:ext uri="{BB962C8B-B14F-4D97-AF65-F5344CB8AC3E}">
        <p14:creationId xmlns:p14="http://schemas.microsoft.com/office/powerpoint/2010/main" val="1336283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a:t>
            </a:r>
            <a:r>
              <a:rPr lang="en-US" altLang="en-US" sz="1800" b="1" dirty="0" err="1" smtClean="0"/>
              <a:t>1141r2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September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2015-09-14</a:t>
            </a:r>
          </a:p>
        </p:txBody>
      </p:sp>
      <p:graphicFrame>
        <p:nvGraphicFramePr>
          <p:cNvPr id="2055" name="Object 11"/>
          <p:cNvGraphicFramePr>
            <a:graphicFrameLocks noChangeAspect="1"/>
          </p:cNvGraphicFramePr>
          <p:nvPr>
            <p:extLst>
              <p:ext uri="{D42A27DB-BD31-4B8C-83A1-F6EECF244321}">
                <p14:modId xmlns:p14="http://schemas.microsoft.com/office/powerpoint/2010/main" val="3339697134"/>
              </p:ext>
            </p:extLst>
          </p:nvPr>
        </p:nvGraphicFramePr>
        <p:xfrm>
          <a:off x="517525" y="2286000"/>
          <a:ext cx="7940675" cy="3017838"/>
        </p:xfrm>
        <a:graphic>
          <a:graphicData uri="http://schemas.openxmlformats.org/presentationml/2006/ole">
            <mc:AlternateContent xmlns:mc="http://schemas.openxmlformats.org/markup-compatibility/2006">
              <mc:Choice xmlns:v="urn:schemas-microsoft-com:vml" Requires="v">
                <p:oleObj spid="_x0000_s3135" name="Document" r:id="rId4" imgW="8275548" imgH="3148575" progId="Word.Document.8">
                  <p:embed/>
                </p:oleObj>
              </mc:Choice>
              <mc:Fallback>
                <p:oleObj name="Document" r:id="rId4" imgW="8275548" imgH="3148575" progId="Word.Document.8">
                  <p:embed/>
                  <p:pic>
                    <p:nvPicPr>
                      <p:cNvPr id="0" name=""/>
                      <p:cNvPicPr>
                        <a:picLocks noChangeAspect="1" noChangeArrowheads="1"/>
                      </p:cNvPicPr>
                      <p:nvPr/>
                    </p:nvPicPr>
                    <p:blipFill>
                      <a:blip r:embed="rId5"/>
                      <a:srcRect/>
                      <a:stretch>
                        <a:fillRect/>
                      </a:stretch>
                    </p:blipFill>
                    <p:spPr bwMode="auto">
                      <a:xfrm>
                        <a:off x="517525" y="2286000"/>
                        <a:ext cx="7940675" cy="301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10</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11</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13</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graphicFrame>
        <p:nvGraphicFramePr>
          <p:cNvPr id="9" name="Table 5"/>
          <p:cNvGraphicFramePr>
            <a:graphicFrameLocks noGrp="1"/>
          </p:cNvGraphicFramePr>
          <p:nvPr>
            <p:extLst>
              <p:ext uri="{D42A27DB-BD31-4B8C-83A1-F6EECF244321}">
                <p14:modId xmlns:p14="http://schemas.microsoft.com/office/powerpoint/2010/main" val="2836256193"/>
              </p:ext>
            </p:extLst>
          </p:nvPr>
        </p:nvGraphicFramePr>
        <p:xfrm>
          <a:off x="838200" y="1676392"/>
          <a:ext cx="7467601" cy="4614871"/>
        </p:xfrm>
        <a:graphic>
          <a:graphicData uri="http://schemas.openxmlformats.org/drawingml/2006/table">
            <a:tbl>
              <a:tblPr/>
              <a:tblGrid>
                <a:gridCol w="943276"/>
                <a:gridCol w="4436040"/>
                <a:gridCol w="1453869"/>
                <a:gridCol w="634416"/>
              </a:tblGrid>
              <a:tr h="271463">
                <a:tc>
                  <a:txBody>
                    <a:bodyPr/>
                    <a:lstStyle/>
                    <a:p>
                      <a:pPr algn="ctr" fontAlgn="b"/>
                      <a:r>
                        <a:rPr lang="en-CA" sz="1200" b="1" i="0" u="none" strike="noStrike" dirty="0">
                          <a:solidFill>
                            <a:srgbClr val="FFFFFF"/>
                          </a:solidFill>
                          <a:latin typeface="Calibri"/>
                        </a:rPr>
                        <a:t>DCN</a:t>
                      </a:r>
                    </a:p>
                  </a:txBody>
                  <a:tcPr marL="8092" marR="8092" marT="8096"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71463">
                <a:tc>
                  <a:txBody>
                    <a:bodyPr/>
                    <a:lstStyle/>
                    <a:p>
                      <a:pPr algn="l" fontAlgn="b"/>
                      <a:r>
                        <a:rPr lang="en-CA" sz="1200" b="0" i="0" u="none" strike="noStrike" dirty="0">
                          <a:solidFill>
                            <a:srgbClr val="00CC00"/>
                          </a:solidFill>
                          <a:latin typeface="Calibri"/>
                        </a:rPr>
                        <a:t>11-15/1043</a:t>
                      </a:r>
                    </a:p>
                  </a:txBody>
                  <a:tcPr marL="8092" marR="8092" marT="8096"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Overall Protocol of UL MU BA  for Multicast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Kazuyuki Sakoda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11-15/1047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RU selection process upon TF-R </a:t>
                      </a:r>
                      <a:r>
                        <a:rPr lang="en-CA" sz="1200" b="0" i="0" u="none" strike="noStrike" dirty="0" smtClean="0">
                          <a:solidFill>
                            <a:srgbClr val="00CC00"/>
                          </a:solidFill>
                          <a:latin typeface="Calibri"/>
                        </a:rPr>
                        <a:t>reception</a:t>
                      </a:r>
                      <a:endParaRPr lang="en-CA" sz="1200" b="0" i="0" u="none" strike="noStrike" dirty="0">
                        <a:solidFill>
                          <a:srgbClr val="C000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Stephane Baron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dirty="0">
                          <a:solidFill>
                            <a:srgbClr val="00CC00"/>
                          </a:solidFill>
                          <a:latin typeface="Calibri"/>
                        </a:rPr>
                        <a:t>11-15/1053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Multiuser Block ACK Request (MU-BAR)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CC00"/>
                          </a:solidFill>
                          <a:latin typeface="Calibri"/>
                        </a:rPr>
                        <a:t>Guoqing</a:t>
                      </a:r>
                      <a:r>
                        <a:rPr lang="en-CA" sz="1200" b="0" i="0" u="none" strike="noStrike" dirty="0">
                          <a:solidFill>
                            <a:srgbClr val="00CC00"/>
                          </a:solidFill>
                          <a:latin typeface="Calibri"/>
                        </a:rPr>
                        <a:t> Li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dirty="0">
                          <a:solidFill>
                            <a:srgbClr val="00CC00"/>
                          </a:solidFill>
                          <a:latin typeface="Calibri"/>
                        </a:rPr>
                        <a:t>11-15/1057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Multiple Resource Unit Allocation for </a:t>
                      </a:r>
                      <a:r>
                        <a:rPr lang="en-CA" sz="1200" b="0" i="0" u="none" strike="noStrike" dirty="0" err="1">
                          <a:solidFill>
                            <a:srgbClr val="00CC00"/>
                          </a:solidFill>
                          <a:latin typeface="Calibri"/>
                        </a:rPr>
                        <a:t>TGax</a:t>
                      </a:r>
                      <a:r>
                        <a:rPr lang="en-CA" sz="1200" b="0" i="0" u="none" strike="noStrike" dirty="0">
                          <a:solidFill>
                            <a:srgbClr val="00CC00"/>
                          </a:solidFill>
                          <a:latin typeface="Calibri"/>
                        </a:rPr>
                        <a:t> OFDMA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CC00"/>
                          </a:solidFill>
                          <a:latin typeface="Calibri"/>
                        </a:rPr>
                        <a:t>Kome</a:t>
                      </a:r>
                      <a:r>
                        <a:rPr lang="en-CA" sz="1200" b="0" i="0" u="none" strike="noStrike" dirty="0">
                          <a:solidFill>
                            <a:srgbClr val="00CC00"/>
                          </a:solidFill>
                          <a:latin typeface="Calibri"/>
                        </a:rPr>
                        <a:t> </a:t>
                      </a:r>
                      <a:r>
                        <a:rPr lang="en-CA" sz="1200" b="0" i="0" u="none" strike="noStrike" dirty="0" err="1">
                          <a:solidFill>
                            <a:srgbClr val="00CC00"/>
                          </a:solidFill>
                          <a:latin typeface="Calibri"/>
                        </a:rPr>
                        <a:t>Oteri</a:t>
                      </a:r>
                      <a:endParaRPr lang="en-CA" sz="1200" b="0" i="0" u="none" strike="noStrike" dirty="0">
                        <a:solidFill>
                          <a:srgbClr val="00CC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kern="1200" dirty="0">
                          <a:solidFill>
                            <a:srgbClr val="00CC00"/>
                          </a:solidFill>
                          <a:latin typeface="Calibri"/>
                          <a:ea typeface="+mn-ea"/>
                          <a:cs typeface="+mn-cs"/>
                        </a:rPr>
                        <a:t>11-15/1058</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a:solidFill>
                            <a:srgbClr val="00CC00"/>
                          </a:solidFill>
                          <a:latin typeface="Calibri"/>
                          <a:ea typeface="+mn-ea"/>
                          <a:cs typeface="+mn-cs"/>
                        </a:rPr>
                        <a:t>CCA consideration for UL MU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err="1">
                          <a:solidFill>
                            <a:srgbClr val="00CC00"/>
                          </a:solidFill>
                          <a:latin typeface="Calibri"/>
                          <a:ea typeface="+mn-ea"/>
                          <a:cs typeface="+mn-cs"/>
                        </a:rPr>
                        <a:t>Kiseon</a:t>
                      </a:r>
                      <a:r>
                        <a:rPr lang="en-CA" sz="1200" b="0" i="0" u="none" strike="noStrike" kern="1200" dirty="0">
                          <a:solidFill>
                            <a:srgbClr val="00CC00"/>
                          </a:solidFill>
                          <a:latin typeface="Calibri"/>
                          <a:ea typeface="+mn-ea"/>
                          <a:cs typeface="+mn-cs"/>
                        </a:rPr>
                        <a:t> </a:t>
                      </a:r>
                      <a:r>
                        <a:rPr lang="en-CA" sz="1200" b="0" i="0" u="none" strike="noStrike" kern="1200" dirty="0" err="1">
                          <a:solidFill>
                            <a:srgbClr val="00CC00"/>
                          </a:solidFill>
                          <a:latin typeface="Calibri"/>
                          <a:ea typeface="+mn-ea"/>
                          <a:cs typeface="+mn-cs"/>
                        </a:rPr>
                        <a:t>Ryu</a:t>
                      </a:r>
                      <a:endParaRPr lang="en-CA" sz="1200" b="0" i="0" u="none" strike="noStrike" kern="1200" dirty="0">
                        <a:solidFill>
                          <a:srgbClr val="00CC00"/>
                        </a:solidFill>
                        <a:latin typeface="Calibri"/>
                        <a:ea typeface="+mn-ea"/>
                        <a:cs typeface="+mn-cs"/>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CA" altLang="ko-KR" sz="1200" b="0" i="0" u="none" strike="noStrike" dirty="0" smtClean="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CC00"/>
                          </a:solidFill>
                          <a:latin typeface="Calibri"/>
                        </a:rPr>
                        <a:t>11-15/1062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NAV Consideration for UL MU Response to Trigger frame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Po-Kai Huang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11-15/1065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11ax uplink Multi-TID aggregation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Chao-Chun Wang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11-15/1086</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it-IT" sz="1200" b="0" i="0" u="none" strike="noStrike">
                          <a:solidFill>
                            <a:srgbClr val="000000"/>
                          </a:solidFill>
                          <a:latin typeface="Calibri"/>
                        </a:rPr>
                        <a:t>Consideration on multi-STA BA frame indication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Jing 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CC00"/>
                          </a:solidFill>
                          <a:latin typeface="Calibri"/>
                        </a:rPr>
                        <a:t>11-15/1097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Reducing Channel Sounding Protocol Overhead for </a:t>
                      </a:r>
                      <a:r>
                        <a:rPr lang="en-CA" sz="1200" b="0" i="0" u="none" strike="noStrike" dirty="0" err="1" smtClean="0">
                          <a:solidFill>
                            <a:srgbClr val="00CC00"/>
                          </a:solidFill>
                          <a:latin typeface="Calibri"/>
                        </a:rPr>
                        <a:t>11ax</a:t>
                      </a:r>
                      <a:endParaRPr lang="en-CA" sz="1200" b="0" i="0" u="none" strike="noStrike" dirty="0">
                        <a:solidFill>
                          <a:srgbClr val="C000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CC00"/>
                          </a:solidFill>
                          <a:latin typeface="Calibri"/>
                        </a:rPr>
                        <a:t>Narendar</a:t>
                      </a:r>
                      <a:r>
                        <a:rPr lang="en-CA" sz="1200" b="0" i="0" u="none" strike="noStrike" dirty="0">
                          <a:solidFill>
                            <a:srgbClr val="00CC00"/>
                          </a:solidFill>
                          <a:latin typeface="Calibri"/>
                        </a:rPr>
                        <a:t> </a:t>
                      </a:r>
                      <a:r>
                        <a:rPr lang="en-CA" sz="1200" b="0" i="0" u="none" strike="noStrike" dirty="0" err="1">
                          <a:solidFill>
                            <a:srgbClr val="00CC00"/>
                          </a:solidFill>
                          <a:latin typeface="Calibri"/>
                        </a:rPr>
                        <a:t>Madhavan</a:t>
                      </a:r>
                      <a:r>
                        <a:rPr lang="en-CA" sz="1200" b="0" i="0" u="none" strike="noStrike" dirty="0">
                          <a:solidFill>
                            <a:srgbClr val="00CC00"/>
                          </a:solidFill>
                          <a:latin typeface="Calibri"/>
                        </a:rPr>
                        <a:t>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CC00"/>
                          </a:solidFill>
                          <a:latin typeface="Calibri"/>
                        </a:rPr>
                        <a:t>11-15/1102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Fragmentation with MU Operation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DL Sounding Sequence with UL MU Feedback</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11-15/1105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UL OFDMA-based Random Access Procedure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Power Save with Random Access</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11-15/1117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Regarding UL MU protection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Woojin</a:t>
                      </a:r>
                      <a:r>
                        <a:rPr lang="en-CA" sz="1200" b="0" i="0" u="none" strike="noStrike" dirty="0">
                          <a:solidFill>
                            <a:srgbClr val="000000"/>
                          </a:solidFill>
                          <a:latin typeface="Calibri"/>
                        </a:rPr>
                        <a:t> Ahn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11-15/1123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Acknowledgement to DL 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Liwen</a:t>
                      </a:r>
                      <a:r>
                        <a:rPr lang="en-CA" sz="1200" b="0" i="0" u="none" strike="noStrike" dirty="0">
                          <a:solidFill>
                            <a:srgbClr val="000000"/>
                          </a:solidFill>
                          <a:latin typeface="Calibri"/>
                        </a:rPr>
                        <a:t> Chu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dirty="0">
                          <a:solidFill>
                            <a:srgbClr val="000000"/>
                          </a:solidFill>
                          <a:latin typeface="Calibri"/>
                        </a:rPr>
                        <a:t>11-15/1129</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Feedback overhead in DL-MU-MIMO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Filippo Tosato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Char char="•"/>
            </a:pPr>
            <a:r>
              <a:rPr kumimoji="1" lang="en-US" altLang="en-US" sz="2400" b="1" dirty="0" smtClean="0">
                <a:ea typeface="+mn-ea"/>
                <a:cs typeface="+mn-cs"/>
              </a:rPr>
              <a:t>Do </a:t>
            </a:r>
            <a:r>
              <a:rPr kumimoji="1" lang="en-US" altLang="en-US" sz="2400" b="1" dirty="0">
                <a:ea typeface="+mn-ea"/>
                <a:cs typeface="+mn-cs"/>
              </a:rPr>
              <a:t>you agree to add to the TG Specification Frame work document?</a:t>
            </a:r>
          </a:p>
          <a:p>
            <a:pPr lvl="1" algn="just"/>
            <a:r>
              <a:rPr lang="en-US" altLang="en-US" dirty="0" smtClean="0"/>
              <a:t>4.y.z. The </a:t>
            </a:r>
            <a:r>
              <a:rPr lang="en-US" altLang="en-US" dirty="0"/>
              <a:t>amendment shall include a mechanism to multiplex </a:t>
            </a:r>
            <a:r>
              <a:rPr lang="en-US" altLang="en-US" dirty="0" smtClean="0"/>
              <a:t>acknowledgment frames to Multicast </a:t>
            </a:r>
            <a:r>
              <a:rPr lang="en-US" altLang="en-US" dirty="0"/>
              <a:t>transmission</a:t>
            </a:r>
            <a:r>
              <a:rPr lang="en-US" altLang="en-US" dirty="0" smtClean="0"/>
              <a:t>.</a:t>
            </a:r>
          </a:p>
          <a:p>
            <a:pPr lvl="1" algn="just"/>
            <a:endParaRPr kumimoji="1" lang="en-US" altLang="ja-JP" dirty="0" smtClean="0"/>
          </a:p>
          <a:p>
            <a:pPr lvl="1" algn="just"/>
            <a:r>
              <a:rPr kumimoji="1" lang="en-US" altLang="ja-JP" dirty="0" smtClean="0"/>
              <a:t>Yes: /No: /Abstain</a:t>
            </a:r>
            <a:r>
              <a:rPr kumimoji="1" lang="en-US" altLang="ja-JP" dirty="0"/>
              <a:t>: </a:t>
            </a:r>
            <a:r>
              <a:rPr kumimoji="1" lang="en-US" altLang="ja-JP" dirty="0" smtClean="0"/>
              <a:t>11/0/Many</a:t>
            </a:r>
            <a:endParaRPr kumimoji="1" lang="en-US" altLang="ja-JP" dirty="0"/>
          </a:p>
          <a:p>
            <a:pPr lvl="1" algn="just"/>
            <a:endParaRPr kumimoji="1" lang="en-US" altLang="ja-JP" dirty="0"/>
          </a:p>
          <a:p>
            <a:pPr marL="457200" lvl="1" indent="0" algn="just">
              <a:buNone/>
            </a:pPr>
            <a:r>
              <a:rPr kumimoji="1" lang="en-US" altLang="ja-JP" b="1" dirty="0" err="1" smtClean="0">
                <a:solidFill>
                  <a:srgbClr val="006600"/>
                </a:solidFill>
              </a:rPr>
              <a:t>Strawpoll</a:t>
            </a:r>
            <a:r>
              <a:rPr kumimoji="1" lang="en-US" altLang="ja-JP" b="1" dirty="0" smtClean="0">
                <a:solidFill>
                  <a:srgbClr val="006600"/>
                </a:solidFill>
              </a:rPr>
              <a:t> passes</a:t>
            </a:r>
            <a:endParaRPr kumimoji="1" lang="en-US" altLang="ja-JP" b="1" dirty="0">
              <a:solidFill>
                <a:srgbClr val="006600"/>
              </a:solidFill>
            </a:endParaRP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14</a:t>
            </a:fld>
            <a:endParaRPr lang="en-US" dirty="0"/>
          </a:p>
        </p:txBody>
      </p:sp>
    </p:spTree>
    <p:extLst>
      <p:ext uri="{BB962C8B-B14F-4D97-AF65-F5344CB8AC3E}">
        <p14:creationId xmlns:p14="http://schemas.microsoft.com/office/powerpoint/2010/main" val="1159838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spec shall define a </a:t>
            </a:r>
            <a:r>
              <a:rPr lang="en-US" dirty="0"/>
              <a:t>MU-BAR frame </a:t>
            </a:r>
            <a:r>
              <a:rPr lang="en-US" dirty="0" smtClean="0"/>
              <a:t>to solicit BA/ACKs </a:t>
            </a:r>
            <a:r>
              <a:rPr lang="en-US" dirty="0"/>
              <a:t>from multiple </a:t>
            </a:r>
            <a:r>
              <a:rPr lang="en-US" dirty="0" smtClean="0"/>
              <a:t>STAs in UL MU transmissions?</a:t>
            </a:r>
            <a:endParaRPr lang="en-US" dirty="0"/>
          </a:p>
          <a:p>
            <a:pPr lvl="1"/>
            <a:r>
              <a:rPr lang="en-US" dirty="0" smtClean="0"/>
              <a:t>Yes: 57</a:t>
            </a:r>
            <a:endParaRPr lang="en-US" dirty="0" smtClean="0"/>
          </a:p>
          <a:p>
            <a:pPr lvl="1"/>
            <a:r>
              <a:rPr lang="en-US" dirty="0" smtClean="0"/>
              <a:t>No: 0</a:t>
            </a:r>
            <a:endParaRPr lang="en-US" dirty="0" smtClean="0"/>
          </a:p>
          <a:p>
            <a:pPr lvl="1"/>
            <a:r>
              <a:rPr lang="en-US" dirty="0" smtClean="0"/>
              <a:t>Abs: 4</a:t>
            </a:r>
            <a:endParaRPr lang="en-US" dirty="0" smtClean="0"/>
          </a:p>
          <a:p>
            <a:endParaRPr lang="en-US" dirty="0"/>
          </a:p>
          <a:p>
            <a:pPr marL="0" lvl="1" indent="0">
              <a:buNone/>
            </a:pPr>
            <a:r>
              <a:rPr kumimoji="1" lang="en-US" altLang="ja-JP" b="1" dirty="0" err="1">
                <a:solidFill>
                  <a:srgbClr val="006600"/>
                </a:solidFill>
              </a:rPr>
              <a:t>Strawpoll</a:t>
            </a:r>
            <a:r>
              <a:rPr kumimoji="1" lang="en-US" altLang="ja-JP" b="1" dirty="0">
                <a:solidFill>
                  <a:srgbClr val="006600"/>
                </a:solidFill>
              </a:rPr>
              <a:t> passes</a:t>
            </a:r>
          </a:p>
          <a:p>
            <a:endParaRPr lang="en-US" dirty="0" smtClean="0"/>
          </a:p>
          <a:p>
            <a:endParaRPr lang="en-US" dirty="0"/>
          </a:p>
        </p:txBody>
      </p:sp>
      <p:sp>
        <p:nvSpPr>
          <p:cNvPr id="2" name="Title 1"/>
          <p:cNvSpPr>
            <a:spLocks noGrp="1"/>
          </p:cNvSpPr>
          <p:nvPr>
            <p:ph type="title"/>
          </p:nvPr>
        </p:nvSpPr>
        <p:spPr/>
        <p:txBody>
          <a:bodyPr/>
          <a:lstStyle/>
          <a:p>
            <a:r>
              <a:rPr lang="en-US" dirty="0" err="1" smtClean="0"/>
              <a:t>Strawpoll</a:t>
            </a:r>
            <a:r>
              <a:rPr lang="en-US" dirty="0" smtClean="0"/>
              <a:t> 1	</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Rectangle 4"/>
          <p:cNvSpPr>
            <a:spLocks noGrp="1" noChangeArrowheads="1"/>
          </p:cNvSpPr>
          <p:nvPr>
            <p:ph type="dt" sz="half" idx="4294967295"/>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September 2015</a:t>
            </a:r>
            <a:endParaRPr lang="en-US" dirty="0"/>
          </a:p>
        </p:txBody>
      </p:sp>
      <p:sp>
        <p:nvSpPr>
          <p:cNvPr id="7" name="Footer Placeholder 3"/>
          <p:cNvSpPr>
            <a:spLocks noGrp="1"/>
          </p:cNvSpPr>
          <p:nvPr>
            <p:ph type="ftr" sz="quarter" idx="11"/>
          </p:nvPr>
        </p:nvSpPr>
        <p:spPr>
          <a:xfrm>
            <a:off x="7385490" y="6475413"/>
            <a:ext cx="1158370" cy="184666"/>
          </a:xfrm>
          <a:noFill/>
        </p:spPr>
        <p:txBody>
          <a:bodyPr/>
          <a:lstStyle/>
          <a:p>
            <a:pPr>
              <a:defRPr/>
            </a:pPr>
            <a:r>
              <a:rPr lang="en-US" altLang="zh-CN" dirty="0" smtClean="0"/>
              <a:t>Guoqing Li, Apple</a:t>
            </a:r>
            <a:endParaRPr lang="en-US" altLang="zh-CN" dirty="0"/>
          </a:p>
        </p:txBody>
      </p:sp>
    </p:spTree>
    <p:extLst>
      <p:ext uri="{BB962C8B-B14F-4D97-AF65-F5344CB8AC3E}">
        <p14:creationId xmlns:p14="http://schemas.microsoft.com/office/powerpoint/2010/main" val="2477556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b="1" dirty="0"/>
              <a:t>Do you agree to add to the TG Specification Framework</a:t>
            </a:r>
            <a:r>
              <a:rPr lang="en-US" b="1" dirty="0" smtClean="0"/>
              <a:t>?</a:t>
            </a:r>
            <a:endParaRPr lang="en-US" b="1" dirty="0"/>
          </a:p>
          <a:p>
            <a:r>
              <a:rPr lang="en-US" dirty="0" smtClean="0"/>
              <a:t>The </a:t>
            </a:r>
            <a:r>
              <a:rPr lang="en-US" dirty="0"/>
              <a:t>amendment shall </a:t>
            </a:r>
            <a:r>
              <a:rPr lang="en-US" dirty="0" smtClean="0"/>
              <a:t>allow multiple RUs to be allocated to a single user</a:t>
            </a:r>
            <a:endParaRPr lang="en-US" dirty="0"/>
          </a:p>
          <a:p>
            <a:endParaRPr lang="en-US" dirty="0" smtClean="0"/>
          </a:p>
          <a:p>
            <a:endParaRPr lang="en-US" dirty="0"/>
          </a:p>
          <a:p>
            <a:r>
              <a:rPr lang="en-US" dirty="0" smtClean="0"/>
              <a:t>Y/N/A: 14/23/22</a:t>
            </a:r>
          </a:p>
          <a:p>
            <a:endParaRPr lang="en-US" dirty="0"/>
          </a:p>
          <a:p>
            <a:pPr marL="0" indent="0">
              <a:buNone/>
            </a:pPr>
            <a:r>
              <a:rPr lang="en-US" dirty="0" err="1" smtClean="0">
                <a:solidFill>
                  <a:srgbClr val="FF0000"/>
                </a:solidFill>
              </a:rPr>
              <a:t>Strawpoll</a:t>
            </a:r>
            <a:r>
              <a:rPr lang="en-US" dirty="0" smtClean="0">
                <a:solidFill>
                  <a:srgbClr val="FF0000"/>
                </a:solidFill>
              </a:rPr>
              <a:t> fails</a:t>
            </a:r>
            <a:endParaRPr lang="en-US" dirty="0">
              <a:solidFill>
                <a:srgbClr val="FF0000"/>
              </a:solidFill>
            </a:endParaRP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altLang="ko-KR" smtClean="0"/>
              <a:t>Kome Oteri (InterDigital)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dirty="0"/>
          </a:p>
        </p:txBody>
      </p:sp>
      <p:sp>
        <p:nvSpPr>
          <p:cNvPr id="7" name="Date Placeholder 3"/>
          <p:cNvSpPr>
            <a:spLocks noGrp="1"/>
          </p:cNvSpPr>
          <p:nvPr>
            <p:ph type="dt" sz="half" idx="10"/>
          </p:nvPr>
        </p:nvSpPr>
        <p:spPr>
          <a:xfrm>
            <a:off x="696913" y="332601"/>
            <a:ext cx="955390" cy="276999"/>
          </a:xfrm>
        </p:spPr>
        <p:txBody>
          <a:bodyPr/>
          <a:lstStyle/>
          <a:p>
            <a:pPr>
              <a:defRPr/>
            </a:pPr>
            <a:r>
              <a:rPr lang="en-US" dirty="0" smtClean="0"/>
              <a:t>Sept 2015</a:t>
            </a:r>
            <a:endParaRPr lang="en-US" dirty="0"/>
          </a:p>
        </p:txBody>
      </p:sp>
    </p:spTree>
    <p:extLst>
      <p:ext uri="{BB962C8B-B14F-4D97-AF65-F5344CB8AC3E}">
        <p14:creationId xmlns:p14="http://schemas.microsoft.com/office/powerpoint/2010/main" val="4135853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dirty="0"/>
          </a:p>
        </p:txBody>
      </p:sp>
      <p:sp>
        <p:nvSpPr>
          <p:cNvPr id="3" name="내용 개체 틀 2"/>
          <p:cNvSpPr>
            <a:spLocks noGrp="1"/>
          </p:cNvSpPr>
          <p:nvPr>
            <p:ph idx="1"/>
          </p:nvPr>
        </p:nvSpPr>
        <p:spPr/>
        <p:txBody>
          <a:bodyPr/>
          <a:lstStyle/>
          <a:p>
            <a:r>
              <a:rPr lang="en-US" altLang="ko-KR" dirty="0" smtClean="0"/>
              <a:t>Do you agree to add to the SFD?</a:t>
            </a:r>
          </a:p>
          <a:p>
            <a:pPr marL="457200" lvl="1" indent="0">
              <a:buNone/>
            </a:pPr>
            <a:r>
              <a:rPr lang="en-GB" altLang="ko-KR" b="1" u="sng" dirty="0"/>
              <a:t>4 Multi-user (MU) features</a:t>
            </a:r>
            <a:endParaRPr lang="ko-KR" altLang="ko-KR" b="1" u="sng" dirty="0"/>
          </a:p>
          <a:p>
            <a:pPr marL="457200" lvl="1" indent="0">
              <a:buNone/>
            </a:pPr>
            <a:r>
              <a:rPr lang="en-GB" altLang="ko-KR" b="1" u="sng" dirty="0" smtClean="0"/>
              <a:t>4.1 </a:t>
            </a:r>
            <a:r>
              <a:rPr lang="en-GB" altLang="ko-KR" b="1" u="sng" dirty="0"/>
              <a:t>General</a:t>
            </a:r>
            <a:endParaRPr lang="ko-KR" altLang="ko-KR" b="1" u="sng" dirty="0"/>
          </a:p>
          <a:p>
            <a:pPr marL="457200" lvl="1" indent="0">
              <a:buNone/>
            </a:pPr>
            <a:r>
              <a:rPr lang="en-US" altLang="ko-KR" dirty="0" smtClean="0"/>
              <a:t>STA </a:t>
            </a:r>
            <a:r>
              <a:rPr lang="en-US" altLang="ko-KR" dirty="0"/>
              <a:t>shall consider CCA to respond to a Trigger frame under a non-null TBD set of </a:t>
            </a:r>
            <a:r>
              <a:rPr lang="en-US" altLang="ko-KR" dirty="0" smtClean="0"/>
              <a:t>conditions</a:t>
            </a:r>
            <a:r>
              <a:rPr lang="en-US" altLang="ko-KR" dirty="0" smtClean="0"/>
              <a:t>.</a:t>
            </a:r>
            <a:endParaRPr lang="en-US" altLang="ko-KR" dirty="0" smtClean="0"/>
          </a:p>
          <a:p>
            <a:pPr marL="457200" lvl="1" indent="0">
              <a:buNone/>
            </a:pPr>
            <a:endParaRPr lang="en-US" altLang="ko-KR" dirty="0"/>
          </a:p>
          <a:p>
            <a:pPr marL="457200" lvl="1" indent="0">
              <a:buNone/>
            </a:pPr>
            <a:r>
              <a:rPr lang="en-US" altLang="ko-KR" dirty="0" smtClean="0"/>
              <a:t>Yes: </a:t>
            </a:r>
            <a:r>
              <a:rPr lang="en-US" altLang="ko-KR" dirty="0" smtClean="0"/>
              <a:t>47</a:t>
            </a:r>
            <a:endParaRPr lang="en-US" altLang="ko-KR" dirty="0" smtClean="0"/>
          </a:p>
          <a:p>
            <a:pPr marL="457200" lvl="1" indent="0">
              <a:buNone/>
            </a:pPr>
            <a:r>
              <a:rPr lang="en-US" altLang="ko-KR" dirty="0" smtClean="0"/>
              <a:t>No: </a:t>
            </a:r>
            <a:r>
              <a:rPr lang="en-US" altLang="ko-KR" dirty="0"/>
              <a:t>0</a:t>
            </a:r>
            <a:endParaRPr lang="en-US" altLang="ko-KR" dirty="0" smtClean="0"/>
          </a:p>
          <a:p>
            <a:pPr marL="457200" lvl="1" indent="0">
              <a:buNone/>
            </a:pPr>
            <a:r>
              <a:rPr lang="en-US" altLang="ko-KR" dirty="0" smtClean="0"/>
              <a:t>Abstain: </a:t>
            </a:r>
            <a:r>
              <a:rPr lang="en-US" altLang="ko-KR" dirty="0" smtClean="0"/>
              <a:t>13</a:t>
            </a:r>
          </a:p>
          <a:p>
            <a:pPr marL="457200" lvl="1" indent="0">
              <a:buNone/>
            </a:pPr>
            <a:endParaRPr lang="en-US" altLang="ko-KR" dirty="0"/>
          </a:p>
          <a:p>
            <a:pPr marL="457200" lvl="1" indent="0">
              <a:buNone/>
            </a:pPr>
            <a:r>
              <a:rPr kumimoji="1" lang="en-US" altLang="ja-JP" b="1" dirty="0" err="1">
                <a:solidFill>
                  <a:srgbClr val="006600"/>
                </a:solidFill>
              </a:rPr>
              <a:t>Strawpoll</a:t>
            </a:r>
            <a:r>
              <a:rPr kumimoji="1" lang="en-US" altLang="ja-JP" b="1" dirty="0">
                <a:solidFill>
                  <a:srgbClr val="006600"/>
                </a:solidFill>
              </a:rPr>
              <a:t> passes</a:t>
            </a:r>
          </a:p>
          <a:p>
            <a:pPr marL="457200" lvl="1" indent="0">
              <a:buNone/>
            </a:pPr>
            <a:endParaRPr lang="ko-KR" altLang="en-US"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17</a:t>
            </a:fld>
            <a:endParaRPr lang="en-US" altLang="ko-KR"/>
          </a:p>
        </p:txBody>
      </p:sp>
    </p:spTree>
    <p:extLst>
      <p:ext uri="{BB962C8B-B14F-4D97-AF65-F5344CB8AC3E}">
        <p14:creationId xmlns:p14="http://schemas.microsoft.com/office/powerpoint/2010/main" val="2270060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sz="1800" b="0" dirty="0" err="1"/>
              <a:t>x.y.z</a:t>
            </a:r>
            <a:r>
              <a:rPr lang="en-US" altLang="en-US" sz="1800" b="0" dirty="0"/>
              <a:t>. </a:t>
            </a:r>
            <a:r>
              <a:rPr lang="en-US" sz="1800" b="0" dirty="0"/>
              <a:t>A STA that is polled from a trigger frame for UL MU transmission considers the NAV in determining whether to respond unless one of the following conditions is met</a:t>
            </a:r>
            <a:endParaRPr lang="en-US" sz="1000" b="0" dirty="0"/>
          </a:p>
          <a:p>
            <a:pPr lvl="2"/>
            <a:r>
              <a:rPr lang="en-US" sz="1600" b="0" dirty="0" smtClean="0"/>
              <a:t>the </a:t>
            </a:r>
            <a:r>
              <a:rPr lang="en-US" sz="1600" b="0" dirty="0"/>
              <a:t>NAV was set by a frame originating from the AP sending the trigger frame</a:t>
            </a:r>
            <a:endParaRPr lang="en-US" sz="800" b="0" dirty="0"/>
          </a:p>
          <a:p>
            <a:pPr lvl="2"/>
            <a:r>
              <a:rPr lang="en-US" sz="1600" b="0" dirty="0" smtClean="0"/>
              <a:t>the </a:t>
            </a:r>
            <a:r>
              <a:rPr lang="en-US" sz="1600" b="0" dirty="0"/>
              <a:t>response contains ACK/BA and the duration of the UL MU transmission is below a TBD threshold</a:t>
            </a:r>
            <a:endParaRPr lang="en-US" sz="800" b="0" dirty="0"/>
          </a:p>
          <a:p>
            <a:pPr lvl="2"/>
            <a:r>
              <a:rPr lang="en-US" sz="1600" b="0" dirty="0" smtClean="0"/>
              <a:t>Other </a:t>
            </a:r>
            <a:r>
              <a:rPr lang="en-US" sz="1600" b="0" dirty="0"/>
              <a:t>condition </a:t>
            </a:r>
            <a:r>
              <a:rPr lang="en-US" sz="1600" b="0" dirty="0" smtClean="0"/>
              <a:t>TBD</a:t>
            </a:r>
            <a:endParaRPr lang="en-US" sz="1600" dirty="0"/>
          </a:p>
          <a:p>
            <a:pPr marL="0" indent="0">
              <a:buNone/>
            </a:pPr>
            <a:r>
              <a:rPr lang="en-US" altLang="ko-KR" sz="2000" dirty="0"/>
              <a:t>Yes</a:t>
            </a:r>
            <a:r>
              <a:rPr lang="en-US" altLang="ko-KR" sz="2000" dirty="0" smtClean="0"/>
              <a:t>: 46</a:t>
            </a:r>
            <a:endParaRPr lang="en-US" altLang="ko-KR" sz="2000" dirty="0"/>
          </a:p>
          <a:p>
            <a:pPr marL="0" indent="0">
              <a:buNone/>
            </a:pPr>
            <a:r>
              <a:rPr lang="en-US" altLang="ko-KR" sz="2000" dirty="0"/>
              <a:t>No</a:t>
            </a:r>
            <a:r>
              <a:rPr lang="en-US" altLang="ko-KR" sz="2000" dirty="0" smtClean="0"/>
              <a:t>: 3</a:t>
            </a:r>
            <a:endParaRPr lang="en-US" altLang="ko-KR" sz="2000" dirty="0"/>
          </a:p>
          <a:p>
            <a:pPr marL="0" indent="0">
              <a:buNone/>
            </a:pPr>
            <a:r>
              <a:rPr lang="en-US" altLang="ko-KR" sz="2000" dirty="0" smtClean="0"/>
              <a:t>Abstain: 13</a:t>
            </a:r>
            <a:endParaRPr lang="ko-KR" altLang="en-US" sz="2000" dirty="0"/>
          </a:p>
          <a:p>
            <a:endParaRPr lang="en-US" sz="1400" b="0" dirty="0" smtClean="0"/>
          </a:p>
          <a:p>
            <a:pPr marL="0" lvl="1" indent="0">
              <a:buNone/>
            </a:pPr>
            <a:r>
              <a:rPr kumimoji="1" lang="en-US" altLang="ja-JP" b="1" dirty="0" err="1">
                <a:solidFill>
                  <a:srgbClr val="006600"/>
                </a:solidFill>
              </a:rPr>
              <a:t>Strawpoll</a:t>
            </a:r>
            <a:r>
              <a:rPr kumimoji="1" lang="en-US" altLang="ja-JP" b="1" dirty="0">
                <a:solidFill>
                  <a:srgbClr val="006600"/>
                </a:solidFill>
              </a:rPr>
              <a:t> passes</a:t>
            </a:r>
          </a:p>
          <a:p>
            <a:endParaRPr lang="en-US" sz="1400" b="0" dirty="0"/>
          </a:p>
          <a:p>
            <a:pPr lvl="1"/>
            <a:endParaRPr lang="en-US"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dirty="0"/>
              <a:t>Po-Kai Huang et al. (Intel)</a:t>
            </a:r>
          </a:p>
        </p:txBody>
      </p:sp>
      <p:sp>
        <p:nvSpPr>
          <p:cNvPr id="7"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18</a:t>
            </a:fld>
            <a:endParaRPr lang="en-US" altLang="ko-KR"/>
          </a:p>
        </p:txBody>
      </p:sp>
    </p:spTree>
    <p:extLst>
      <p:ext uri="{BB962C8B-B14F-4D97-AF65-F5344CB8AC3E}">
        <p14:creationId xmlns:p14="http://schemas.microsoft.com/office/powerpoint/2010/main" val="2945062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000760" y="6475413"/>
            <a:ext cx="2541578" cy="168297"/>
          </a:xfrm>
        </p:spPr>
        <p:txBody>
          <a:bodyPr/>
          <a:lstStyle/>
          <a:p>
            <a:r>
              <a:rPr lang="en-GB" dirty="0" smtClean="0"/>
              <a:t>Chao-Chun Wang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Straw Poll</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10" name="Content Placeholder 2"/>
          <p:cNvSpPr>
            <a:spLocks noGrp="1"/>
          </p:cNvSpPr>
          <p:nvPr>
            <p:ph idx="1"/>
          </p:nvPr>
        </p:nvSpPr>
        <p:spPr>
          <a:xfrm>
            <a:off x="685800" y="1524000"/>
            <a:ext cx="7772400" cy="4724400"/>
          </a:xfrm>
        </p:spPr>
        <p:txBody>
          <a:bodyPr/>
          <a:lstStyle/>
          <a:p>
            <a:pPr>
              <a:buFont typeface="Arial" pitchFamily="34" charset="0"/>
              <a:buChar char="•"/>
            </a:pPr>
            <a:r>
              <a:rPr lang="en-US" dirty="0" smtClean="0"/>
              <a:t>Move to add to the SFD:</a:t>
            </a:r>
          </a:p>
          <a:p>
            <a:pPr lvl="1">
              <a:buFont typeface="Arial" pitchFamily="34" charset="0"/>
              <a:buChar char="•"/>
            </a:pPr>
            <a:r>
              <a:rPr lang="en-US" dirty="0" smtClean="0"/>
              <a:t>The spec shall allow multiple TIDs in a single PSDU between AP and a STA for DL/UL OFDMA/MU-MIMO</a:t>
            </a:r>
          </a:p>
          <a:p>
            <a:pPr lvl="1">
              <a:buFont typeface="Arial" pitchFamily="34" charset="0"/>
              <a:buChar char="•"/>
            </a:pPr>
            <a:r>
              <a:rPr lang="en-US" dirty="0" smtClean="0"/>
              <a:t>Multiple TIDs aggregation rules are TBD if </a:t>
            </a:r>
            <a:r>
              <a:rPr lang="en-US" dirty="0" smtClean="0"/>
              <a:t>necessary</a:t>
            </a:r>
          </a:p>
          <a:p>
            <a:pPr lvl="1">
              <a:buFont typeface="Arial" pitchFamily="34" charset="0"/>
              <a:buChar char="•"/>
            </a:pPr>
            <a:endParaRPr lang="en-US" dirty="0"/>
          </a:p>
          <a:p>
            <a:pPr lvl="1">
              <a:buFont typeface="Arial" pitchFamily="34" charset="0"/>
              <a:buChar char="•"/>
            </a:pPr>
            <a:endParaRPr lang="en-US" dirty="0" smtClean="0"/>
          </a:p>
          <a:p>
            <a:pPr lvl="1">
              <a:buFont typeface="Arial" pitchFamily="34" charset="0"/>
              <a:buChar char="•"/>
            </a:pPr>
            <a:r>
              <a:rPr lang="en-US" dirty="0" smtClean="0"/>
              <a:t>Y/N/A: 39/0/12</a:t>
            </a:r>
          </a:p>
          <a:p>
            <a:pPr lvl="1">
              <a:buFont typeface="Arial" pitchFamily="34" charset="0"/>
              <a:buChar char="•"/>
            </a:pPr>
            <a:endParaRPr lang="en-US" dirty="0"/>
          </a:p>
          <a:p>
            <a:pPr marL="457200" lvl="1" indent="0">
              <a:buNone/>
            </a:pPr>
            <a:r>
              <a:rPr kumimoji="1" lang="en-US" altLang="ja-JP" b="1" dirty="0" err="1">
                <a:solidFill>
                  <a:srgbClr val="006600"/>
                </a:solidFill>
              </a:rPr>
              <a:t>Strawpoll</a:t>
            </a:r>
            <a:r>
              <a:rPr kumimoji="1" lang="en-US" altLang="ja-JP" b="1" dirty="0">
                <a:solidFill>
                  <a:srgbClr val="006600"/>
                </a:solidFill>
              </a:rPr>
              <a:t> passes</a:t>
            </a:r>
          </a:p>
          <a:p>
            <a:pPr lvl="1">
              <a:buFont typeface="Arial" pitchFamily="34" charset="0"/>
              <a:buChar char="•"/>
            </a:pPr>
            <a:endParaRPr lang="en-US" dirty="0"/>
          </a:p>
        </p:txBody>
      </p:sp>
    </p:spTree>
    <p:extLst>
      <p:ext uri="{BB962C8B-B14F-4D97-AF65-F5344CB8AC3E}">
        <p14:creationId xmlns:p14="http://schemas.microsoft.com/office/powerpoint/2010/main" val="2015322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err="1"/>
              <a:t>Kiseon</a:t>
            </a:r>
            <a:r>
              <a:rPr lang="en-US" altLang="en-US" sz="2000" dirty="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a:t>)</a:t>
            </a:r>
          </a:p>
          <a:p>
            <a:pPr algn="ctr">
              <a:lnSpc>
                <a:spcPct val="90000"/>
              </a:lnSpc>
              <a:buFontTx/>
              <a:buNone/>
            </a:pPr>
            <a:r>
              <a:rPr lang="en-US" altLang="en-US" sz="2000" dirty="0" smtClean="0"/>
              <a:t>Kaushik Josiam (Samsung)</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kumimoji="1" lang="ja-JP" altLang="en-US" dirty="0"/>
          </a:p>
        </p:txBody>
      </p:sp>
      <p:sp>
        <p:nvSpPr>
          <p:cNvPr id="3" name="コンテンツ プレースホルダー 2"/>
          <p:cNvSpPr>
            <a:spLocks noGrp="1"/>
          </p:cNvSpPr>
          <p:nvPr>
            <p:ph idx="1"/>
          </p:nvPr>
        </p:nvSpPr>
        <p:spPr/>
        <p:txBody>
          <a:bodyPr/>
          <a:lstStyle/>
          <a:p>
            <a:r>
              <a:rPr lang="en-GB" altLang="ja-JP" i="1" dirty="0"/>
              <a:t>Do you agree to add to the TG Specification Framework:</a:t>
            </a:r>
            <a:endParaRPr lang="ja-JP" altLang="ja-JP" dirty="0"/>
          </a:p>
          <a:p>
            <a:r>
              <a:rPr lang="en-GB" altLang="ja-JP" i="1" dirty="0" err="1"/>
              <a:t>x.y.z</a:t>
            </a:r>
            <a:r>
              <a:rPr lang="en-GB" altLang="ja-JP" i="1" dirty="0"/>
              <a:t>. </a:t>
            </a:r>
            <a:r>
              <a:rPr lang="en-US" altLang="ko-KR" dirty="0" smtClean="0"/>
              <a:t>: </a:t>
            </a:r>
          </a:p>
          <a:p>
            <a:pPr marL="342900" lvl="1" indent="-342900">
              <a:spcBef>
                <a:spcPts val="600"/>
              </a:spcBef>
            </a:pPr>
            <a:r>
              <a:rPr lang="en-US" altLang="ko-KR" dirty="0"/>
              <a:t>The amendment shall </a:t>
            </a:r>
            <a:r>
              <a:rPr lang="en-US" altLang="ko-KR" dirty="0" smtClean="0"/>
              <a:t>define a mechanism to enable multiplexing of the Compressed Beamforming Action frame (CSI feedback) from multiple stations using </a:t>
            </a:r>
            <a:r>
              <a:rPr lang="en-US" altLang="ko-KR" dirty="0"/>
              <a:t>UL </a:t>
            </a:r>
            <a:r>
              <a:rPr lang="en-US" altLang="ko-KR" dirty="0" smtClean="0"/>
              <a:t>MU(MIMO or OFDMA) </a:t>
            </a:r>
            <a:r>
              <a:rPr lang="en-US" altLang="ko-KR" dirty="0" smtClean="0"/>
              <a:t>mode</a:t>
            </a:r>
          </a:p>
          <a:p>
            <a:pPr marL="342900" lvl="1" indent="-342900">
              <a:spcBef>
                <a:spcPts val="600"/>
              </a:spcBef>
            </a:pPr>
            <a:endParaRPr lang="en-US" altLang="ko-KR" dirty="0"/>
          </a:p>
          <a:p>
            <a:pPr marL="342900" lvl="1" indent="-342900">
              <a:spcBef>
                <a:spcPts val="600"/>
              </a:spcBef>
            </a:pPr>
            <a:r>
              <a:rPr lang="en-US" altLang="ko-KR" dirty="0" smtClean="0"/>
              <a:t>Y/N/A: 24/0/8</a:t>
            </a:r>
            <a:endParaRPr lang="en-US" altLang="ko-KR" dirty="0"/>
          </a:p>
          <a:p>
            <a:pPr marL="0" lvl="1" indent="0">
              <a:buNone/>
            </a:pPr>
            <a:r>
              <a:rPr kumimoji="1" lang="en-US" altLang="ja-JP" b="1" dirty="0" err="1">
                <a:solidFill>
                  <a:srgbClr val="006600"/>
                </a:solidFill>
              </a:rPr>
              <a:t>Strawpoll</a:t>
            </a:r>
            <a:r>
              <a:rPr kumimoji="1" lang="en-US" altLang="ja-JP" b="1" dirty="0">
                <a:solidFill>
                  <a:srgbClr val="006600"/>
                </a:solidFill>
              </a:rPr>
              <a:t> passes</a:t>
            </a:r>
          </a:p>
          <a:p>
            <a:pPr marL="0" indent="0">
              <a:buNone/>
            </a:pPr>
            <a:endParaRPr lang="en-US" altLang="ko-KR"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Narendar Madhavan, Toshiba </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63976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Straw Poll </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en-GB" altLang="ja-JP" i="1" dirty="0"/>
              <a:t>Do you agree to add to the TG Specification Framework:</a:t>
            </a:r>
            <a:endParaRPr lang="ja-JP" altLang="ja-JP" dirty="0"/>
          </a:p>
          <a:p>
            <a:r>
              <a:rPr lang="en-GB" altLang="ja-JP" i="1" dirty="0" err="1"/>
              <a:t>x.y.z</a:t>
            </a:r>
            <a:r>
              <a:rPr lang="en-GB" altLang="ja-JP" i="1" dirty="0"/>
              <a:t>. </a:t>
            </a:r>
            <a:r>
              <a:rPr lang="en-US" altLang="ko-KR" dirty="0" smtClean="0"/>
              <a:t>: </a:t>
            </a:r>
          </a:p>
          <a:p>
            <a:pPr marL="342900" lvl="1" indent="-342900">
              <a:spcBef>
                <a:spcPts val="600"/>
              </a:spcBef>
            </a:pPr>
            <a:r>
              <a:rPr lang="en-US" altLang="ko-KR" dirty="0"/>
              <a:t>The amendment shall define a </a:t>
            </a:r>
            <a:r>
              <a:rPr lang="en-US" altLang="ko-KR" dirty="0" smtClean="0"/>
              <a:t>new channel sounding sequence that includes trigger information in order to facilitate UL MU mode of </a:t>
            </a:r>
            <a:r>
              <a:rPr lang="en-US" altLang="ko-KR" dirty="0"/>
              <a:t>Compressed </a:t>
            </a:r>
            <a:r>
              <a:rPr lang="en-US" altLang="ko-KR" dirty="0" err="1"/>
              <a:t>Beamforming</a:t>
            </a:r>
            <a:r>
              <a:rPr lang="en-US" altLang="ko-KR" dirty="0"/>
              <a:t> Action frame from </a:t>
            </a:r>
            <a:r>
              <a:rPr lang="en-US" altLang="ko-KR" dirty="0" smtClean="0"/>
              <a:t>multiple STAs.</a:t>
            </a:r>
            <a:endParaRPr lang="en-US" altLang="ko-KR" dirty="0"/>
          </a:p>
          <a:p>
            <a:pPr marL="342900" lvl="1" indent="-342900">
              <a:spcBef>
                <a:spcPts val="600"/>
              </a:spcBef>
            </a:pPr>
            <a:endParaRPr lang="en-US" altLang="ko-KR" dirty="0"/>
          </a:p>
          <a:p>
            <a:pPr marL="342900" lvl="1" indent="-342900">
              <a:spcBef>
                <a:spcPts val="600"/>
              </a:spcBef>
            </a:pPr>
            <a:r>
              <a:rPr lang="en-US" altLang="ko-KR" dirty="0" smtClean="0"/>
              <a:t>Y/N/A</a:t>
            </a:r>
            <a:r>
              <a:rPr lang="en-US" altLang="ko-KR" dirty="0"/>
              <a:t>: </a:t>
            </a:r>
            <a:r>
              <a:rPr lang="en-US" altLang="ko-KR" dirty="0" smtClean="0"/>
              <a:t>21/0/14</a:t>
            </a:r>
          </a:p>
          <a:p>
            <a:pPr marL="342900" lvl="1" indent="-342900">
              <a:spcBef>
                <a:spcPts val="600"/>
              </a:spcBef>
            </a:pPr>
            <a:endParaRPr lang="en-US" altLang="ko-KR" dirty="0"/>
          </a:p>
          <a:p>
            <a:pPr marL="0" lvl="1" indent="0">
              <a:spcBef>
                <a:spcPts val="600"/>
              </a:spcBef>
              <a:buNone/>
            </a:pPr>
            <a:r>
              <a:rPr kumimoji="1" lang="en-US" altLang="ja-JP" b="1" dirty="0" err="1">
                <a:solidFill>
                  <a:srgbClr val="006600"/>
                </a:solidFill>
              </a:rPr>
              <a:t>Strawpoll</a:t>
            </a:r>
            <a:r>
              <a:rPr kumimoji="1" lang="en-US" altLang="ja-JP" b="1" dirty="0">
                <a:solidFill>
                  <a:srgbClr val="006600"/>
                </a:solidFill>
              </a:rPr>
              <a:t> passes</a:t>
            </a:r>
          </a:p>
          <a:p>
            <a:pPr marL="342900" lvl="1" indent="-342900">
              <a:spcBef>
                <a:spcPts val="600"/>
              </a:spcBef>
            </a:pPr>
            <a:endParaRPr lang="en-US" altLang="ko-KR" dirty="0"/>
          </a:p>
          <a:p>
            <a:pPr marL="0" indent="0">
              <a:buNone/>
            </a:pPr>
            <a:endParaRPr lang="en-US" altLang="ko-KR"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Narendar Madhavan, Toshiba </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763007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a:t>
            </a:r>
            <a:endParaRPr lang="en-US" dirty="0"/>
          </a:p>
        </p:txBody>
      </p:sp>
      <p:sp>
        <p:nvSpPr>
          <p:cNvPr id="3" name="Content Placeholder 2"/>
          <p:cNvSpPr>
            <a:spLocks noGrp="1"/>
          </p:cNvSpPr>
          <p:nvPr>
            <p:ph idx="1"/>
          </p:nvPr>
        </p:nvSpPr>
        <p:spPr/>
        <p:txBody>
          <a:bodyPr/>
          <a:lstStyle/>
          <a:p>
            <a:r>
              <a:rPr lang="en-US" altLang="ko-KR" dirty="0"/>
              <a:t>Do you agree </a:t>
            </a:r>
            <a:r>
              <a:rPr lang="en-US" altLang="ko-KR" dirty="0" smtClean="0"/>
              <a:t>that t</a:t>
            </a:r>
            <a:r>
              <a:rPr lang="en-US" dirty="0" smtClean="0"/>
              <a:t>he </a:t>
            </a:r>
            <a:r>
              <a:rPr lang="en-US" dirty="0"/>
              <a:t>spec shall support fragmentation negotiation in A-MPDUs for HE </a:t>
            </a:r>
            <a:r>
              <a:rPr lang="en-US" dirty="0" smtClean="0"/>
              <a:t>STAs? </a:t>
            </a:r>
            <a:endParaRPr lang="en-US" dirty="0"/>
          </a:p>
          <a:p>
            <a:pPr marL="0" indent="0">
              <a:buNone/>
            </a:pPr>
            <a:endParaRPr lang="en-GB" altLang="ko-KR" dirty="0"/>
          </a:p>
          <a:p>
            <a:pPr marL="0" indent="0">
              <a:buNone/>
            </a:pPr>
            <a:r>
              <a:rPr lang="en-US" altLang="ko-KR" dirty="0" smtClean="0"/>
              <a:t>Yes</a:t>
            </a:r>
            <a:r>
              <a:rPr lang="en-US" altLang="ko-KR" dirty="0" smtClean="0"/>
              <a:t>: 51</a:t>
            </a:r>
            <a:endParaRPr lang="en-US" altLang="ko-KR" dirty="0"/>
          </a:p>
          <a:p>
            <a:pPr marL="0" indent="0">
              <a:buNone/>
            </a:pPr>
            <a:r>
              <a:rPr lang="en-US" altLang="ko-KR" dirty="0"/>
              <a:t>No</a:t>
            </a:r>
            <a:r>
              <a:rPr lang="en-US" altLang="ko-KR" dirty="0" smtClean="0"/>
              <a:t>: 0</a:t>
            </a:r>
            <a:endParaRPr lang="en-US" altLang="ko-KR" dirty="0"/>
          </a:p>
          <a:p>
            <a:pPr marL="0" indent="0">
              <a:buNone/>
            </a:pPr>
            <a:r>
              <a:rPr lang="en-US" altLang="ko-KR" dirty="0" smtClean="0"/>
              <a:t>Abstain: 9</a:t>
            </a:r>
            <a:endParaRPr lang="ko-KR" altLang="en-US" dirty="0"/>
          </a:p>
          <a:p>
            <a:endParaRPr lang="en-US" dirty="0"/>
          </a:p>
          <a:p>
            <a:pPr marL="0" lvl="1" indent="0">
              <a:buNone/>
            </a:pPr>
            <a:r>
              <a:rPr kumimoji="1" lang="en-US" altLang="ja-JP" b="1" dirty="0" err="1">
                <a:solidFill>
                  <a:srgbClr val="006600"/>
                </a:solidFill>
              </a:rPr>
              <a:t>Strawpoll</a:t>
            </a:r>
            <a:r>
              <a:rPr kumimoji="1" lang="en-US" altLang="ja-JP" b="1" dirty="0">
                <a:solidFill>
                  <a:srgbClr val="006600"/>
                </a:solidFill>
              </a:rPr>
              <a:t> passes</a:t>
            </a: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22</a:t>
            </a:fld>
            <a:endParaRPr lang="en-US"/>
          </a:p>
        </p:txBody>
      </p:sp>
      <p:sp>
        <p:nvSpPr>
          <p:cNvPr id="7" name="날짜 개체 틀 3"/>
          <p:cNvSpPr>
            <a:spLocks noGrp="1"/>
          </p:cNvSpPr>
          <p:nvPr>
            <p:ph type="dt" sz="half" idx="10"/>
          </p:nvPr>
        </p:nvSpPr>
        <p:spPr>
          <a:xfrm>
            <a:off x="696913" y="334189"/>
            <a:ext cx="1579600" cy="276999"/>
          </a:xfrm>
        </p:spPr>
        <p:txBody>
          <a:bodyPr/>
          <a:lstStyle/>
          <a:p>
            <a:pPr>
              <a:defRPr/>
            </a:pPr>
            <a:r>
              <a:rPr lang="en-US" altLang="zh-CN" dirty="0" smtClean="0"/>
              <a:t>September 2015</a:t>
            </a:r>
            <a:endParaRPr lang="en-US" dirty="0"/>
          </a:p>
        </p:txBody>
      </p:sp>
      <p:sp>
        <p:nvSpPr>
          <p:cNvPr id="8" name="바닥글 개체 틀 4"/>
          <p:cNvSpPr>
            <a:spLocks noGrp="1"/>
          </p:cNvSpPr>
          <p:nvPr>
            <p:ph type="ftr" sz="quarter" idx="11"/>
          </p:nvPr>
        </p:nvSpPr>
        <p:spPr>
          <a:xfrm>
            <a:off x="6613909" y="6475413"/>
            <a:ext cx="1930016" cy="184666"/>
          </a:xfrm>
        </p:spPr>
        <p:txBody>
          <a:bodyPr/>
          <a:lstStyle/>
          <a:p>
            <a:pPr>
              <a:defRPr/>
            </a:pPr>
            <a:r>
              <a:rPr lang="en-US" altLang="zh-CN" dirty="0" smtClean="0"/>
              <a:t>Chittabrata Ghosh, et al. (Intel)</a:t>
            </a:r>
            <a:endParaRPr lang="en-US" dirty="0"/>
          </a:p>
        </p:txBody>
      </p:sp>
    </p:spTree>
    <p:extLst>
      <p:ext uri="{BB962C8B-B14F-4D97-AF65-F5344CB8AC3E}">
        <p14:creationId xmlns:p14="http://schemas.microsoft.com/office/powerpoint/2010/main" val="3403019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1</a:t>
            </a:r>
            <a:endParaRPr lang="en-US" dirty="0"/>
          </a:p>
        </p:txBody>
      </p:sp>
      <p:sp>
        <p:nvSpPr>
          <p:cNvPr id="3" name="Content Placeholder 2"/>
          <p:cNvSpPr>
            <a:spLocks noGrp="1"/>
          </p:cNvSpPr>
          <p:nvPr>
            <p:ph idx="1"/>
          </p:nvPr>
        </p:nvSpPr>
        <p:spPr/>
        <p:txBody>
          <a:bodyPr/>
          <a:lstStyle/>
          <a:p>
            <a:r>
              <a:rPr lang="en-US" altLang="ko-KR" dirty="0"/>
              <a:t>Do you agree to </a:t>
            </a:r>
            <a:r>
              <a:rPr lang="en-US" altLang="ko-KR" dirty="0" smtClean="0"/>
              <a:t>include the DL sounding sequence illustrated in Slide 15 </a:t>
            </a:r>
            <a:r>
              <a:rPr lang="en-US" altLang="ko-KR" dirty="0" smtClean="0"/>
              <a:t>(of 802.11-15/</a:t>
            </a:r>
            <a:r>
              <a:rPr lang="en-US" altLang="ko-KR" dirty="0" err="1" smtClean="0"/>
              <a:t>1103r0</a:t>
            </a:r>
            <a:r>
              <a:rPr lang="en-US" altLang="ko-KR" dirty="0" smtClean="0"/>
              <a:t>) to </a:t>
            </a:r>
            <a:r>
              <a:rPr lang="en-US" altLang="ko-KR" dirty="0" smtClean="0"/>
              <a:t>the </a:t>
            </a:r>
            <a:r>
              <a:rPr lang="en-US" altLang="ko-KR" dirty="0"/>
              <a:t>spec framework?</a:t>
            </a:r>
          </a:p>
          <a:p>
            <a:pPr marL="0" indent="0">
              <a:buNone/>
            </a:pPr>
            <a:endParaRPr lang="en-GB" altLang="ko-KR" dirty="0"/>
          </a:p>
          <a:p>
            <a:pPr marL="0" indent="0">
              <a:buNone/>
            </a:pPr>
            <a:endParaRPr lang="en-GB" altLang="ko-KR" dirty="0"/>
          </a:p>
          <a:p>
            <a:pPr marL="0" indent="0">
              <a:buNone/>
            </a:pPr>
            <a:r>
              <a:rPr lang="en-US" altLang="ko-KR" dirty="0" smtClean="0"/>
              <a:t>Yes</a:t>
            </a:r>
            <a:r>
              <a:rPr lang="en-US" altLang="ko-KR" dirty="0" smtClean="0"/>
              <a:t>: 40</a:t>
            </a:r>
            <a:endParaRPr lang="en-US" altLang="ko-KR" dirty="0"/>
          </a:p>
          <a:p>
            <a:pPr marL="0" indent="0">
              <a:buNone/>
            </a:pPr>
            <a:r>
              <a:rPr lang="en-US" altLang="ko-KR" dirty="0"/>
              <a:t>No</a:t>
            </a:r>
            <a:r>
              <a:rPr lang="en-US" altLang="ko-KR" dirty="0" smtClean="0"/>
              <a:t>: 0</a:t>
            </a:r>
            <a:endParaRPr lang="en-US" altLang="ko-KR" dirty="0"/>
          </a:p>
          <a:p>
            <a:pPr marL="0" indent="0">
              <a:buNone/>
            </a:pPr>
            <a:r>
              <a:rPr lang="en-US" altLang="ko-KR" dirty="0" smtClean="0"/>
              <a:t>Abstain: 7</a:t>
            </a:r>
          </a:p>
          <a:p>
            <a:pPr marL="0" indent="0">
              <a:buNone/>
            </a:pPr>
            <a:endParaRPr lang="en-US" altLang="ko-KR" dirty="0"/>
          </a:p>
          <a:p>
            <a:pPr marL="0" lvl="1" indent="0">
              <a:buNone/>
            </a:pPr>
            <a:r>
              <a:rPr kumimoji="1" lang="en-US" altLang="ja-JP" b="1" dirty="0" err="1">
                <a:solidFill>
                  <a:srgbClr val="006600"/>
                </a:solidFill>
              </a:rPr>
              <a:t>Strawpoll</a:t>
            </a:r>
            <a:r>
              <a:rPr kumimoji="1" lang="en-US" altLang="ja-JP" b="1" dirty="0">
                <a:solidFill>
                  <a:srgbClr val="006600"/>
                </a:solidFill>
              </a:rPr>
              <a:t> passes</a:t>
            </a:r>
          </a:p>
          <a:p>
            <a:pPr marL="0" indent="0">
              <a:buNone/>
            </a:pPr>
            <a:endParaRPr lang="ko-KR" altLang="en-US" dirty="0"/>
          </a:p>
          <a:p>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23</a:t>
            </a:fld>
            <a:endParaRPr lang="en-US"/>
          </a:p>
        </p:txBody>
      </p:sp>
      <p:sp>
        <p:nvSpPr>
          <p:cNvPr id="7" name="날짜 개체 틀 3"/>
          <p:cNvSpPr>
            <a:spLocks noGrp="1"/>
          </p:cNvSpPr>
          <p:nvPr>
            <p:ph type="dt" sz="half" idx="10"/>
          </p:nvPr>
        </p:nvSpPr>
        <p:spPr>
          <a:xfrm>
            <a:off x="696913" y="334189"/>
            <a:ext cx="1579600" cy="276999"/>
          </a:xfrm>
        </p:spPr>
        <p:txBody>
          <a:bodyPr/>
          <a:lstStyle/>
          <a:p>
            <a:pPr>
              <a:defRPr/>
            </a:pPr>
            <a:r>
              <a:rPr lang="en-US" altLang="zh-CN" dirty="0" smtClean="0"/>
              <a:t>September 2015</a:t>
            </a:r>
            <a:endParaRPr lang="en-US" dirty="0"/>
          </a:p>
        </p:txBody>
      </p:sp>
      <p:sp>
        <p:nvSpPr>
          <p:cNvPr id="8" name="바닥글 개체 틀 4"/>
          <p:cNvSpPr>
            <a:spLocks noGrp="1"/>
          </p:cNvSpPr>
          <p:nvPr>
            <p:ph type="ftr" sz="quarter" idx="11"/>
          </p:nvPr>
        </p:nvSpPr>
        <p:spPr>
          <a:xfrm>
            <a:off x="6613909" y="6475413"/>
            <a:ext cx="1930016" cy="184666"/>
          </a:xfrm>
        </p:spPr>
        <p:txBody>
          <a:bodyPr/>
          <a:lstStyle/>
          <a:p>
            <a:pPr>
              <a:defRPr/>
            </a:pPr>
            <a:r>
              <a:rPr lang="en-US" altLang="zh-CN" dirty="0" smtClean="0"/>
              <a:t>Chittabrata Ghosh, et al. (Intel)</a:t>
            </a:r>
            <a:endParaRPr lang="en-US" dirty="0"/>
          </a:p>
        </p:txBody>
      </p:sp>
    </p:spTree>
    <p:extLst>
      <p:ext uri="{BB962C8B-B14F-4D97-AF65-F5344CB8AC3E}">
        <p14:creationId xmlns:p14="http://schemas.microsoft.com/office/powerpoint/2010/main" val="6143667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1</a:t>
            </a:r>
            <a:endParaRPr lang="en-US" dirty="0"/>
          </a:p>
        </p:txBody>
      </p:sp>
      <p:sp>
        <p:nvSpPr>
          <p:cNvPr id="3" name="Content Placeholder 2"/>
          <p:cNvSpPr>
            <a:spLocks noGrp="1"/>
          </p:cNvSpPr>
          <p:nvPr>
            <p:ph idx="1"/>
          </p:nvPr>
        </p:nvSpPr>
        <p:spPr/>
        <p:txBody>
          <a:bodyPr/>
          <a:lstStyle/>
          <a:p>
            <a:r>
              <a:rPr lang="en-US" altLang="ko-KR" dirty="0"/>
              <a:t>Do you agree to </a:t>
            </a:r>
            <a:r>
              <a:rPr lang="en-US" altLang="ko-KR" dirty="0" smtClean="0"/>
              <a:t>include the random access procedure illustrated in Slide 12 </a:t>
            </a:r>
            <a:r>
              <a:rPr lang="en-US" altLang="ko-KR" dirty="0" smtClean="0"/>
              <a:t>(of 802.11-15/</a:t>
            </a:r>
            <a:r>
              <a:rPr lang="en-US" altLang="ko-KR" dirty="0" err="1" smtClean="0"/>
              <a:t>1105r0</a:t>
            </a:r>
            <a:r>
              <a:rPr lang="en-US" altLang="ko-KR" dirty="0" smtClean="0"/>
              <a:t>) to </a:t>
            </a:r>
            <a:r>
              <a:rPr lang="en-US" altLang="ko-KR" dirty="0" smtClean="0"/>
              <a:t>the </a:t>
            </a:r>
            <a:r>
              <a:rPr lang="en-US" altLang="ko-KR" dirty="0"/>
              <a:t>spec framework?</a:t>
            </a:r>
          </a:p>
          <a:p>
            <a:pPr marL="0" indent="0">
              <a:buNone/>
            </a:pPr>
            <a:endParaRPr lang="en-GB" altLang="ko-KR" dirty="0"/>
          </a:p>
          <a:p>
            <a:pPr marL="0" indent="0">
              <a:buNone/>
            </a:pPr>
            <a:r>
              <a:rPr lang="en-US" altLang="ko-KR" dirty="0" smtClean="0"/>
              <a:t>Yes</a:t>
            </a:r>
            <a:r>
              <a:rPr lang="en-US" altLang="ko-KR" dirty="0" smtClean="0"/>
              <a:t>: 31</a:t>
            </a:r>
            <a:endParaRPr lang="en-US" altLang="ko-KR" dirty="0"/>
          </a:p>
          <a:p>
            <a:pPr marL="0" indent="0">
              <a:buNone/>
            </a:pPr>
            <a:r>
              <a:rPr lang="en-US" altLang="ko-KR" dirty="0"/>
              <a:t>No</a:t>
            </a:r>
            <a:r>
              <a:rPr lang="en-US" altLang="ko-KR" dirty="0" smtClean="0"/>
              <a:t>: 5</a:t>
            </a:r>
            <a:endParaRPr lang="en-US" altLang="ko-KR" dirty="0"/>
          </a:p>
          <a:p>
            <a:pPr marL="0" indent="0">
              <a:buNone/>
            </a:pPr>
            <a:r>
              <a:rPr lang="en-US" altLang="ko-KR" dirty="0" smtClean="0"/>
              <a:t>Abstain: 8</a:t>
            </a:r>
          </a:p>
          <a:p>
            <a:pPr marL="0" indent="0">
              <a:buNone/>
            </a:pPr>
            <a:endParaRPr lang="en-US" altLang="ko-KR" dirty="0"/>
          </a:p>
          <a:p>
            <a:pPr marL="0" indent="0">
              <a:buNone/>
            </a:pPr>
            <a:r>
              <a:rPr lang="en-US" altLang="ko-KR" dirty="0" err="1" smtClean="0">
                <a:solidFill>
                  <a:srgbClr val="006600"/>
                </a:solidFill>
              </a:rPr>
              <a:t>Strawpoll</a:t>
            </a:r>
            <a:r>
              <a:rPr lang="en-US" altLang="ko-KR" dirty="0" smtClean="0">
                <a:solidFill>
                  <a:srgbClr val="006600"/>
                </a:solidFill>
              </a:rPr>
              <a:t> passes</a:t>
            </a:r>
            <a:endParaRPr lang="ko-KR" altLang="en-US" dirty="0">
              <a:solidFill>
                <a:srgbClr val="006600"/>
              </a:solidFill>
            </a:endParaRPr>
          </a:p>
          <a:p>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24</a:t>
            </a:fld>
            <a:endParaRPr lang="en-US"/>
          </a:p>
        </p:txBody>
      </p:sp>
      <p:sp>
        <p:nvSpPr>
          <p:cNvPr id="7" name="날짜 개체 틀 3"/>
          <p:cNvSpPr>
            <a:spLocks noGrp="1"/>
          </p:cNvSpPr>
          <p:nvPr>
            <p:ph type="dt" sz="half" idx="10"/>
          </p:nvPr>
        </p:nvSpPr>
        <p:spPr>
          <a:xfrm>
            <a:off x="696913" y="334189"/>
            <a:ext cx="1579600" cy="276999"/>
          </a:xfrm>
        </p:spPr>
        <p:txBody>
          <a:bodyPr/>
          <a:lstStyle/>
          <a:p>
            <a:pPr>
              <a:defRPr/>
            </a:pPr>
            <a:r>
              <a:rPr lang="en-US" altLang="zh-CN" dirty="0" smtClean="0"/>
              <a:t>September 2015</a:t>
            </a:r>
            <a:endParaRPr lang="en-US" dirty="0"/>
          </a:p>
        </p:txBody>
      </p:sp>
      <p:sp>
        <p:nvSpPr>
          <p:cNvPr id="8" name="바닥글 개체 틀 4"/>
          <p:cNvSpPr>
            <a:spLocks noGrp="1"/>
          </p:cNvSpPr>
          <p:nvPr>
            <p:ph type="ftr" sz="quarter" idx="11"/>
          </p:nvPr>
        </p:nvSpPr>
        <p:spPr>
          <a:xfrm>
            <a:off x="6613909" y="6475413"/>
            <a:ext cx="1930016" cy="184666"/>
          </a:xfrm>
        </p:spPr>
        <p:txBody>
          <a:bodyPr/>
          <a:lstStyle/>
          <a:p>
            <a:pPr>
              <a:defRPr/>
            </a:pPr>
            <a:r>
              <a:rPr lang="en-US" altLang="zh-CN" dirty="0" smtClean="0"/>
              <a:t>Chittabrata Ghosh, et al. (Intel)</a:t>
            </a:r>
            <a:endParaRPr lang="en-US" dirty="0"/>
          </a:p>
        </p:txBody>
      </p:sp>
    </p:spTree>
    <p:extLst>
      <p:ext uri="{BB962C8B-B14F-4D97-AF65-F5344CB8AC3E}">
        <p14:creationId xmlns:p14="http://schemas.microsoft.com/office/powerpoint/2010/main" val="2184971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1</a:t>
            </a:r>
            <a:endParaRPr lang="en-US" dirty="0"/>
          </a:p>
        </p:txBody>
      </p:sp>
      <p:sp>
        <p:nvSpPr>
          <p:cNvPr id="3" name="Content Placeholder 2"/>
          <p:cNvSpPr>
            <a:spLocks noGrp="1"/>
          </p:cNvSpPr>
          <p:nvPr>
            <p:ph idx="1"/>
          </p:nvPr>
        </p:nvSpPr>
        <p:spPr/>
        <p:txBody>
          <a:bodyPr/>
          <a:lstStyle/>
          <a:p>
            <a:r>
              <a:rPr lang="en-US" altLang="ko-KR" dirty="0"/>
              <a:t>Do you agree to add to the spec framework?</a:t>
            </a:r>
          </a:p>
          <a:p>
            <a:pPr marL="0" indent="0">
              <a:buNone/>
            </a:pPr>
            <a:r>
              <a:rPr lang="en-GB" b="0" i="1" dirty="0" smtClean="0"/>
              <a:t>The </a:t>
            </a:r>
            <a:r>
              <a:rPr lang="en-GB" b="0" i="1" dirty="0"/>
              <a:t>spec shall indicate cascaded sequence of Trigger frames for random access by using a bit in the Trigger frame.</a:t>
            </a:r>
            <a:endParaRPr lang="en-US" b="0" i="1" dirty="0"/>
          </a:p>
          <a:p>
            <a:pPr marL="0" indent="0">
              <a:buNone/>
            </a:pPr>
            <a:endParaRPr lang="en-GB" altLang="ko-KR" dirty="0"/>
          </a:p>
          <a:p>
            <a:pPr marL="0" indent="0">
              <a:buNone/>
            </a:pPr>
            <a:r>
              <a:rPr lang="en-US" altLang="ko-KR" dirty="0" smtClean="0"/>
              <a:t>Yes</a:t>
            </a:r>
            <a:r>
              <a:rPr lang="en-US" altLang="ko-KR" dirty="0" smtClean="0"/>
              <a:t>: 41</a:t>
            </a:r>
            <a:endParaRPr lang="en-US" altLang="ko-KR" dirty="0"/>
          </a:p>
          <a:p>
            <a:pPr marL="0" indent="0">
              <a:buNone/>
            </a:pPr>
            <a:r>
              <a:rPr lang="en-US" altLang="ko-KR" dirty="0"/>
              <a:t>No</a:t>
            </a:r>
            <a:r>
              <a:rPr lang="en-US" altLang="ko-KR" dirty="0" smtClean="0"/>
              <a:t>: 0</a:t>
            </a:r>
            <a:endParaRPr lang="en-US" altLang="ko-KR" dirty="0"/>
          </a:p>
          <a:p>
            <a:pPr marL="0" indent="0">
              <a:buNone/>
            </a:pPr>
            <a:r>
              <a:rPr lang="en-US" altLang="ko-KR" dirty="0" smtClean="0"/>
              <a:t>Abstain: 11</a:t>
            </a:r>
            <a:endParaRPr lang="ko-KR" altLang="en-US" dirty="0"/>
          </a:p>
          <a:p>
            <a:endParaRPr lang="en-US" dirty="0"/>
          </a:p>
          <a:p>
            <a:pPr marL="0" indent="0">
              <a:buNone/>
            </a:pPr>
            <a:r>
              <a:rPr lang="en-US" altLang="ko-KR" dirty="0" err="1">
                <a:solidFill>
                  <a:srgbClr val="006600"/>
                </a:solidFill>
              </a:rPr>
              <a:t>Strawpoll</a:t>
            </a:r>
            <a:r>
              <a:rPr lang="en-US" altLang="ko-KR" dirty="0">
                <a:solidFill>
                  <a:srgbClr val="006600"/>
                </a:solidFill>
              </a:rPr>
              <a:t> passes</a:t>
            </a:r>
            <a:endParaRPr lang="ko-KR" altLang="en-US" dirty="0">
              <a:solidFill>
                <a:srgbClr val="006600"/>
              </a:solidFill>
            </a:endParaRPr>
          </a:p>
          <a:p>
            <a:pPr marL="0" indent="0">
              <a:buNone/>
            </a:pP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25</a:t>
            </a:fld>
            <a:endParaRPr lang="en-US"/>
          </a:p>
        </p:txBody>
      </p:sp>
      <p:sp>
        <p:nvSpPr>
          <p:cNvPr id="7" name="날짜 개체 틀 3"/>
          <p:cNvSpPr>
            <a:spLocks noGrp="1"/>
          </p:cNvSpPr>
          <p:nvPr>
            <p:ph type="dt" sz="half" idx="10"/>
          </p:nvPr>
        </p:nvSpPr>
        <p:spPr>
          <a:xfrm>
            <a:off x="696913" y="334189"/>
            <a:ext cx="1579600" cy="276999"/>
          </a:xfrm>
        </p:spPr>
        <p:txBody>
          <a:bodyPr/>
          <a:lstStyle/>
          <a:p>
            <a:pPr>
              <a:defRPr/>
            </a:pPr>
            <a:r>
              <a:rPr lang="en-US" altLang="zh-CN" dirty="0" smtClean="0"/>
              <a:t>September 2015</a:t>
            </a:r>
            <a:endParaRPr lang="en-US" dirty="0"/>
          </a:p>
        </p:txBody>
      </p:sp>
      <p:sp>
        <p:nvSpPr>
          <p:cNvPr id="8" name="바닥글 개체 틀 4"/>
          <p:cNvSpPr>
            <a:spLocks noGrp="1"/>
          </p:cNvSpPr>
          <p:nvPr>
            <p:ph type="ftr" sz="quarter" idx="11"/>
          </p:nvPr>
        </p:nvSpPr>
        <p:spPr>
          <a:xfrm>
            <a:off x="6613909" y="6475413"/>
            <a:ext cx="1930016" cy="184666"/>
          </a:xfrm>
        </p:spPr>
        <p:txBody>
          <a:bodyPr/>
          <a:lstStyle/>
          <a:p>
            <a:pPr>
              <a:defRPr/>
            </a:pPr>
            <a:r>
              <a:rPr lang="en-US" altLang="zh-CN" dirty="0" smtClean="0"/>
              <a:t>Chittabrata Ghosh, et al. (Intel)</a:t>
            </a:r>
            <a:endParaRPr lang="en-US" dirty="0"/>
          </a:p>
        </p:txBody>
      </p:sp>
    </p:spTree>
    <p:extLst>
      <p:ext uri="{BB962C8B-B14F-4D97-AF65-F5344CB8AC3E}">
        <p14:creationId xmlns:p14="http://schemas.microsoft.com/office/powerpoint/2010/main" val="1765552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 2</a:t>
            </a:r>
            <a:endParaRPr lang="en-US" dirty="0"/>
          </a:p>
        </p:txBody>
      </p:sp>
      <p:sp>
        <p:nvSpPr>
          <p:cNvPr id="3" name="Content Placeholder 2"/>
          <p:cNvSpPr>
            <a:spLocks noGrp="1"/>
          </p:cNvSpPr>
          <p:nvPr>
            <p:ph idx="1"/>
          </p:nvPr>
        </p:nvSpPr>
        <p:spPr/>
        <p:txBody>
          <a:bodyPr/>
          <a:lstStyle/>
          <a:p>
            <a:r>
              <a:rPr lang="en-US" altLang="ko-KR" dirty="0"/>
              <a:t>Do you agree to add to the spec framework?</a:t>
            </a:r>
          </a:p>
          <a:p>
            <a:pPr marL="0" indent="0">
              <a:buNone/>
            </a:pPr>
            <a:r>
              <a:rPr lang="en-GB" b="0" i="1" dirty="0" smtClean="0"/>
              <a:t>The </a:t>
            </a:r>
            <a:r>
              <a:rPr lang="en-GB" b="0" i="1" dirty="0"/>
              <a:t>spec shall include a mechanism that allows the Beacon frame to indicate the target transmission time(s) of </a:t>
            </a:r>
            <a:r>
              <a:rPr lang="en-GB" b="0" i="1" dirty="0" smtClean="0"/>
              <a:t>one </a:t>
            </a:r>
            <a:r>
              <a:rPr lang="en-GB" b="0" i="1" dirty="0"/>
              <a:t>or more Trigger frame(s) that </a:t>
            </a:r>
            <a:r>
              <a:rPr lang="en-GB" b="0" i="1" dirty="0" smtClean="0"/>
              <a:t>allocates </a:t>
            </a:r>
            <a:r>
              <a:rPr lang="en-GB" b="0" i="1" dirty="0"/>
              <a:t>resources for random access</a:t>
            </a:r>
            <a:r>
              <a:rPr lang="en-GB" b="0" i="1" dirty="0" smtClean="0"/>
              <a:t>.</a:t>
            </a:r>
            <a:endParaRPr lang="en-US" altLang="ko-KR" dirty="0" smtClean="0"/>
          </a:p>
          <a:p>
            <a:pPr marL="0" indent="0">
              <a:buNone/>
            </a:pPr>
            <a:r>
              <a:rPr lang="en-US" altLang="ko-KR" dirty="0" smtClean="0"/>
              <a:t>Yes</a:t>
            </a:r>
            <a:r>
              <a:rPr lang="en-US" altLang="ko-KR" dirty="0" smtClean="0"/>
              <a:t>: 40</a:t>
            </a:r>
            <a:endParaRPr lang="en-US" altLang="ko-KR" dirty="0"/>
          </a:p>
          <a:p>
            <a:pPr marL="0" indent="0">
              <a:buNone/>
            </a:pPr>
            <a:r>
              <a:rPr lang="en-US" altLang="ko-KR" dirty="0"/>
              <a:t>No</a:t>
            </a:r>
            <a:r>
              <a:rPr lang="en-US" altLang="ko-KR" dirty="0" smtClean="0"/>
              <a:t>: 0 </a:t>
            </a:r>
            <a:endParaRPr lang="en-US" altLang="ko-KR" dirty="0"/>
          </a:p>
          <a:p>
            <a:pPr marL="0" indent="0">
              <a:buNone/>
            </a:pPr>
            <a:r>
              <a:rPr lang="en-US" altLang="ko-KR" dirty="0" smtClean="0"/>
              <a:t>Abstain: 11</a:t>
            </a:r>
          </a:p>
          <a:p>
            <a:pPr marL="0" indent="0">
              <a:buNone/>
            </a:pPr>
            <a:endParaRPr lang="ko-KR" altLang="en-US" dirty="0"/>
          </a:p>
          <a:p>
            <a:pPr marL="0" indent="0">
              <a:buNone/>
            </a:pPr>
            <a:r>
              <a:rPr lang="en-US" altLang="ko-KR" dirty="0" err="1">
                <a:solidFill>
                  <a:srgbClr val="006600"/>
                </a:solidFill>
              </a:rPr>
              <a:t>Strawpoll</a:t>
            </a:r>
            <a:r>
              <a:rPr lang="en-US" altLang="ko-KR" dirty="0">
                <a:solidFill>
                  <a:srgbClr val="006600"/>
                </a:solidFill>
              </a:rPr>
              <a:t> passes</a:t>
            </a:r>
            <a:endParaRPr lang="ko-KR" altLang="en-US" dirty="0">
              <a:solidFill>
                <a:srgbClr val="006600"/>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26</a:t>
            </a:fld>
            <a:endParaRPr lang="en-US"/>
          </a:p>
        </p:txBody>
      </p:sp>
      <p:sp>
        <p:nvSpPr>
          <p:cNvPr id="7" name="날짜 개체 틀 3"/>
          <p:cNvSpPr>
            <a:spLocks noGrp="1"/>
          </p:cNvSpPr>
          <p:nvPr>
            <p:ph type="dt" sz="half" idx="10"/>
          </p:nvPr>
        </p:nvSpPr>
        <p:spPr>
          <a:xfrm>
            <a:off x="696913" y="334189"/>
            <a:ext cx="1579600" cy="276999"/>
          </a:xfrm>
        </p:spPr>
        <p:txBody>
          <a:bodyPr/>
          <a:lstStyle/>
          <a:p>
            <a:pPr>
              <a:defRPr/>
            </a:pPr>
            <a:r>
              <a:rPr lang="en-US" altLang="zh-CN" dirty="0" smtClean="0"/>
              <a:t>September 2015</a:t>
            </a:r>
            <a:endParaRPr lang="en-US" dirty="0"/>
          </a:p>
        </p:txBody>
      </p:sp>
      <p:sp>
        <p:nvSpPr>
          <p:cNvPr id="8" name="바닥글 개체 틀 4"/>
          <p:cNvSpPr>
            <a:spLocks noGrp="1"/>
          </p:cNvSpPr>
          <p:nvPr>
            <p:ph type="ftr" sz="quarter" idx="11"/>
          </p:nvPr>
        </p:nvSpPr>
        <p:spPr>
          <a:xfrm>
            <a:off x="6613909" y="6475413"/>
            <a:ext cx="1930016" cy="184666"/>
          </a:xfrm>
        </p:spPr>
        <p:txBody>
          <a:bodyPr/>
          <a:lstStyle/>
          <a:p>
            <a:pPr>
              <a:defRPr/>
            </a:pPr>
            <a:r>
              <a:rPr lang="en-US" altLang="zh-CN" dirty="0" smtClean="0"/>
              <a:t>Chittabrata Ghosh, et al. (Intel)</a:t>
            </a:r>
            <a:endParaRPr lang="en-US" dirty="0"/>
          </a:p>
        </p:txBody>
      </p:sp>
    </p:spTree>
    <p:extLst>
      <p:ext uri="{BB962C8B-B14F-4D97-AF65-F5344CB8AC3E}">
        <p14:creationId xmlns:p14="http://schemas.microsoft.com/office/powerpoint/2010/main" val="18842509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r>
              <a:rPr lang="en-US" dirty="0"/>
              <a:t>Do you agree to add to the TG Specification Frame work document?</a:t>
            </a:r>
          </a:p>
          <a:p>
            <a:pPr lvl="1"/>
            <a:r>
              <a:rPr lang="en-US" dirty="0" smtClean="0"/>
              <a:t>4.2.z. </a:t>
            </a:r>
            <a:r>
              <a:rPr lang="en-US" dirty="0"/>
              <a:t>The spec shall define a function that Trigger frame solicits simultaneous CTS responses from multiple STAs to protect UL MU transmission. In case of UL MU protection with simultaneous CTS, UL MU </a:t>
            </a:r>
            <a:r>
              <a:rPr lang="en-US" dirty="0" smtClean="0"/>
              <a:t>Data </a:t>
            </a:r>
            <a:r>
              <a:rPr lang="en-US" dirty="0"/>
              <a:t>transmission follows the simultaneous CTS after </a:t>
            </a:r>
            <a:r>
              <a:rPr lang="en-US" dirty="0" err="1"/>
              <a:t>xIFS</a:t>
            </a:r>
            <a:r>
              <a:rPr lang="en-US" dirty="0"/>
              <a:t> (IFS is TBD). </a:t>
            </a:r>
          </a:p>
          <a:p>
            <a:endParaRPr lang="en-US" dirty="0"/>
          </a:p>
          <a:p>
            <a:r>
              <a:rPr lang="en-US" dirty="0" smtClean="0"/>
              <a:t>Y/N/A: 7/21/18</a:t>
            </a:r>
            <a:endParaRPr lang="en-US" dirty="0"/>
          </a:p>
          <a:p>
            <a:pPr marL="0" indent="0">
              <a:buNone/>
            </a:pPr>
            <a:r>
              <a:rPr lang="en-US" dirty="0" err="1">
                <a:solidFill>
                  <a:srgbClr val="FF0000"/>
                </a:solidFill>
              </a:rPr>
              <a:t>Strawpoll</a:t>
            </a:r>
            <a:r>
              <a:rPr lang="en-US" dirty="0">
                <a:solidFill>
                  <a:srgbClr val="FF0000"/>
                </a:solidFill>
              </a:rPr>
              <a:t> fails</a:t>
            </a:r>
          </a:p>
          <a:p>
            <a:pPr marL="0" indent="0">
              <a:buNone/>
            </a:pPr>
            <a:endParaRPr lang="en-US" dirty="0"/>
          </a:p>
          <a:p>
            <a:pPr marL="0" indent="0">
              <a:buNone/>
            </a:pPr>
            <a:endParaRPr lang="en-US" dirty="0" smtClean="0"/>
          </a:p>
          <a:p>
            <a:endParaRPr lang="en-US" dirty="0"/>
          </a:p>
          <a:p>
            <a:endParaRPr lang="en-US" dirty="0" smtClean="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Woojin Ahn, Yonsei Univ.</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September 2015</a:t>
            </a:r>
            <a:endParaRPr lang="en-GB" dirty="0"/>
          </a:p>
        </p:txBody>
      </p:sp>
    </p:spTree>
    <p:extLst>
      <p:ext uri="{BB962C8B-B14F-4D97-AF65-F5344CB8AC3E}">
        <p14:creationId xmlns:p14="http://schemas.microsoft.com/office/powerpoint/2010/main" val="9927604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490582" y="1528765"/>
            <a:ext cx="8272418" cy="4114800"/>
          </a:xfrm>
        </p:spPr>
        <p:txBody>
          <a:bodyPr/>
          <a:lstStyle/>
          <a:p>
            <a:pPr marL="0" indent="0">
              <a:buNone/>
            </a:pPr>
            <a:r>
              <a:rPr lang="en-US" sz="1800" dirty="0" smtClean="0"/>
              <a:t>Do you agree to add the following to the SFD?</a:t>
            </a:r>
          </a:p>
          <a:p>
            <a:r>
              <a:rPr lang="en-US" sz="1800" dirty="0" smtClean="0"/>
              <a:t>The spec shall allow that the schedule information for OFDMA acknowledgement from STAs is contained in the MAC header of DL MPDU</a:t>
            </a:r>
            <a:r>
              <a:rPr lang="en-US" sz="1800" dirty="0" smtClean="0"/>
              <a:t>.</a:t>
            </a:r>
          </a:p>
          <a:p>
            <a:endParaRPr lang="en-US" sz="1800" dirty="0"/>
          </a:p>
          <a:p>
            <a:r>
              <a:rPr lang="en-US" sz="1800" dirty="0" smtClean="0"/>
              <a:t>Y/N/A:  33/0/14</a:t>
            </a:r>
          </a:p>
          <a:p>
            <a:endParaRPr lang="en-US" sz="1800" dirty="0"/>
          </a:p>
          <a:p>
            <a:pPr marL="0" indent="0">
              <a:buNone/>
            </a:pPr>
            <a:r>
              <a:rPr lang="en-US" altLang="ko-KR" sz="1800" dirty="0" err="1">
                <a:solidFill>
                  <a:srgbClr val="006600"/>
                </a:solidFill>
              </a:rPr>
              <a:t>Strawpoll</a:t>
            </a:r>
            <a:r>
              <a:rPr lang="en-US" altLang="ko-KR" sz="1800" dirty="0">
                <a:solidFill>
                  <a:srgbClr val="006600"/>
                </a:solidFill>
              </a:rPr>
              <a:t> passes</a:t>
            </a:r>
            <a:endParaRPr lang="ko-KR" altLang="en-US" sz="1800" dirty="0">
              <a:solidFill>
                <a:srgbClr val="006600"/>
              </a:solidFill>
            </a:endParaRPr>
          </a:p>
          <a:p>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28</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r>
              <a:rPr lang="fr-FR" dirty="0" smtClean="0"/>
              <a:t>Liwen Chu et al. (Marvell)</a:t>
            </a:r>
            <a:endParaRPr lang="en-US" dirty="0"/>
          </a:p>
        </p:txBody>
      </p:sp>
    </p:spTree>
    <p:extLst>
      <p:ext uri="{BB962C8B-B14F-4D97-AF65-F5344CB8AC3E}">
        <p14:creationId xmlns:p14="http://schemas.microsoft.com/office/powerpoint/2010/main" val="2857039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490582" y="1528765"/>
            <a:ext cx="8272418" cy="4114800"/>
          </a:xfrm>
        </p:spPr>
        <p:txBody>
          <a:bodyPr/>
          <a:lstStyle/>
          <a:p>
            <a:pPr marL="0" indent="0">
              <a:buNone/>
            </a:pPr>
            <a:r>
              <a:rPr lang="en-US" sz="1800" dirty="0" smtClean="0"/>
              <a:t>Do you agree to add the following to the SFD? </a:t>
            </a:r>
          </a:p>
          <a:p>
            <a:r>
              <a:rPr lang="en-GB" sz="1800" dirty="0" smtClean="0"/>
              <a:t>The scheduling information content of OFDMA acknowledgement from STAs with the other scheduling information TBD:</a:t>
            </a:r>
          </a:p>
          <a:p>
            <a:pPr lvl="1"/>
            <a:r>
              <a:rPr lang="en-GB" sz="1200" b="1" dirty="0" smtClean="0"/>
              <a:t>UL PPDU Length (9 bits) + RU Allocation (TBD)</a:t>
            </a:r>
            <a:r>
              <a:rPr lang="en-US" sz="1200" b="1" dirty="0" smtClean="0"/>
              <a:t>. </a:t>
            </a:r>
          </a:p>
          <a:p>
            <a:endParaRPr lang="en-US" sz="1800" dirty="0" smtClean="0"/>
          </a:p>
          <a:p>
            <a:r>
              <a:rPr lang="en-US" sz="1800" dirty="0" smtClean="0"/>
              <a:t>Y/N/A:  33/0/10</a:t>
            </a:r>
          </a:p>
          <a:p>
            <a:endParaRPr lang="en-US" sz="1800" dirty="0"/>
          </a:p>
          <a:p>
            <a:pPr marL="0" indent="0">
              <a:buNone/>
            </a:pPr>
            <a:r>
              <a:rPr lang="en-US" altLang="ko-KR" sz="1800" dirty="0" err="1">
                <a:solidFill>
                  <a:srgbClr val="006600"/>
                </a:solidFill>
              </a:rPr>
              <a:t>Strawpoll</a:t>
            </a:r>
            <a:r>
              <a:rPr lang="en-US" altLang="ko-KR" sz="1800" dirty="0">
                <a:solidFill>
                  <a:srgbClr val="006600"/>
                </a:solidFill>
              </a:rPr>
              <a:t> passes</a:t>
            </a:r>
            <a:endParaRPr lang="ko-KR" altLang="en-US" sz="1800" dirty="0">
              <a:solidFill>
                <a:srgbClr val="006600"/>
              </a:solidFill>
            </a:endParaRP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29</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r>
              <a:rPr lang="fr-FR" dirty="0" smtClean="0"/>
              <a:t>Liwen Chu et al. (Marvell)</a:t>
            </a:r>
            <a:endParaRPr lang="en-US" dirty="0"/>
          </a:p>
        </p:txBody>
      </p:sp>
    </p:spTree>
    <p:extLst>
      <p:ext uri="{BB962C8B-B14F-4D97-AF65-F5344CB8AC3E}">
        <p14:creationId xmlns:p14="http://schemas.microsoft.com/office/powerpoint/2010/main" val="369991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a:t>
            </a:r>
            <a:endParaRPr kumimoji="1" lang="ja-JP" altLang="en-US" dirty="0"/>
          </a:p>
        </p:txBody>
      </p:sp>
      <p:sp>
        <p:nvSpPr>
          <p:cNvPr id="3" name="コンテンツ プレースホルダー 2"/>
          <p:cNvSpPr>
            <a:spLocks noGrp="1"/>
          </p:cNvSpPr>
          <p:nvPr>
            <p:ph idx="1"/>
          </p:nvPr>
        </p:nvSpPr>
        <p:spPr/>
        <p:txBody>
          <a:bodyPr/>
          <a:lstStyle/>
          <a:p>
            <a:pPr marL="0" indent="0"/>
            <a:r>
              <a:rPr lang="en-GB" altLang="ja-JP" dirty="0"/>
              <a:t>Do you agree to add the following to the IEEE 802.11 </a:t>
            </a:r>
            <a:r>
              <a:rPr lang="en-GB" altLang="ja-JP" dirty="0" err="1"/>
              <a:t>TGax</a:t>
            </a:r>
            <a:r>
              <a:rPr lang="en-GB" altLang="ja-JP" dirty="0"/>
              <a:t> Specification </a:t>
            </a:r>
            <a:r>
              <a:rPr lang="en-GB" altLang="ja-JP" dirty="0" smtClean="0"/>
              <a:t>Framework (sec 4.1)?</a:t>
            </a:r>
            <a:endParaRPr lang="en-US" altLang="ja-JP" dirty="0" smtClean="0"/>
          </a:p>
          <a:p>
            <a:pPr>
              <a:buFont typeface="Arial" pitchFamily="34" charset="0"/>
              <a:buChar char="•"/>
            </a:pPr>
            <a:r>
              <a:rPr lang="en-GB" altLang="ja-JP" dirty="0"/>
              <a:t>The amendment shall define a mechanism to reduce the MIMO compressed beamforming feedback overhead </a:t>
            </a:r>
            <a:endParaRPr lang="en-GB" altLang="ja-JP" dirty="0" smtClean="0"/>
          </a:p>
          <a:p>
            <a:pPr>
              <a:buFont typeface="Arial" pitchFamily="34" charset="0"/>
              <a:buChar char="•"/>
            </a:pPr>
            <a:r>
              <a:rPr lang="en-US" altLang="ja-JP" dirty="0" smtClean="0"/>
              <a:t>Y:N:A = 29/0/13</a:t>
            </a:r>
          </a:p>
          <a:p>
            <a:pPr>
              <a:buFont typeface="Arial" pitchFamily="34" charset="0"/>
              <a:buChar char="•"/>
            </a:pPr>
            <a:endParaRPr lang="en-US" altLang="ja-JP" dirty="0"/>
          </a:p>
          <a:p>
            <a:pPr marL="0" indent="0">
              <a:buNone/>
            </a:pPr>
            <a:r>
              <a:rPr lang="en-US" altLang="ko-KR" dirty="0" err="1">
                <a:solidFill>
                  <a:srgbClr val="006600"/>
                </a:solidFill>
              </a:rPr>
              <a:t>Strawpoll</a:t>
            </a:r>
            <a:r>
              <a:rPr lang="en-US" altLang="ko-KR" dirty="0">
                <a:solidFill>
                  <a:srgbClr val="006600"/>
                </a:solidFill>
              </a:rPr>
              <a:t> passes</a:t>
            </a:r>
            <a:endParaRPr lang="ko-KR" altLang="en-US" dirty="0">
              <a:solidFill>
                <a:srgbClr val="006600"/>
              </a:solidFill>
            </a:endParaRPr>
          </a:p>
          <a:p>
            <a:pPr>
              <a:buFont typeface="Arial" pitchFamily="34" charset="0"/>
              <a:buChar char="•"/>
            </a:pPr>
            <a:endParaRPr lang="en-US" altLang="ja-JP" dirty="0" smtClean="0"/>
          </a:p>
          <a:p>
            <a:pPr lvl="1">
              <a:buFont typeface="Arial" pitchFamily="34" charset="0"/>
              <a:buChar char="•"/>
            </a:pPr>
            <a:endParaRPr kumimoji="1" lang="en-US" altLang="ja-JP" dirty="0"/>
          </a:p>
          <a:p>
            <a:pPr marL="5715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dirty="0"/>
              <a:t>Filippo Tosato, Toshiba</a:t>
            </a:r>
          </a:p>
        </p:txBody>
      </p:sp>
      <p:sp>
        <p:nvSpPr>
          <p:cNvPr id="6" name="日付プレースホルダー 5"/>
          <p:cNvSpPr>
            <a:spLocks noGrp="1"/>
          </p:cNvSpPr>
          <p:nvPr>
            <p:ph type="dt" idx="15"/>
          </p:nvPr>
        </p:nvSpPr>
        <p:spPr/>
        <p:txBody>
          <a:bodyPr/>
          <a:lstStyle/>
          <a:p>
            <a:r>
              <a:rPr lang="en-US" altLang="ja-JP" dirty="0"/>
              <a:t>September 2015</a:t>
            </a:r>
            <a:endParaRPr lang="en-GB" dirty="0"/>
          </a:p>
        </p:txBody>
      </p:sp>
    </p:spTree>
    <p:extLst>
      <p:ext uri="{BB962C8B-B14F-4D97-AF65-F5344CB8AC3E}">
        <p14:creationId xmlns:p14="http://schemas.microsoft.com/office/powerpoint/2010/main" val="149857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15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Tuesday PM3</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15 2015,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smtClean="0"/>
              <a:t>Continue 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890189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7</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16 2015, 4:00PM – 6:00PM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smtClean="0"/>
              <a:t>Continue 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866809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8</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9</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2030</TotalTime>
  <Words>2021</Words>
  <Application>Microsoft Office PowerPoint</Application>
  <PresentationFormat>On-screen Show (4:3)</PresentationFormat>
  <Paragraphs>435</Paragraphs>
  <Slides>30</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 Unicode MS</vt:lpstr>
      <vt:lpstr>MS PGothic</vt:lpstr>
      <vt:lpstr>MS PGothic</vt:lpstr>
      <vt:lpstr>宋体</vt:lpstr>
      <vt:lpstr>Arial</vt:lpstr>
      <vt:lpstr>Calibri</vt:lpstr>
      <vt:lpstr>Helvetica</vt:lpstr>
      <vt:lpstr>Monotype Sorts</vt:lpstr>
      <vt:lpstr>Times New Roman</vt:lpstr>
      <vt:lpstr>802-11-Submission</vt:lpstr>
      <vt:lpstr>Document</vt:lpstr>
      <vt:lpstr>TGax MU ad-hoc September 2015 Agenda </vt:lpstr>
      <vt:lpstr>IEEE 802.11 TGax High Efficiency WLAN MU Ad Hoc</vt:lpstr>
      <vt:lpstr>Meeting Protocol</vt:lpstr>
      <vt:lpstr>Attendance</vt:lpstr>
      <vt:lpstr>Agenda Items September 15 2015, 1:30PM – 3:30PM</vt:lpstr>
      <vt:lpstr>Agenda Items September 15 2015, 7:30PM – 9:30PM</vt:lpstr>
      <vt:lpstr>Agenda Items September 16 2015,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Straw poll 1</vt:lpstr>
      <vt:lpstr>Strawpoll 1 </vt:lpstr>
      <vt:lpstr>Straw Poll #1</vt:lpstr>
      <vt:lpstr>Straw poll</vt:lpstr>
      <vt:lpstr>Straw Poll #1</vt:lpstr>
      <vt:lpstr>Straw Poll</vt:lpstr>
      <vt:lpstr>Straw Poll 1</vt:lpstr>
      <vt:lpstr>Straw Poll 2</vt:lpstr>
      <vt:lpstr>Straw-poll</vt:lpstr>
      <vt:lpstr>Straw-poll 1</vt:lpstr>
      <vt:lpstr>Straw-poll 1</vt:lpstr>
      <vt:lpstr>Straw-poll 1</vt:lpstr>
      <vt:lpstr>Straw-poll 2</vt:lpstr>
      <vt:lpstr>Strawpoll</vt:lpstr>
      <vt:lpstr>Straw Poll 1</vt:lpstr>
      <vt:lpstr>Straw Poll 2</vt:lpstr>
      <vt:lpstr>Straw Poll</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100</cp:revision>
  <cp:lastPrinted>1998-02-10T13:28:06Z</cp:lastPrinted>
  <dcterms:created xsi:type="dcterms:W3CDTF">2015-03-09T09:52:27Z</dcterms:created>
  <dcterms:modified xsi:type="dcterms:W3CDTF">2015-09-16T00:56:05Z</dcterms:modified>
</cp:coreProperties>
</file>