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81" r:id="rId2"/>
    <p:sldId id="382" r:id="rId3"/>
    <p:sldId id="388" r:id="rId4"/>
    <p:sldId id="383" r:id="rId5"/>
    <p:sldId id="384" r:id="rId6"/>
    <p:sldId id="385" r:id="rId7"/>
    <p:sldId id="386" r:id="rId8"/>
    <p:sldId id="387" r:id="rId9"/>
    <p:sldId id="379" r:id="rId10"/>
    <p:sldId id="377" r:id="rId11"/>
    <p:sldId id="390" r:id="rId12"/>
    <p:sldId id="391" r:id="rId13"/>
    <p:sldId id="374" r:id="rId14"/>
    <p:sldId id="392" r:id="rId1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33CC"/>
    <a:srgbClr val="FF0000"/>
    <a:srgbClr val="00CC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579" autoAdjust="0"/>
  </p:normalViewPr>
  <p:slideViewPr>
    <p:cSldViewPr>
      <p:cViewPr varScale="1">
        <p:scale>
          <a:sx n="66" d="100"/>
          <a:sy n="66" d="100"/>
        </p:scale>
        <p:origin x="-16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790" y="-102"/>
      </p:cViewPr>
      <p:guideLst>
        <p:guide orient="horz" pos="3223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2536" y="199841"/>
            <a:ext cx="7448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86419" y="112306"/>
            <a:ext cx="7448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74686" y="112306"/>
            <a:ext cx="756617" cy="230832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31304" y="9908983"/>
            <a:ext cx="0" cy="184666"/>
          </a:xfrm>
          <a:noFill/>
        </p:spPr>
        <p:txBody>
          <a:bodyPr/>
          <a:lstStyle/>
          <a:p>
            <a:pPr lvl="4"/>
            <a:endParaRPr lang="en-US" dirty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775" y="9908983"/>
            <a:ext cx="414552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0149" y="112306"/>
            <a:ext cx="2351154" cy="230832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95452" y="9908983"/>
            <a:ext cx="1935852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409775" y="9908983"/>
            <a:ext cx="41455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5873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0149" y="112306"/>
            <a:ext cx="2351154" cy="230832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95452" y="9908983"/>
            <a:ext cx="1935852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409775" y="9908983"/>
            <a:ext cx="41455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5873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919843" y="6475413"/>
            <a:ext cx="624082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MediaTek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MedaiTek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2DA8EA7-967B-44C3-81AE-E347CC116D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919908" y="6475413"/>
            <a:ext cx="6240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E488B76-7930-427E-B17C-4A951210E5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41434" y="6475413"/>
            <a:ext cx="902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CN" dirty="0" smtClean="0"/>
              <a:t>Russell Huang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37669" y="304800"/>
            <a:ext cx="30522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802.11-15/1137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azuyuki.Sakoda@am.sony.com" TargetMode="External"/><Relationship Id="rId7" Type="http://schemas.openxmlformats.org/officeDocument/2006/relationships/hyperlink" Target="mailto:Masahito.Mori@jp.sony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uichi.Morioka@jp.sony.com" TargetMode="External"/><Relationship Id="rId5" Type="http://schemas.openxmlformats.org/officeDocument/2006/relationships/hyperlink" Target="mailto:Eisuke.Sakai@jp.sony.com" TargetMode="External"/><Relationship Id="rId4" Type="http://schemas.openxmlformats.org/officeDocument/2006/relationships/hyperlink" Target="mailto:YusukeC.Tanaka@jp.sony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Triggered OFDMA Random Access Observations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</a:t>
            </a:r>
            <a:r>
              <a:rPr lang="en-US" altLang="ko-KR" sz="2000" b="0" dirty="0" smtClean="0"/>
              <a:t>11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16764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78415589"/>
              </p:ext>
            </p:extLst>
          </p:nvPr>
        </p:nvGraphicFramePr>
        <p:xfrm>
          <a:off x="685800" y="2057400"/>
          <a:ext cx="7620000" cy="43704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1 Infinite Loop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Cupertino,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CA 95014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+1-408-862-3055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err="1" smtClean="0">
                          <a:latin typeface="+mn-lt"/>
                          <a:ea typeface="Times New Roman"/>
                          <a:cs typeface="Arial"/>
                        </a:rPr>
                        <a:t>Joonsuk</a:t>
                      </a: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Joonsuk.kim@apple.com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6628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Review - CSMA vs. Slotted ALOHA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5992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7" name="Content Placeholder 5"/>
          <p:cNvSpPr txBox="1">
            <a:spLocks/>
          </p:cNvSpPr>
          <p:nvPr/>
        </p:nvSpPr>
        <p:spPr bwMode="auto">
          <a:xfrm>
            <a:off x="152400" y="1371600"/>
            <a:ext cx="8763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Random access can be CSMA or slotted ALOHA</a:t>
            </a:r>
          </a:p>
          <a:p>
            <a:r>
              <a:rPr lang="en-US" dirty="0" smtClean="0"/>
              <a:t>CSMA/CA has better efficiency than slotted ALOHA. </a:t>
            </a:r>
          </a:p>
          <a:p>
            <a:pPr lvl="1"/>
            <a:r>
              <a:rPr lang="en-US" dirty="0" smtClean="0"/>
              <a:t>Reason: CSMA uses a much smaller slot (different than slotted ALOHA’s slot) to do the carrier sensing before transmission.</a:t>
            </a:r>
          </a:p>
          <a:p>
            <a:r>
              <a:rPr lang="en-US" dirty="0" smtClean="0"/>
              <a:t>Using CSMA for MU OFDMA on UL complicates the receiver design. </a:t>
            </a:r>
          </a:p>
          <a:p>
            <a:pPr lvl="1"/>
            <a:r>
              <a:rPr lang="en-US" dirty="0" smtClean="0"/>
              <a:t>STAs transmitting at different time in separate sub-channels is a hard problem for the design of the AP’s receiver.</a:t>
            </a:r>
          </a:p>
          <a:p>
            <a:r>
              <a:rPr lang="en-US" dirty="0" smtClean="0"/>
              <a:t>Slotted ALOHA in OFDMA random access. </a:t>
            </a:r>
          </a:p>
          <a:p>
            <a:pPr lvl="1"/>
            <a:r>
              <a:rPr lang="en-US" dirty="0" smtClean="0"/>
              <a:t>Packets are transmitted in RUs randomly selected by STAs</a:t>
            </a:r>
          </a:p>
          <a:p>
            <a:pPr lvl="1"/>
            <a:r>
              <a:rPr lang="en-US" dirty="0" smtClean="0"/>
              <a:t>With traffic following Poisson arrival, the throughput is </a:t>
            </a:r>
            <a:r>
              <a:rPr lang="en-US" dirty="0" err="1" smtClean="0"/>
              <a:t>Ge</a:t>
            </a:r>
            <a:r>
              <a:rPr lang="en-US" baseline="30000" dirty="0" smtClean="0"/>
              <a:t>-G</a:t>
            </a:r>
            <a:r>
              <a:rPr lang="en-US" dirty="0" smtClean="0"/>
              <a:t>. (P(k=1) = </a:t>
            </a:r>
            <a:r>
              <a:rPr lang="el-GR" dirty="0" smtClean="0"/>
              <a:t>λ</a:t>
            </a:r>
            <a:r>
              <a:rPr lang="en-US" baseline="30000" dirty="0" err="1" smtClean="0"/>
              <a:t>k</a:t>
            </a:r>
            <a:r>
              <a:rPr lang="en-US" dirty="0" err="1" smtClean="0"/>
              <a:t>e</a:t>
            </a:r>
            <a:r>
              <a:rPr lang="en-US" baseline="30000" dirty="0" smtClean="0"/>
              <a:t>-</a:t>
            </a:r>
            <a:r>
              <a:rPr lang="el-GR" baseline="30000" dirty="0" smtClean="0"/>
              <a:t> λ</a:t>
            </a:r>
            <a:r>
              <a:rPr lang="en-US" dirty="0" smtClean="0"/>
              <a:t>/k!). The optimal value is .368</a:t>
            </a:r>
          </a:p>
        </p:txBody>
      </p:sp>
      <p:sp>
        <p:nvSpPr>
          <p:cNvPr id="4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4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62402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To Achieve The Best Efficiency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5992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7" name="Content Placeholder 5"/>
          <p:cNvSpPr txBox="1">
            <a:spLocks/>
          </p:cNvSpPr>
          <p:nvPr/>
        </p:nvSpPr>
        <p:spPr bwMode="auto">
          <a:xfrm>
            <a:off x="152400" y="13716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dirty="0" smtClean="0"/>
              <a:t>Efficiency depends on the traffic load. Usually randomization is used to tune the traffic load.</a:t>
            </a:r>
          </a:p>
          <a:p>
            <a:pPr lvl="1"/>
            <a:r>
              <a:rPr lang="en-US" sz="1800" dirty="0" smtClean="0"/>
              <a:t>36.8% of efficiency is acceptable as long as the system can achieve it consistently.</a:t>
            </a:r>
          </a:p>
          <a:p>
            <a:r>
              <a:rPr lang="en-US" sz="2200" dirty="0" smtClean="0"/>
              <a:t>Randomization approaches to tuning the traffic</a:t>
            </a:r>
          </a:p>
          <a:p>
            <a:pPr lvl="1"/>
            <a:r>
              <a:rPr lang="en-US" sz="1800" dirty="0" err="1" smtClean="0"/>
              <a:t>Backoff</a:t>
            </a:r>
            <a:r>
              <a:rPr lang="en-US" sz="1800" dirty="0" smtClean="0"/>
              <a:t> mechanism (</a:t>
            </a:r>
            <a:r>
              <a:rPr lang="en-US" sz="1800" dirty="0" err="1" smtClean="0"/>
              <a:t>backoff</a:t>
            </a:r>
            <a:r>
              <a:rPr lang="en-US" sz="1800" dirty="0" smtClean="0"/>
              <a:t> counter picked in the range of 0 and CW) [1]</a:t>
            </a:r>
          </a:p>
          <a:p>
            <a:pPr lvl="1"/>
            <a:r>
              <a:rPr lang="en-US" sz="1800" dirty="0" smtClean="0"/>
              <a:t>Transmission probability </a:t>
            </a:r>
            <a:r>
              <a:rPr lang="en-US" sz="1800" dirty="0" smtClean="0"/>
              <a:t>control</a:t>
            </a:r>
            <a:endParaRPr lang="en-US" sz="1800" dirty="0" smtClean="0"/>
          </a:p>
          <a:p>
            <a:pPr lvl="1"/>
            <a:r>
              <a:rPr lang="en-US" sz="1800" dirty="0" smtClean="0"/>
              <a:t>Etc.</a:t>
            </a:r>
          </a:p>
          <a:p>
            <a:r>
              <a:rPr lang="en-US" sz="2200" dirty="0" smtClean="0"/>
              <a:t>Overall traffic and collisions status information in OFDMA random access is difficult for individual STAs to obtain, but easy for AP.</a:t>
            </a:r>
          </a:p>
          <a:p>
            <a:r>
              <a:rPr lang="en-US" sz="2200" dirty="0" smtClean="0"/>
              <a:t>With traffic estimation, AP can determine the optimal value of the traffic tuning parameter so that optimal efficiency can be achieved.</a:t>
            </a:r>
          </a:p>
        </p:txBody>
      </p:sp>
      <p:sp>
        <p:nvSpPr>
          <p:cNvPr id="4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4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62402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Randomization Parameter Broadcasting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5992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7" name="Content Placeholder 5"/>
          <p:cNvSpPr txBox="1">
            <a:spLocks/>
          </p:cNvSpPr>
          <p:nvPr/>
        </p:nvSpPr>
        <p:spPr bwMode="auto">
          <a:xfrm>
            <a:off x="152400" y="13716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dirty="0" smtClean="0"/>
              <a:t>AP broadcasts the randomization parameter(s) to the STAs, which can be</a:t>
            </a:r>
          </a:p>
          <a:p>
            <a:pPr lvl="1"/>
            <a:r>
              <a:rPr lang="en-US" sz="1800" dirty="0" smtClean="0"/>
              <a:t>Contention window size</a:t>
            </a:r>
          </a:p>
          <a:p>
            <a:pPr lvl="1"/>
            <a:r>
              <a:rPr lang="en-US" sz="1800" dirty="0" smtClean="0"/>
              <a:t>Transmission probability</a:t>
            </a:r>
          </a:p>
          <a:p>
            <a:pPr lvl="1"/>
            <a:r>
              <a:rPr lang="en-US" sz="1800" dirty="0" smtClean="0"/>
              <a:t>Etc.</a:t>
            </a:r>
          </a:p>
          <a:p>
            <a:r>
              <a:rPr lang="en-US" sz="2200" dirty="0" smtClean="0"/>
              <a:t>The AP can broadcast it in</a:t>
            </a:r>
          </a:p>
          <a:p>
            <a:pPr lvl="1"/>
            <a:r>
              <a:rPr lang="en-US" sz="1800" dirty="0" smtClean="0"/>
              <a:t>Beacons, less overhead</a:t>
            </a:r>
          </a:p>
          <a:p>
            <a:pPr lvl="1"/>
            <a:r>
              <a:rPr lang="en-US" sz="1800" dirty="0" smtClean="0"/>
              <a:t>Trigger frame, more adaptive</a:t>
            </a:r>
          </a:p>
          <a:p>
            <a:r>
              <a:rPr lang="en-US" sz="2200" dirty="0" smtClean="0"/>
              <a:t>We propose AP broadcast the parameter(s) in the trigger frame.</a:t>
            </a:r>
          </a:p>
          <a:p>
            <a:endParaRPr lang="en-US" sz="2200" dirty="0" smtClean="0"/>
          </a:p>
        </p:txBody>
      </p:sp>
      <p:sp>
        <p:nvSpPr>
          <p:cNvPr id="4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4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62402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229600" cy="4038600"/>
          </a:xfrm>
        </p:spPr>
        <p:txBody>
          <a:bodyPr/>
          <a:lstStyle/>
          <a:p>
            <a:r>
              <a:rPr lang="en-US" dirty="0" smtClean="0"/>
              <a:t>Do you support to let AP broadcast a TBD parameter in the trigger frame to the STAs so that STAs can initiate the random access process after the trigger frames?</a:t>
            </a:r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1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295371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229600" cy="4038600"/>
          </a:xfrm>
        </p:spPr>
        <p:txBody>
          <a:bodyPr/>
          <a:lstStyle/>
          <a:p>
            <a:pPr marL="342900" lvl="4" indent="-342900"/>
            <a:r>
              <a:rPr lang="en-US" sz="2400" dirty="0" smtClean="0"/>
              <a:t>[1] </a:t>
            </a:r>
            <a:r>
              <a:rPr lang="en-US" altLang="zh-CN" sz="2400" dirty="0" smtClean="0"/>
              <a:t>UL OFDMA-based Random Access Procedure, </a:t>
            </a:r>
            <a:r>
              <a:rPr lang="en-US" sz="2400" dirty="0" smtClean="0"/>
              <a:t>doc.: IEEE 802.11-15/1105r0</a:t>
            </a:r>
            <a:endParaRPr lang="zh-CN" altLang="en-US" sz="2400" dirty="0" smtClean="0"/>
          </a:p>
          <a:p>
            <a:pPr>
              <a:buNone/>
            </a:pPr>
            <a:r>
              <a:rPr lang="en-US" b="0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295371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72250266"/>
              </p:ext>
            </p:extLst>
          </p:nvPr>
        </p:nvGraphicFramePr>
        <p:xfrm>
          <a:off x="457201" y="1295403"/>
          <a:ext cx="8001000" cy="4608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6875"/>
                <a:gridCol w="1250156"/>
                <a:gridCol w="1750219"/>
                <a:gridCol w="1416844"/>
                <a:gridCol w="1916906"/>
              </a:tblGrid>
              <a:tr h="33089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    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Kazuyuki.Sakoda@am.sony.com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YusukeC.Tanaka@jp.sony.com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Eisuke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Sakai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Eisuke.Sakai@jp.sony.com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Yuichi.Morioka@jp.sony.com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Masahito.Mori@jp.sony.com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520934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6246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03779511"/>
              </p:ext>
            </p:extLst>
          </p:nvPr>
        </p:nvGraphicFramePr>
        <p:xfrm>
          <a:off x="838200" y="1219201"/>
          <a:ext cx="7239000" cy="51920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5762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291355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82655055"/>
              </p:ext>
            </p:extLst>
          </p:nvPr>
        </p:nvGraphicFramePr>
        <p:xfrm>
          <a:off x="682625" y="1371600"/>
          <a:ext cx="7467600" cy="4501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12961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29150265"/>
              </p:ext>
            </p:extLst>
          </p:nvPr>
        </p:nvGraphicFramePr>
        <p:xfrm>
          <a:off x="771525" y="13716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2050072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4572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31500543"/>
              </p:ext>
            </p:extLst>
          </p:nvPr>
        </p:nvGraphicFramePr>
        <p:xfrm>
          <a:off x="762000" y="1078644"/>
          <a:ext cx="7620000" cy="10642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4158775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60838337"/>
              </p:ext>
            </p:extLst>
          </p:nvPr>
        </p:nvGraphicFramePr>
        <p:xfrm>
          <a:off x="416719" y="144780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4184120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61646771"/>
              </p:ext>
            </p:extLst>
          </p:nvPr>
        </p:nvGraphicFramePr>
        <p:xfrm>
          <a:off x="914400" y="14478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0408" y="6475413"/>
            <a:ext cx="160345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3561101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838200"/>
          </a:xfrm>
        </p:spPr>
        <p:txBody>
          <a:bodyPr/>
          <a:lstStyle/>
          <a:p>
            <a:r>
              <a:rPr lang="en-US" dirty="0" smtClean="0"/>
              <a:t>Overview of the Triggered OFDMA Random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5486400" cy="4572000"/>
          </a:xfrm>
        </p:spPr>
        <p:txBody>
          <a:bodyPr/>
          <a:lstStyle/>
          <a:p>
            <a:pPr lvl="0">
              <a:defRPr/>
            </a:pPr>
            <a:r>
              <a:rPr lang="en-US" sz="2000" dirty="0" smtClean="0"/>
              <a:t>STAs start UL MU operation after AP sends the trigger frames</a:t>
            </a:r>
          </a:p>
          <a:p>
            <a:pPr lvl="0">
              <a:defRPr/>
            </a:pPr>
            <a:r>
              <a:rPr lang="en-US" sz="2000" dirty="0" smtClean="0"/>
              <a:t>For random access cases, STAs randomly access an RU by using a </a:t>
            </a:r>
            <a:r>
              <a:rPr lang="en-US" sz="2000" dirty="0" smtClean="0">
                <a:solidFill>
                  <a:srgbClr val="FF0000"/>
                </a:solidFill>
              </a:rPr>
              <a:t>certain randomization algorithm.</a:t>
            </a: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Efficiency is one of the metrics to justify the OFDMA random access mechanisms. </a:t>
            </a:r>
          </a:p>
          <a:p>
            <a:pPr lvl="1">
              <a:defRPr/>
            </a:pPr>
            <a:r>
              <a:rPr lang="en-US" sz="1800" dirty="0" smtClean="0"/>
              <a:t>Efficiency = number of resource units with successful transmission/all resource units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14800" y="6553200"/>
            <a:ext cx="71383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2564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6940408" y="6520934"/>
            <a:ext cx="16034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smtClean="0"/>
              <a:t>Russell Huang, </a:t>
            </a:r>
            <a:r>
              <a:rPr lang="en-US" altLang="zh-CN" dirty="0" err="1" smtClean="0"/>
              <a:t>MediaTek</a:t>
            </a:r>
            <a:endParaRPr lang="en-US" altLang="zh-CN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828800"/>
            <a:ext cx="33401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2085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template.potx</Template>
  <TotalTime>75093</TotalTime>
  <Words>1372</Words>
  <Application>Microsoft Office PowerPoint</Application>
  <PresentationFormat>On-screen Show (4:3)</PresentationFormat>
  <Paragraphs>488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Triggered OFDMA Random Access Observations</vt:lpstr>
      <vt:lpstr>Slide 2</vt:lpstr>
      <vt:lpstr>Slide 3</vt:lpstr>
      <vt:lpstr>Slide 4</vt:lpstr>
      <vt:lpstr>Slide 5</vt:lpstr>
      <vt:lpstr>Slide 6</vt:lpstr>
      <vt:lpstr>Slide 7</vt:lpstr>
      <vt:lpstr>Slide 8</vt:lpstr>
      <vt:lpstr>Overview of the Triggered OFDMA Random Access</vt:lpstr>
      <vt:lpstr>Review - CSMA vs. Slotted ALOHA</vt:lpstr>
      <vt:lpstr>To Achieve The Best Efficiency</vt:lpstr>
      <vt:lpstr>Randomization Parameter Broadcasting</vt:lpstr>
      <vt:lpstr>Strawpoll 1 </vt:lpstr>
      <vt:lpstr>Reference 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lastModifiedBy>Mediatek</cp:lastModifiedBy>
  <cp:revision>1659</cp:revision>
  <cp:lastPrinted>1998-02-10T13:28:06Z</cp:lastPrinted>
  <dcterms:created xsi:type="dcterms:W3CDTF">2009-12-02T19:05:24Z</dcterms:created>
  <dcterms:modified xsi:type="dcterms:W3CDTF">2015-09-14T03:29:04Z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(2)Li1rKYQacqufIbF+UDzt7diGZw2hcmUb8TAK6tjRdyKv1FbzguPD8EZJAnkrmUpeGtgNbOX87TBMZE7gIdML6DE1Z2VdpDRYOr2tc86TTxDHvJdJzADypI65weeUK57crEZjf2f4Vl1Lzoe7bamMAmQbRWTP09hROXQAOHoS8/FFGFJXqP210is52ro0sc5HzAgAjYUCvByWFNMasEgFsahDmkee5HYMqH5Enw4zB+OKYtno</vt:lpwstr>
  </property>
  <property fmtid="{D5CDD505-2E9C-101B-9397-08002B2CF9AE}" pid="4" name="_ms_pID_7253431">
    <vt:lpwstr>nhVYoQ2FgOp8eHjcPf8D3rC8wS68b0aw/PVT8/E6K6aVl675B4b5auxE5Ip4JmPNdE3kUSgYzOCBZ38w+KEBD/HWUrCCkQe4GAE3nd1eFRX4WaUIY4d9H8Ju2xeUUm4ws2bkztthiHnDswoPzaWuk4Mq3fYFb7PsYZeE21w7PoiOGcDejpuIxdQpPNFk4cOoAngqePB7DLp3YWhx</vt:lpwstr>
  </property>
  <property fmtid="{D5CDD505-2E9C-101B-9397-08002B2CF9AE}" pid="5" name="sflag">
    <vt:lpwstr>1418870925</vt:lpwstr>
  </property>
</Properties>
</file>