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72" r:id="rId3"/>
    <p:sldMasterId id="2147483685" r:id="rId4"/>
  </p:sldMasterIdLst>
  <p:notesMasterIdLst>
    <p:notesMasterId r:id="rId21"/>
  </p:notesMasterIdLst>
  <p:handoutMasterIdLst>
    <p:handoutMasterId r:id="rId22"/>
  </p:handoutMasterIdLst>
  <p:sldIdLst>
    <p:sldId id="256" r:id="rId5"/>
    <p:sldId id="356" r:id="rId6"/>
    <p:sldId id="357" r:id="rId7"/>
    <p:sldId id="359" r:id="rId8"/>
    <p:sldId id="348" r:id="rId9"/>
    <p:sldId id="349" r:id="rId10"/>
    <p:sldId id="360" r:id="rId11"/>
    <p:sldId id="361" r:id="rId12"/>
    <p:sldId id="362" r:id="rId13"/>
    <p:sldId id="363" r:id="rId14"/>
    <p:sldId id="364" r:id="rId15"/>
    <p:sldId id="365" r:id="rId16"/>
    <p:sldId id="366" r:id="rId17"/>
    <p:sldId id="367" r:id="rId18"/>
    <p:sldId id="352" r:id="rId19"/>
    <p:sldId id="312"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ng Wang" initials="MW" lastIdx="6" clrIdx="0"/>
  <p:cmAuthor id="1" name="Leif Wilhelmsson R" initials="LWR"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8897" autoAdjust="0"/>
    <p:restoredTop sz="94494" autoAdjust="0"/>
  </p:normalViewPr>
  <p:slideViewPr>
    <p:cSldViewPr>
      <p:cViewPr varScale="1">
        <p:scale>
          <a:sx n="70" d="100"/>
          <a:sy n="70" d="100"/>
        </p:scale>
        <p:origin x="-1152" y="-90"/>
      </p:cViewPr>
      <p:guideLst>
        <p:guide orient="horz" pos="2160"/>
        <p:guide pos="2880"/>
      </p:guideLst>
    </p:cSldViewPr>
  </p:slideViewPr>
  <p:outlineViewPr>
    <p:cViewPr varScale="1">
      <p:scale>
        <a:sx n="170" d="200"/>
        <a:sy n="170" d="200"/>
      </p:scale>
      <p:origin x="120" y="223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49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802.11-14/YYYr0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September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Cagatay Capar, Ericsson</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802.11-14/YYYr0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September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Cagatay Capar, Ericsson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smtClean="0"/>
              <a:t>September 2015</a:t>
            </a:r>
            <a:endParaRPr lang="en-US" dirty="0"/>
          </a:p>
        </p:txBody>
      </p:sp>
      <p:sp>
        <p:nvSpPr>
          <p:cNvPr id="6" name="Rectangle 6"/>
          <p:cNvSpPr>
            <a:spLocks noGrp="1" noChangeArrowheads="1"/>
          </p:cNvSpPr>
          <p:nvPr>
            <p:ph type="ftr"/>
          </p:nvPr>
        </p:nvSpPr>
        <p:spPr>
          <a:ln/>
        </p:spPr>
        <p:txBody>
          <a:bodyPr/>
          <a:lstStyle/>
          <a:p>
            <a:r>
              <a:rPr lang="en-US" dirty="0" smtClean="0"/>
              <a:t>Cagatay Capar, Ericsson</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1"/>
          </p:nvPr>
        </p:nvSpPr>
        <p:spPr/>
        <p:txBody>
          <a:bodyPr/>
          <a:lstStyle/>
          <a:p>
            <a:r>
              <a:rPr lang="en-US" dirty="0" smtClean="0"/>
              <a:t>September 2015</a:t>
            </a:r>
            <a:endParaRPr lang="en-US" dirty="0"/>
          </a:p>
        </p:txBody>
      </p:sp>
      <p:sp>
        <p:nvSpPr>
          <p:cNvPr id="6" name="Footer Placeholder 5"/>
          <p:cNvSpPr>
            <a:spLocks noGrp="1"/>
          </p:cNvSpPr>
          <p:nvPr>
            <p:ph type="ftr" idx="12"/>
          </p:nvPr>
        </p:nvSpPr>
        <p:spPr/>
        <p:txBody>
          <a:bodyPr/>
          <a:lstStyle/>
          <a:p>
            <a:r>
              <a:rPr lang="en-US" dirty="0" smtClean="0"/>
              <a:t>Cagatay Capar, Ericsson</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625295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September 2015</a:t>
            </a:r>
            <a:endParaRPr lang="en-US" dirty="0"/>
          </a:p>
        </p:txBody>
      </p:sp>
      <p:sp>
        <p:nvSpPr>
          <p:cNvPr id="5" name="Footer Placeholder 4"/>
          <p:cNvSpPr>
            <a:spLocks noGrp="1"/>
          </p:cNvSpPr>
          <p:nvPr>
            <p:ph type="ftr" idx="11"/>
          </p:nvPr>
        </p:nvSpPr>
        <p:spPr/>
        <p:txBody>
          <a:bodyPr/>
          <a:lstStyle/>
          <a:p>
            <a:r>
              <a:rPr lang="en-US" smtClean="0"/>
              <a:t>Cagatay Capar, Ericsson</a:t>
            </a:r>
            <a:endParaRPr lang="en-US" dirty="0"/>
          </a:p>
        </p:txBody>
      </p:sp>
      <p:sp>
        <p:nvSpPr>
          <p:cNvPr id="6" name="Slide Number Placeholder 5"/>
          <p:cNvSpPr>
            <a:spLocks noGrp="1"/>
          </p:cNvSpPr>
          <p:nvPr>
            <p:ph type="sldNum" idx="12"/>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24548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September 2015</a:t>
            </a:r>
            <a:endParaRPr lang="en-US" dirty="0"/>
          </a:p>
        </p:txBody>
      </p:sp>
      <p:sp>
        <p:nvSpPr>
          <p:cNvPr id="5" name="Footer Placeholder 4"/>
          <p:cNvSpPr>
            <a:spLocks noGrp="1"/>
          </p:cNvSpPr>
          <p:nvPr>
            <p:ph type="ftr" idx="11"/>
          </p:nvPr>
        </p:nvSpPr>
        <p:spPr/>
        <p:txBody>
          <a:bodyPr/>
          <a:lstStyle/>
          <a:p>
            <a:r>
              <a:rPr lang="en-US" smtClean="0"/>
              <a:t>Cagatay Capar, Ericsson</a:t>
            </a:r>
            <a:endParaRPr lang="en-US" dirty="0"/>
          </a:p>
        </p:txBody>
      </p:sp>
      <p:sp>
        <p:nvSpPr>
          <p:cNvPr id="6" name="Slide Number Placeholder 5"/>
          <p:cNvSpPr>
            <a:spLocks noGrp="1"/>
          </p:cNvSpPr>
          <p:nvPr>
            <p:ph type="sldNum" idx="12"/>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24548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Cagatay Capar, Ericsson</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2015</a:t>
            </a:r>
            <a:endParaRPr lang="en-GB" dirty="0"/>
          </a:p>
        </p:txBody>
      </p:sp>
      <p:sp>
        <p:nvSpPr>
          <p:cNvPr id="5" name="Footer Placeholder 4"/>
          <p:cNvSpPr>
            <a:spLocks noGrp="1"/>
          </p:cNvSpPr>
          <p:nvPr>
            <p:ph type="ftr" idx="11"/>
          </p:nvPr>
        </p:nvSpPr>
        <p:spPr/>
        <p:txBody>
          <a:bodyPr/>
          <a:lstStyle>
            <a:lvl1pPr>
              <a:defRPr/>
            </a:lvl1pPr>
          </a:lstStyle>
          <a:p>
            <a:r>
              <a:rPr lang="fr-FR" dirty="0" smtClean="0"/>
              <a:t>Cagatay Capar, Ericsson</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1639829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654531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1910201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September 2015</a:t>
            </a:r>
            <a:endParaRPr lang="en-US" dirty="0"/>
          </a:p>
        </p:txBody>
      </p:sp>
      <p:sp>
        <p:nvSpPr>
          <p:cNvPr id="6" name="Footer Placeholder 5"/>
          <p:cNvSpPr>
            <a:spLocks noGrp="1"/>
          </p:cNvSpPr>
          <p:nvPr>
            <p:ph type="ftr" sz="quarter" idx="11"/>
          </p:nvPr>
        </p:nvSpPr>
        <p:spPr/>
        <p:txBody>
          <a:bodyPr/>
          <a:lstStyle/>
          <a:p>
            <a:r>
              <a:rPr lang="fr-FR" dirty="0" smtClean="0"/>
              <a:t>Cagatay Capar, Ericsson</a:t>
            </a:r>
            <a:endParaRPr lang="en-US" dirty="0"/>
          </a:p>
        </p:txBody>
      </p:sp>
      <p:sp>
        <p:nvSpPr>
          <p:cNvPr id="7" name="Slide Number Placeholder 6"/>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1825463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September 2015</a:t>
            </a:r>
            <a:endParaRPr lang="en-US" dirty="0"/>
          </a:p>
        </p:txBody>
      </p:sp>
      <p:sp>
        <p:nvSpPr>
          <p:cNvPr id="8" name="Footer Placeholder 7"/>
          <p:cNvSpPr>
            <a:spLocks noGrp="1"/>
          </p:cNvSpPr>
          <p:nvPr>
            <p:ph type="ftr" sz="quarter" idx="11"/>
          </p:nvPr>
        </p:nvSpPr>
        <p:spPr/>
        <p:txBody>
          <a:bodyPr/>
          <a:lstStyle/>
          <a:p>
            <a:r>
              <a:rPr lang="fr-FR" dirty="0" smtClean="0"/>
              <a:t>Cagatay Capar, Ericsson</a:t>
            </a:r>
            <a:endParaRPr lang="en-US" dirty="0"/>
          </a:p>
        </p:txBody>
      </p:sp>
      <p:sp>
        <p:nvSpPr>
          <p:cNvPr id="9" name="Slide Number Placeholder 8"/>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3580998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September 2015</a:t>
            </a:r>
            <a:endParaRPr lang="en-US" dirty="0"/>
          </a:p>
        </p:txBody>
      </p:sp>
      <p:sp>
        <p:nvSpPr>
          <p:cNvPr id="4" name="Footer Placeholder 3"/>
          <p:cNvSpPr>
            <a:spLocks noGrp="1"/>
          </p:cNvSpPr>
          <p:nvPr>
            <p:ph type="ftr" sz="quarter" idx="11"/>
          </p:nvPr>
        </p:nvSpPr>
        <p:spPr/>
        <p:txBody>
          <a:bodyPr/>
          <a:lstStyle/>
          <a:p>
            <a:r>
              <a:rPr lang="fr-FR" dirty="0" smtClean="0"/>
              <a:t>Cagatay Capar, Ericsson</a:t>
            </a:r>
            <a:endParaRPr lang="en-US" dirty="0"/>
          </a:p>
        </p:txBody>
      </p:sp>
      <p:sp>
        <p:nvSpPr>
          <p:cNvPr id="5" name="Slide Number Placeholder 4"/>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314291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September 2015</a:t>
            </a:r>
            <a:endParaRPr lang="en-US" dirty="0"/>
          </a:p>
        </p:txBody>
      </p:sp>
      <p:sp>
        <p:nvSpPr>
          <p:cNvPr id="3" name="Footer Placeholder 2"/>
          <p:cNvSpPr>
            <a:spLocks noGrp="1"/>
          </p:cNvSpPr>
          <p:nvPr>
            <p:ph type="ftr" sz="quarter" idx="11"/>
          </p:nvPr>
        </p:nvSpPr>
        <p:spPr/>
        <p:txBody>
          <a:bodyPr/>
          <a:lstStyle/>
          <a:p>
            <a:r>
              <a:rPr lang="fr-FR" dirty="0" smtClean="0"/>
              <a:t>Cagatay Capar, Ericsson</a:t>
            </a:r>
            <a:endParaRPr lang="en-US" dirty="0"/>
          </a:p>
        </p:txBody>
      </p:sp>
      <p:sp>
        <p:nvSpPr>
          <p:cNvPr id="4" name="Slide Number Placeholder 3"/>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3340533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September 2015</a:t>
            </a:r>
            <a:endParaRPr lang="en-US" dirty="0"/>
          </a:p>
        </p:txBody>
      </p:sp>
      <p:sp>
        <p:nvSpPr>
          <p:cNvPr id="6" name="Footer Placeholder 5"/>
          <p:cNvSpPr>
            <a:spLocks noGrp="1"/>
          </p:cNvSpPr>
          <p:nvPr>
            <p:ph type="ftr" sz="quarter" idx="11"/>
          </p:nvPr>
        </p:nvSpPr>
        <p:spPr/>
        <p:txBody>
          <a:bodyPr/>
          <a:lstStyle/>
          <a:p>
            <a:r>
              <a:rPr lang="fr-FR" dirty="0" smtClean="0"/>
              <a:t>Cagatay Capar, Ericsson</a:t>
            </a:r>
            <a:endParaRPr lang="en-US" dirty="0"/>
          </a:p>
        </p:txBody>
      </p:sp>
      <p:sp>
        <p:nvSpPr>
          <p:cNvPr id="7" name="Slide Number Placeholder 6"/>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4215769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September 2015</a:t>
            </a:r>
            <a:endParaRPr lang="en-US" dirty="0"/>
          </a:p>
        </p:txBody>
      </p:sp>
      <p:sp>
        <p:nvSpPr>
          <p:cNvPr id="6" name="Footer Placeholder 5"/>
          <p:cNvSpPr>
            <a:spLocks noGrp="1"/>
          </p:cNvSpPr>
          <p:nvPr>
            <p:ph type="ftr" sz="quarter" idx="11"/>
          </p:nvPr>
        </p:nvSpPr>
        <p:spPr/>
        <p:txBody>
          <a:bodyPr/>
          <a:lstStyle/>
          <a:p>
            <a:r>
              <a:rPr lang="fr-FR" dirty="0" smtClean="0"/>
              <a:t>Cagatay Capar, Ericsson</a:t>
            </a:r>
            <a:endParaRPr lang="en-US" dirty="0"/>
          </a:p>
        </p:txBody>
      </p:sp>
      <p:sp>
        <p:nvSpPr>
          <p:cNvPr id="7" name="Slide Number Placeholder 6"/>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6803250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3227186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dirty="0" smtClean="0"/>
              <a:t>Cagatay Capar,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2015</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17251943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5449090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859059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37175939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September 2015</a:t>
            </a:r>
            <a:endParaRPr lang="en-US" dirty="0"/>
          </a:p>
        </p:txBody>
      </p:sp>
      <p:sp>
        <p:nvSpPr>
          <p:cNvPr id="6" name="Footer Placeholder 5"/>
          <p:cNvSpPr>
            <a:spLocks noGrp="1"/>
          </p:cNvSpPr>
          <p:nvPr>
            <p:ph type="ftr" sz="quarter" idx="11"/>
          </p:nvPr>
        </p:nvSpPr>
        <p:spPr/>
        <p:txBody>
          <a:bodyPr/>
          <a:lstStyle/>
          <a:p>
            <a:r>
              <a:rPr lang="fr-FR" dirty="0" smtClean="0"/>
              <a:t>Cagatay Capar, Ericsson</a:t>
            </a:r>
            <a:endParaRPr lang="en-US" dirty="0"/>
          </a:p>
        </p:txBody>
      </p:sp>
      <p:sp>
        <p:nvSpPr>
          <p:cNvPr id="7" name="Slide Number Placeholder 6"/>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17416797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September 2015</a:t>
            </a:r>
            <a:endParaRPr lang="en-US" dirty="0"/>
          </a:p>
        </p:txBody>
      </p:sp>
      <p:sp>
        <p:nvSpPr>
          <p:cNvPr id="8" name="Footer Placeholder 7"/>
          <p:cNvSpPr>
            <a:spLocks noGrp="1"/>
          </p:cNvSpPr>
          <p:nvPr>
            <p:ph type="ftr" sz="quarter" idx="11"/>
          </p:nvPr>
        </p:nvSpPr>
        <p:spPr/>
        <p:txBody>
          <a:bodyPr/>
          <a:lstStyle/>
          <a:p>
            <a:r>
              <a:rPr lang="fr-FR" dirty="0" smtClean="0"/>
              <a:t>Cagatay Capar, Ericsson</a:t>
            </a:r>
            <a:endParaRPr lang="en-US" dirty="0"/>
          </a:p>
        </p:txBody>
      </p:sp>
      <p:sp>
        <p:nvSpPr>
          <p:cNvPr id="9" name="Slide Number Placeholder 8"/>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4138092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September 2015</a:t>
            </a:r>
            <a:endParaRPr lang="en-US" dirty="0"/>
          </a:p>
        </p:txBody>
      </p:sp>
      <p:sp>
        <p:nvSpPr>
          <p:cNvPr id="4" name="Footer Placeholder 3"/>
          <p:cNvSpPr>
            <a:spLocks noGrp="1"/>
          </p:cNvSpPr>
          <p:nvPr>
            <p:ph type="ftr" sz="quarter" idx="11"/>
          </p:nvPr>
        </p:nvSpPr>
        <p:spPr/>
        <p:txBody>
          <a:bodyPr/>
          <a:lstStyle/>
          <a:p>
            <a:r>
              <a:rPr lang="fr-FR" dirty="0" smtClean="0"/>
              <a:t>Cagatay Capar, Ericsson</a:t>
            </a:r>
            <a:endParaRPr lang="en-US" dirty="0"/>
          </a:p>
        </p:txBody>
      </p:sp>
      <p:sp>
        <p:nvSpPr>
          <p:cNvPr id="5" name="Slide Number Placeholder 4"/>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31135304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September 2015</a:t>
            </a:r>
            <a:endParaRPr lang="en-US" dirty="0"/>
          </a:p>
        </p:txBody>
      </p:sp>
      <p:sp>
        <p:nvSpPr>
          <p:cNvPr id="3" name="Footer Placeholder 2"/>
          <p:cNvSpPr>
            <a:spLocks noGrp="1"/>
          </p:cNvSpPr>
          <p:nvPr>
            <p:ph type="ftr" sz="quarter" idx="11"/>
          </p:nvPr>
        </p:nvSpPr>
        <p:spPr/>
        <p:txBody>
          <a:bodyPr/>
          <a:lstStyle/>
          <a:p>
            <a:r>
              <a:rPr lang="fr-FR" dirty="0" smtClean="0"/>
              <a:t>Cagatay Capar, Ericsson</a:t>
            </a:r>
            <a:endParaRPr lang="en-US" dirty="0"/>
          </a:p>
        </p:txBody>
      </p:sp>
      <p:sp>
        <p:nvSpPr>
          <p:cNvPr id="4" name="Slide Number Placeholder 3"/>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34191488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September 2015</a:t>
            </a:r>
            <a:endParaRPr lang="en-US" dirty="0"/>
          </a:p>
        </p:txBody>
      </p:sp>
      <p:sp>
        <p:nvSpPr>
          <p:cNvPr id="6" name="Footer Placeholder 5"/>
          <p:cNvSpPr>
            <a:spLocks noGrp="1"/>
          </p:cNvSpPr>
          <p:nvPr>
            <p:ph type="ftr" sz="quarter" idx="11"/>
          </p:nvPr>
        </p:nvSpPr>
        <p:spPr/>
        <p:txBody>
          <a:bodyPr/>
          <a:lstStyle/>
          <a:p>
            <a:r>
              <a:rPr lang="fr-FR" dirty="0" smtClean="0"/>
              <a:t>Cagatay Capar, Ericsson</a:t>
            </a:r>
            <a:endParaRPr lang="en-US" dirty="0"/>
          </a:p>
        </p:txBody>
      </p:sp>
      <p:sp>
        <p:nvSpPr>
          <p:cNvPr id="7" name="Slide Number Placeholder 6"/>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14486287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September 2015</a:t>
            </a:r>
            <a:endParaRPr lang="en-US" dirty="0"/>
          </a:p>
        </p:txBody>
      </p:sp>
      <p:sp>
        <p:nvSpPr>
          <p:cNvPr id="6" name="Footer Placeholder 5"/>
          <p:cNvSpPr>
            <a:spLocks noGrp="1"/>
          </p:cNvSpPr>
          <p:nvPr>
            <p:ph type="ftr" sz="quarter" idx="11"/>
          </p:nvPr>
        </p:nvSpPr>
        <p:spPr/>
        <p:txBody>
          <a:bodyPr/>
          <a:lstStyle/>
          <a:p>
            <a:r>
              <a:rPr lang="fr-FR" dirty="0" smtClean="0"/>
              <a:t>Cagatay Capar, Ericsson</a:t>
            </a:r>
            <a:endParaRPr lang="en-US" dirty="0"/>
          </a:p>
        </p:txBody>
      </p:sp>
      <p:sp>
        <p:nvSpPr>
          <p:cNvPr id="7" name="Slide Number Placeholder 6"/>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860248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2015</a:t>
            </a:r>
            <a:endParaRPr lang="en-GB" dirty="0"/>
          </a:p>
        </p:txBody>
      </p:sp>
      <p:sp>
        <p:nvSpPr>
          <p:cNvPr id="5" name="Footer Placeholder 4"/>
          <p:cNvSpPr>
            <a:spLocks noGrp="1"/>
          </p:cNvSpPr>
          <p:nvPr>
            <p:ph type="ftr" idx="11"/>
          </p:nvPr>
        </p:nvSpPr>
        <p:spPr/>
        <p:txBody>
          <a:bodyPr/>
          <a:lstStyle>
            <a:lvl1pPr>
              <a:defRPr/>
            </a:lvl1pPr>
          </a:lstStyle>
          <a:p>
            <a:r>
              <a:rPr lang="fr-FR" dirty="0" smtClean="0"/>
              <a:t>Cagatay Capar, Ericsson</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21526237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39877707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September 2015</a:t>
            </a:r>
            <a:endParaRPr lang="en-US" dirty="0"/>
          </a:p>
        </p:txBody>
      </p:sp>
      <p:sp>
        <p:nvSpPr>
          <p:cNvPr id="4" name="Footer Placeholder 3"/>
          <p:cNvSpPr>
            <a:spLocks noGrp="1"/>
          </p:cNvSpPr>
          <p:nvPr>
            <p:ph type="ftr" sz="quarter" idx="11"/>
          </p:nvPr>
        </p:nvSpPr>
        <p:spPr/>
        <p:txBody>
          <a:bodyPr/>
          <a:lstStyle/>
          <a:p>
            <a:r>
              <a:rPr lang="fr-FR" dirty="0" smtClean="0"/>
              <a:t>Cagatay Capar, Ericsson</a:t>
            </a:r>
            <a:endParaRPr lang="en-US" dirty="0"/>
          </a:p>
        </p:txBody>
      </p:sp>
      <p:sp>
        <p:nvSpPr>
          <p:cNvPr id="5" name="Slide Number Placeholder 4"/>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5730831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35517929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19954634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29705662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September 2015</a:t>
            </a:r>
            <a:endParaRPr lang="en-US" dirty="0"/>
          </a:p>
        </p:txBody>
      </p:sp>
      <p:sp>
        <p:nvSpPr>
          <p:cNvPr id="6" name="Footer Placeholder 5"/>
          <p:cNvSpPr>
            <a:spLocks noGrp="1"/>
          </p:cNvSpPr>
          <p:nvPr>
            <p:ph type="ftr" sz="quarter" idx="11"/>
          </p:nvPr>
        </p:nvSpPr>
        <p:spPr/>
        <p:txBody>
          <a:bodyPr/>
          <a:lstStyle/>
          <a:p>
            <a:r>
              <a:rPr lang="fr-FR" dirty="0" smtClean="0"/>
              <a:t>Cagatay Capar, Ericsson</a:t>
            </a:r>
            <a:endParaRPr lang="en-US" dirty="0"/>
          </a:p>
        </p:txBody>
      </p:sp>
      <p:sp>
        <p:nvSpPr>
          <p:cNvPr id="7" name="Slide Number Placeholder 6"/>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41310661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September 2015</a:t>
            </a:r>
            <a:endParaRPr lang="en-US" dirty="0"/>
          </a:p>
        </p:txBody>
      </p:sp>
      <p:sp>
        <p:nvSpPr>
          <p:cNvPr id="8" name="Footer Placeholder 7"/>
          <p:cNvSpPr>
            <a:spLocks noGrp="1"/>
          </p:cNvSpPr>
          <p:nvPr>
            <p:ph type="ftr" sz="quarter" idx="11"/>
          </p:nvPr>
        </p:nvSpPr>
        <p:spPr/>
        <p:txBody>
          <a:bodyPr/>
          <a:lstStyle/>
          <a:p>
            <a:r>
              <a:rPr lang="fr-FR" dirty="0" smtClean="0"/>
              <a:t>Cagatay Capar, Ericsson</a:t>
            </a:r>
            <a:endParaRPr lang="en-US" dirty="0"/>
          </a:p>
        </p:txBody>
      </p:sp>
      <p:sp>
        <p:nvSpPr>
          <p:cNvPr id="9" name="Slide Number Placeholder 8"/>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34303738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September 2015</a:t>
            </a:r>
            <a:endParaRPr lang="en-US" dirty="0"/>
          </a:p>
        </p:txBody>
      </p:sp>
      <p:sp>
        <p:nvSpPr>
          <p:cNvPr id="4" name="Footer Placeholder 3"/>
          <p:cNvSpPr>
            <a:spLocks noGrp="1"/>
          </p:cNvSpPr>
          <p:nvPr>
            <p:ph type="ftr" sz="quarter" idx="11"/>
          </p:nvPr>
        </p:nvSpPr>
        <p:spPr/>
        <p:txBody>
          <a:bodyPr/>
          <a:lstStyle/>
          <a:p>
            <a:r>
              <a:rPr lang="fr-FR" dirty="0" smtClean="0"/>
              <a:t>Cagatay Capar, Ericsson</a:t>
            </a:r>
            <a:endParaRPr lang="en-US" dirty="0"/>
          </a:p>
        </p:txBody>
      </p:sp>
      <p:sp>
        <p:nvSpPr>
          <p:cNvPr id="5" name="Slide Number Placeholder 4"/>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13419586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September 2015</a:t>
            </a:r>
            <a:endParaRPr lang="en-US" dirty="0"/>
          </a:p>
        </p:txBody>
      </p:sp>
      <p:sp>
        <p:nvSpPr>
          <p:cNvPr id="3" name="Footer Placeholder 2"/>
          <p:cNvSpPr>
            <a:spLocks noGrp="1"/>
          </p:cNvSpPr>
          <p:nvPr>
            <p:ph type="ftr" sz="quarter" idx="11"/>
          </p:nvPr>
        </p:nvSpPr>
        <p:spPr/>
        <p:txBody>
          <a:bodyPr/>
          <a:lstStyle/>
          <a:p>
            <a:r>
              <a:rPr lang="fr-FR" dirty="0" smtClean="0"/>
              <a:t>Cagatay Capar, Ericsson</a:t>
            </a:r>
            <a:endParaRPr lang="en-US" dirty="0"/>
          </a:p>
        </p:txBody>
      </p:sp>
      <p:sp>
        <p:nvSpPr>
          <p:cNvPr id="4" name="Slide Number Placeholder 3"/>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3264143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September 2015</a:t>
            </a:r>
            <a:endParaRPr lang="en-GB" dirty="0"/>
          </a:p>
        </p:txBody>
      </p:sp>
      <p:sp>
        <p:nvSpPr>
          <p:cNvPr id="6" name="Footer Placeholder 5"/>
          <p:cNvSpPr>
            <a:spLocks noGrp="1"/>
          </p:cNvSpPr>
          <p:nvPr>
            <p:ph type="ftr" idx="11"/>
          </p:nvPr>
        </p:nvSpPr>
        <p:spPr/>
        <p:txBody>
          <a:bodyPr/>
          <a:lstStyle>
            <a:lvl1pPr>
              <a:defRPr/>
            </a:lvl1pPr>
          </a:lstStyle>
          <a:p>
            <a:r>
              <a:rPr lang="fr-FR" dirty="0" smtClean="0"/>
              <a:t>Cagatay Capar, Ericsson</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September 2015</a:t>
            </a:r>
            <a:endParaRPr lang="en-US" dirty="0"/>
          </a:p>
        </p:txBody>
      </p:sp>
      <p:sp>
        <p:nvSpPr>
          <p:cNvPr id="6" name="Footer Placeholder 5"/>
          <p:cNvSpPr>
            <a:spLocks noGrp="1"/>
          </p:cNvSpPr>
          <p:nvPr>
            <p:ph type="ftr" sz="quarter" idx="11"/>
          </p:nvPr>
        </p:nvSpPr>
        <p:spPr/>
        <p:txBody>
          <a:bodyPr/>
          <a:lstStyle/>
          <a:p>
            <a:r>
              <a:rPr lang="fr-FR" dirty="0" smtClean="0"/>
              <a:t>Cagatay Capar, Ericsson</a:t>
            </a:r>
            <a:endParaRPr lang="en-US" dirty="0"/>
          </a:p>
        </p:txBody>
      </p:sp>
      <p:sp>
        <p:nvSpPr>
          <p:cNvPr id="7" name="Slide Number Placeholder 6"/>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176761490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September 2015</a:t>
            </a:r>
            <a:endParaRPr lang="en-US" dirty="0"/>
          </a:p>
        </p:txBody>
      </p:sp>
      <p:sp>
        <p:nvSpPr>
          <p:cNvPr id="6" name="Footer Placeholder 5"/>
          <p:cNvSpPr>
            <a:spLocks noGrp="1"/>
          </p:cNvSpPr>
          <p:nvPr>
            <p:ph type="ftr" sz="quarter" idx="11"/>
          </p:nvPr>
        </p:nvSpPr>
        <p:spPr/>
        <p:txBody>
          <a:bodyPr/>
          <a:lstStyle/>
          <a:p>
            <a:r>
              <a:rPr lang="fr-FR" dirty="0" smtClean="0"/>
              <a:t>Cagatay Capar, Ericsson</a:t>
            </a:r>
            <a:endParaRPr lang="en-US" dirty="0"/>
          </a:p>
        </p:txBody>
      </p:sp>
      <p:sp>
        <p:nvSpPr>
          <p:cNvPr id="7" name="Slide Number Placeholder 6"/>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32363443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20479549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2015</a:t>
            </a:r>
            <a:endParaRPr lang="en-US" dirty="0"/>
          </a:p>
        </p:txBody>
      </p:sp>
      <p:sp>
        <p:nvSpPr>
          <p:cNvPr id="5" name="Footer Placeholder 4"/>
          <p:cNvSpPr>
            <a:spLocks noGrp="1"/>
          </p:cNvSpPr>
          <p:nvPr>
            <p:ph type="ftr" sz="quarter" idx="11"/>
          </p:nvPr>
        </p:nvSpPr>
        <p:spPr/>
        <p:txBody>
          <a:bodyPr/>
          <a:lstStyle/>
          <a:p>
            <a:r>
              <a:rPr lang="fr-FR" dirty="0" smtClean="0"/>
              <a:t>Cagatay Capar, Ericsson</a:t>
            </a:r>
            <a:endParaRPr lang="en-US" dirty="0"/>
          </a:p>
        </p:txBody>
      </p:sp>
      <p:sp>
        <p:nvSpPr>
          <p:cNvPr id="6" name="Slide Number Placeholder 5"/>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128287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September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dirty="0" smtClean="0"/>
              <a:t>Cagatay Capar, Ericsson</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September 2015</a:t>
            </a:r>
            <a:endParaRPr lang="en-GB" dirty="0"/>
          </a:p>
        </p:txBody>
      </p:sp>
      <p:sp>
        <p:nvSpPr>
          <p:cNvPr id="4" name="Footer Placeholder 3"/>
          <p:cNvSpPr>
            <a:spLocks noGrp="1"/>
          </p:cNvSpPr>
          <p:nvPr>
            <p:ph type="ftr" idx="11"/>
          </p:nvPr>
        </p:nvSpPr>
        <p:spPr/>
        <p:txBody>
          <a:bodyPr/>
          <a:lstStyle>
            <a:lvl1pPr>
              <a:defRPr/>
            </a:lvl1pPr>
          </a:lstStyle>
          <a:p>
            <a:r>
              <a:rPr lang="fr-FR" dirty="0" smtClean="0"/>
              <a:t>Cagatay Capar, Ericsson</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September 2015</a:t>
            </a:r>
            <a:endParaRPr lang="en-GB" dirty="0"/>
          </a:p>
        </p:txBody>
      </p:sp>
      <p:sp>
        <p:nvSpPr>
          <p:cNvPr id="3" name="Footer Placeholder 2"/>
          <p:cNvSpPr>
            <a:spLocks noGrp="1"/>
          </p:cNvSpPr>
          <p:nvPr>
            <p:ph type="ftr" idx="11"/>
          </p:nvPr>
        </p:nvSpPr>
        <p:spPr/>
        <p:txBody>
          <a:bodyPr/>
          <a:lstStyle>
            <a:lvl1pPr>
              <a:defRPr/>
            </a:lvl1pPr>
          </a:lstStyle>
          <a:p>
            <a:r>
              <a:rPr lang="fr-FR" dirty="0" smtClean="0"/>
              <a:t>Cagatay Capar, Ericsson</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2015</a:t>
            </a:r>
            <a:endParaRPr lang="en-GB" dirty="0"/>
          </a:p>
        </p:txBody>
      </p:sp>
      <p:sp>
        <p:nvSpPr>
          <p:cNvPr id="5" name="Footer Placeholder 4"/>
          <p:cNvSpPr>
            <a:spLocks noGrp="1"/>
          </p:cNvSpPr>
          <p:nvPr>
            <p:ph type="ftr" idx="11"/>
          </p:nvPr>
        </p:nvSpPr>
        <p:spPr/>
        <p:txBody>
          <a:bodyPr/>
          <a:lstStyle>
            <a:lvl1pPr>
              <a:defRPr/>
            </a:lvl1pPr>
          </a:lstStyle>
          <a:p>
            <a:r>
              <a:rPr lang="fr-FR" dirty="0" smtClean="0"/>
              <a:t>Cagatay Capar, Ericsson</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2015</a:t>
            </a:r>
            <a:endParaRPr lang="en-GB" dirty="0"/>
          </a:p>
        </p:txBody>
      </p:sp>
      <p:sp>
        <p:nvSpPr>
          <p:cNvPr id="5" name="Footer Placeholder 4"/>
          <p:cNvSpPr>
            <a:spLocks noGrp="1"/>
          </p:cNvSpPr>
          <p:nvPr>
            <p:ph type="ftr" idx="11"/>
          </p:nvPr>
        </p:nvSpPr>
        <p:spPr/>
        <p:txBody>
          <a:bodyPr/>
          <a:lstStyle>
            <a:lvl1pPr>
              <a:defRPr/>
            </a:lvl1pPr>
          </a:lstStyle>
          <a:p>
            <a:r>
              <a:rPr lang="fr-FR" dirty="0" smtClean="0"/>
              <a:t>Cagatay Capar, Ericsson</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theme" Target="../theme/theme3.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dirty="0" smtClean="0"/>
              <a:t>Cagatay Capar,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802.11-15/1131r0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September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Cagatay Capar, Ericsson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78B49-0CA6-41D8-944F-3BDA40EE0EB5}" type="slidenum">
              <a:rPr lang="en-US" smtClean="0"/>
              <a:t>‹#›</a:t>
            </a:fld>
            <a:endParaRPr lang="en-US" dirty="0"/>
          </a:p>
        </p:txBody>
      </p:sp>
    </p:spTree>
    <p:extLst>
      <p:ext uri="{BB962C8B-B14F-4D97-AF65-F5344CB8AC3E}">
        <p14:creationId xmlns:p14="http://schemas.microsoft.com/office/powerpoint/2010/main" val="480707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September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Cagatay Capar, Ericsson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0F5CF9-D1FB-45C5-B0CA-87CE2B060C50}" type="slidenum">
              <a:rPr lang="en-US" smtClean="0"/>
              <a:t>‹#›</a:t>
            </a:fld>
            <a:endParaRPr lang="en-US" dirty="0"/>
          </a:p>
        </p:txBody>
      </p:sp>
    </p:spTree>
    <p:extLst>
      <p:ext uri="{BB962C8B-B14F-4D97-AF65-F5344CB8AC3E}">
        <p14:creationId xmlns:p14="http://schemas.microsoft.com/office/powerpoint/2010/main" val="14947929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September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Cagatay Capar, Ericsson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664CBD-B3A8-4C1B-AC9E-E1A4AE48E7A0}" type="slidenum">
              <a:rPr lang="en-US" smtClean="0"/>
              <a:t>‹#›</a:t>
            </a:fld>
            <a:endParaRPr lang="en-US" dirty="0"/>
          </a:p>
        </p:txBody>
      </p:sp>
    </p:spTree>
    <p:extLst>
      <p:ext uri="{BB962C8B-B14F-4D97-AF65-F5344CB8AC3E}">
        <p14:creationId xmlns:p14="http://schemas.microsoft.com/office/powerpoint/2010/main" val="153761096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6.png"/><Relationship Id="rId18" Type="http://schemas.openxmlformats.org/officeDocument/2006/relationships/image" Target="../media/image31.png"/><Relationship Id="rId26" Type="http://schemas.openxmlformats.org/officeDocument/2006/relationships/image" Target="../media/image39.png"/><Relationship Id="rId7" Type="http://schemas.openxmlformats.org/officeDocument/2006/relationships/image" Target="../media/image20.png"/><Relationship Id="rId12" Type="http://schemas.openxmlformats.org/officeDocument/2006/relationships/image" Target="../media/image25.png"/><Relationship Id="rId17" Type="http://schemas.openxmlformats.org/officeDocument/2006/relationships/image" Target="../media/image14.png"/><Relationship Id="rId25" Type="http://schemas.openxmlformats.org/officeDocument/2006/relationships/image" Target="../media/image15.png"/><Relationship Id="rId2" Type="http://schemas.openxmlformats.org/officeDocument/2006/relationships/image" Target="../media/image12.png"/><Relationship Id="rId16" Type="http://schemas.openxmlformats.org/officeDocument/2006/relationships/image" Target="../media/image13.png"/><Relationship Id="rId20" Type="http://schemas.openxmlformats.org/officeDocument/2006/relationships/image" Target="../media/image33.png"/><Relationship Id="rId1" Type="http://schemas.openxmlformats.org/officeDocument/2006/relationships/slideLayout" Target="../slideLayouts/slideLayout2.xml"/><Relationship Id="rId6" Type="http://schemas.openxmlformats.org/officeDocument/2006/relationships/image" Target="../media/image19.png"/><Relationship Id="rId11" Type="http://schemas.openxmlformats.org/officeDocument/2006/relationships/image" Target="../media/image24.png"/><Relationship Id="rId24" Type="http://schemas.openxmlformats.org/officeDocument/2006/relationships/image" Target="../media/image37.png"/><Relationship Id="rId5" Type="http://schemas.openxmlformats.org/officeDocument/2006/relationships/image" Target="../media/image18.png"/><Relationship Id="rId15" Type="http://schemas.openxmlformats.org/officeDocument/2006/relationships/image" Target="../media/image28.png"/><Relationship Id="rId23" Type="http://schemas.openxmlformats.org/officeDocument/2006/relationships/image" Target="../media/image36.png"/><Relationship Id="rId10" Type="http://schemas.openxmlformats.org/officeDocument/2006/relationships/image" Target="../media/image23.png"/><Relationship Id="rId19" Type="http://schemas.openxmlformats.org/officeDocument/2006/relationships/image" Target="../media/image32.png"/><Relationship Id="rId4" Type="http://schemas.openxmlformats.org/officeDocument/2006/relationships/image" Target="../media/image17.png"/><Relationship Id="rId9" Type="http://schemas.openxmlformats.org/officeDocument/2006/relationships/image" Target="../media/image22.png"/><Relationship Id="rId14" Type="http://schemas.openxmlformats.org/officeDocument/2006/relationships/image" Target="../media/image27.png"/><Relationship Id="rId22" Type="http://schemas.openxmlformats.org/officeDocument/2006/relationships/image" Target="../media/image35.png"/><Relationship Id="rId27"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29.png"/><Relationship Id="rId4" Type="http://schemas.openxmlformats.org/officeDocument/2006/relationships/image" Target="../media/image4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fr-FR" dirty="0" smtClean="0"/>
              <a:t>Cagatay Capar,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0075" y="1155973"/>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
            </a:r>
            <a:br>
              <a:rPr lang="en-GB" dirty="0" smtClean="0"/>
            </a:br>
            <a:r>
              <a:rPr lang="en-GB" dirty="0" smtClean="0"/>
              <a:t>Efficient Beam Selection for Hybrid Beamforming</a:t>
            </a:r>
            <a:br>
              <a:rPr lang="en-GB" dirty="0" smtClean="0"/>
            </a:br>
            <a:r>
              <a:rPr lang="en-GB" dirty="0" smtClean="0"/>
              <a:t/>
            </a:r>
            <a:br>
              <a:rPr lang="en-GB" dirty="0" smtClean="0"/>
            </a:br>
            <a:r>
              <a:rPr lang="en-GB" dirty="0" smtClean="0"/>
              <a:t> </a:t>
            </a:r>
            <a:endParaRPr lang="en-GB" dirty="0"/>
          </a:p>
        </p:txBody>
      </p:sp>
      <p:sp>
        <p:nvSpPr>
          <p:cNvPr id="3074" name="Rectangle 2"/>
          <p:cNvSpPr>
            <a:spLocks noGrp="1" noChangeArrowheads="1"/>
          </p:cNvSpPr>
          <p:nvPr>
            <p:ph type="body" idx="1"/>
          </p:nvPr>
        </p:nvSpPr>
        <p:spPr>
          <a:xfrm>
            <a:off x="683568" y="18799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2015-09-14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19389856"/>
              </p:ext>
            </p:extLst>
          </p:nvPr>
        </p:nvGraphicFramePr>
        <p:xfrm>
          <a:off x="531813" y="3000375"/>
          <a:ext cx="8196262" cy="2701925"/>
        </p:xfrm>
        <a:graphic>
          <a:graphicData uri="http://schemas.openxmlformats.org/presentationml/2006/ole">
            <mc:AlternateContent xmlns:mc="http://schemas.openxmlformats.org/markup-compatibility/2006">
              <mc:Choice xmlns:v="urn:schemas-microsoft-com:vml" Requires="v">
                <p:oleObj spid="_x0000_s3593" name="Document" r:id="rId5" imgW="8473020" imgH="2790033" progId="Word.Document.8">
                  <p:embed/>
                </p:oleObj>
              </mc:Choice>
              <mc:Fallback>
                <p:oleObj name="Document" r:id="rId5" imgW="8473020" imgH="2790033" progId="Word.Document.8">
                  <p:embed/>
                  <p:pic>
                    <p:nvPicPr>
                      <p:cNvPr id="0" name="Picture 3"/>
                      <p:cNvPicPr>
                        <a:picLocks noChangeAspect="1" noChangeArrowheads="1"/>
                      </p:cNvPicPr>
                      <p:nvPr/>
                    </p:nvPicPr>
                    <p:blipFill>
                      <a:blip r:embed="rId6"/>
                      <a:srcRect/>
                      <a:stretch>
                        <a:fillRect/>
                      </a:stretch>
                    </p:blipFill>
                    <p:spPr bwMode="auto">
                      <a:xfrm>
                        <a:off x="531813" y="3000375"/>
                        <a:ext cx="8196262" cy="2701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33" y="548680"/>
            <a:ext cx="7770813" cy="1065213"/>
          </a:xfrm>
        </p:spPr>
        <p:txBody>
          <a:bodyPr/>
          <a:lstStyle/>
          <a:p>
            <a:r>
              <a:rPr lang="en-US" dirty="0"/>
              <a:t>Pairwise Search for Beam Selection</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mc:AlternateContent xmlns:mc="http://schemas.openxmlformats.org/markup-compatibility/2006" xmlns:a14="http://schemas.microsoft.com/office/drawing/2010/main">
        <mc:Choice Requires="a14">
          <p:sp>
            <p:nvSpPr>
              <p:cNvPr id="457" name="TextBox 456"/>
              <p:cNvSpPr txBox="1"/>
              <p:nvPr/>
            </p:nvSpPr>
            <p:spPr>
              <a:xfrm>
                <a:off x="459600" y="4584556"/>
                <a:ext cx="8360872" cy="1903470"/>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solidFill>
                      <a:schemeClr val="tx1"/>
                    </a:solidFill>
                  </a:rPr>
                  <a:t>This search can be described on a tree.</a:t>
                </a:r>
              </a:p>
              <a:p>
                <a:pPr marL="285750" indent="-285750">
                  <a:buFont typeface="Arial" panose="020B0604020202020204" pitchFamily="34" charset="0"/>
                  <a:buChar char="•"/>
                </a:pPr>
                <a:r>
                  <a:rPr lang="en-US" sz="1400" dirty="0" smtClean="0">
                    <a:solidFill>
                      <a:schemeClr val="tx1"/>
                    </a:solidFill>
                  </a:rPr>
                  <a:t>The </a:t>
                </a:r>
                <a:r>
                  <a:rPr lang="en-US" sz="1400" dirty="0">
                    <a:solidFill>
                      <a:schemeClr val="tx1"/>
                    </a:solidFill>
                  </a:rPr>
                  <a:t>root node has </a:t>
                </a:r>
                <a14:m>
                  <m:oMath xmlns:m="http://schemas.openxmlformats.org/officeDocument/2006/math">
                    <m:sSub>
                      <m:sSubPr>
                        <m:ctrlPr>
                          <a:rPr lang="en-US" sz="1400" i="1">
                            <a:solidFill>
                              <a:schemeClr val="tx1"/>
                            </a:solidFill>
                            <a:latin typeface="Cambria Math"/>
                          </a:rPr>
                        </m:ctrlPr>
                      </m:sSubPr>
                      <m:e>
                        <m:sSub>
                          <m:sSubPr>
                            <m:ctrlPr>
                              <a:rPr lang="en-US" sz="1400" i="1">
                                <a:solidFill>
                                  <a:schemeClr val="tx1"/>
                                </a:solidFill>
                                <a:latin typeface="Cambria Math"/>
                              </a:rPr>
                            </m:ctrlPr>
                          </m:sSubPr>
                          <m:e>
                            <m:r>
                              <a:rPr lang="en-US" sz="1400" i="1">
                                <a:solidFill>
                                  <a:schemeClr val="tx1"/>
                                </a:solidFill>
                                <a:latin typeface="Cambria Math"/>
                              </a:rPr>
                              <m:t>𝐿</m:t>
                            </m:r>
                          </m:e>
                          <m:sub>
                            <m:r>
                              <a:rPr lang="en-US" sz="1400" i="1">
                                <a:solidFill>
                                  <a:schemeClr val="tx1"/>
                                </a:solidFill>
                                <a:latin typeface="Cambria Math"/>
                              </a:rPr>
                              <m:t>𝑇</m:t>
                            </m:r>
                          </m:sub>
                        </m:sSub>
                        <m:sSub>
                          <m:sSubPr>
                            <m:ctrlPr>
                              <a:rPr lang="en-US" sz="1400" i="1">
                                <a:solidFill>
                                  <a:schemeClr val="tx1"/>
                                </a:solidFill>
                                <a:latin typeface="Cambria Math"/>
                              </a:rPr>
                            </m:ctrlPr>
                          </m:sSubPr>
                          <m:e>
                            <m:r>
                              <a:rPr lang="en-US" sz="1400" i="1">
                                <a:solidFill>
                                  <a:schemeClr val="tx1"/>
                                </a:solidFill>
                                <a:latin typeface="Cambria Math"/>
                              </a:rPr>
                              <m:t>𝐿</m:t>
                            </m:r>
                          </m:e>
                          <m:sub>
                            <m:r>
                              <a:rPr lang="en-US" sz="1400" i="1">
                                <a:solidFill>
                                  <a:schemeClr val="tx1"/>
                                </a:solidFill>
                                <a:latin typeface="Cambria Math"/>
                              </a:rPr>
                              <m:t>𝑅</m:t>
                            </m:r>
                          </m:sub>
                        </m:sSub>
                        <m:r>
                          <a:rPr lang="en-US" sz="1400" i="1">
                            <a:solidFill>
                              <a:schemeClr val="tx1"/>
                            </a:solidFill>
                            <a:latin typeface="Cambria Math"/>
                          </a:rPr>
                          <m:t>𝐵</m:t>
                        </m:r>
                      </m:e>
                      <m:sub>
                        <m:r>
                          <a:rPr lang="en-US" sz="1400" i="1">
                            <a:solidFill>
                              <a:schemeClr val="tx1"/>
                            </a:solidFill>
                            <a:latin typeface="Cambria Math"/>
                          </a:rPr>
                          <m:t>𝑇</m:t>
                        </m:r>
                      </m:sub>
                    </m:sSub>
                    <m:sSub>
                      <m:sSubPr>
                        <m:ctrlPr>
                          <a:rPr lang="en-US" sz="1400" i="1">
                            <a:solidFill>
                              <a:schemeClr val="tx1"/>
                            </a:solidFill>
                            <a:latin typeface="Cambria Math"/>
                          </a:rPr>
                        </m:ctrlPr>
                      </m:sSubPr>
                      <m:e>
                        <m:r>
                          <a:rPr lang="en-US" sz="1400" i="1">
                            <a:solidFill>
                              <a:schemeClr val="tx1"/>
                            </a:solidFill>
                            <a:latin typeface="Cambria Math"/>
                          </a:rPr>
                          <m:t>𝐵</m:t>
                        </m:r>
                      </m:e>
                      <m:sub>
                        <m:r>
                          <a:rPr lang="en-US" sz="1400" i="1">
                            <a:solidFill>
                              <a:schemeClr val="tx1"/>
                            </a:solidFill>
                            <a:latin typeface="Cambria Math"/>
                          </a:rPr>
                          <m:t>𝑅</m:t>
                        </m:r>
                      </m:sub>
                    </m:sSub>
                  </m:oMath>
                </a14:m>
                <a:r>
                  <a:rPr lang="en-US" sz="1400" dirty="0">
                    <a:solidFill>
                      <a:schemeClr val="tx1"/>
                    </a:solidFill>
                  </a:rPr>
                  <a:t> </a:t>
                </a:r>
                <a:r>
                  <a:rPr lang="en-US" sz="1400" dirty="0" smtClean="0">
                    <a:solidFill>
                      <a:schemeClr val="tx1"/>
                    </a:solidFill>
                  </a:rPr>
                  <a:t>children.</a:t>
                </a:r>
              </a:p>
              <a:p>
                <a:pPr marL="285750" indent="-285750">
                  <a:buFont typeface="Arial" panose="020B0604020202020204" pitchFamily="34" charset="0"/>
                  <a:buChar char="•"/>
                </a:pPr>
                <a:r>
                  <a:rPr lang="en-US" sz="1400" dirty="0" smtClean="0">
                    <a:solidFill>
                      <a:schemeClr val="tx1"/>
                    </a:solidFill>
                  </a:rPr>
                  <a:t>Each </a:t>
                </a:r>
                <a:r>
                  <a:rPr lang="en-US" sz="1400" dirty="0">
                    <a:solidFill>
                      <a:schemeClr val="tx1"/>
                    </a:solidFill>
                  </a:rPr>
                  <a:t>child of the root has </a:t>
                </a:r>
                <a14:m>
                  <m:oMath xmlns:m="http://schemas.openxmlformats.org/officeDocument/2006/math">
                    <m:d>
                      <m:dPr>
                        <m:ctrlPr>
                          <a:rPr lang="en-US" sz="1400" i="1">
                            <a:solidFill>
                              <a:schemeClr val="tx1"/>
                            </a:solidFill>
                            <a:latin typeface="Cambria Math"/>
                          </a:rPr>
                        </m:ctrlPr>
                      </m:dPr>
                      <m:e>
                        <m:sSub>
                          <m:sSubPr>
                            <m:ctrlPr>
                              <a:rPr lang="en-US" sz="1400" i="1">
                                <a:solidFill>
                                  <a:schemeClr val="tx1"/>
                                </a:solidFill>
                                <a:latin typeface="Cambria Math"/>
                              </a:rPr>
                            </m:ctrlPr>
                          </m:sSubPr>
                          <m:e>
                            <m:r>
                              <a:rPr lang="en-US" sz="1400" i="1">
                                <a:solidFill>
                                  <a:schemeClr val="tx1"/>
                                </a:solidFill>
                                <a:latin typeface="Cambria Math"/>
                              </a:rPr>
                              <m:t>𝐿</m:t>
                            </m:r>
                          </m:e>
                          <m:sub>
                            <m:r>
                              <a:rPr lang="en-US" sz="1400" i="1">
                                <a:solidFill>
                                  <a:schemeClr val="tx1"/>
                                </a:solidFill>
                                <a:latin typeface="Cambria Math"/>
                              </a:rPr>
                              <m:t>𝑇</m:t>
                            </m:r>
                          </m:sub>
                        </m:sSub>
                        <m:r>
                          <a:rPr lang="en-US" sz="1400" i="1">
                            <a:solidFill>
                              <a:schemeClr val="tx1"/>
                            </a:solidFill>
                            <a:latin typeface="Cambria Math"/>
                          </a:rPr>
                          <m:t>−1</m:t>
                        </m:r>
                      </m:e>
                    </m:d>
                    <m:d>
                      <m:dPr>
                        <m:ctrlPr>
                          <a:rPr lang="en-US" sz="1400" i="1">
                            <a:solidFill>
                              <a:schemeClr val="tx1"/>
                            </a:solidFill>
                            <a:latin typeface="Cambria Math"/>
                          </a:rPr>
                        </m:ctrlPr>
                      </m:dPr>
                      <m:e>
                        <m:sSub>
                          <m:sSubPr>
                            <m:ctrlPr>
                              <a:rPr lang="en-US" sz="1400" i="1">
                                <a:solidFill>
                                  <a:schemeClr val="tx1"/>
                                </a:solidFill>
                                <a:latin typeface="Cambria Math"/>
                              </a:rPr>
                            </m:ctrlPr>
                          </m:sSubPr>
                          <m:e>
                            <m:r>
                              <a:rPr lang="en-US" sz="1400" i="1">
                                <a:solidFill>
                                  <a:schemeClr val="tx1"/>
                                </a:solidFill>
                                <a:latin typeface="Cambria Math"/>
                              </a:rPr>
                              <m:t>𝐿</m:t>
                            </m:r>
                          </m:e>
                          <m:sub>
                            <m:r>
                              <a:rPr lang="en-US" sz="1400" i="1">
                                <a:solidFill>
                                  <a:schemeClr val="tx1"/>
                                </a:solidFill>
                                <a:latin typeface="Cambria Math"/>
                              </a:rPr>
                              <m:t>𝑅</m:t>
                            </m:r>
                          </m:sub>
                        </m:sSub>
                        <m:r>
                          <a:rPr lang="en-US" sz="1400" i="1">
                            <a:solidFill>
                              <a:schemeClr val="tx1"/>
                            </a:solidFill>
                            <a:latin typeface="Cambria Math"/>
                          </a:rPr>
                          <m:t>−1</m:t>
                        </m:r>
                      </m:e>
                    </m:d>
                    <m:sSub>
                      <m:sSubPr>
                        <m:ctrlPr>
                          <a:rPr lang="en-US" sz="1400" i="1">
                            <a:solidFill>
                              <a:schemeClr val="tx1"/>
                            </a:solidFill>
                            <a:latin typeface="Cambria Math"/>
                          </a:rPr>
                        </m:ctrlPr>
                      </m:sSubPr>
                      <m:e>
                        <m:r>
                          <a:rPr lang="en-US" sz="1400" i="1">
                            <a:solidFill>
                              <a:schemeClr val="tx1"/>
                            </a:solidFill>
                            <a:latin typeface="Cambria Math"/>
                          </a:rPr>
                          <m:t>𝐵</m:t>
                        </m:r>
                      </m:e>
                      <m:sub>
                        <m:r>
                          <a:rPr lang="en-US" sz="1400" i="1">
                            <a:solidFill>
                              <a:schemeClr val="tx1"/>
                            </a:solidFill>
                            <a:latin typeface="Cambria Math"/>
                          </a:rPr>
                          <m:t>𝑇</m:t>
                        </m:r>
                      </m:sub>
                    </m:sSub>
                    <m:sSub>
                      <m:sSubPr>
                        <m:ctrlPr>
                          <a:rPr lang="en-US" sz="1400" i="1">
                            <a:solidFill>
                              <a:schemeClr val="tx1"/>
                            </a:solidFill>
                            <a:latin typeface="Cambria Math"/>
                          </a:rPr>
                        </m:ctrlPr>
                      </m:sSubPr>
                      <m:e>
                        <m:r>
                          <a:rPr lang="en-US" sz="1400" i="1">
                            <a:solidFill>
                              <a:schemeClr val="tx1"/>
                            </a:solidFill>
                            <a:latin typeface="Cambria Math"/>
                          </a:rPr>
                          <m:t>𝐵</m:t>
                        </m:r>
                      </m:e>
                      <m:sub>
                        <m:r>
                          <a:rPr lang="en-US" sz="1400" i="1">
                            <a:solidFill>
                              <a:schemeClr val="tx1"/>
                            </a:solidFill>
                            <a:latin typeface="Cambria Math"/>
                          </a:rPr>
                          <m:t>𝑅</m:t>
                        </m:r>
                      </m:sub>
                    </m:sSub>
                  </m:oMath>
                </a14:m>
                <a:r>
                  <a:rPr lang="en-US" sz="1400" dirty="0">
                    <a:solidFill>
                      <a:schemeClr val="tx1"/>
                    </a:solidFill>
                  </a:rPr>
                  <a:t> </a:t>
                </a:r>
                <a:r>
                  <a:rPr lang="en-US" sz="1400" dirty="0" smtClean="0">
                    <a:solidFill>
                      <a:schemeClr val="tx1"/>
                    </a:solidFill>
                  </a:rPr>
                  <a:t>children.</a:t>
                </a:r>
              </a:p>
              <a:p>
                <a:pPr marL="285750" indent="-285750">
                  <a:buFont typeface="Arial" panose="020B0604020202020204" pitchFamily="34" charset="0"/>
                  <a:buChar char="•"/>
                </a:pPr>
                <a:endParaRPr lang="en-US" sz="1400" dirty="0" smtClean="0">
                  <a:solidFill>
                    <a:schemeClr val="tx1"/>
                  </a:solidFill>
                </a:endParaRPr>
              </a:p>
              <a:p>
                <a:pPr algn="ctr"/>
                <a:r>
                  <a:rPr lang="en-US" sz="1600" b="1" dirty="0" smtClean="0">
                    <a:solidFill>
                      <a:schemeClr val="tx1"/>
                    </a:solidFill>
                  </a:rPr>
                  <a:t>Algorithm</a:t>
                </a:r>
                <a:r>
                  <a:rPr lang="en-US" sz="1600" dirty="0">
                    <a:solidFill>
                      <a:schemeClr val="tx1"/>
                    </a:solidFill>
                  </a:rPr>
                  <a:t>: </a:t>
                </a:r>
                <a:r>
                  <a:rPr lang="en-US" sz="1600" i="1" dirty="0">
                    <a:solidFill>
                      <a:schemeClr val="tx1"/>
                    </a:solidFill>
                  </a:rPr>
                  <a:t>At each </a:t>
                </a:r>
                <a:r>
                  <a:rPr lang="en-US" sz="1600" i="1" dirty="0" smtClean="0">
                    <a:solidFill>
                      <a:schemeClr val="tx1"/>
                    </a:solidFill>
                  </a:rPr>
                  <a:t>level, </a:t>
                </a:r>
                <a:r>
                  <a:rPr lang="en-US" sz="1600" i="1" dirty="0">
                    <a:solidFill>
                      <a:schemeClr val="tx1"/>
                    </a:solidFill>
                  </a:rPr>
                  <a:t>find the </a:t>
                </a:r>
                <a:r>
                  <a:rPr lang="en-US" sz="1600" i="1" dirty="0" smtClean="0">
                    <a:solidFill>
                      <a:schemeClr val="tx1"/>
                    </a:solidFill>
                  </a:rPr>
                  <a:t>“best” child </a:t>
                </a:r>
                <a:r>
                  <a:rPr lang="en-US" sz="1600" i="1" dirty="0">
                    <a:solidFill>
                      <a:schemeClr val="tx1"/>
                    </a:solidFill>
                  </a:rPr>
                  <a:t>and move along that path</a:t>
                </a:r>
                <a:r>
                  <a:rPr lang="en-US" sz="1600" i="1" dirty="0" smtClean="0">
                    <a:solidFill>
                      <a:schemeClr val="tx1"/>
                    </a:solidFill>
                  </a:rPr>
                  <a:t>.</a:t>
                </a:r>
              </a:p>
              <a:p>
                <a:pPr algn="ctr"/>
                <a:endParaRPr lang="en-US" sz="1400" i="1" dirty="0" smtClean="0">
                  <a:solidFill>
                    <a:schemeClr val="tx1"/>
                  </a:solidFill>
                </a:endParaRPr>
              </a:p>
              <a:p>
                <a:pPr marL="285750" indent="-285750">
                  <a:buFont typeface="Arial" panose="020B0604020202020204" pitchFamily="34" charset="0"/>
                  <a:buChar char="•"/>
                </a:pPr>
                <a:r>
                  <a:rPr lang="en-US" sz="1400" dirty="0">
                    <a:solidFill>
                      <a:schemeClr val="tx1"/>
                    </a:solidFill>
                  </a:rPr>
                  <a:t>A generalization is where you pick the </a:t>
                </a:r>
                <a14:m>
                  <m:oMath xmlns:m="http://schemas.openxmlformats.org/officeDocument/2006/math">
                    <m:r>
                      <a:rPr lang="en-US" sz="1400" i="1" dirty="0" smtClean="0">
                        <a:solidFill>
                          <a:schemeClr val="tx1"/>
                        </a:solidFill>
                        <a:latin typeface="Cambria Math"/>
                      </a:rPr>
                      <m:t>𝑀</m:t>
                    </m:r>
                  </m:oMath>
                </a14:m>
                <a:r>
                  <a:rPr lang="en-US" sz="1400" dirty="0">
                    <a:solidFill>
                      <a:schemeClr val="tx1"/>
                    </a:solidFill>
                  </a:rPr>
                  <a:t> best children at each </a:t>
                </a:r>
                <a:r>
                  <a:rPr lang="en-US" sz="1400" dirty="0" smtClean="0">
                    <a:solidFill>
                      <a:schemeClr val="tx1"/>
                    </a:solidFill>
                  </a:rPr>
                  <a:t>level. </a:t>
                </a:r>
                <a:r>
                  <a:rPr lang="en-US" sz="1400" dirty="0">
                    <a:solidFill>
                      <a:schemeClr val="tx1"/>
                    </a:solidFill>
                  </a:rPr>
                  <a:t>Known as </a:t>
                </a:r>
                <a14:m>
                  <m:oMath xmlns:m="http://schemas.openxmlformats.org/officeDocument/2006/math">
                    <m:r>
                      <a:rPr lang="en-US" sz="1400" i="1" dirty="0" smtClean="0">
                        <a:solidFill>
                          <a:schemeClr val="tx1"/>
                        </a:solidFill>
                        <a:latin typeface="Cambria Math"/>
                      </a:rPr>
                      <m:t>𝑀</m:t>
                    </m:r>
                  </m:oMath>
                </a14:m>
                <a:r>
                  <a:rPr lang="en-US" sz="1400" dirty="0">
                    <a:solidFill>
                      <a:schemeClr val="tx1"/>
                    </a:solidFill>
                  </a:rPr>
                  <a:t>-</a:t>
                </a:r>
                <a:r>
                  <a:rPr lang="en-US" sz="1400" dirty="0" smtClean="0">
                    <a:solidFill>
                      <a:schemeClr val="tx1"/>
                    </a:solidFill>
                  </a:rPr>
                  <a:t>algorithm [3].</a:t>
                </a:r>
              </a:p>
              <a:p>
                <a:pPr marL="285750" indent="-285750">
                  <a:buFont typeface="Arial" panose="020B0604020202020204" pitchFamily="34" charset="0"/>
                  <a:buChar char="•"/>
                </a:pPr>
                <a:r>
                  <a:rPr lang="en-US" sz="1400" dirty="0" smtClean="0">
                    <a:solidFill>
                      <a:schemeClr val="tx1"/>
                    </a:solidFill>
                  </a:rPr>
                  <a:t>When </a:t>
                </a:r>
                <a14:m>
                  <m:oMath xmlns:m="http://schemas.openxmlformats.org/officeDocument/2006/math">
                    <m:r>
                      <a:rPr lang="en-US" sz="1400" b="0" i="1" smtClean="0">
                        <a:solidFill>
                          <a:schemeClr val="tx1"/>
                        </a:solidFill>
                        <a:latin typeface="Cambria Math"/>
                      </a:rPr>
                      <m:t>𝑀</m:t>
                    </m:r>
                    <m:r>
                      <a:rPr lang="en-US" sz="1400" b="0" i="1" smtClean="0">
                        <a:solidFill>
                          <a:schemeClr val="tx1"/>
                        </a:solidFill>
                        <a:latin typeface="Cambria Math"/>
                      </a:rPr>
                      <m:t>=</m:t>
                    </m:r>
                    <m:sSubSup>
                      <m:sSubSupPr>
                        <m:ctrlPr>
                          <a:rPr lang="en-US" sz="1400" b="0" i="1" smtClean="0">
                            <a:solidFill>
                              <a:schemeClr val="tx1"/>
                            </a:solidFill>
                            <a:latin typeface="Cambria Math"/>
                          </a:rPr>
                        </m:ctrlPr>
                      </m:sSubSupPr>
                      <m:e>
                        <m:r>
                          <a:rPr lang="en-US" sz="1400" b="0" i="1" smtClean="0">
                            <a:solidFill>
                              <a:schemeClr val="tx1"/>
                            </a:solidFill>
                            <a:latin typeface="Cambria Math"/>
                          </a:rPr>
                          <m:t>𝐵</m:t>
                        </m:r>
                      </m:e>
                      <m:sub>
                        <m:r>
                          <a:rPr lang="en-US" sz="1400" b="0" i="1" smtClean="0">
                            <a:solidFill>
                              <a:schemeClr val="tx1"/>
                            </a:solidFill>
                            <a:latin typeface="Cambria Math"/>
                          </a:rPr>
                          <m:t>𝑇</m:t>
                        </m:r>
                      </m:sub>
                      <m:sup>
                        <m:sSub>
                          <m:sSubPr>
                            <m:ctrlPr>
                              <a:rPr lang="en-US" sz="1400" b="0" i="1" smtClean="0">
                                <a:solidFill>
                                  <a:schemeClr val="tx1"/>
                                </a:solidFill>
                                <a:latin typeface="Cambria Math"/>
                              </a:rPr>
                            </m:ctrlPr>
                          </m:sSubPr>
                          <m:e>
                            <m:r>
                              <a:rPr lang="en-US" sz="1400" b="0" i="1" smtClean="0">
                                <a:solidFill>
                                  <a:schemeClr val="tx1"/>
                                </a:solidFill>
                                <a:latin typeface="Cambria Math"/>
                              </a:rPr>
                              <m:t>𝐿</m:t>
                            </m:r>
                          </m:e>
                          <m:sub>
                            <m:r>
                              <a:rPr lang="en-US" sz="1400" b="0" i="1" smtClean="0">
                                <a:solidFill>
                                  <a:schemeClr val="tx1"/>
                                </a:solidFill>
                                <a:latin typeface="Cambria Math"/>
                              </a:rPr>
                              <m:t>𝑇</m:t>
                            </m:r>
                          </m:sub>
                        </m:sSub>
                      </m:sup>
                    </m:sSubSup>
                    <m:sSubSup>
                      <m:sSubSupPr>
                        <m:ctrlPr>
                          <a:rPr lang="en-US" sz="1400" b="0" i="1" smtClean="0">
                            <a:solidFill>
                              <a:schemeClr val="tx1"/>
                            </a:solidFill>
                            <a:latin typeface="Cambria Math"/>
                          </a:rPr>
                        </m:ctrlPr>
                      </m:sSubSupPr>
                      <m:e>
                        <m:r>
                          <a:rPr lang="en-US" sz="1400" b="0" i="1" smtClean="0">
                            <a:solidFill>
                              <a:schemeClr val="tx1"/>
                            </a:solidFill>
                            <a:latin typeface="Cambria Math"/>
                          </a:rPr>
                          <m:t>𝐵</m:t>
                        </m:r>
                      </m:e>
                      <m:sub>
                        <m:r>
                          <a:rPr lang="en-US" sz="1400" b="0" i="1" smtClean="0">
                            <a:solidFill>
                              <a:schemeClr val="tx1"/>
                            </a:solidFill>
                            <a:latin typeface="Cambria Math"/>
                          </a:rPr>
                          <m:t>𝑅</m:t>
                        </m:r>
                      </m:sub>
                      <m:sup>
                        <m:sSub>
                          <m:sSubPr>
                            <m:ctrlPr>
                              <a:rPr lang="en-US" sz="1400" b="0" i="1" smtClean="0">
                                <a:solidFill>
                                  <a:schemeClr val="tx1"/>
                                </a:solidFill>
                                <a:latin typeface="Cambria Math"/>
                              </a:rPr>
                            </m:ctrlPr>
                          </m:sSubPr>
                          <m:e>
                            <m:r>
                              <a:rPr lang="en-US" sz="1400" b="0" i="1" smtClean="0">
                                <a:solidFill>
                                  <a:schemeClr val="tx1"/>
                                </a:solidFill>
                                <a:latin typeface="Cambria Math"/>
                              </a:rPr>
                              <m:t>𝐿</m:t>
                            </m:r>
                          </m:e>
                          <m:sub>
                            <m:r>
                              <a:rPr lang="en-US" sz="1400" b="0" i="1" smtClean="0">
                                <a:solidFill>
                                  <a:schemeClr val="tx1"/>
                                </a:solidFill>
                                <a:latin typeface="Cambria Math"/>
                              </a:rPr>
                              <m:t>𝑅</m:t>
                            </m:r>
                          </m:sub>
                        </m:sSub>
                      </m:sup>
                    </m:sSubSup>
                  </m:oMath>
                </a14:m>
                <a:r>
                  <a:rPr lang="en-US" sz="1400" dirty="0" smtClean="0">
                    <a:solidFill>
                      <a:schemeClr val="tx1"/>
                    </a:solidFill>
                  </a:rPr>
                  <a:t> (keep only distinct paths), this becomes equivalent to exhaustive search.</a:t>
                </a:r>
              </a:p>
            </p:txBody>
          </p:sp>
        </mc:Choice>
        <mc:Fallback xmlns="">
          <p:sp>
            <p:nvSpPr>
              <p:cNvPr id="457" name="TextBox 456"/>
              <p:cNvSpPr txBox="1">
                <a:spLocks noRot="1" noChangeAspect="1" noMove="1" noResize="1" noEditPoints="1" noAdjustHandles="1" noChangeArrowheads="1" noChangeShapeType="1" noTextEdit="1"/>
              </p:cNvSpPr>
              <p:nvPr/>
            </p:nvSpPr>
            <p:spPr>
              <a:xfrm>
                <a:off x="459600" y="4584556"/>
                <a:ext cx="8360872" cy="1903470"/>
              </a:xfrm>
              <a:prstGeom prst="rect">
                <a:avLst/>
              </a:prstGeom>
              <a:blipFill rotWithShape="1">
                <a:blip r:embed="rId2"/>
                <a:stretch>
                  <a:fillRect l="-73" t="-321" b="-962"/>
                </a:stretch>
              </a:blipFill>
            </p:spPr>
            <p:txBody>
              <a:bodyPr/>
              <a:lstStyle/>
              <a:p>
                <a:r>
                  <a:rPr lang="en-US">
                    <a:noFill/>
                  </a:rPr>
                  <a:t> </a:t>
                </a:r>
              </a:p>
            </p:txBody>
          </p:sp>
        </mc:Fallback>
      </mc:AlternateContent>
      <p:grpSp>
        <p:nvGrpSpPr>
          <p:cNvPr id="288" name="Group 287"/>
          <p:cNvGrpSpPr/>
          <p:nvPr/>
        </p:nvGrpSpPr>
        <p:grpSpPr>
          <a:xfrm>
            <a:off x="829169" y="1711462"/>
            <a:ext cx="7498489" cy="2788046"/>
            <a:chOff x="1776842" y="2168440"/>
            <a:chExt cx="7498489" cy="2788046"/>
          </a:xfrm>
        </p:grpSpPr>
        <p:sp>
          <p:nvSpPr>
            <p:cNvPr id="289" name="Oval 288"/>
            <p:cNvSpPr/>
            <p:nvPr/>
          </p:nvSpPr>
          <p:spPr bwMode="auto">
            <a:xfrm>
              <a:off x="5712783" y="2168440"/>
              <a:ext cx="152400" cy="173529"/>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sp>
          <p:nvSpPr>
            <p:cNvPr id="290" name="Oval 289"/>
            <p:cNvSpPr/>
            <p:nvPr/>
          </p:nvSpPr>
          <p:spPr bwMode="auto">
            <a:xfrm>
              <a:off x="3237763" y="3197269"/>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291" name="Straight Connector 290"/>
            <p:cNvCxnSpPr>
              <a:stCxn id="289" idx="4"/>
              <a:endCxn id="290" idx="7"/>
            </p:cNvCxnSpPr>
            <p:nvPr/>
          </p:nvCxnSpPr>
          <p:spPr bwMode="auto">
            <a:xfrm flipH="1">
              <a:off x="3367845" y="2341943"/>
              <a:ext cx="2421139" cy="877644"/>
            </a:xfrm>
            <a:prstGeom prst="line">
              <a:avLst/>
            </a:prstGeom>
            <a:solidFill>
              <a:srgbClr val="89BA17"/>
            </a:solidFill>
            <a:ln w="12700" cap="flat" cmpd="sng" algn="ctr">
              <a:solidFill>
                <a:srgbClr val="58585A"/>
              </a:solidFill>
              <a:prstDash val="solid"/>
              <a:round/>
              <a:headEnd type="none" w="med" len="med"/>
              <a:tailEnd type="none" w="med" len="med"/>
            </a:ln>
            <a:effectLst/>
          </p:spPr>
        </p:cxnSp>
        <p:sp>
          <p:nvSpPr>
            <p:cNvPr id="292" name="Oval 291"/>
            <p:cNvSpPr/>
            <p:nvPr/>
          </p:nvSpPr>
          <p:spPr bwMode="auto">
            <a:xfrm>
              <a:off x="4548711" y="3243068"/>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293" name="Straight Connector 292"/>
            <p:cNvCxnSpPr>
              <a:stCxn id="289" idx="4"/>
              <a:endCxn id="292" idx="0"/>
            </p:cNvCxnSpPr>
            <p:nvPr/>
          </p:nvCxnSpPr>
          <p:spPr bwMode="auto">
            <a:xfrm flipH="1">
              <a:off x="4624911" y="2341969"/>
              <a:ext cx="1164072" cy="901125"/>
            </a:xfrm>
            <a:prstGeom prst="line">
              <a:avLst/>
            </a:prstGeom>
            <a:solidFill>
              <a:srgbClr val="89BA17"/>
            </a:solidFill>
            <a:ln w="12700" cap="flat" cmpd="sng" algn="ctr">
              <a:solidFill>
                <a:srgbClr val="58585A"/>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294" name="TextBox 293"/>
                <p:cNvSpPr txBox="1"/>
                <p:nvPr/>
              </p:nvSpPr>
              <p:spPr>
                <a:xfrm flipH="1">
                  <a:off x="3694590" y="2986202"/>
                  <a:ext cx="638991" cy="400110"/>
                </a:xfrm>
                <a:prstGeom prst="rect">
                  <a:avLst/>
                </a:prstGeom>
                <a:noFill/>
              </p:spPr>
              <p:txBody>
                <a:bodyPr wrap="squar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20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255" name="TextBox 254"/>
                <p:cNvSpPr txBox="1">
                  <a:spLocks noRot="1" noChangeAspect="1" noMove="1" noResize="1" noEditPoints="1" noAdjustHandles="1" noChangeArrowheads="1" noChangeShapeType="1" noTextEdit="1"/>
                </p:cNvSpPr>
                <p:nvPr/>
              </p:nvSpPr>
              <p:spPr>
                <a:xfrm flipH="1">
                  <a:off x="3694590" y="2986202"/>
                  <a:ext cx="638991" cy="400110"/>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5" name="TextBox 294"/>
                <p:cNvSpPr txBox="1"/>
                <p:nvPr/>
              </p:nvSpPr>
              <p:spPr>
                <a:xfrm rot="20491554">
                  <a:off x="3305140" y="2725654"/>
                  <a:ext cx="1093504" cy="276999"/>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=1,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=1</m:t>
                        </m:r>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257" name="TextBox 256"/>
                <p:cNvSpPr txBox="1">
                  <a:spLocks noRot="1" noChangeAspect="1" noMove="1" noResize="1" noEditPoints="1" noAdjustHandles="1" noChangeArrowheads="1" noChangeShapeType="1" noTextEdit="1"/>
                </p:cNvSpPr>
                <p:nvPr/>
              </p:nvSpPr>
              <p:spPr>
                <a:xfrm rot="20491554">
                  <a:off x="3305140" y="2725654"/>
                  <a:ext cx="1093504" cy="276999"/>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6" name="TextBox 295"/>
                <p:cNvSpPr txBox="1"/>
                <p:nvPr/>
              </p:nvSpPr>
              <p:spPr>
                <a:xfrm rot="19524804">
                  <a:off x="4241415" y="2649901"/>
                  <a:ext cx="1488228" cy="285206"/>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𝐵</m:t>
                            </m:r>
                          </m:e>
                          <m:sub>
                            <m:r>
                              <a:rPr kumimoji="0" lang="en-US" sz="1200" b="0" i="1" u="none" strike="noStrike" kern="0" cap="none" spc="0" normalizeH="0" baseline="0" noProof="0" smtClean="0">
                                <a:ln>
                                  <a:noFill/>
                                </a:ln>
                                <a:solidFill>
                                  <a:srgbClr val="58585A"/>
                                </a:solidFill>
                                <a:effectLst/>
                                <a:uLnTx/>
                                <a:uFillTx/>
                                <a:latin typeface="Cambria Math"/>
                                <a:ea typeface="+mn-ea"/>
                              </a:rPr>
                              <m:t>𝑇</m:t>
                            </m:r>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𝐵</m:t>
                            </m:r>
                          </m:e>
                          <m:sub>
                            <m:r>
                              <a:rPr kumimoji="0" lang="en-US" sz="1200" b="0" i="1" u="none" strike="noStrike" kern="0" cap="none" spc="0" normalizeH="0" baseline="0" noProof="0" smtClean="0">
                                <a:ln>
                                  <a:noFill/>
                                </a:ln>
                                <a:solidFill>
                                  <a:srgbClr val="58585A"/>
                                </a:solidFill>
                                <a:effectLst/>
                                <a:uLnTx/>
                                <a:uFillTx/>
                                <a:latin typeface="Cambria Math"/>
                                <a:ea typeface="+mn-ea"/>
                              </a:rPr>
                              <m:t>𝑅</m:t>
                            </m:r>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258" name="TextBox 257"/>
                <p:cNvSpPr txBox="1">
                  <a:spLocks noRot="1" noChangeAspect="1" noMove="1" noResize="1" noEditPoints="1" noAdjustHandles="1" noChangeArrowheads="1" noChangeShapeType="1" noTextEdit="1"/>
                </p:cNvSpPr>
                <p:nvPr/>
              </p:nvSpPr>
              <p:spPr>
                <a:xfrm rot="19524804">
                  <a:off x="4241415" y="2649901"/>
                  <a:ext cx="1488228" cy="285206"/>
                </a:xfrm>
                <a:prstGeom prst="rect">
                  <a:avLst/>
                </a:prstGeom>
                <a:blipFill rotWithShape="1">
                  <a:blip r:embed="rId6"/>
                  <a:stretch>
                    <a:fillRect/>
                  </a:stretch>
                </a:blipFill>
              </p:spPr>
              <p:txBody>
                <a:bodyPr/>
                <a:lstStyle/>
                <a:p>
                  <a:r>
                    <a:rPr lang="en-US">
                      <a:noFill/>
                    </a:rPr>
                    <a:t> </a:t>
                  </a:r>
                </a:p>
              </p:txBody>
            </p:sp>
          </mc:Fallback>
        </mc:AlternateContent>
        <p:sp>
          <p:nvSpPr>
            <p:cNvPr id="297" name="Oval 296"/>
            <p:cNvSpPr/>
            <p:nvPr/>
          </p:nvSpPr>
          <p:spPr bwMode="auto">
            <a:xfrm>
              <a:off x="1942363" y="4221099"/>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298" name="Straight Connector 297"/>
            <p:cNvCxnSpPr>
              <a:stCxn id="290" idx="4"/>
              <a:endCxn id="297" idx="0"/>
            </p:cNvCxnSpPr>
            <p:nvPr/>
          </p:nvCxnSpPr>
          <p:spPr bwMode="auto">
            <a:xfrm flipH="1">
              <a:off x="2018563" y="3349669"/>
              <a:ext cx="1295400" cy="871430"/>
            </a:xfrm>
            <a:prstGeom prst="line">
              <a:avLst/>
            </a:prstGeom>
            <a:solidFill>
              <a:srgbClr val="89BA17"/>
            </a:solidFill>
            <a:ln w="12700" cap="flat" cmpd="sng" algn="ctr">
              <a:solidFill>
                <a:srgbClr val="58585A"/>
              </a:solidFill>
              <a:prstDash val="solid"/>
              <a:round/>
              <a:headEnd type="none" w="med" len="med"/>
              <a:tailEnd type="none" w="med" len="med"/>
            </a:ln>
            <a:effectLst/>
          </p:spPr>
        </p:cxnSp>
        <p:sp>
          <p:nvSpPr>
            <p:cNvPr id="299" name="Oval 298"/>
            <p:cNvSpPr/>
            <p:nvPr/>
          </p:nvSpPr>
          <p:spPr bwMode="auto">
            <a:xfrm>
              <a:off x="2518441" y="4327398"/>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00" name="Straight Connector 299"/>
            <p:cNvCxnSpPr>
              <a:stCxn id="290" idx="4"/>
              <a:endCxn id="299" idx="0"/>
            </p:cNvCxnSpPr>
            <p:nvPr/>
          </p:nvCxnSpPr>
          <p:spPr bwMode="auto">
            <a:xfrm flipH="1">
              <a:off x="2594658" y="3349675"/>
              <a:ext cx="719321" cy="977729"/>
            </a:xfrm>
            <a:prstGeom prst="line">
              <a:avLst/>
            </a:prstGeom>
            <a:solidFill>
              <a:srgbClr val="89BA17"/>
            </a:solidFill>
            <a:ln w="12700" cap="flat" cmpd="sng" algn="ctr">
              <a:solidFill>
                <a:srgbClr val="58585A"/>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01" name="TextBox 300"/>
                <p:cNvSpPr txBox="1"/>
                <p:nvPr/>
              </p:nvSpPr>
              <p:spPr>
                <a:xfrm flipH="1">
                  <a:off x="2423961" y="3826357"/>
                  <a:ext cx="464915" cy="400110"/>
                </a:xfrm>
                <a:prstGeom prst="rect">
                  <a:avLst/>
                </a:prstGeom>
                <a:noFill/>
              </p:spPr>
              <p:txBody>
                <a:bodyPr wrap="squar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20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267" name="TextBox 266"/>
                <p:cNvSpPr txBox="1">
                  <a:spLocks noRot="1" noChangeAspect="1" noMove="1" noResize="1" noEditPoints="1" noAdjustHandles="1" noChangeArrowheads="1" noChangeShapeType="1" noTextEdit="1"/>
                </p:cNvSpPr>
                <p:nvPr/>
              </p:nvSpPr>
              <p:spPr>
                <a:xfrm flipH="1">
                  <a:off x="2423961" y="3826357"/>
                  <a:ext cx="464915" cy="400110"/>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2" name="TextBox 301"/>
                <p:cNvSpPr txBox="1"/>
                <p:nvPr/>
              </p:nvSpPr>
              <p:spPr>
                <a:xfrm rot="19830318">
                  <a:off x="1776842" y="3358494"/>
                  <a:ext cx="1100686" cy="276999"/>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=1,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=1</m:t>
                        </m:r>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268" name="TextBox 267"/>
                <p:cNvSpPr txBox="1">
                  <a:spLocks noRot="1" noChangeAspect="1" noMove="1" noResize="1" noEditPoints="1" noAdjustHandles="1" noChangeArrowheads="1" noChangeShapeType="1" noTextEdit="1"/>
                </p:cNvSpPr>
                <p:nvPr/>
              </p:nvSpPr>
              <p:spPr>
                <a:xfrm rot="19830318">
                  <a:off x="1776842" y="3358494"/>
                  <a:ext cx="1100686" cy="276999"/>
                </a:xfrm>
                <a:prstGeom prst="rect">
                  <a:avLst/>
                </a:prstGeom>
                <a:blipFill rotWithShape="1">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3" name="TextBox 302"/>
                <p:cNvSpPr txBox="1"/>
                <p:nvPr/>
              </p:nvSpPr>
              <p:spPr>
                <a:xfrm rot="19093561">
                  <a:off x="2398877" y="3763477"/>
                  <a:ext cx="1463349" cy="285206"/>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𝐵</m:t>
                            </m:r>
                          </m:e>
                          <m:sub>
                            <m:r>
                              <a:rPr kumimoji="0" lang="en-US" sz="1200" b="0" i="1" u="none" strike="noStrike" kern="0" cap="none" spc="0" normalizeH="0" baseline="0" noProof="0" smtClean="0">
                                <a:ln>
                                  <a:noFill/>
                                </a:ln>
                                <a:solidFill>
                                  <a:srgbClr val="58585A"/>
                                </a:solidFill>
                                <a:effectLst/>
                                <a:uLnTx/>
                                <a:uFillTx/>
                                <a:latin typeface="Cambria Math"/>
                                <a:ea typeface="+mn-ea"/>
                              </a:rPr>
                              <m:t>𝑇</m:t>
                            </m:r>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𝐵</m:t>
                            </m:r>
                          </m:e>
                          <m:sub>
                            <m:r>
                              <a:rPr kumimoji="0" lang="en-US" sz="1200" b="0" i="1" u="none" strike="noStrike" kern="0" cap="none" spc="0" normalizeH="0" baseline="0" noProof="0" smtClean="0">
                                <a:ln>
                                  <a:noFill/>
                                </a:ln>
                                <a:solidFill>
                                  <a:srgbClr val="58585A"/>
                                </a:solidFill>
                                <a:effectLst/>
                                <a:uLnTx/>
                                <a:uFillTx/>
                                <a:latin typeface="Cambria Math"/>
                                <a:ea typeface="+mn-ea"/>
                              </a:rPr>
                              <m:t>𝑅</m:t>
                            </m:r>
                            <m:r>
                              <a:rPr kumimoji="0" lang="en-US" sz="1200" b="0" i="1" u="none" strike="noStrike" kern="0" cap="none" spc="0" normalizeH="0" baseline="0" noProof="0" smtClean="0">
                                <a:ln>
                                  <a:noFill/>
                                </a:ln>
                                <a:solidFill>
                                  <a:srgbClr val="58585A"/>
                                </a:solidFill>
                                <a:effectLst/>
                                <a:uLnTx/>
                                <a:uFillTx/>
                                <a:latin typeface="Cambria Math"/>
                                <a:ea typeface="+mn-ea"/>
                              </a:rPr>
                              <m:t>,2</m:t>
                            </m:r>
                          </m:sub>
                        </m:sSub>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269" name="TextBox 268"/>
                <p:cNvSpPr txBox="1">
                  <a:spLocks noRot="1" noChangeAspect="1" noMove="1" noResize="1" noEditPoints="1" noAdjustHandles="1" noChangeArrowheads="1" noChangeShapeType="1" noTextEdit="1"/>
                </p:cNvSpPr>
                <p:nvPr/>
              </p:nvSpPr>
              <p:spPr>
                <a:xfrm rot="19093561">
                  <a:off x="2398877" y="3763477"/>
                  <a:ext cx="1463349" cy="285206"/>
                </a:xfrm>
                <a:prstGeom prst="rect">
                  <a:avLst/>
                </a:prstGeom>
                <a:blipFill rotWithShape="1">
                  <a:blip r:embed="rId9"/>
                  <a:stretch>
                    <a:fillRect/>
                  </a:stretch>
                </a:blipFill>
              </p:spPr>
              <p:txBody>
                <a:bodyPr/>
                <a:lstStyle/>
                <a:p>
                  <a:r>
                    <a:rPr lang="en-US">
                      <a:noFill/>
                    </a:rPr>
                    <a:t> </a:t>
                  </a:r>
                </a:p>
              </p:txBody>
            </p:sp>
          </mc:Fallback>
        </mc:AlternateContent>
        <p:sp>
          <p:nvSpPr>
            <p:cNvPr id="304" name="Oval 303"/>
            <p:cNvSpPr/>
            <p:nvPr/>
          </p:nvSpPr>
          <p:spPr bwMode="auto">
            <a:xfrm>
              <a:off x="5828213" y="3386312"/>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05" name="Straight Connector 304"/>
            <p:cNvCxnSpPr>
              <a:stCxn id="289" idx="4"/>
            </p:cNvCxnSpPr>
            <p:nvPr/>
          </p:nvCxnSpPr>
          <p:spPr bwMode="auto">
            <a:xfrm>
              <a:off x="5788999" y="2341969"/>
              <a:ext cx="115431" cy="1044369"/>
            </a:xfrm>
            <a:prstGeom prst="line">
              <a:avLst/>
            </a:prstGeom>
            <a:solidFill>
              <a:srgbClr val="89BA17"/>
            </a:solidFill>
            <a:ln w="12700" cap="flat" cmpd="sng" algn="ctr">
              <a:solidFill>
                <a:srgbClr val="58585A"/>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06" name="TextBox 305"/>
                <p:cNvSpPr txBox="1"/>
                <p:nvPr/>
              </p:nvSpPr>
              <p:spPr>
                <a:xfrm flipH="1">
                  <a:off x="5745562" y="2873359"/>
                  <a:ext cx="638991" cy="400110"/>
                </a:xfrm>
                <a:prstGeom prst="rect">
                  <a:avLst/>
                </a:prstGeom>
                <a:noFill/>
              </p:spPr>
              <p:txBody>
                <a:bodyPr wrap="squar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20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283" name="TextBox 282"/>
                <p:cNvSpPr txBox="1">
                  <a:spLocks noRot="1" noChangeAspect="1" noMove="1" noResize="1" noEditPoints="1" noAdjustHandles="1" noChangeArrowheads="1" noChangeShapeType="1" noTextEdit="1"/>
                </p:cNvSpPr>
                <p:nvPr/>
              </p:nvSpPr>
              <p:spPr>
                <a:xfrm flipH="1">
                  <a:off x="5745562" y="2873359"/>
                  <a:ext cx="638991" cy="400110"/>
                </a:xfrm>
                <a:prstGeom prst="rect">
                  <a:avLst/>
                </a:prstGeom>
                <a:blipFill rotWithShape="1">
                  <a:blip r:embed="rId10"/>
                  <a:stretch>
                    <a:fillRect/>
                  </a:stretch>
                </a:blipFill>
              </p:spPr>
              <p:txBody>
                <a:bodyPr/>
                <a:lstStyle/>
                <a:p>
                  <a:r>
                    <a:rPr lang="en-US">
                      <a:noFill/>
                    </a:rPr>
                    <a:t> </a:t>
                  </a:r>
                </a:p>
              </p:txBody>
            </p:sp>
          </mc:Fallback>
        </mc:AlternateContent>
        <p:sp>
          <p:nvSpPr>
            <p:cNvPr id="307" name="Oval 306"/>
            <p:cNvSpPr/>
            <p:nvPr/>
          </p:nvSpPr>
          <p:spPr bwMode="auto">
            <a:xfrm>
              <a:off x="6334076" y="3386312"/>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08" name="Straight Connector 307"/>
            <p:cNvCxnSpPr>
              <a:stCxn id="289" idx="4"/>
              <a:endCxn id="307" idx="0"/>
            </p:cNvCxnSpPr>
            <p:nvPr/>
          </p:nvCxnSpPr>
          <p:spPr bwMode="auto">
            <a:xfrm>
              <a:off x="5788984" y="2341969"/>
              <a:ext cx="621293" cy="1044369"/>
            </a:xfrm>
            <a:prstGeom prst="line">
              <a:avLst/>
            </a:prstGeom>
            <a:solidFill>
              <a:srgbClr val="89BA17"/>
            </a:solidFill>
            <a:ln w="12700" cap="flat" cmpd="sng" algn="ctr">
              <a:solidFill>
                <a:srgbClr val="58585A"/>
              </a:solidFill>
              <a:prstDash val="solid"/>
              <a:round/>
              <a:headEnd type="none" w="med" len="med"/>
              <a:tailEnd type="none" w="med" len="med"/>
            </a:ln>
            <a:effectLst/>
          </p:spPr>
        </p:cxnSp>
        <p:sp>
          <p:nvSpPr>
            <p:cNvPr id="309" name="Oval 308"/>
            <p:cNvSpPr/>
            <p:nvPr/>
          </p:nvSpPr>
          <p:spPr bwMode="auto">
            <a:xfrm>
              <a:off x="6961737" y="3386312"/>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10" name="Straight Connector 309"/>
            <p:cNvCxnSpPr>
              <a:stCxn id="289" idx="5"/>
              <a:endCxn id="309" idx="0"/>
            </p:cNvCxnSpPr>
            <p:nvPr/>
          </p:nvCxnSpPr>
          <p:spPr bwMode="auto">
            <a:xfrm>
              <a:off x="5842865" y="2316530"/>
              <a:ext cx="1195072" cy="1069782"/>
            </a:xfrm>
            <a:prstGeom prst="line">
              <a:avLst/>
            </a:prstGeom>
            <a:solidFill>
              <a:srgbClr val="89BA17"/>
            </a:solidFill>
            <a:ln w="12700" cap="flat" cmpd="sng" algn="ctr">
              <a:solidFill>
                <a:srgbClr val="58585A"/>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11" name="TextBox 310"/>
                <p:cNvSpPr txBox="1"/>
                <p:nvPr/>
              </p:nvSpPr>
              <p:spPr>
                <a:xfrm flipH="1">
                  <a:off x="6642258" y="2914846"/>
                  <a:ext cx="638991" cy="400110"/>
                </a:xfrm>
                <a:prstGeom prst="rect">
                  <a:avLst/>
                </a:prstGeom>
                <a:noFill/>
              </p:spPr>
              <p:txBody>
                <a:bodyPr wrap="squar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20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289" name="TextBox 288"/>
                <p:cNvSpPr txBox="1">
                  <a:spLocks noRot="1" noChangeAspect="1" noMove="1" noResize="1" noEditPoints="1" noAdjustHandles="1" noChangeArrowheads="1" noChangeShapeType="1" noTextEdit="1"/>
                </p:cNvSpPr>
                <p:nvPr/>
              </p:nvSpPr>
              <p:spPr>
                <a:xfrm flipH="1">
                  <a:off x="6642258" y="2914846"/>
                  <a:ext cx="638991" cy="400110"/>
                </a:xfrm>
                <a:prstGeom prst="rect">
                  <a:avLst/>
                </a:prstGeom>
                <a:blipFill rotWithShape="1">
                  <a:blip r:embed="rId11"/>
                  <a:stretch>
                    <a:fillRect/>
                  </a:stretch>
                </a:blipFill>
              </p:spPr>
              <p:txBody>
                <a:bodyPr/>
                <a:lstStyle/>
                <a:p>
                  <a:r>
                    <a:rPr lang="en-US">
                      <a:noFill/>
                    </a:rPr>
                    <a:t> </a:t>
                  </a:r>
                </a:p>
              </p:txBody>
            </p:sp>
          </mc:Fallback>
        </mc:AlternateContent>
        <p:sp>
          <p:nvSpPr>
            <p:cNvPr id="312" name="Oval 311"/>
            <p:cNvSpPr/>
            <p:nvPr/>
          </p:nvSpPr>
          <p:spPr bwMode="auto">
            <a:xfrm>
              <a:off x="7467600" y="3386312"/>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13" name="Straight Connector 312"/>
            <p:cNvCxnSpPr>
              <a:stCxn id="289" idx="5"/>
              <a:endCxn id="312" idx="0"/>
            </p:cNvCxnSpPr>
            <p:nvPr/>
          </p:nvCxnSpPr>
          <p:spPr bwMode="auto">
            <a:xfrm>
              <a:off x="5842868" y="2316530"/>
              <a:ext cx="1700935" cy="1069782"/>
            </a:xfrm>
            <a:prstGeom prst="line">
              <a:avLst/>
            </a:prstGeom>
            <a:solidFill>
              <a:srgbClr val="89BA17"/>
            </a:solidFill>
            <a:ln w="12700" cap="flat" cmpd="sng" algn="ctr">
              <a:solidFill>
                <a:srgbClr val="58585A"/>
              </a:solidFill>
              <a:prstDash val="solid"/>
              <a:round/>
              <a:headEnd type="none" w="med" len="med"/>
              <a:tailEnd type="none" w="med" len="med"/>
            </a:ln>
            <a:effectLst/>
          </p:spPr>
        </p:cxnSp>
        <p:sp>
          <p:nvSpPr>
            <p:cNvPr id="314" name="Oval 313"/>
            <p:cNvSpPr/>
            <p:nvPr/>
          </p:nvSpPr>
          <p:spPr bwMode="auto">
            <a:xfrm>
              <a:off x="8617068" y="3386312"/>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15" name="Straight Connector 314"/>
            <p:cNvCxnSpPr>
              <a:stCxn id="289" idx="5"/>
              <a:endCxn id="314" idx="2"/>
            </p:cNvCxnSpPr>
            <p:nvPr/>
          </p:nvCxnSpPr>
          <p:spPr bwMode="auto">
            <a:xfrm>
              <a:off x="5842865" y="2316530"/>
              <a:ext cx="2774203" cy="1145982"/>
            </a:xfrm>
            <a:prstGeom prst="line">
              <a:avLst/>
            </a:prstGeom>
            <a:solidFill>
              <a:srgbClr val="89BA17"/>
            </a:solidFill>
            <a:ln w="12700" cap="flat" cmpd="sng" algn="ctr">
              <a:solidFill>
                <a:srgbClr val="58585A"/>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16" name="TextBox 315"/>
                <p:cNvSpPr txBox="1"/>
                <p:nvPr/>
              </p:nvSpPr>
              <p:spPr>
                <a:xfrm flipH="1">
                  <a:off x="7924804" y="2986202"/>
                  <a:ext cx="638991" cy="400110"/>
                </a:xfrm>
                <a:prstGeom prst="rect">
                  <a:avLst/>
                </a:prstGeom>
                <a:noFill/>
              </p:spPr>
              <p:txBody>
                <a:bodyPr wrap="squar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20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294" name="TextBox 293"/>
                <p:cNvSpPr txBox="1">
                  <a:spLocks noRot="1" noChangeAspect="1" noMove="1" noResize="1" noEditPoints="1" noAdjustHandles="1" noChangeArrowheads="1" noChangeShapeType="1" noTextEdit="1"/>
                </p:cNvSpPr>
                <p:nvPr/>
              </p:nvSpPr>
              <p:spPr>
                <a:xfrm flipH="1">
                  <a:off x="7924804" y="2986202"/>
                  <a:ext cx="638991" cy="400110"/>
                </a:xfrm>
                <a:prstGeom prst="rect">
                  <a:avLst/>
                </a:prstGeom>
                <a:blipFill rotWithShape="1">
                  <a:blip r:embed="rId12"/>
                  <a:stretch>
                    <a:fillRect/>
                  </a:stretch>
                </a:blipFill>
              </p:spPr>
              <p:txBody>
                <a:bodyPr/>
                <a:lstStyle/>
                <a:p>
                  <a:r>
                    <a:rPr lang="en-US">
                      <a:noFill/>
                    </a:rPr>
                    <a:t> </a:t>
                  </a:r>
                </a:p>
              </p:txBody>
            </p:sp>
          </mc:Fallback>
        </mc:AlternateContent>
        <p:sp>
          <p:nvSpPr>
            <p:cNvPr id="317" name="Oval 316"/>
            <p:cNvSpPr/>
            <p:nvPr/>
          </p:nvSpPr>
          <p:spPr bwMode="auto">
            <a:xfrm>
              <a:off x="9122931" y="3386312"/>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18" name="Straight Connector 317"/>
            <p:cNvCxnSpPr>
              <a:stCxn id="289" idx="5"/>
              <a:endCxn id="317" idx="0"/>
            </p:cNvCxnSpPr>
            <p:nvPr/>
          </p:nvCxnSpPr>
          <p:spPr bwMode="auto">
            <a:xfrm>
              <a:off x="5842865" y="2316530"/>
              <a:ext cx="3356267" cy="1069782"/>
            </a:xfrm>
            <a:prstGeom prst="line">
              <a:avLst/>
            </a:prstGeom>
            <a:solidFill>
              <a:srgbClr val="89BA17"/>
            </a:solidFill>
            <a:ln w="12700" cap="flat" cmpd="sng" algn="ctr">
              <a:solidFill>
                <a:srgbClr val="58585A"/>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19" name="TextBox 318"/>
                <p:cNvSpPr txBox="1"/>
                <p:nvPr/>
              </p:nvSpPr>
              <p:spPr>
                <a:xfrm>
                  <a:off x="5190549" y="2830600"/>
                  <a:ext cx="1427763" cy="276999"/>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oMath>
                  </a14:m>
                  <a:r>
                    <a:rPr kumimoji="0" lang="en-US" sz="1200" b="0" i="0" u="none" strike="noStrike" kern="0" cap="none" spc="0" normalizeH="0" baseline="0" noProof="0" dirty="0" smtClean="0">
                      <a:ln>
                        <a:noFill/>
                      </a:ln>
                      <a:solidFill>
                        <a:srgbClr val="58585A"/>
                      </a:solidFill>
                      <a:effectLst/>
                      <a:uLnTx/>
                      <a:uFillTx/>
                      <a:latin typeface="Arial" charset="0"/>
                      <a:ea typeface="+mn-ea"/>
                    </a:rPr>
                    <a:t> combinations</a:t>
                  </a:r>
                </a:p>
              </p:txBody>
            </p:sp>
          </mc:Choice>
          <mc:Fallback xmlns="">
            <p:sp>
              <p:nvSpPr>
                <p:cNvPr id="300" name="TextBox 299"/>
                <p:cNvSpPr txBox="1">
                  <a:spLocks noRot="1" noChangeAspect="1" noMove="1" noResize="1" noEditPoints="1" noAdjustHandles="1" noChangeArrowheads="1" noChangeShapeType="1" noTextEdit="1"/>
                </p:cNvSpPr>
                <p:nvPr/>
              </p:nvSpPr>
              <p:spPr>
                <a:xfrm>
                  <a:off x="5190549" y="2830600"/>
                  <a:ext cx="1427763" cy="276999"/>
                </a:xfrm>
                <a:prstGeom prst="rect">
                  <a:avLst/>
                </a:prstGeom>
                <a:blipFill rotWithShape="1">
                  <a:blip r:embed="rId13"/>
                  <a:stretch>
                    <a:fillRect t="-2174" r="-426" b="-130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0" name="TextBox 319"/>
                <p:cNvSpPr txBox="1"/>
                <p:nvPr/>
              </p:nvSpPr>
              <p:spPr>
                <a:xfrm>
                  <a:off x="6618311" y="3158532"/>
                  <a:ext cx="1427763" cy="276999"/>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oMath>
                  </a14:m>
                  <a:r>
                    <a:rPr kumimoji="0" lang="en-US" sz="1200" b="0" i="0" u="none" strike="noStrike" kern="0" cap="none" spc="0" normalizeH="0" baseline="0" noProof="0" dirty="0" smtClean="0">
                      <a:ln>
                        <a:noFill/>
                      </a:ln>
                      <a:solidFill>
                        <a:srgbClr val="58585A"/>
                      </a:solidFill>
                      <a:effectLst/>
                      <a:uLnTx/>
                      <a:uFillTx/>
                      <a:latin typeface="Arial" charset="0"/>
                      <a:ea typeface="+mn-ea"/>
                    </a:rPr>
                    <a:t> combinations</a:t>
                  </a:r>
                </a:p>
              </p:txBody>
            </p:sp>
          </mc:Choice>
          <mc:Fallback xmlns="">
            <p:sp>
              <p:nvSpPr>
                <p:cNvPr id="301" name="TextBox 300"/>
                <p:cNvSpPr txBox="1">
                  <a:spLocks noRot="1" noChangeAspect="1" noMove="1" noResize="1" noEditPoints="1" noAdjustHandles="1" noChangeArrowheads="1" noChangeShapeType="1" noTextEdit="1"/>
                </p:cNvSpPr>
                <p:nvPr/>
              </p:nvSpPr>
              <p:spPr>
                <a:xfrm>
                  <a:off x="6618311" y="3158532"/>
                  <a:ext cx="1427763" cy="276999"/>
                </a:xfrm>
                <a:prstGeom prst="rect">
                  <a:avLst/>
                </a:prstGeom>
                <a:blipFill rotWithShape="1">
                  <a:blip r:embed="rId14"/>
                  <a:stretch>
                    <a:fillRect t="-2174" r="-427" b="-130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1" name="TextBox 320"/>
                <p:cNvSpPr txBox="1"/>
                <p:nvPr/>
              </p:nvSpPr>
              <p:spPr>
                <a:xfrm>
                  <a:off x="7311220" y="2721123"/>
                  <a:ext cx="1431354" cy="276999"/>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oMath>
                  </a14:m>
                  <a:r>
                    <a:rPr kumimoji="0" lang="en-US" sz="1200" b="0" i="0" u="none" strike="noStrike" kern="0" cap="none" spc="0" normalizeH="0" baseline="0" noProof="0" dirty="0" smtClean="0">
                      <a:ln>
                        <a:noFill/>
                      </a:ln>
                      <a:solidFill>
                        <a:srgbClr val="58585A"/>
                      </a:solidFill>
                      <a:effectLst/>
                      <a:uLnTx/>
                      <a:uFillTx/>
                      <a:latin typeface="Arial" charset="0"/>
                      <a:ea typeface="+mn-ea"/>
                    </a:rPr>
                    <a:t> combinations</a:t>
                  </a:r>
                </a:p>
              </p:txBody>
            </p:sp>
          </mc:Choice>
          <mc:Fallback xmlns="">
            <p:sp>
              <p:nvSpPr>
                <p:cNvPr id="302" name="TextBox 301"/>
                <p:cNvSpPr txBox="1">
                  <a:spLocks noRot="1" noChangeAspect="1" noMove="1" noResize="1" noEditPoints="1" noAdjustHandles="1" noChangeArrowheads="1" noChangeShapeType="1" noTextEdit="1"/>
                </p:cNvSpPr>
                <p:nvPr/>
              </p:nvSpPr>
              <p:spPr>
                <a:xfrm>
                  <a:off x="7311220" y="2721123"/>
                  <a:ext cx="1431354" cy="276999"/>
                </a:xfrm>
                <a:prstGeom prst="rect">
                  <a:avLst/>
                </a:prstGeom>
                <a:blipFill rotWithShape="1">
                  <a:blip r:embed="rId15"/>
                  <a:stretch>
                    <a:fillRect t="-2174" r="-851" b="-130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2" name="TextBox 321"/>
                <p:cNvSpPr txBox="1"/>
                <p:nvPr/>
              </p:nvSpPr>
              <p:spPr>
                <a:xfrm rot="20491554">
                  <a:off x="4350544" y="2426501"/>
                  <a:ext cx="803425" cy="276999"/>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𝜇</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322" name="TextBox 321"/>
                <p:cNvSpPr txBox="1">
                  <a:spLocks noRot="1" noChangeAspect="1" noMove="1" noResize="1" noEditPoints="1" noAdjustHandles="1" noChangeArrowheads="1" noChangeShapeType="1" noTextEdit="1"/>
                </p:cNvSpPr>
                <p:nvPr/>
              </p:nvSpPr>
              <p:spPr>
                <a:xfrm rot="20491554">
                  <a:off x="4350544" y="2426501"/>
                  <a:ext cx="803425" cy="276999"/>
                </a:xfrm>
                <a:prstGeom prst="rect">
                  <a:avLst/>
                </a:prstGeom>
                <a:blipFill rotWithShape="1">
                  <a:blip r:embed="rId1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3" name="TextBox 322"/>
                <p:cNvSpPr txBox="1"/>
                <p:nvPr/>
              </p:nvSpPr>
              <p:spPr>
                <a:xfrm rot="19650259">
                  <a:off x="1935618" y="3619809"/>
                  <a:ext cx="1165639" cy="276999"/>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𝜇</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323" name="TextBox 322"/>
                <p:cNvSpPr txBox="1">
                  <a:spLocks noRot="1" noChangeAspect="1" noMove="1" noResize="1" noEditPoints="1" noAdjustHandles="1" noChangeArrowheads="1" noChangeShapeType="1" noTextEdit="1"/>
                </p:cNvSpPr>
                <p:nvPr/>
              </p:nvSpPr>
              <p:spPr>
                <a:xfrm rot="19650259">
                  <a:off x="1935618" y="3619809"/>
                  <a:ext cx="1165639" cy="276999"/>
                </a:xfrm>
                <a:prstGeom prst="rect">
                  <a:avLst/>
                </a:prstGeom>
                <a:blipFill rotWithShape="1">
                  <a:blip r:embed="rId17"/>
                  <a:stretch>
                    <a:fillRect/>
                  </a:stretch>
                </a:blipFill>
              </p:spPr>
              <p:txBody>
                <a:bodyPr/>
                <a:lstStyle/>
                <a:p>
                  <a:r>
                    <a:rPr lang="en-US">
                      <a:noFill/>
                    </a:rPr>
                    <a:t> </a:t>
                  </a:r>
                </a:p>
              </p:txBody>
            </p:sp>
          </mc:Fallback>
        </mc:AlternateContent>
        <p:sp>
          <p:nvSpPr>
            <p:cNvPr id="324" name="Oval 323"/>
            <p:cNvSpPr/>
            <p:nvPr/>
          </p:nvSpPr>
          <p:spPr bwMode="auto">
            <a:xfrm>
              <a:off x="4548711" y="3256102"/>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sp>
          <p:nvSpPr>
            <p:cNvPr id="325" name="Oval 324"/>
            <p:cNvSpPr/>
            <p:nvPr/>
          </p:nvSpPr>
          <p:spPr bwMode="auto">
            <a:xfrm>
              <a:off x="3377269" y="4476607"/>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26" name="Straight Connector 325"/>
            <p:cNvCxnSpPr>
              <a:stCxn id="324" idx="4"/>
              <a:endCxn id="325" idx="0"/>
            </p:cNvCxnSpPr>
            <p:nvPr/>
          </p:nvCxnSpPr>
          <p:spPr bwMode="auto">
            <a:xfrm flipH="1">
              <a:off x="3453469" y="3408509"/>
              <a:ext cx="1171443" cy="1068105"/>
            </a:xfrm>
            <a:prstGeom prst="line">
              <a:avLst/>
            </a:prstGeom>
            <a:solidFill>
              <a:srgbClr val="89BA17"/>
            </a:solidFill>
            <a:ln w="12700" cap="flat" cmpd="sng" algn="ctr">
              <a:solidFill>
                <a:srgbClr val="58585A"/>
              </a:solidFill>
              <a:prstDash val="solid"/>
              <a:round/>
              <a:headEnd type="none" w="med" len="med"/>
              <a:tailEnd type="none" w="med" len="med"/>
            </a:ln>
            <a:effectLst/>
          </p:spPr>
        </p:cxnSp>
        <p:sp>
          <p:nvSpPr>
            <p:cNvPr id="327" name="Oval 326"/>
            <p:cNvSpPr/>
            <p:nvPr/>
          </p:nvSpPr>
          <p:spPr bwMode="auto">
            <a:xfrm>
              <a:off x="3953348" y="4582906"/>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28" name="Straight Connector 327"/>
            <p:cNvCxnSpPr>
              <a:stCxn id="324" idx="4"/>
              <a:endCxn id="327" idx="0"/>
            </p:cNvCxnSpPr>
            <p:nvPr/>
          </p:nvCxnSpPr>
          <p:spPr bwMode="auto">
            <a:xfrm flipH="1">
              <a:off x="4029548" y="3408502"/>
              <a:ext cx="595363" cy="1174404"/>
            </a:xfrm>
            <a:prstGeom prst="line">
              <a:avLst/>
            </a:prstGeom>
            <a:solidFill>
              <a:srgbClr val="89BA17"/>
            </a:solidFill>
            <a:ln w="12700" cap="flat" cmpd="sng" algn="ctr">
              <a:solidFill>
                <a:srgbClr val="58585A"/>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29" name="TextBox 328"/>
                <p:cNvSpPr txBox="1"/>
                <p:nvPr/>
              </p:nvSpPr>
              <p:spPr>
                <a:xfrm flipH="1">
                  <a:off x="3771201" y="4026412"/>
                  <a:ext cx="464915" cy="400110"/>
                </a:xfrm>
                <a:prstGeom prst="rect">
                  <a:avLst/>
                </a:prstGeom>
                <a:noFill/>
              </p:spPr>
              <p:txBody>
                <a:bodyPr wrap="squar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20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318" name="TextBox 317"/>
                <p:cNvSpPr txBox="1">
                  <a:spLocks noRot="1" noChangeAspect="1" noMove="1" noResize="1" noEditPoints="1" noAdjustHandles="1" noChangeArrowheads="1" noChangeShapeType="1" noTextEdit="1"/>
                </p:cNvSpPr>
                <p:nvPr/>
              </p:nvSpPr>
              <p:spPr>
                <a:xfrm flipH="1">
                  <a:off x="3771201" y="4026412"/>
                  <a:ext cx="464915" cy="400110"/>
                </a:xfrm>
                <a:prstGeom prst="rect">
                  <a:avLst/>
                </a:prstGeom>
                <a:blipFill rotWithShape="1">
                  <a:blip r:embed="rId1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0" name="TextBox 329"/>
                <p:cNvSpPr txBox="1"/>
                <p:nvPr/>
              </p:nvSpPr>
              <p:spPr>
                <a:xfrm rot="19516746">
                  <a:off x="3338362" y="3696705"/>
                  <a:ext cx="1100686" cy="276999"/>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=1,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=1</m:t>
                        </m:r>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319" name="TextBox 318"/>
                <p:cNvSpPr txBox="1">
                  <a:spLocks noRot="1" noChangeAspect="1" noMove="1" noResize="1" noEditPoints="1" noAdjustHandles="1" noChangeArrowheads="1" noChangeShapeType="1" noTextEdit="1"/>
                </p:cNvSpPr>
                <p:nvPr/>
              </p:nvSpPr>
              <p:spPr>
                <a:xfrm rot="19516746">
                  <a:off x="3338362" y="3696705"/>
                  <a:ext cx="1100686" cy="276999"/>
                </a:xfrm>
                <a:prstGeom prst="rect">
                  <a:avLst/>
                </a:prstGeom>
                <a:blipFill rotWithShape="1">
                  <a:blip r:embed="rId1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1" name="TextBox 330"/>
                <p:cNvSpPr txBox="1"/>
                <p:nvPr/>
              </p:nvSpPr>
              <p:spPr>
                <a:xfrm rot="17972889">
                  <a:off x="3713006" y="3920206"/>
                  <a:ext cx="1463349" cy="285206"/>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𝐵</m:t>
                            </m:r>
                          </m:e>
                          <m:sub>
                            <m:r>
                              <a:rPr kumimoji="0" lang="en-US" sz="1200" b="0" i="1" u="none" strike="noStrike" kern="0" cap="none" spc="0" normalizeH="0" baseline="0" noProof="0" smtClean="0">
                                <a:ln>
                                  <a:noFill/>
                                </a:ln>
                                <a:solidFill>
                                  <a:srgbClr val="58585A"/>
                                </a:solidFill>
                                <a:effectLst/>
                                <a:uLnTx/>
                                <a:uFillTx/>
                                <a:latin typeface="Cambria Math"/>
                                <a:ea typeface="+mn-ea"/>
                              </a:rPr>
                              <m:t>𝑇</m:t>
                            </m:r>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𝐵</m:t>
                            </m:r>
                          </m:e>
                          <m:sub>
                            <m:r>
                              <a:rPr kumimoji="0" lang="en-US" sz="1200" b="0" i="1" u="none" strike="noStrike" kern="0" cap="none" spc="0" normalizeH="0" baseline="0" noProof="0" smtClean="0">
                                <a:ln>
                                  <a:noFill/>
                                </a:ln>
                                <a:solidFill>
                                  <a:srgbClr val="58585A"/>
                                </a:solidFill>
                                <a:effectLst/>
                                <a:uLnTx/>
                                <a:uFillTx/>
                                <a:latin typeface="Cambria Math"/>
                                <a:ea typeface="+mn-ea"/>
                              </a:rPr>
                              <m:t>𝑅</m:t>
                            </m:r>
                            <m:r>
                              <a:rPr kumimoji="0" lang="en-US" sz="1200" b="0" i="1" u="none" strike="noStrike" kern="0" cap="none" spc="0" normalizeH="0" baseline="0" noProof="0" smtClean="0">
                                <a:ln>
                                  <a:noFill/>
                                </a:ln>
                                <a:solidFill>
                                  <a:srgbClr val="58585A"/>
                                </a:solidFill>
                                <a:effectLst/>
                                <a:uLnTx/>
                                <a:uFillTx/>
                                <a:latin typeface="Cambria Math"/>
                                <a:ea typeface="+mn-ea"/>
                              </a:rPr>
                              <m:t>,2</m:t>
                            </m:r>
                          </m:sub>
                        </m:sSub>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320" name="TextBox 319"/>
                <p:cNvSpPr txBox="1">
                  <a:spLocks noRot="1" noChangeAspect="1" noMove="1" noResize="1" noEditPoints="1" noAdjustHandles="1" noChangeArrowheads="1" noChangeShapeType="1" noTextEdit="1"/>
                </p:cNvSpPr>
                <p:nvPr/>
              </p:nvSpPr>
              <p:spPr>
                <a:xfrm rot="17972889">
                  <a:off x="3713006" y="3920206"/>
                  <a:ext cx="1463349" cy="285206"/>
                </a:xfrm>
                <a:prstGeom prst="rect">
                  <a:avLst/>
                </a:prstGeom>
                <a:blipFill rotWithShape="1">
                  <a:blip r:embed="rId20"/>
                  <a:stretch>
                    <a:fillRect/>
                  </a:stretch>
                </a:blipFill>
              </p:spPr>
              <p:txBody>
                <a:bodyPr/>
                <a:lstStyle/>
                <a:p>
                  <a:r>
                    <a:rPr lang="en-US">
                      <a:noFill/>
                    </a:rPr>
                    <a:t> </a:t>
                  </a:r>
                </a:p>
              </p:txBody>
            </p:sp>
          </mc:Fallback>
        </mc:AlternateContent>
        <p:sp>
          <p:nvSpPr>
            <p:cNvPr id="332" name="Oval 331"/>
            <p:cNvSpPr/>
            <p:nvPr/>
          </p:nvSpPr>
          <p:spPr bwMode="auto">
            <a:xfrm>
              <a:off x="5828212" y="3383743"/>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sp>
          <p:nvSpPr>
            <p:cNvPr id="333" name="Oval 332"/>
            <p:cNvSpPr/>
            <p:nvPr/>
          </p:nvSpPr>
          <p:spPr bwMode="auto">
            <a:xfrm>
              <a:off x="4826791" y="4697787"/>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34" name="Straight Connector 333"/>
            <p:cNvCxnSpPr>
              <a:stCxn id="332" idx="4"/>
              <a:endCxn id="333" idx="0"/>
            </p:cNvCxnSpPr>
            <p:nvPr/>
          </p:nvCxnSpPr>
          <p:spPr bwMode="auto">
            <a:xfrm flipH="1">
              <a:off x="4903006" y="3536143"/>
              <a:ext cx="1001423" cy="1161644"/>
            </a:xfrm>
            <a:prstGeom prst="line">
              <a:avLst/>
            </a:prstGeom>
            <a:solidFill>
              <a:srgbClr val="89BA17"/>
            </a:solidFill>
            <a:ln w="12700" cap="flat" cmpd="sng" algn="ctr">
              <a:solidFill>
                <a:srgbClr val="58585A"/>
              </a:solidFill>
              <a:prstDash val="solid"/>
              <a:round/>
              <a:headEnd type="none" w="med" len="med"/>
              <a:tailEnd type="none" w="med" len="med"/>
            </a:ln>
            <a:effectLst/>
          </p:spPr>
        </p:cxnSp>
        <p:sp>
          <p:nvSpPr>
            <p:cNvPr id="335" name="Oval 334"/>
            <p:cNvSpPr/>
            <p:nvPr/>
          </p:nvSpPr>
          <p:spPr bwMode="auto">
            <a:xfrm>
              <a:off x="5402869" y="4804086"/>
              <a:ext cx="152400" cy="152400"/>
            </a:xfrm>
            <a:prstGeom prst="ellipse">
              <a:avLst/>
            </a:prstGeom>
            <a:solidFill>
              <a:srgbClr val="89BA17"/>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2000" b="0" i="0" u="none" strike="noStrike" kern="0" cap="none" spc="0" normalizeH="0" baseline="0" noProof="0" smtClean="0">
                <a:ln>
                  <a:noFill/>
                </a:ln>
                <a:solidFill>
                  <a:srgbClr val="58585A"/>
                </a:solidFill>
                <a:effectLst/>
                <a:uLnTx/>
                <a:uFillTx/>
                <a:latin typeface="Arial" charset="0"/>
                <a:ea typeface="+mn-ea"/>
              </a:endParaRPr>
            </a:p>
          </p:txBody>
        </p:sp>
        <p:cxnSp>
          <p:nvCxnSpPr>
            <p:cNvPr id="336" name="Straight Connector 335"/>
            <p:cNvCxnSpPr>
              <a:stCxn id="332" idx="4"/>
              <a:endCxn id="335" idx="0"/>
            </p:cNvCxnSpPr>
            <p:nvPr/>
          </p:nvCxnSpPr>
          <p:spPr bwMode="auto">
            <a:xfrm flipH="1">
              <a:off x="5479086" y="3536147"/>
              <a:ext cx="425343" cy="1267943"/>
            </a:xfrm>
            <a:prstGeom prst="line">
              <a:avLst/>
            </a:prstGeom>
            <a:solidFill>
              <a:srgbClr val="89BA17"/>
            </a:solidFill>
            <a:ln w="12700" cap="flat" cmpd="sng" algn="ctr">
              <a:solidFill>
                <a:srgbClr val="58585A"/>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37" name="TextBox 336"/>
                <p:cNvSpPr txBox="1"/>
                <p:nvPr/>
              </p:nvSpPr>
              <p:spPr>
                <a:xfrm flipH="1">
                  <a:off x="5100605" y="4373877"/>
                  <a:ext cx="464915" cy="400110"/>
                </a:xfrm>
                <a:prstGeom prst="rect">
                  <a:avLst/>
                </a:prstGeom>
                <a:noFill/>
              </p:spPr>
              <p:txBody>
                <a:bodyPr wrap="squar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20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331" name="TextBox 330"/>
                <p:cNvSpPr txBox="1">
                  <a:spLocks noRot="1" noChangeAspect="1" noMove="1" noResize="1" noEditPoints="1" noAdjustHandles="1" noChangeArrowheads="1" noChangeShapeType="1" noTextEdit="1"/>
                </p:cNvSpPr>
                <p:nvPr/>
              </p:nvSpPr>
              <p:spPr>
                <a:xfrm flipH="1">
                  <a:off x="5100605" y="4373877"/>
                  <a:ext cx="464915" cy="400110"/>
                </a:xfrm>
                <a:prstGeom prst="rect">
                  <a:avLst/>
                </a:prstGeom>
                <a:blipFill rotWithShape="1">
                  <a:blip r:embed="rId2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8" name="TextBox 337"/>
                <p:cNvSpPr txBox="1"/>
                <p:nvPr/>
              </p:nvSpPr>
              <p:spPr>
                <a:xfrm rot="19830318">
                  <a:off x="4810906" y="3734891"/>
                  <a:ext cx="1129487" cy="276999"/>
                </a:xfrm>
                <a:prstGeom prst="rect">
                  <a:avLst/>
                </a:prstGeom>
                <a:noFill/>
              </p:spPr>
              <p:txBody>
                <a:bodyPr wrap="squar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=1,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=1</m:t>
                        </m:r>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332" name="TextBox 331"/>
                <p:cNvSpPr txBox="1">
                  <a:spLocks noRot="1" noChangeAspect="1" noMove="1" noResize="1" noEditPoints="1" noAdjustHandles="1" noChangeArrowheads="1" noChangeShapeType="1" noTextEdit="1"/>
                </p:cNvSpPr>
                <p:nvPr/>
              </p:nvSpPr>
              <p:spPr>
                <a:xfrm rot="19830318">
                  <a:off x="4810906" y="3734891"/>
                  <a:ext cx="1129487" cy="276999"/>
                </a:xfrm>
                <a:prstGeom prst="rect">
                  <a:avLst/>
                </a:prstGeom>
                <a:blipFill rotWithShape="1">
                  <a:blip r:embed="rId2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9" name="TextBox 338"/>
                <p:cNvSpPr txBox="1"/>
                <p:nvPr/>
              </p:nvSpPr>
              <p:spPr>
                <a:xfrm rot="19093561">
                  <a:off x="5285099" y="4240165"/>
                  <a:ext cx="1459759" cy="285206"/>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𝐵</m:t>
                            </m:r>
                          </m:e>
                          <m:sub>
                            <m:r>
                              <a:rPr kumimoji="0" lang="en-US" sz="1200" b="0" i="1" u="none" strike="noStrike" kern="0" cap="none" spc="0" normalizeH="0" baseline="0" noProof="0" smtClean="0">
                                <a:ln>
                                  <a:noFill/>
                                </a:ln>
                                <a:solidFill>
                                  <a:srgbClr val="58585A"/>
                                </a:solidFill>
                                <a:effectLst/>
                                <a:uLnTx/>
                                <a:uFillTx/>
                                <a:latin typeface="Cambria Math"/>
                                <a:ea typeface="+mn-ea"/>
                              </a:rPr>
                              <m:t>𝑇</m:t>
                            </m:r>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 </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𝐵</m:t>
                            </m:r>
                          </m:e>
                          <m:sub>
                            <m:r>
                              <a:rPr kumimoji="0" lang="en-US" sz="1200" b="0" i="1" u="none" strike="noStrike" kern="0" cap="none" spc="0" normalizeH="0" baseline="0" noProof="0" smtClean="0">
                                <a:ln>
                                  <a:noFill/>
                                </a:ln>
                                <a:solidFill>
                                  <a:srgbClr val="58585A"/>
                                </a:solidFill>
                                <a:effectLst/>
                                <a:uLnTx/>
                                <a:uFillTx/>
                                <a:latin typeface="Cambria Math"/>
                                <a:ea typeface="+mn-ea"/>
                              </a:rPr>
                              <m:t>𝑅</m:t>
                            </m:r>
                            <m:r>
                              <a:rPr kumimoji="0" lang="en-US" sz="1200" b="0" i="1" u="none" strike="noStrike" kern="0" cap="none" spc="0" normalizeH="0" baseline="0" noProof="0" smtClean="0">
                                <a:ln>
                                  <a:noFill/>
                                </a:ln>
                                <a:solidFill>
                                  <a:srgbClr val="58585A"/>
                                </a:solidFill>
                                <a:effectLst/>
                                <a:uLnTx/>
                                <a:uFillTx/>
                                <a:latin typeface="Cambria Math"/>
                                <a:ea typeface="+mn-ea"/>
                              </a:rPr>
                              <m:t>,1</m:t>
                            </m:r>
                          </m:sub>
                        </m:sSub>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333" name="TextBox 332"/>
                <p:cNvSpPr txBox="1">
                  <a:spLocks noRot="1" noChangeAspect="1" noMove="1" noResize="1" noEditPoints="1" noAdjustHandles="1" noChangeArrowheads="1" noChangeShapeType="1" noTextEdit="1"/>
                </p:cNvSpPr>
                <p:nvPr/>
              </p:nvSpPr>
              <p:spPr>
                <a:xfrm rot="19093561">
                  <a:off x="5285099" y="4240165"/>
                  <a:ext cx="1459759" cy="285206"/>
                </a:xfrm>
                <a:prstGeom prst="rect">
                  <a:avLst/>
                </a:prstGeom>
                <a:blipFill rotWithShape="1">
                  <a:blip r:embed="rId2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0" name="TextBox 339"/>
                <p:cNvSpPr txBox="1"/>
                <p:nvPr/>
              </p:nvSpPr>
              <p:spPr>
                <a:xfrm rot="19650259">
                  <a:off x="4513296" y="4175432"/>
                  <a:ext cx="1165639" cy="276999"/>
                </a:xfrm>
                <a:prstGeom prst="rect">
                  <a:avLst/>
                </a:prstGeom>
                <a:noFill/>
              </p:spPr>
              <p:txBody>
                <a:bodyPr wrap="non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𝜇</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𝑖</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1</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sSub>
                          <m:sSubPr>
                            <m:ctrlPr>
                              <a:rPr kumimoji="0" lang="en-US" sz="1200" b="0" i="1" u="none" strike="noStrike" kern="0" cap="none" spc="0" normalizeH="0" baseline="0" noProof="0" smtClean="0">
                                <a:ln>
                                  <a:noFill/>
                                </a:ln>
                                <a:solidFill>
                                  <a:srgbClr val="58585A"/>
                                </a:solidFill>
                                <a:effectLst/>
                                <a:uLnTx/>
                                <a:uFillTx/>
                                <a:latin typeface="Cambria Math"/>
                                <a:ea typeface="+mn-ea"/>
                              </a:rPr>
                            </m:ctrlPr>
                          </m:sSubPr>
                          <m:e>
                            <m:r>
                              <a:rPr kumimoji="0" lang="en-US" sz="1200" b="0" i="1" u="none" strike="noStrike" kern="0" cap="none" spc="0" normalizeH="0" baseline="0" noProof="0" smtClean="0">
                                <a:ln>
                                  <a:noFill/>
                                </a:ln>
                                <a:solidFill>
                                  <a:srgbClr val="58585A"/>
                                </a:solidFill>
                                <a:effectLst/>
                                <a:uLnTx/>
                                <a:uFillTx/>
                                <a:latin typeface="Cambria Math"/>
                                <a:ea typeface="+mn-ea"/>
                              </a:rPr>
                              <m:t>𝑗</m:t>
                            </m:r>
                          </m:e>
                          <m:sub>
                            <m:r>
                              <a:rPr kumimoji="0" lang="en-US" sz="1200" b="0" i="1" u="none" strike="noStrike" kern="0" cap="none" spc="0" normalizeH="0" baseline="0" noProof="0" smtClean="0">
                                <a:ln>
                                  <a:noFill/>
                                </a:ln>
                                <a:solidFill>
                                  <a:srgbClr val="58585A"/>
                                </a:solidFill>
                                <a:effectLst/>
                                <a:uLnTx/>
                                <a:uFillTx/>
                                <a:latin typeface="Cambria Math"/>
                                <a:ea typeface="+mn-ea"/>
                              </a:rPr>
                              <m:t>2</m:t>
                            </m:r>
                          </m:sub>
                        </m:sSub>
                        <m:r>
                          <a:rPr kumimoji="0" lang="en-US" sz="12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12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340" name="TextBox 339"/>
                <p:cNvSpPr txBox="1">
                  <a:spLocks noRot="1" noChangeAspect="1" noMove="1" noResize="1" noEditPoints="1" noAdjustHandles="1" noChangeArrowheads="1" noChangeShapeType="1" noTextEdit="1"/>
                </p:cNvSpPr>
                <p:nvPr/>
              </p:nvSpPr>
              <p:spPr>
                <a:xfrm rot="19650259">
                  <a:off x="4513296" y="4175432"/>
                  <a:ext cx="1165639" cy="276999"/>
                </a:xfrm>
                <a:prstGeom prst="rect">
                  <a:avLst/>
                </a:prstGeom>
                <a:blipFill rotWithShape="1">
                  <a:blip r:embed="rId2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1" name="TextBox 340"/>
                <p:cNvSpPr txBox="1"/>
                <p:nvPr/>
              </p:nvSpPr>
              <p:spPr>
                <a:xfrm flipH="1">
                  <a:off x="6846305" y="4182796"/>
                  <a:ext cx="464915" cy="400110"/>
                </a:xfrm>
                <a:prstGeom prst="rect">
                  <a:avLst/>
                </a:prstGeom>
                <a:noFill/>
              </p:spPr>
              <p:txBody>
                <a:bodyPr wrap="square" rtlCol="0">
                  <a:spAutoFit/>
                </a:bodyPr>
                <a:lstStyle/>
                <a:p>
                  <a:pPr marL="0" marR="0" lvl="0" indent="0" defTabSz="914400" eaLnBrk="1" fontAlgn="auto" latinLnBrk="0" hangingPunct="1">
                    <a:lnSpc>
                      <a:spcPct val="100000"/>
                    </a:lnSpc>
                    <a:spcBef>
                      <a:spcPct val="5000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0" i="1" u="none" strike="noStrike" kern="0" cap="none" spc="0" normalizeH="0" baseline="0" noProof="0" smtClean="0">
                            <a:ln>
                              <a:noFill/>
                            </a:ln>
                            <a:solidFill>
                              <a:srgbClr val="58585A"/>
                            </a:solidFill>
                            <a:effectLst/>
                            <a:uLnTx/>
                            <a:uFillTx/>
                            <a:latin typeface="Cambria Math"/>
                            <a:ea typeface="+mn-ea"/>
                          </a:rPr>
                          <m:t>⋯</m:t>
                        </m:r>
                      </m:oMath>
                    </m:oMathPara>
                  </a14:m>
                  <a:endParaRPr kumimoji="0" lang="en-US" sz="2000" b="0" i="0" u="none" strike="noStrike" kern="0" cap="none" spc="0" normalizeH="0" baseline="0" noProof="0" dirty="0" smtClean="0">
                    <a:ln>
                      <a:noFill/>
                    </a:ln>
                    <a:solidFill>
                      <a:srgbClr val="58585A"/>
                    </a:solidFill>
                    <a:effectLst/>
                    <a:uLnTx/>
                    <a:uFillTx/>
                    <a:latin typeface="Arial" charset="0"/>
                    <a:ea typeface="+mn-ea"/>
                  </a:endParaRPr>
                </a:p>
              </p:txBody>
            </p:sp>
          </mc:Choice>
          <mc:Fallback xmlns="">
            <p:sp>
              <p:nvSpPr>
                <p:cNvPr id="337" name="TextBox 336"/>
                <p:cNvSpPr txBox="1">
                  <a:spLocks noRot="1" noChangeAspect="1" noMove="1" noResize="1" noEditPoints="1" noAdjustHandles="1" noChangeArrowheads="1" noChangeShapeType="1" noTextEdit="1"/>
                </p:cNvSpPr>
                <p:nvPr/>
              </p:nvSpPr>
              <p:spPr>
                <a:xfrm flipH="1">
                  <a:off x="6846305" y="4182796"/>
                  <a:ext cx="464915" cy="400110"/>
                </a:xfrm>
                <a:prstGeom prst="rect">
                  <a:avLst/>
                </a:prstGeom>
                <a:blipFill rotWithShape="1">
                  <a:blip r:embed="rId26"/>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7" name="Rectangle 6"/>
              <p:cNvSpPr/>
              <p:nvPr/>
            </p:nvSpPr>
            <p:spPr>
              <a:xfrm>
                <a:off x="6693518" y="3393404"/>
                <a:ext cx="1951753" cy="276999"/>
              </a:xfrm>
              <a:prstGeom prst="rect">
                <a:avLst/>
              </a:prstGeom>
            </p:spPr>
            <p:txBody>
              <a:bodyPr wrap="none">
                <a:spAutoFit/>
              </a:bodyPr>
              <a:lstStyle/>
              <a:p>
                <a:r>
                  <a:rPr lang="en-US" sz="1200" dirty="0" smtClean="0">
                    <a:solidFill>
                      <a:schemeClr val="tx1"/>
                    </a:solidFill>
                  </a:rPr>
                  <a:t>Example for </a:t>
                </a:r>
                <a14:m>
                  <m:oMath xmlns:m="http://schemas.openxmlformats.org/officeDocument/2006/math">
                    <m:sSub>
                      <m:sSubPr>
                        <m:ctrlPr>
                          <a:rPr lang="en-US" sz="1200" i="1" dirty="0" smtClean="0">
                            <a:solidFill>
                              <a:schemeClr val="tx1"/>
                            </a:solidFill>
                            <a:latin typeface="Cambria Math"/>
                          </a:rPr>
                        </m:ctrlPr>
                      </m:sSubPr>
                      <m:e>
                        <m:r>
                          <a:rPr lang="en-US" sz="1200" i="1" dirty="0" smtClean="0">
                            <a:solidFill>
                              <a:schemeClr val="tx1"/>
                            </a:solidFill>
                            <a:latin typeface="Cambria Math"/>
                          </a:rPr>
                          <m:t>𝐿</m:t>
                        </m:r>
                      </m:e>
                      <m:sub>
                        <m:r>
                          <a:rPr lang="en-US" sz="1200" i="1" dirty="0" smtClean="0">
                            <a:solidFill>
                              <a:schemeClr val="tx1"/>
                            </a:solidFill>
                            <a:latin typeface="Cambria Math"/>
                          </a:rPr>
                          <m:t>𝑇</m:t>
                        </m:r>
                      </m:sub>
                    </m:sSub>
                    <m:r>
                      <a:rPr lang="en-US" sz="1200" i="1" dirty="0" smtClean="0">
                        <a:solidFill>
                          <a:schemeClr val="tx1"/>
                        </a:solidFill>
                        <a:latin typeface="Cambria Math"/>
                      </a:rPr>
                      <m:t>=</m:t>
                    </m:r>
                    <m:r>
                      <a:rPr lang="en-US" sz="1200" i="1" dirty="0">
                        <a:solidFill>
                          <a:schemeClr val="tx1"/>
                        </a:solidFill>
                        <a:latin typeface="Cambria Math"/>
                      </a:rPr>
                      <m:t>2, </m:t>
                    </m:r>
                    <m:sSub>
                      <m:sSubPr>
                        <m:ctrlPr>
                          <a:rPr lang="en-US" sz="1200" i="1" dirty="0">
                            <a:solidFill>
                              <a:schemeClr val="tx1"/>
                            </a:solidFill>
                            <a:latin typeface="Cambria Math"/>
                          </a:rPr>
                        </m:ctrlPr>
                      </m:sSubPr>
                      <m:e>
                        <m:r>
                          <a:rPr lang="en-US" sz="1200" i="1" dirty="0">
                            <a:solidFill>
                              <a:schemeClr val="tx1"/>
                            </a:solidFill>
                            <a:latin typeface="Cambria Math"/>
                          </a:rPr>
                          <m:t>𝐿</m:t>
                        </m:r>
                      </m:e>
                      <m:sub>
                        <m:r>
                          <a:rPr lang="en-US" sz="1200" i="1" dirty="0">
                            <a:solidFill>
                              <a:schemeClr val="tx1"/>
                            </a:solidFill>
                            <a:latin typeface="Cambria Math"/>
                          </a:rPr>
                          <m:t>𝑅</m:t>
                        </m:r>
                      </m:sub>
                    </m:sSub>
                    <m:r>
                      <a:rPr lang="en-US" sz="1200" i="1" dirty="0">
                        <a:solidFill>
                          <a:schemeClr val="tx1"/>
                        </a:solidFill>
                        <a:latin typeface="Cambria Math"/>
                      </a:rPr>
                      <m:t>=2</m:t>
                    </m:r>
                  </m:oMath>
                </a14:m>
                <a:endParaRPr lang="en-US" sz="1200" dirty="0">
                  <a:solidFill>
                    <a:schemeClr val="tx1"/>
                  </a:solidFill>
                </a:endParaRPr>
              </a:p>
            </p:txBody>
          </p:sp>
        </mc:Choice>
        <mc:Fallback xmlns="">
          <p:sp>
            <p:nvSpPr>
              <p:cNvPr id="7" name="Rectangle 6"/>
              <p:cNvSpPr>
                <a:spLocks noRot="1" noChangeAspect="1" noMove="1" noResize="1" noEditPoints="1" noAdjustHandles="1" noChangeArrowheads="1" noChangeShapeType="1" noTextEdit="1"/>
              </p:cNvSpPr>
              <p:nvPr/>
            </p:nvSpPr>
            <p:spPr>
              <a:xfrm>
                <a:off x="6693518" y="3393404"/>
                <a:ext cx="1951753" cy="276999"/>
              </a:xfrm>
              <a:prstGeom prst="rect">
                <a:avLst/>
              </a:prstGeom>
              <a:blipFill rotWithShape="1">
                <a:blip r:embed="rId27"/>
                <a:stretch>
                  <a:fillRect b="-17778"/>
                </a:stretch>
              </a:blipFill>
            </p:spPr>
            <p:txBody>
              <a:bodyPr/>
              <a:lstStyle/>
              <a:p>
                <a:r>
                  <a:rPr lang="en-US">
                    <a:noFill/>
                  </a:rPr>
                  <a:t> </a:t>
                </a:r>
              </a:p>
            </p:txBody>
          </p:sp>
        </mc:Fallback>
      </mc:AlternateContent>
      <p:sp>
        <p:nvSpPr>
          <p:cNvPr id="3" name="Left Brace 2"/>
          <p:cNvSpPr/>
          <p:nvPr/>
        </p:nvSpPr>
        <p:spPr bwMode="auto">
          <a:xfrm>
            <a:off x="1941203" y="1700373"/>
            <a:ext cx="294218" cy="916063"/>
          </a:xfrm>
          <a:prstGeom prst="leftBrace">
            <a:avLst/>
          </a:prstGeom>
          <a:noFill/>
          <a:ln w="9525" cap="flat" cmpd="sng" algn="ctr">
            <a:solidFill>
              <a:schemeClr val="bg2">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Left Brace 62"/>
          <p:cNvSpPr/>
          <p:nvPr/>
        </p:nvSpPr>
        <p:spPr bwMode="auto">
          <a:xfrm>
            <a:off x="677943" y="2867004"/>
            <a:ext cx="294218" cy="916063"/>
          </a:xfrm>
          <a:prstGeom prst="leftBrace">
            <a:avLst/>
          </a:prstGeom>
          <a:noFill/>
          <a:ln w="9525" cap="flat" cmpd="sng" algn="ctr">
            <a:solidFill>
              <a:schemeClr val="bg2">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1022527" y="2004515"/>
            <a:ext cx="907621" cy="307777"/>
          </a:xfrm>
          <a:prstGeom prst="rect">
            <a:avLst/>
          </a:prstGeom>
          <a:noFill/>
        </p:spPr>
        <p:txBody>
          <a:bodyPr wrap="none" rtlCol="0">
            <a:spAutoFit/>
          </a:bodyPr>
          <a:lstStyle/>
          <a:p>
            <a:r>
              <a:rPr lang="en-US" sz="1400" dirty="0" smtClean="0">
                <a:solidFill>
                  <a:schemeClr val="tx1"/>
                </a:solidFill>
              </a:rPr>
              <a:t>First level</a:t>
            </a:r>
            <a:endParaRPr lang="en-US" sz="1400" dirty="0">
              <a:solidFill>
                <a:schemeClr val="tx1"/>
              </a:solidFill>
            </a:endParaRPr>
          </a:p>
        </p:txBody>
      </p:sp>
      <p:sp>
        <p:nvSpPr>
          <p:cNvPr id="65" name="TextBox 64"/>
          <p:cNvSpPr txBox="1"/>
          <p:nvPr/>
        </p:nvSpPr>
        <p:spPr>
          <a:xfrm>
            <a:off x="72555" y="3063425"/>
            <a:ext cx="720080" cy="523220"/>
          </a:xfrm>
          <a:prstGeom prst="rect">
            <a:avLst/>
          </a:prstGeom>
          <a:noFill/>
        </p:spPr>
        <p:txBody>
          <a:bodyPr wrap="square" rtlCol="0">
            <a:spAutoFit/>
          </a:bodyPr>
          <a:lstStyle/>
          <a:p>
            <a:r>
              <a:rPr lang="en-US" sz="1400" dirty="0" smtClean="0">
                <a:solidFill>
                  <a:schemeClr val="tx1"/>
                </a:solidFill>
              </a:rPr>
              <a:t>Second level</a:t>
            </a:r>
            <a:endParaRPr lang="en-US" sz="1400" dirty="0">
              <a:solidFill>
                <a:schemeClr val="tx1"/>
              </a:solidFill>
            </a:endParaRPr>
          </a:p>
        </p:txBody>
      </p:sp>
    </p:spTree>
    <p:extLst>
      <p:ext uri="{BB962C8B-B14F-4D97-AF65-F5344CB8AC3E}">
        <p14:creationId xmlns:p14="http://schemas.microsoft.com/office/powerpoint/2010/main" val="3080839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6713" t="4077" r="14420" b="4692"/>
          <a:stretch/>
        </p:blipFill>
        <p:spPr bwMode="auto">
          <a:xfrm>
            <a:off x="240702" y="2218425"/>
            <a:ext cx="3673366" cy="3649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1080" y="3727165"/>
            <a:ext cx="3646170" cy="2546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14"/>
          <p:cNvSpPr txBox="1"/>
          <p:nvPr/>
        </p:nvSpPr>
        <p:spPr>
          <a:xfrm>
            <a:off x="1551692" y="2361879"/>
            <a:ext cx="470512" cy="338554"/>
          </a:xfrm>
          <a:prstGeom prst="rect">
            <a:avLst/>
          </a:prstGeom>
          <a:noFill/>
        </p:spPr>
        <p:txBody>
          <a:bodyPr wrap="square" rtlCol="0">
            <a:spAutoFit/>
          </a:bodyPr>
          <a:lstStyle/>
          <a:p>
            <a:r>
              <a:rPr lang="en-US" sz="1600" dirty="0">
                <a:solidFill>
                  <a:schemeClr val="tx1"/>
                </a:solidFill>
              </a:rPr>
              <a:t>R</a:t>
            </a:r>
            <a:r>
              <a:rPr lang="en-US" sz="1600" dirty="0" smtClean="0">
                <a:solidFill>
                  <a:schemeClr val="tx1"/>
                </a:solidFill>
              </a:rPr>
              <a:t>x</a:t>
            </a:r>
            <a:endParaRPr lang="en-US" sz="1600" dirty="0">
              <a:solidFill>
                <a:schemeClr val="tx1"/>
              </a:solidFill>
            </a:endParaRPr>
          </a:p>
        </p:txBody>
      </p:sp>
      <p:sp>
        <p:nvSpPr>
          <p:cNvPr id="2" name="Title 1"/>
          <p:cNvSpPr>
            <a:spLocks noGrp="1"/>
          </p:cNvSpPr>
          <p:nvPr>
            <p:ph type="title"/>
          </p:nvPr>
        </p:nvSpPr>
        <p:spPr/>
        <p:txBody>
          <a:bodyPr/>
          <a:lstStyle/>
          <a:p>
            <a:r>
              <a:rPr lang="en-US" dirty="0" smtClean="0"/>
              <a:t>Simulation Details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
        <p:nvSpPr>
          <p:cNvPr id="11" name="TextBox 10"/>
          <p:cNvSpPr txBox="1"/>
          <p:nvPr/>
        </p:nvSpPr>
        <p:spPr>
          <a:xfrm>
            <a:off x="4905563" y="1560976"/>
            <a:ext cx="3977204" cy="2031325"/>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solidFill>
                  <a:schemeClr val="tx1"/>
                </a:solidFill>
              </a:rPr>
              <a:t>Receiver fixed at one location.</a:t>
            </a:r>
            <a:endParaRPr lang="en-US" sz="1400" dirty="0">
              <a:solidFill>
                <a:schemeClr val="tx1"/>
              </a:solidFill>
            </a:endParaRPr>
          </a:p>
          <a:p>
            <a:pPr marL="285750" indent="-285750">
              <a:buFont typeface="Arial" panose="020B0604020202020204" pitchFamily="34" charset="0"/>
              <a:buChar char="•"/>
            </a:pPr>
            <a:r>
              <a:rPr lang="en-US" sz="1400" dirty="0" smtClean="0">
                <a:solidFill>
                  <a:schemeClr val="tx1"/>
                </a:solidFill>
              </a:rPr>
              <a:t>Several transmitter locations tested.</a:t>
            </a:r>
            <a:r>
              <a:rPr lang="en-US" sz="1400" dirty="0">
                <a:solidFill>
                  <a:schemeClr val="tx1"/>
                </a:solidFill>
              </a:rPr>
              <a:t> </a:t>
            </a:r>
            <a:endParaRPr lang="en-US" sz="1400" dirty="0" smtClean="0">
              <a:solidFill>
                <a:schemeClr val="tx1"/>
              </a:solidFill>
            </a:endParaRPr>
          </a:p>
          <a:p>
            <a:pPr marL="285750" indent="-285750">
              <a:buFont typeface="Arial" panose="020B0604020202020204" pitchFamily="34" charset="0"/>
              <a:buChar char="•"/>
            </a:pPr>
            <a:r>
              <a:rPr lang="en-US" sz="1400" dirty="0" smtClean="0">
                <a:solidFill>
                  <a:schemeClr val="tx1"/>
                </a:solidFill>
              </a:rPr>
              <a:t>Both </a:t>
            </a:r>
            <a:r>
              <a:rPr lang="en-US" sz="1400" dirty="0">
                <a:solidFill>
                  <a:schemeClr val="tx1"/>
                </a:solidFill>
              </a:rPr>
              <a:t>transmitter and receiver have two antenna </a:t>
            </a:r>
            <a:r>
              <a:rPr lang="en-US" sz="1400" dirty="0" smtClean="0">
                <a:solidFill>
                  <a:schemeClr val="tx1"/>
                </a:solidFill>
              </a:rPr>
              <a:t>arrays </a:t>
            </a:r>
            <a:r>
              <a:rPr lang="en-US" sz="1400" dirty="0" smtClean="0">
                <a:solidFill>
                  <a:schemeClr val="tx1"/>
                </a:solidFill>
                <a:sym typeface="Wingdings" panose="05000000000000000000" pitchFamily="2" charset="2"/>
              </a:rPr>
              <a:t> </a:t>
            </a:r>
            <a:r>
              <a:rPr lang="en-US" sz="1400" dirty="0" smtClean="0">
                <a:solidFill>
                  <a:schemeClr val="tx1"/>
                </a:solidFill>
              </a:rPr>
              <a:t>2x2 </a:t>
            </a:r>
            <a:r>
              <a:rPr lang="en-US" sz="1400" dirty="0">
                <a:solidFill>
                  <a:schemeClr val="tx1"/>
                </a:solidFill>
              </a:rPr>
              <a:t>MIMO</a:t>
            </a:r>
            <a:r>
              <a:rPr lang="en-US" sz="1400" dirty="0" smtClean="0">
                <a:solidFill>
                  <a:schemeClr val="tx1"/>
                </a:solidFill>
              </a:rPr>
              <a:t>.</a:t>
            </a:r>
          </a:p>
          <a:p>
            <a:pPr marL="285750" indent="-285750">
              <a:buFont typeface="Arial" panose="020B0604020202020204" pitchFamily="34" charset="0"/>
              <a:buChar char="•"/>
            </a:pPr>
            <a:r>
              <a:rPr lang="en-US" sz="1400" dirty="0" smtClean="0">
                <a:solidFill>
                  <a:schemeClr val="tx1"/>
                </a:solidFill>
              </a:rPr>
              <a:t>Antenna arrays are 1x8 linear arrays placed on a line. Rx, </a:t>
            </a:r>
            <a:r>
              <a:rPr lang="en-US" sz="1400" dirty="0" err="1" smtClean="0">
                <a:solidFill>
                  <a:schemeClr val="tx1"/>
                </a:solidFill>
              </a:rPr>
              <a:t>Tx</a:t>
            </a:r>
            <a:r>
              <a:rPr lang="en-US" sz="1400" dirty="0" smtClean="0">
                <a:solidFill>
                  <a:schemeClr val="tx1"/>
                </a:solidFill>
              </a:rPr>
              <a:t> antenna array separation: 30 cm, 5 cm, respectively.</a:t>
            </a:r>
          </a:p>
          <a:p>
            <a:pPr marL="285750" indent="-285750">
              <a:buFont typeface="Arial" panose="020B0604020202020204" pitchFamily="34" charset="0"/>
              <a:buChar char="•"/>
            </a:pPr>
            <a:r>
              <a:rPr lang="en-US" sz="1400" dirty="0" smtClean="0">
                <a:solidFill>
                  <a:schemeClr val="tx1"/>
                </a:solidFill>
              </a:rPr>
              <a:t>For each transmitter location, full </a:t>
            </a:r>
            <a:r>
              <a:rPr lang="en-US" sz="1400" dirty="0">
                <a:solidFill>
                  <a:schemeClr val="tx1"/>
                </a:solidFill>
              </a:rPr>
              <a:t>channel matrix </a:t>
            </a:r>
            <a:r>
              <a:rPr lang="en-US" sz="1400" dirty="0" smtClean="0">
                <a:solidFill>
                  <a:schemeClr val="tx1"/>
                </a:solidFill>
              </a:rPr>
              <a:t>(16x16) is </a:t>
            </a:r>
            <a:r>
              <a:rPr lang="en-US" sz="1400" dirty="0">
                <a:solidFill>
                  <a:schemeClr val="tx1"/>
                </a:solidFill>
              </a:rPr>
              <a:t>generated by ray tracing</a:t>
            </a:r>
            <a:r>
              <a:rPr lang="en-US" sz="1400" dirty="0" smtClean="0">
                <a:solidFill>
                  <a:schemeClr val="tx1"/>
                </a:solidFill>
              </a:rPr>
              <a:t>.</a:t>
            </a:r>
          </a:p>
        </p:txBody>
      </p:sp>
      <p:sp>
        <p:nvSpPr>
          <p:cNvPr id="10" name="Rectangle 9"/>
          <p:cNvSpPr/>
          <p:nvPr/>
        </p:nvSpPr>
        <p:spPr>
          <a:xfrm>
            <a:off x="395536" y="1784725"/>
            <a:ext cx="3576620" cy="369332"/>
          </a:xfrm>
          <a:prstGeom prst="rect">
            <a:avLst/>
          </a:prstGeom>
        </p:spPr>
        <p:txBody>
          <a:bodyPr wrap="none">
            <a:spAutoFit/>
          </a:bodyPr>
          <a:lstStyle/>
          <a:p>
            <a:pPr lvl="0"/>
            <a:r>
              <a:rPr lang="en-US" sz="1800" dirty="0" smtClean="0">
                <a:solidFill>
                  <a:srgbClr val="000000"/>
                </a:solidFill>
              </a:rPr>
              <a:t>Room with reflectors and blockages:</a:t>
            </a:r>
            <a:endParaRPr lang="en-US" sz="1800" dirty="0">
              <a:solidFill>
                <a:srgbClr val="000000"/>
              </a:solidFill>
            </a:endParaRPr>
          </a:p>
        </p:txBody>
      </p:sp>
      <p:sp>
        <p:nvSpPr>
          <p:cNvPr id="152" name="TextBox 151"/>
          <p:cNvSpPr txBox="1"/>
          <p:nvPr/>
        </p:nvSpPr>
        <p:spPr>
          <a:xfrm>
            <a:off x="2843808" y="3322944"/>
            <a:ext cx="470512" cy="338554"/>
          </a:xfrm>
          <a:prstGeom prst="rect">
            <a:avLst/>
          </a:prstGeom>
          <a:noFill/>
        </p:spPr>
        <p:txBody>
          <a:bodyPr wrap="square" rtlCol="0">
            <a:spAutoFit/>
          </a:bodyPr>
          <a:lstStyle/>
          <a:p>
            <a:r>
              <a:rPr lang="en-US" sz="1600" dirty="0" smtClean="0">
                <a:solidFill>
                  <a:schemeClr val="tx1"/>
                </a:solidFill>
              </a:rPr>
              <a:t>Tx</a:t>
            </a:r>
            <a:endParaRPr lang="en-US" sz="1600" dirty="0">
              <a:solidFill>
                <a:schemeClr val="tx1"/>
              </a:solidFill>
            </a:endParaRPr>
          </a:p>
        </p:txBody>
      </p:sp>
      <p:sp>
        <p:nvSpPr>
          <p:cNvPr id="88" name="Oval 87"/>
          <p:cNvSpPr/>
          <p:nvPr/>
        </p:nvSpPr>
        <p:spPr bwMode="auto">
          <a:xfrm>
            <a:off x="3043060" y="3622083"/>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4" name="Straight Connector 13"/>
          <p:cNvCxnSpPr/>
          <p:nvPr/>
        </p:nvCxnSpPr>
        <p:spPr bwMode="auto">
          <a:xfrm>
            <a:off x="4572000" y="1556792"/>
            <a:ext cx="0" cy="4759870"/>
          </a:xfrm>
          <a:prstGeom prst="line">
            <a:avLst/>
          </a:prstGeom>
          <a:solidFill>
            <a:srgbClr val="00B8FF"/>
          </a:solidFill>
          <a:ln w="9525" cap="flat" cmpd="sng" algn="ctr">
            <a:solidFill>
              <a:schemeClr val="bg2">
                <a:lumMod val="40000"/>
                <a:lumOff val="60000"/>
              </a:schemeClr>
            </a:solidFill>
            <a:prstDash val="solid"/>
            <a:round/>
            <a:headEnd type="none" w="med" len="med"/>
            <a:tailEnd type="none" w="med" len="med"/>
          </a:ln>
          <a:effectLst/>
        </p:spPr>
      </p:cxnSp>
    </p:spTree>
    <p:extLst>
      <p:ext uri="{BB962C8B-B14F-4D97-AF65-F5344CB8AC3E}">
        <p14:creationId xmlns:p14="http://schemas.microsoft.com/office/powerpoint/2010/main" val="29602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(Pairwise) SNR-based Search</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
        <p:nvSpPr>
          <p:cNvPr id="11" name="TextBox 10"/>
          <p:cNvSpPr txBox="1"/>
          <p:nvPr/>
        </p:nvSpPr>
        <p:spPr>
          <a:xfrm>
            <a:off x="4728259" y="1473372"/>
            <a:ext cx="3977204" cy="1815882"/>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solidFill>
                  <a:schemeClr val="tx1"/>
                </a:solidFill>
              </a:rPr>
              <a:t>SNR-based Search: </a:t>
            </a:r>
            <a:r>
              <a:rPr lang="en-US" sz="1400" b="1" i="1" dirty="0" smtClean="0">
                <a:solidFill>
                  <a:schemeClr val="tx1"/>
                </a:solidFill>
              </a:rPr>
              <a:t>At both levels, use signal power as the metric. </a:t>
            </a:r>
          </a:p>
          <a:p>
            <a:pPr marL="285750" indent="-285750">
              <a:buFont typeface="Arial" panose="020B0604020202020204" pitchFamily="34" charset="0"/>
              <a:buChar char="•"/>
            </a:pPr>
            <a:r>
              <a:rPr lang="en-US" sz="1400" dirty="0" smtClean="0">
                <a:solidFill>
                  <a:schemeClr val="tx1"/>
                </a:solidFill>
              </a:rPr>
              <a:t>Readily available, just the norm of the channel coefficient. Most </a:t>
            </a:r>
            <a:r>
              <a:rPr lang="en-US" sz="1400" dirty="0">
                <a:solidFill>
                  <a:schemeClr val="tx1"/>
                </a:solidFill>
              </a:rPr>
              <a:t>direct, </a:t>
            </a:r>
            <a:r>
              <a:rPr lang="en-US" sz="1400" b="1" dirty="0">
                <a:solidFill>
                  <a:schemeClr val="tx1"/>
                </a:solidFill>
              </a:rPr>
              <a:t>baseline</a:t>
            </a:r>
            <a:r>
              <a:rPr lang="en-US" sz="1400" dirty="0">
                <a:solidFill>
                  <a:schemeClr val="tx1"/>
                </a:solidFill>
              </a:rPr>
              <a:t> method.</a:t>
            </a:r>
          </a:p>
          <a:p>
            <a:pPr marL="285750" indent="-285750">
              <a:buFont typeface="Arial" panose="020B0604020202020204" pitchFamily="34" charset="0"/>
              <a:buChar char="•"/>
            </a:pPr>
            <a:r>
              <a:rPr lang="en-US" sz="1400" dirty="0" smtClean="0">
                <a:solidFill>
                  <a:schemeClr val="tx1"/>
                </a:solidFill>
              </a:rPr>
              <a:t>In more than half of the locations, this search finds the same beams with exhaustive search, so no performance loss.</a:t>
            </a:r>
          </a:p>
          <a:p>
            <a:pPr marL="285750" indent="-285750">
              <a:buFont typeface="Arial" panose="020B0604020202020204" pitchFamily="34" charset="0"/>
              <a:buChar char="•"/>
            </a:pPr>
            <a:r>
              <a:rPr lang="en-US" sz="1400" dirty="0" smtClean="0">
                <a:solidFill>
                  <a:schemeClr val="tx1"/>
                </a:solidFill>
              </a:rPr>
              <a:t>Some loss at mostly distant locations.</a:t>
            </a:r>
          </a:p>
        </p:txBody>
      </p:sp>
      <p:sp>
        <p:nvSpPr>
          <p:cNvPr id="10" name="Rectangle 9"/>
          <p:cNvSpPr/>
          <p:nvPr/>
        </p:nvSpPr>
        <p:spPr>
          <a:xfrm>
            <a:off x="395536" y="1600059"/>
            <a:ext cx="2829621" cy="307777"/>
          </a:xfrm>
          <a:prstGeom prst="rect">
            <a:avLst/>
          </a:prstGeom>
        </p:spPr>
        <p:txBody>
          <a:bodyPr wrap="none">
            <a:spAutoFit/>
          </a:bodyPr>
          <a:lstStyle/>
          <a:p>
            <a:pPr lvl="0"/>
            <a:r>
              <a:rPr lang="en-US" sz="1400" dirty="0" smtClean="0">
                <a:solidFill>
                  <a:srgbClr val="000000"/>
                </a:solidFill>
              </a:rPr>
              <a:t>Room with reflectors and blockages:</a:t>
            </a:r>
            <a:endParaRPr lang="en-US" sz="1400" dirty="0">
              <a:solidFill>
                <a:srgbClr val="000000"/>
              </a:solidFill>
            </a:endParaRPr>
          </a:p>
        </p:txBody>
      </p:sp>
      <p:sp>
        <p:nvSpPr>
          <p:cNvPr id="28" name="TextBox 27"/>
          <p:cNvSpPr txBox="1"/>
          <p:nvPr/>
        </p:nvSpPr>
        <p:spPr>
          <a:xfrm>
            <a:off x="251520" y="4581128"/>
            <a:ext cx="4320480" cy="1600438"/>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solidFill>
                  <a:schemeClr val="tx1"/>
                </a:solidFill>
              </a:rPr>
              <a:t>81 </a:t>
            </a:r>
            <a:r>
              <a:rPr lang="en-US" sz="1400" dirty="0" err="1" smtClean="0">
                <a:solidFill>
                  <a:schemeClr val="tx1"/>
                </a:solidFill>
              </a:rPr>
              <a:t>Tx</a:t>
            </a:r>
            <a:r>
              <a:rPr lang="en-US" sz="1400" dirty="0" smtClean="0">
                <a:solidFill>
                  <a:schemeClr val="tx1"/>
                </a:solidFill>
              </a:rPr>
              <a:t> locations.</a:t>
            </a:r>
          </a:p>
          <a:p>
            <a:pPr marL="285750" indent="-285750">
              <a:buFont typeface="Arial" panose="020B0604020202020204" pitchFamily="34" charset="0"/>
              <a:buChar char="•"/>
            </a:pPr>
            <a:r>
              <a:rPr lang="en-US" sz="1400" dirty="0" smtClean="0">
                <a:solidFill>
                  <a:schemeClr val="tx1"/>
                </a:solidFill>
              </a:rPr>
              <a:t>For each location, beams are found both with exhaustive search and pairwise search.</a:t>
            </a:r>
          </a:p>
          <a:p>
            <a:pPr marL="285750" indent="-285750">
              <a:buFont typeface="Arial" panose="020B0604020202020204" pitchFamily="34" charset="0"/>
              <a:buChar char="•"/>
            </a:pPr>
            <a:r>
              <a:rPr lang="en-US" sz="1400" dirty="0" smtClean="0">
                <a:solidFill>
                  <a:schemeClr val="tx1"/>
                </a:solidFill>
              </a:rPr>
              <a:t>Once the beams are fixed, rate calculation is done assuming optimal </a:t>
            </a:r>
            <a:r>
              <a:rPr lang="en-US" sz="1400" dirty="0">
                <a:solidFill>
                  <a:schemeClr val="tx1"/>
                </a:solidFill>
              </a:rPr>
              <a:t>baseband precoding (using SVD) </a:t>
            </a:r>
            <a:r>
              <a:rPr lang="en-US" sz="1400" dirty="0" smtClean="0">
                <a:solidFill>
                  <a:schemeClr val="tx1"/>
                </a:solidFill>
              </a:rPr>
              <a:t>with </a:t>
            </a:r>
            <a:r>
              <a:rPr lang="en-US" sz="1400" dirty="0">
                <a:solidFill>
                  <a:schemeClr val="tx1"/>
                </a:solidFill>
              </a:rPr>
              <a:t>joint water filling across subcarriers and layers subject to </a:t>
            </a:r>
            <a:r>
              <a:rPr lang="en-US" sz="1400" dirty="0" smtClean="0">
                <a:solidFill>
                  <a:schemeClr val="tx1"/>
                </a:solidFill>
              </a:rPr>
              <a:t>a total </a:t>
            </a:r>
            <a:r>
              <a:rPr lang="en-US" sz="1400" dirty="0">
                <a:solidFill>
                  <a:schemeClr val="tx1"/>
                </a:solidFill>
              </a:rPr>
              <a:t>power </a:t>
            </a:r>
            <a:r>
              <a:rPr lang="en-US" sz="1400" dirty="0" smtClean="0">
                <a:solidFill>
                  <a:schemeClr val="tx1"/>
                </a:solidFill>
              </a:rPr>
              <a:t>constraint. </a:t>
            </a:r>
            <a:endParaRPr lang="en-US" sz="1400" dirty="0">
              <a:solidFill>
                <a:schemeClr val="tx1"/>
              </a:solidFill>
            </a:endParaRPr>
          </a:p>
        </p:txBody>
      </p:sp>
      <p:cxnSp>
        <p:nvCxnSpPr>
          <p:cNvPr id="29" name="Straight Connector 28"/>
          <p:cNvCxnSpPr/>
          <p:nvPr/>
        </p:nvCxnSpPr>
        <p:spPr bwMode="auto">
          <a:xfrm>
            <a:off x="4572000" y="1556792"/>
            <a:ext cx="0" cy="4759870"/>
          </a:xfrm>
          <a:prstGeom prst="line">
            <a:avLst/>
          </a:prstGeom>
          <a:solidFill>
            <a:srgbClr val="00B8FF"/>
          </a:solidFill>
          <a:ln w="9525" cap="flat" cmpd="sng" algn="ctr">
            <a:solidFill>
              <a:schemeClr val="bg2">
                <a:lumMod val="40000"/>
                <a:lumOff val="60000"/>
              </a:schemeClr>
            </a:solidFill>
            <a:prstDash val="solid"/>
            <a:round/>
            <a:headEnd type="none" w="med" len="med"/>
            <a:tailEnd type="none" w="med" len="med"/>
          </a:ln>
          <a:effectLst/>
        </p:spPr>
      </p:cxnSp>
      <p:grpSp>
        <p:nvGrpSpPr>
          <p:cNvPr id="8" name="Group 7"/>
          <p:cNvGrpSpPr/>
          <p:nvPr/>
        </p:nvGrpSpPr>
        <p:grpSpPr>
          <a:xfrm>
            <a:off x="864884" y="1911339"/>
            <a:ext cx="2571357" cy="2554803"/>
            <a:chOff x="864885" y="1969391"/>
            <a:chExt cx="2571357" cy="2554803"/>
          </a:xfrm>
        </p:grpSpPr>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6713" t="4077" r="14420" b="4692"/>
            <a:stretch/>
          </p:blipFill>
          <p:spPr bwMode="auto">
            <a:xfrm>
              <a:off x="864885" y="1969391"/>
              <a:ext cx="2571357" cy="2554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14"/>
            <p:cNvSpPr txBox="1"/>
            <p:nvPr/>
          </p:nvSpPr>
          <p:spPr>
            <a:xfrm>
              <a:off x="1913206" y="1992969"/>
              <a:ext cx="329359" cy="230832"/>
            </a:xfrm>
            <a:prstGeom prst="rect">
              <a:avLst/>
            </a:prstGeom>
            <a:noFill/>
          </p:spPr>
          <p:txBody>
            <a:bodyPr wrap="square" rtlCol="0">
              <a:spAutoFit/>
            </a:bodyPr>
            <a:lstStyle/>
            <a:p>
              <a:r>
                <a:rPr lang="en-US" sz="900" dirty="0">
                  <a:solidFill>
                    <a:schemeClr val="tx1"/>
                  </a:solidFill>
                </a:rPr>
                <a:t>R</a:t>
              </a:r>
              <a:r>
                <a:rPr lang="en-US" sz="900" dirty="0" smtClean="0">
                  <a:solidFill>
                    <a:schemeClr val="tx1"/>
                  </a:solidFill>
                </a:rPr>
                <a:t>x</a:t>
              </a:r>
              <a:endParaRPr lang="en-US" sz="900" dirty="0">
                <a:solidFill>
                  <a:schemeClr val="tx1"/>
                </a:solidFill>
              </a:endParaRPr>
            </a:p>
          </p:txBody>
        </p:sp>
        <p:sp>
          <p:nvSpPr>
            <p:cNvPr id="152" name="TextBox 151"/>
            <p:cNvSpPr txBox="1"/>
            <p:nvPr/>
          </p:nvSpPr>
          <p:spPr>
            <a:xfrm>
              <a:off x="2679854" y="2755497"/>
              <a:ext cx="329359" cy="230832"/>
            </a:xfrm>
            <a:prstGeom prst="rect">
              <a:avLst/>
            </a:prstGeom>
            <a:noFill/>
          </p:spPr>
          <p:txBody>
            <a:bodyPr wrap="square" rtlCol="0">
              <a:spAutoFit/>
            </a:bodyPr>
            <a:lstStyle/>
            <a:p>
              <a:r>
                <a:rPr lang="en-US" sz="900" dirty="0" smtClean="0">
                  <a:solidFill>
                    <a:schemeClr val="tx1"/>
                  </a:solidFill>
                </a:rPr>
                <a:t>Tx</a:t>
              </a:r>
              <a:endParaRPr lang="en-US" sz="900" dirty="0">
                <a:solidFill>
                  <a:schemeClr val="tx1"/>
                </a:solidFill>
              </a:endParaRPr>
            </a:p>
          </p:txBody>
        </p:sp>
        <p:sp>
          <p:nvSpPr>
            <p:cNvPr id="3" name="TextBox 2"/>
            <p:cNvSpPr txBox="1"/>
            <p:nvPr/>
          </p:nvSpPr>
          <p:spPr>
            <a:xfrm>
              <a:off x="1174891" y="3923514"/>
              <a:ext cx="229550" cy="200055"/>
            </a:xfrm>
            <a:prstGeom prst="rect">
              <a:avLst/>
            </a:prstGeom>
            <a:noFill/>
          </p:spPr>
          <p:txBody>
            <a:bodyPr wrap="none" rtlCol="0">
              <a:spAutoFit/>
            </a:bodyPr>
            <a:lstStyle/>
            <a:p>
              <a:r>
                <a:rPr lang="en-US" sz="700" dirty="0" smtClean="0">
                  <a:solidFill>
                    <a:schemeClr val="tx1"/>
                  </a:solidFill>
                </a:rPr>
                <a:t>1</a:t>
              </a:r>
              <a:endParaRPr lang="en-US" sz="700" dirty="0">
                <a:solidFill>
                  <a:schemeClr val="tx1"/>
                </a:solidFill>
              </a:endParaRPr>
            </a:p>
          </p:txBody>
        </p:sp>
        <p:sp>
          <p:nvSpPr>
            <p:cNvPr id="19" name="Oval 18"/>
            <p:cNvSpPr>
              <a:spLocks noChangeAspect="1"/>
            </p:cNvSpPr>
            <p:nvPr/>
          </p:nvSpPr>
          <p:spPr bwMode="auto">
            <a:xfrm>
              <a:off x="1244501" y="3875311"/>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0" name="TextBox 19"/>
            <p:cNvSpPr txBox="1"/>
            <p:nvPr/>
          </p:nvSpPr>
          <p:spPr>
            <a:xfrm>
              <a:off x="1400965" y="3915516"/>
              <a:ext cx="229550" cy="200055"/>
            </a:xfrm>
            <a:prstGeom prst="rect">
              <a:avLst/>
            </a:prstGeom>
            <a:noFill/>
          </p:spPr>
          <p:txBody>
            <a:bodyPr wrap="none" rtlCol="0">
              <a:spAutoFit/>
            </a:bodyPr>
            <a:lstStyle/>
            <a:p>
              <a:r>
                <a:rPr lang="en-US" sz="700" dirty="0" smtClean="0">
                  <a:solidFill>
                    <a:schemeClr val="tx1"/>
                  </a:solidFill>
                </a:rPr>
                <a:t>2</a:t>
              </a:r>
              <a:endParaRPr lang="en-US" sz="700" dirty="0">
                <a:solidFill>
                  <a:schemeClr val="tx1"/>
                </a:solidFill>
              </a:endParaRPr>
            </a:p>
          </p:txBody>
        </p:sp>
        <p:sp>
          <p:nvSpPr>
            <p:cNvPr id="21" name="TextBox 20"/>
            <p:cNvSpPr txBox="1"/>
            <p:nvPr/>
          </p:nvSpPr>
          <p:spPr>
            <a:xfrm>
              <a:off x="1614578" y="3925896"/>
              <a:ext cx="229550" cy="200055"/>
            </a:xfrm>
            <a:prstGeom prst="rect">
              <a:avLst/>
            </a:prstGeom>
            <a:noFill/>
          </p:spPr>
          <p:txBody>
            <a:bodyPr wrap="none" rtlCol="0">
              <a:spAutoFit/>
            </a:bodyPr>
            <a:lstStyle/>
            <a:p>
              <a:r>
                <a:rPr lang="en-US" sz="700" dirty="0" smtClean="0">
                  <a:solidFill>
                    <a:schemeClr val="tx1"/>
                  </a:solidFill>
                </a:rPr>
                <a:t>3</a:t>
              </a:r>
              <a:endParaRPr lang="en-US" sz="700" dirty="0">
                <a:solidFill>
                  <a:schemeClr val="tx1"/>
                </a:solidFill>
              </a:endParaRPr>
            </a:p>
          </p:txBody>
        </p:sp>
        <p:sp>
          <p:nvSpPr>
            <p:cNvPr id="22" name="TextBox 21"/>
            <p:cNvSpPr txBox="1"/>
            <p:nvPr/>
          </p:nvSpPr>
          <p:spPr>
            <a:xfrm>
              <a:off x="3000609" y="3921272"/>
              <a:ext cx="229550" cy="200055"/>
            </a:xfrm>
            <a:prstGeom prst="rect">
              <a:avLst/>
            </a:prstGeom>
            <a:noFill/>
          </p:spPr>
          <p:txBody>
            <a:bodyPr wrap="none" rtlCol="0">
              <a:spAutoFit/>
            </a:bodyPr>
            <a:lstStyle/>
            <a:p>
              <a:r>
                <a:rPr lang="en-US" sz="700" dirty="0" smtClean="0">
                  <a:solidFill>
                    <a:schemeClr val="tx1"/>
                  </a:solidFill>
                </a:rPr>
                <a:t>9</a:t>
              </a:r>
              <a:endParaRPr lang="en-US" sz="700" dirty="0">
                <a:solidFill>
                  <a:schemeClr val="tx1"/>
                </a:solidFill>
              </a:endParaRPr>
            </a:p>
          </p:txBody>
        </p:sp>
        <p:sp>
          <p:nvSpPr>
            <p:cNvPr id="23" name="TextBox 22"/>
            <p:cNvSpPr txBox="1"/>
            <p:nvPr/>
          </p:nvSpPr>
          <p:spPr>
            <a:xfrm>
              <a:off x="1179249" y="3697425"/>
              <a:ext cx="296407" cy="200055"/>
            </a:xfrm>
            <a:prstGeom prst="rect">
              <a:avLst/>
            </a:prstGeom>
            <a:noFill/>
          </p:spPr>
          <p:txBody>
            <a:bodyPr wrap="square" rtlCol="0">
              <a:spAutoFit/>
            </a:bodyPr>
            <a:lstStyle/>
            <a:p>
              <a:r>
                <a:rPr lang="en-US" sz="700" dirty="0" smtClean="0">
                  <a:solidFill>
                    <a:schemeClr val="tx1"/>
                  </a:solidFill>
                </a:rPr>
                <a:t>10</a:t>
              </a:r>
              <a:endParaRPr lang="en-US" sz="700" dirty="0">
                <a:solidFill>
                  <a:schemeClr val="tx1"/>
                </a:solidFill>
              </a:endParaRPr>
            </a:p>
          </p:txBody>
        </p:sp>
        <p:sp>
          <p:nvSpPr>
            <p:cNvPr id="43" name="Oval 42"/>
            <p:cNvSpPr>
              <a:spLocks noChangeAspect="1"/>
            </p:cNvSpPr>
            <p:nvPr/>
          </p:nvSpPr>
          <p:spPr bwMode="auto">
            <a:xfrm>
              <a:off x="1236334" y="4105268"/>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4" name="Oval 43"/>
            <p:cNvSpPr>
              <a:spLocks noChangeAspect="1"/>
            </p:cNvSpPr>
            <p:nvPr/>
          </p:nvSpPr>
          <p:spPr bwMode="auto">
            <a:xfrm>
              <a:off x="1472880" y="4105114"/>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5" name="Oval 44"/>
            <p:cNvSpPr>
              <a:spLocks noChangeAspect="1"/>
            </p:cNvSpPr>
            <p:nvPr/>
          </p:nvSpPr>
          <p:spPr bwMode="auto">
            <a:xfrm>
              <a:off x="1692695" y="410209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6" name="Oval 45"/>
            <p:cNvSpPr>
              <a:spLocks noChangeAspect="1"/>
            </p:cNvSpPr>
            <p:nvPr/>
          </p:nvSpPr>
          <p:spPr bwMode="auto">
            <a:xfrm>
              <a:off x="3072937" y="40991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7" name="Oval 46"/>
            <p:cNvSpPr>
              <a:spLocks noChangeAspect="1"/>
            </p:cNvSpPr>
            <p:nvPr/>
          </p:nvSpPr>
          <p:spPr bwMode="auto">
            <a:xfrm>
              <a:off x="2840284" y="40991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8" name="Oval 47"/>
            <p:cNvSpPr>
              <a:spLocks noChangeAspect="1"/>
            </p:cNvSpPr>
            <p:nvPr/>
          </p:nvSpPr>
          <p:spPr bwMode="auto">
            <a:xfrm>
              <a:off x="2620063" y="40991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9" name="Oval 48"/>
            <p:cNvSpPr>
              <a:spLocks noChangeAspect="1"/>
            </p:cNvSpPr>
            <p:nvPr/>
          </p:nvSpPr>
          <p:spPr bwMode="auto">
            <a:xfrm>
              <a:off x="2390977" y="41007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0" name="Oval 49"/>
            <p:cNvSpPr>
              <a:spLocks noChangeAspect="1"/>
            </p:cNvSpPr>
            <p:nvPr/>
          </p:nvSpPr>
          <p:spPr bwMode="auto">
            <a:xfrm>
              <a:off x="2158324" y="41007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1" name="Oval 50"/>
            <p:cNvSpPr>
              <a:spLocks noChangeAspect="1"/>
            </p:cNvSpPr>
            <p:nvPr/>
          </p:nvSpPr>
          <p:spPr bwMode="auto">
            <a:xfrm>
              <a:off x="1938103" y="41007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2" name="Oval 51"/>
            <p:cNvSpPr>
              <a:spLocks noChangeAspect="1"/>
            </p:cNvSpPr>
            <p:nvPr/>
          </p:nvSpPr>
          <p:spPr bwMode="auto">
            <a:xfrm>
              <a:off x="1235822" y="3639228"/>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3" name="Oval 52"/>
            <p:cNvSpPr>
              <a:spLocks noChangeAspect="1"/>
            </p:cNvSpPr>
            <p:nvPr/>
          </p:nvSpPr>
          <p:spPr bwMode="auto">
            <a:xfrm>
              <a:off x="1472368" y="3639074"/>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4" name="Oval 53"/>
            <p:cNvSpPr>
              <a:spLocks noChangeAspect="1"/>
            </p:cNvSpPr>
            <p:nvPr/>
          </p:nvSpPr>
          <p:spPr bwMode="auto">
            <a:xfrm>
              <a:off x="1692183" y="36360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5" name="Oval 54"/>
            <p:cNvSpPr>
              <a:spLocks noChangeAspect="1"/>
            </p:cNvSpPr>
            <p:nvPr/>
          </p:nvSpPr>
          <p:spPr bwMode="auto">
            <a:xfrm>
              <a:off x="3072425" y="363311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6" name="Oval 55"/>
            <p:cNvSpPr>
              <a:spLocks noChangeAspect="1"/>
            </p:cNvSpPr>
            <p:nvPr/>
          </p:nvSpPr>
          <p:spPr bwMode="auto">
            <a:xfrm>
              <a:off x="2839772" y="363311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7" name="Oval 56"/>
            <p:cNvSpPr>
              <a:spLocks noChangeAspect="1"/>
            </p:cNvSpPr>
            <p:nvPr/>
          </p:nvSpPr>
          <p:spPr bwMode="auto">
            <a:xfrm>
              <a:off x="2619551" y="363311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8" name="Oval 57"/>
            <p:cNvSpPr>
              <a:spLocks noChangeAspect="1"/>
            </p:cNvSpPr>
            <p:nvPr/>
          </p:nvSpPr>
          <p:spPr bwMode="auto">
            <a:xfrm>
              <a:off x="2390465" y="363469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9" name="Oval 58"/>
            <p:cNvSpPr>
              <a:spLocks noChangeAspect="1"/>
            </p:cNvSpPr>
            <p:nvPr/>
          </p:nvSpPr>
          <p:spPr bwMode="auto">
            <a:xfrm>
              <a:off x="2157812" y="363469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0" name="Oval 59"/>
            <p:cNvSpPr>
              <a:spLocks noChangeAspect="1"/>
            </p:cNvSpPr>
            <p:nvPr/>
          </p:nvSpPr>
          <p:spPr bwMode="auto">
            <a:xfrm>
              <a:off x="1937591" y="363469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1" name="Oval 60"/>
            <p:cNvSpPr>
              <a:spLocks noChangeAspect="1"/>
            </p:cNvSpPr>
            <p:nvPr/>
          </p:nvSpPr>
          <p:spPr bwMode="auto">
            <a:xfrm>
              <a:off x="1237625" y="3418442"/>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2" name="Oval 61"/>
            <p:cNvSpPr>
              <a:spLocks noChangeAspect="1"/>
            </p:cNvSpPr>
            <p:nvPr/>
          </p:nvSpPr>
          <p:spPr bwMode="auto">
            <a:xfrm>
              <a:off x="1474171" y="341828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3" name="Oval 62"/>
            <p:cNvSpPr>
              <a:spLocks noChangeAspect="1"/>
            </p:cNvSpPr>
            <p:nvPr/>
          </p:nvSpPr>
          <p:spPr bwMode="auto">
            <a:xfrm>
              <a:off x="1693986" y="3415267"/>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4" name="Oval 63"/>
            <p:cNvSpPr>
              <a:spLocks noChangeAspect="1"/>
            </p:cNvSpPr>
            <p:nvPr/>
          </p:nvSpPr>
          <p:spPr bwMode="auto">
            <a:xfrm>
              <a:off x="3074228" y="34123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Oval 64"/>
            <p:cNvSpPr>
              <a:spLocks noChangeAspect="1"/>
            </p:cNvSpPr>
            <p:nvPr/>
          </p:nvSpPr>
          <p:spPr bwMode="auto">
            <a:xfrm>
              <a:off x="2841575" y="34123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6" name="Oval 65"/>
            <p:cNvSpPr>
              <a:spLocks noChangeAspect="1"/>
            </p:cNvSpPr>
            <p:nvPr/>
          </p:nvSpPr>
          <p:spPr bwMode="auto">
            <a:xfrm>
              <a:off x="2621354" y="34123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7" name="Oval 66"/>
            <p:cNvSpPr>
              <a:spLocks noChangeAspect="1"/>
            </p:cNvSpPr>
            <p:nvPr/>
          </p:nvSpPr>
          <p:spPr bwMode="auto">
            <a:xfrm>
              <a:off x="2392268" y="34139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8" name="Oval 67"/>
            <p:cNvSpPr>
              <a:spLocks noChangeAspect="1"/>
            </p:cNvSpPr>
            <p:nvPr/>
          </p:nvSpPr>
          <p:spPr bwMode="auto">
            <a:xfrm>
              <a:off x="2159615" y="34139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9" name="Oval 68"/>
            <p:cNvSpPr>
              <a:spLocks noChangeAspect="1"/>
            </p:cNvSpPr>
            <p:nvPr/>
          </p:nvSpPr>
          <p:spPr bwMode="auto">
            <a:xfrm>
              <a:off x="1939394" y="34139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0" name="Oval 69"/>
            <p:cNvSpPr>
              <a:spLocks noChangeAspect="1"/>
            </p:cNvSpPr>
            <p:nvPr/>
          </p:nvSpPr>
          <p:spPr bwMode="auto">
            <a:xfrm>
              <a:off x="1232285" y="3188741"/>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1" name="Oval 70"/>
            <p:cNvSpPr>
              <a:spLocks noChangeAspect="1"/>
            </p:cNvSpPr>
            <p:nvPr/>
          </p:nvSpPr>
          <p:spPr bwMode="auto">
            <a:xfrm>
              <a:off x="1468831" y="3188587"/>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2" name="Oval 71"/>
            <p:cNvSpPr>
              <a:spLocks noChangeAspect="1"/>
            </p:cNvSpPr>
            <p:nvPr/>
          </p:nvSpPr>
          <p:spPr bwMode="auto">
            <a:xfrm>
              <a:off x="1688646" y="3185566"/>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3" name="Oval 72"/>
            <p:cNvSpPr>
              <a:spLocks noChangeAspect="1"/>
            </p:cNvSpPr>
            <p:nvPr/>
          </p:nvSpPr>
          <p:spPr bwMode="auto">
            <a:xfrm>
              <a:off x="3068888" y="318263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4" name="Oval 73"/>
            <p:cNvSpPr>
              <a:spLocks noChangeAspect="1"/>
            </p:cNvSpPr>
            <p:nvPr/>
          </p:nvSpPr>
          <p:spPr bwMode="auto">
            <a:xfrm>
              <a:off x="2836235" y="318263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5" name="Oval 74"/>
            <p:cNvSpPr>
              <a:spLocks noChangeAspect="1"/>
            </p:cNvSpPr>
            <p:nvPr/>
          </p:nvSpPr>
          <p:spPr bwMode="auto">
            <a:xfrm>
              <a:off x="2616014" y="318263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6" name="Oval 75"/>
            <p:cNvSpPr>
              <a:spLocks noChangeAspect="1"/>
            </p:cNvSpPr>
            <p:nvPr/>
          </p:nvSpPr>
          <p:spPr bwMode="auto">
            <a:xfrm>
              <a:off x="2386928" y="318421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7" name="Oval 76"/>
            <p:cNvSpPr>
              <a:spLocks noChangeAspect="1"/>
            </p:cNvSpPr>
            <p:nvPr/>
          </p:nvSpPr>
          <p:spPr bwMode="auto">
            <a:xfrm>
              <a:off x="2154275" y="318421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8" name="Oval 77"/>
            <p:cNvSpPr>
              <a:spLocks noChangeAspect="1"/>
            </p:cNvSpPr>
            <p:nvPr/>
          </p:nvSpPr>
          <p:spPr bwMode="auto">
            <a:xfrm>
              <a:off x="1934054" y="318421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9" name="Oval 78"/>
            <p:cNvSpPr>
              <a:spLocks noChangeAspect="1"/>
            </p:cNvSpPr>
            <p:nvPr/>
          </p:nvSpPr>
          <p:spPr bwMode="auto">
            <a:xfrm>
              <a:off x="1238781" y="2954254"/>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0" name="Oval 79"/>
            <p:cNvSpPr>
              <a:spLocks noChangeAspect="1"/>
            </p:cNvSpPr>
            <p:nvPr/>
          </p:nvSpPr>
          <p:spPr bwMode="auto">
            <a:xfrm>
              <a:off x="1475327" y="2954100"/>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1" name="Oval 80"/>
            <p:cNvSpPr>
              <a:spLocks noChangeAspect="1"/>
            </p:cNvSpPr>
            <p:nvPr/>
          </p:nvSpPr>
          <p:spPr bwMode="auto">
            <a:xfrm>
              <a:off x="1695142" y="295107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2" name="Oval 81"/>
            <p:cNvSpPr>
              <a:spLocks noChangeAspect="1"/>
            </p:cNvSpPr>
            <p:nvPr/>
          </p:nvSpPr>
          <p:spPr bwMode="auto">
            <a:xfrm>
              <a:off x="3075384" y="294814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3" name="Oval 82"/>
            <p:cNvSpPr>
              <a:spLocks noChangeAspect="1"/>
            </p:cNvSpPr>
            <p:nvPr/>
          </p:nvSpPr>
          <p:spPr bwMode="auto">
            <a:xfrm>
              <a:off x="2842731" y="294814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4" name="Oval 83"/>
            <p:cNvSpPr>
              <a:spLocks noChangeAspect="1"/>
            </p:cNvSpPr>
            <p:nvPr/>
          </p:nvSpPr>
          <p:spPr bwMode="auto">
            <a:xfrm>
              <a:off x="2622510" y="294814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5" name="Oval 84"/>
            <p:cNvSpPr>
              <a:spLocks noChangeAspect="1"/>
            </p:cNvSpPr>
            <p:nvPr/>
          </p:nvSpPr>
          <p:spPr bwMode="auto">
            <a:xfrm>
              <a:off x="2393424" y="294972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6" name="Oval 85"/>
            <p:cNvSpPr>
              <a:spLocks noChangeAspect="1"/>
            </p:cNvSpPr>
            <p:nvPr/>
          </p:nvSpPr>
          <p:spPr bwMode="auto">
            <a:xfrm>
              <a:off x="2160771" y="294972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7" name="Oval 86"/>
            <p:cNvSpPr>
              <a:spLocks noChangeAspect="1"/>
            </p:cNvSpPr>
            <p:nvPr/>
          </p:nvSpPr>
          <p:spPr bwMode="auto">
            <a:xfrm>
              <a:off x="1940550" y="294972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9" name="Oval 88"/>
            <p:cNvSpPr>
              <a:spLocks noChangeAspect="1"/>
            </p:cNvSpPr>
            <p:nvPr/>
          </p:nvSpPr>
          <p:spPr bwMode="auto">
            <a:xfrm>
              <a:off x="1240584" y="2733468"/>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0" name="Oval 89"/>
            <p:cNvSpPr>
              <a:spLocks noChangeAspect="1"/>
            </p:cNvSpPr>
            <p:nvPr/>
          </p:nvSpPr>
          <p:spPr bwMode="auto">
            <a:xfrm>
              <a:off x="1477130" y="2733314"/>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1" name="Oval 90"/>
            <p:cNvSpPr>
              <a:spLocks noChangeAspect="1"/>
            </p:cNvSpPr>
            <p:nvPr/>
          </p:nvSpPr>
          <p:spPr bwMode="auto">
            <a:xfrm>
              <a:off x="1696945" y="273029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2" name="Oval 91"/>
            <p:cNvSpPr>
              <a:spLocks noChangeAspect="1"/>
            </p:cNvSpPr>
            <p:nvPr/>
          </p:nvSpPr>
          <p:spPr bwMode="auto">
            <a:xfrm>
              <a:off x="3077187" y="27273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3" name="Oval 92"/>
            <p:cNvSpPr>
              <a:spLocks noChangeAspect="1"/>
            </p:cNvSpPr>
            <p:nvPr/>
          </p:nvSpPr>
          <p:spPr bwMode="auto">
            <a:xfrm>
              <a:off x="2844534" y="27273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4" name="Oval 93"/>
            <p:cNvSpPr>
              <a:spLocks noChangeAspect="1"/>
            </p:cNvSpPr>
            <p:nvPr/>
          </p:nvSpPr>
          <p:spPr bwMode="auto">
            <a:xfrm>
              <a:off x="2624313" y="27273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5" name="Oval 94"/>
            <p:cNvSpPr>
              <a:spLocks noChangeAspect="1"/>
            </p:cNvSpPr>
            <p:nvPr/>
          </p:nvSpPr>
          <p:spPr bwMode="auto">
            <a:xfrm>
              <a:off x="2395227" y="27289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6" name="Oval 95"/>
            <p:cNvSpPr>
              <a:spLocks noChangeAspect="1"/>
            </p:cNvSpPr>
            <p:nvPr/>
          </p:nvSpPr>
          <p:spPr bwMode="auto">
            <a:xfrm>
              <a:off x="2162574" y="27289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7" name="Oval 96"/>
            <p:cNvSpPr>
              <a:spLocks noChangeAspect="1"/>
            </p:cNvSpPr>
            <p:nvPr/>
          </p:nvSpPr>
          <p:spPr bwMode="auto">
            <a:xfrm>
              <a:off x="1942353" y="27289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8" name="Oval 97"/>
            <p:cNvSpPr>
              <a:spLocks noChangeAspect="1"/>
            </p:cNvSpPr>
            <p:nvPr/>
          </p:nvSpPr>
          <p:spPr bwMode="auto">
            <a:xfrm>
              <a:off x="1235244" y="2503767"/>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9" name="Oval 98"/>
            <p:cNvSpPr>
              <a:spLocks noChangeAspect="1"/>
            </p:cNvSpPr>
            <p:nvPr/>
          </p:nvSpPr>
          <p:spPr bwMode="auto">
            <a:xfrm>
              <a:off x="1471790" y="25036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0" name="Oval 99"/>
            <p:cNvSpPr>
              <a:spLocks noChangeAspect="1"/>
            </p:cNvSpPr>
            <p:nvPr/>
          </p:nvSpPr>
          <p:spPr bwMode="auto">
            <a:xfrm>
              <a:off x="1691605" y="250059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1" name="Oval 100"/>
            <p:cNvSpPr>
              <a:spLocks noChangeAspect="1"/>
            </p:cNvSpPr>
            <p:nvPr/>
          </p:nvSpPr>
          <p:spPr bwMode="auto">
            <a:xfrm>
              <a:off x="3071847" y="249765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2" name="Oval 101"/>
            <p:cNvSpPr>
              <a:spLocks noChangeAspect="1"/>
            </p:cNvSpPr>
            <p:nvPr/>
          </p:nvSpPr>
          <p:spPr bwMode="auto">
            <a:xfrm>
              <a:off x="2839194" y="249765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3" name="Oval 102"/>
            <p:cNvSpPr>
              <a:spLocks noChangeAspect="1"/>
            </p:cNvSpPr>
            <p:nvPr/>
          </p:nvSpPr>
          <p:spPr bwMode="auto">
            <a:xfrm>
              <a:off x="2618973" y="249765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4" name="Oval 103"/>
            <p:cNvSpPr>
              <a:spLocks noChangeAspect="1"/>
            </p:cNvSpPr>
            <p:nvPr/>
          </p:nvSpPr>
          <p:spPr bwMode="auto">
            <a:xfrm>
              <a:off x="2389887" y="249923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5" name="Oval 104"/>
            <p:cNvSpPr>
              <a:spLocks noChangeAspect="1"/>
            </p:cNvSpPr>
            <p:nvPr/>
          </p:nvSpPr>
          <p:spPr bwMode="auto">
            <a:xfrm>
              <a:off x="2157234" y="249923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6" name="Oval 105"/>
            <p:cNvSpPr>
              <a:spLocks noChangeAspect="1"/>
            </p:cNvSpPr>
            <p:nvPr/>
          </p:nvSpPr>
          <p:spPr bwMode="auto">
            <a:xfrm>
              <a:off x="1937013" y="249923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7" name="Oval 106"/>
            <p:cNvSpPr>
              <a:spLocks noChangeAspect="1"/>
            </p:cNvSpPr>
            <p:nvPr/>
          </p:nvSpPr>
          <p:spPr bwMode="auto">
            <a:xfrm>
              <a:off x="1231060" y="2273457"/>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8" name="Oval 107"/>
            <p:cNvSpPr>
              <a:spLocks noChangeAspect="1"/>
            </p:cNvSpPr>
            <p:nvPr/>
          </p:nvSpPr>
          <p:spPr bwMode="auto">
            <a:xfrm>
              <a:off x="1467606" y="227330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9" name="Oval 108"/>
            <p:cNvSpPr>
              <a:spLocks noChangeAspect="1"/>
            </p:cNvSpPr>
            <p:nvPr/>
          </p:nvSpPr>
          <p:spPr bwMode="auto">
            <a:xfrm>
              <a:off x="1687421" y="227028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0" name="Oval 109"/>
            <p:cNvSpPr>
              <a:spLocks noChangeAspect="1"/>
            </p:cNvSpPr>
            <p:nvPr/>
          </p:nvSpPr>
          <p:spPr bwMode="auto">
            <a:xfrm>
              <a:off x="3067663" y="226734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1" name="Oval 110"/>
            <p:cNvSpPr>
              <a:spLocks noChangeAspect="1"/>
            </p:cNvSpPr>
            <p:nvPr/>
          </p:nvSpPr>
          <p:spPr bwMode="auto">
            <a:xfrm>
              <a:off x="2835010" y="226734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2" name="Oval 111"/>
            <p:cNvSpPr>
              <a:spLocks noChangeAspect="1"/>
            </p:cNvSpPr>
            <p:nvPr/>
          </p:nvSpPr>
          <p:spPr bwMode="auto">
            <a:xfrm>
              <a:off x="2614789" y="226734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3" name="Oval 112"/>
            <p:cNvSpPr>
              <a:spLocks noChangeAspect="1"/>
            </p:cNvSpPr>
            <p:nvPr/>
          </p:nvSpPr>
          <p:spPr bwMode="auto">
            <a:xfrm>
              <a:off x="2385703" y="226892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4" name="Oval 113"/>
            <p:cNvSpPr>
              <a:spLocks noChangeAspect="1"/>
            </p:cNvSpPr>
            <p:nvPr/>
          </p:nvSpPr>
          <p:spPr bwMode="auto">
            <a:xfrm>
              <a:off x="2153050" y="226892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5" name="Oval 114"/>
            <p:cNvSpPr>
              <a:spLocks noChangeAspect="1"/>
            </p:cNvSpPr>
            <p:nvPr/>
          </p:nvSpPr>
          <p:spPr bwMode="auto">
            <a:xfrm>
              <a:off x="1932829" y="226892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6" name="Oval 115"/>
            <p:cNvSpPr>
              <a:spLocks noChangeAspect="1"/>
            </p:cNvSpPr>
            <p:nvPr/>
          </p:nvSpPr>
          <p:spPr bwMode="auto">
            <a:xfrm>
              <a:off x="1241809" y="3874262"/>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7" name="Oval 116"/>
            <p:cNvSpPr>
              <a:spLocks noChangeAspect="1"/>
            </p:cNvSpPr>
            <p:nvPr/>
          </p:nvSpPr>
          <p:spPr bwMode="auto">
            <a:xfrm>
              <a:off x="1478355" y="387410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8" name="Oval 117"/>
            <p:cNvSpPr>
              <a:spLocks noChangeAspect="1"/>
            </p:cNvSpPr>
            <p:nvPr/>
          </p:nvSpPr>
          <p:spPr bwMode="auto">
            <a:xfrm>
              <a:off x="1698170" y="3871087"/>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9" name="Oval 118"/>
            <p:cNvSpPr>
              <a:spLocks noChangeAspect="1"/>
            </p:cNvSpPr>
            <p:nvPr/>
          </p:nvSpPr>
          <p:spPr bwMode="auto">
            <a:xfrm>
              <a:off x="3078412" y="38681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0" name="Oval 119"/>
            <p:cNvSpPr>
              <a:spLocks noChangeAspect="1"/>
            </p:cNvSpPr>
            <p:nvPr/>
          </p:nvSpPr>
          <p:spPr bwMode="auto">
            <a:xfrm>
              <a:off x="2845759" y="38681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1" name="Oval 120"/>
            <p:cNvSpPr>
              <a:spLocks noChangeAspect="1"/>
            </p:cNvSpPr>
            <p:nvPr/>
          </p:nvSpPr>
          <p:spPr bwMode="auto">
            <a:xfrm>
              <a:off x="2625538" y="38681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2" name="Oval 121"/>
            <p:cNvSpPr>
              <a:spLocks noChangeAspect="1"/>
            </p:cNvSpPr>
            <p:nvPr/>
          </p:nvSpPr>
          <p:spPr bwMode="auto">
            <a:xfrm>
              <a:off x="2396452" y="38697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3" name="Oval 122"/>
            <p:cNvSpPr>
              <a:spLocks noChangeAspect="1"/>
            </p:cNvSpPr>
            <p:nvPr/>
          </p:nvSpPr>
          <p:spPr bwMode="auto">
            <a:xfrm>
              <a:off x="2163799" y="38697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4" name="Oval 123"/>
            <p:cNvSpPr>
              <a:spLocks noChangeAspect="1"/>
            </p:cNvSpPr>
            <p:nvPr/>
          </p:nvSpPr>
          <p:spPr bwMode="auto">
            <a:xfrm>
              <a:off x="1943578" y="38697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12" name="Rectangle 11"/>
          <p:cNvSpPr/>
          <p:nvPr/>
        </p:nvSpPr>
        <p:spPr>
          <a:xfrm>
            <a:off x="4761184" y="5950733"/>
            <a:ext cx="4131296" cy="430887"/>
          </a:xfrm>
          <a:prstGeom prst="rect">
            <a:avLst/>
          </a:prstGeom>
        </p:spPr>
        <p:txBody>
          <a:bodyPr wrap="square">
            <a:spAutoFit/>
          </a:bodyPr>
          <a:lstStyle/>
          <a:p>
            <a:pPr marL="285750" lvl="0" indent="-285750">
              <a:buFont typeface="Arial" panose="020B0604020202020204" pitchFamily="34" charset="0"/>
              <a:buChar char="•"/>
            </a:pPr>
            <a:r>
              <a:rPr lang="en-US" sz="1050" dirty="0">
                <a:solidFill>
                  <a:srgbClr val="000000"/>
                </a:solidFill>
              </a:rPr>
              <a:t>Rate loss shown as percentage of the rate achieved with the optimal </a:t>
            </a:r>
            <a:r>
              <a:rPr lang="en-US" sz="1050" dirty="0" smtClean="0">
                <a:solidFill>
                  <a:srgbClr val="000000"/>
                </a:solidFill>
              </a:rPr>
              <a:t>beams found by exhaustive search.</a:t>
            </a:r>
            <a:endParaRPr lang="en-US" sz="1050" dirty="0">
              <a:solidFill>
                <a:srgbClr val="000000"/>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6632" y="3390593"/>
            <a:ext cx="3200400" cy="240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71000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0052" y="3607196"/>
            <a:ext cx="3200400" cy="240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(Pairwise) Rate-based Tree Search</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
        <p:nvSpPr>
          <p:cNvPr id="11" name="TextBox 10"/>
          <p:cNvSpPr txBox="1"/>
          <p:nvPr/>
        </p:nvSpPr>
        <p:spPr>
          <a:xfrm>
            <a:off x="4788024" y="1454492"/>
            <a:ext cx="4104456" cy="2031325"/>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solidFill>
                  <a:schemeClr val="tx1"/>
                </a:solidFill>
              </a:rPr>
              <a:t>Rate-based </a:t>
            </a:r>
            <a:r>
              <a:rPr lang="en-US" sz="1400" dirty="0">
                <a:solidFill>
                  <a:schemeClr val="tx1"/>
                </a:solidFill>
              </a:rPr>
              <a:t>Tree Search: </a:t>
            </a:r>
            <a:r>
              <a:rPr lang="en-US" sz="1400" b="1" i="1" dirty="0">
                <a:solidFill>
                  <a:schemeClr val="tx1"/>
                </a:solidFill>
              </a:rPr>
              <a:t>Match the first pair using signal power, then calculate the rate to match the second pair.</a:t>
            </a:r>
          </a:p>
          <a:p>
            <a:pPr marL="285750" indent="-285750">
              <a:buFont typeface="Arial" panose="020B0604020202020204" pitchFamily="34" charset="0"/>
              <a:buChar char="•"/>
            </a:pPr>
            <a:r>
              <a:rPr lang="en-US" sz="1400" dirty="0" smtClean="0">
                <a:solidFill>
                  <a:schemeClr val="tx1"/>
                </a:solidFill>
              </a:rPr>
              <a:t>With this change, in almost all locations, the same beams with exhaustive search are found. </a:t>
            </a:r>
            <a:endParaRPr lang="en-US" sz="1400" dirty="0">
              <a:solidFill>
                <a:schemeClr val="tx1"/>
              </a:solidFill>
            </a:endParaRPr>
          </a:p>
          <a:p>
            <a:pPr marL="285750" indent="-285750">
              <a:buFont typeface="Arial" panose="020B0604020202020204" pitchFamily="34" charset="0"/>
              <a:buChar char="•"/>
            </a:pPr>
            <a:r>
              <a:rPr lang="en-US" sz="1400" dirty="0" smtClean="0">
                <a:solidFill>
                  <a:schemeClr val="tx1"/>
                </a:solidFill>
              </a:rPr>
              <a:t>This comes at the expense of a more complex calculation in the second level, however the number of calculations is still linear in the number of arrays.</a:t>
            </a:r>
          </a:p>
        </p:txBody>
      </p:sp>
      <p:sp>
        <p:nvSpPr>
          <p:cNvPr id="10" name="Rectangle 9"/>
          <p:cNvSpPr/>
          <p:nvPr/>
        </p:nvSpPr>
        <p:spPr>
          <a:xfrm>
            <a:off x="395536" y="1600059"/>
            <a:ext cx="2829621" cy="307777"/>
          </a:xfrm>
          <a:prstGeom prst="rect">
            <a:avLst/>
          </a:prstGeom>
        </p:spPr>
        <p:txBody>
          <a:bodyPr wrap="none">
            <a:spAutoFit/>
          </a:bodyPr>
          <a:lstStyle/>
          <a:p>
            <a:r>
              <a:rPr lang="en-US" sz="1400" dirty="0">
                <a:solidFill>
                  <a:srgbClr val="000000"/>
                </a:solidFill>
              </a:rPr>
              <a:t>Room with reflectors and blockages:</a:t>
            </a:r>
            <a:endParaRPr lang="en-US" sz="1400" dirty="0">
              <a:solidFill>
                <a:srgbClr val="000000"/>
              </a:solidFill>
            </a:endParaRPr>
          </a:p>
        </p:txBody>
      </p:sp>
      <p:sp>
        <p:nvSpPr>
          <p:cNvPr id="25" name="TextBox 24"/>
          <p:cNvSpPr txBox="1"/>
          <p:nvPr/>
        </p:nvSpPr>
        <p:spPr>
          <a:xfrm>
            <a:off x="179512" y="4460033"/>
            <a:ext cx="4175328" cy="1815882"/>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solidFill>
                  <a:schemeClr val="tx1"/>
                </a:solidFill>
              </a:rPr>
              <a:t>SNR-based Search </a:t>
            </a:r>
            <a:r>
              <a:rPr lang="en-US" sz="1400" i="1" dirty="0" smtClean="0">
                <a:solidFill>
                  <a:schemeClr val="tx1"/>
                </a:solidFill>
              </a:rPr>
              <a:t>does not </a:t>
            </a:r>
            <a:r>
              <a:rPr lang="en-US" sz="1400" dirty="0" smtClean="0">
                <a:solidFill>
                  <a:schemeClr val="tx1"/>
                </a:solidFill>
              </a:rPr>
              <a:t>use the rate as the metric in any of the levels.</a:t>
            </a:r>
          </a:p>
          <a:p>
            <a:pPr marL="285750" indent="-285750">
              <a:buFont typeface="Arial" panose="020B0604020202020204" pitchFamily="34" charset="0"/>
              <a:buChar char="•"/>
            </a:pPr>
            <a:r>
              <a:rPr lang="en-US" sz="1400" dirty="0" smtClean="0">
                <a:solidFill>
                  <a:schemeClr val="tx1"/>
                </a:solidFill>
              </a:rPr>
              <a:t>In the locations with performance loss, we noticed SNR-based Search and exhaustive search usually</a:t>
            </a:r>
            <a:r>
              <a:rPr lang="en-US" sz="1400" i="1" dirty="0" smtClean="0">
                <a:solidFill>
                  <a:schemeClr val="tx1"/>
                </a:solidFill>
              </a:rPr>
              <a:t> share one beam pair, but differ on the other</a:t>
            </a:r>
            <a:r>
              <a:rPr lang="en-US" sz="1400" dirty="0" smtClean="0">
                <a:solidFill>
                  <a:schemeClr val="tx1"/>
                </a:solidFill>
              </a:rPr>
              <a:t>.</a:t>
            </a:r>
          </a:p>
          <a:p>
            <a:pPr marL="285750" indent="-285750">
              <a:buFont typeface="Arial" panose="020B0604020202020204" pitchFamily="34" charset="0"/>
              <a:buChar char="•"/>
            </a:pPr>
            <a:r>
              <a:rPr lang="en-US" sz="1400" dirty="0" smtClean="0">
                <a:solidFill>
                  <a:schemeClr val="tx1"/>
                </a:solidFill>
              </a:rPr>
              <a:t>In order to improve performance, we keep the same metric for the first level, but calculate the rate in the second level.</a:t>
            </a:r>
          </a:p>
        </p:txBody>
      </p:sp>
      <p:cxnSp>
        <p:nvCxnSpPr>
          <p:cNvPr id="27" name="Straight Connector 26"/>
          <p:cNvCxnSpPr/>
          <p:nvPr/>
        </p:nvCxnSpPr>
        <p:spPr bwMode="auto">
          <a:xfrm>
            <a:off x="4572000" y="1556792"/>
            <a:ext cx="0" cy="4759870"/>
          </a:xfrm>
          <a:prstGeom prst="line">
            <a:avLst/>
          </a:prstGeom>
          <a:solidFill>
            <a:srgbClr val="00B8FF"/>
          </a:solidFill>
          <a:ln w="9525" cap="flat" cmpd="sng" algn="ctr">
            <a:solidFill>
              <a:schemeClr val="bg2">
                <a:lumMod val="40000"/>
                <a:lumOff val="60000"/>
              </a:schemeClr>
            </a:solidFill>
            <a:prstDash val="solid"/>
            <a:round/>
            <a:headEnd type="none" w="med" len="med"/>
            <a:tailEnd type="none" w="med" len="med"/>
          </a:ln>
          <a:effectLst/>
        </p:spPr>
      </p:cxnSp>
      <p:grpSp>
        <p:nvGrpSpPr>
          <p:cNvPr id="26" name="Group 25"/>
          <p:cNvGrpSpPr/>
          <p:nvPr/>
        </p:nvGrpSpPr>
        <p:grpSpPr>
          <a:xfrm>
            <a:off x="864885" y="1905230"/>
            <a:ext cx="2571357" cy="2554803"/>
            <a:chOff x="864885" y="1969391"/>
            <a:chExt cx="2571357" cy="2554803"/>
          </a:xfrm>
        </p:grpSpPr>
        <p:pic>
          <p:nvPicPr>
            <p:cNvPr id="2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6713" t="4077" r="14420" b="4692"/>
            <a:stretch/>
          </p:blipFill>
          <p:spPr bwMode="auto">
            <a:xfrm>
              <a:off x="864885" y="1969391"/>
              <a:ext cx="2571357" cy="2554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TextBox 28"/>
            <p:cNvSpPr txBox="1"/>
            <p:nvPr/>
          </p:nvSpPr>
          <p:spPr>
            <a:xfrm>
              <a:off x="1890154" y="2000653"/>
              <a:ext cx="329359" cy="230832"/>
            </a:xfrm>
            <a:prstGeom prst="rect">
              <a:avLst/>
            </a:prstGeom>
            <a:noFill/>
          </p:spPr>
          <p:txBody>
            <a:bodyPr wrap="square" rtlCol="0">
              <a:spAutoFit/>
            </a:bodyPr>
            <a:lstStyle/>
            <a:p>
              <a:r>
                <a:rPr lang="en-US" sz="900" dirty="0">
                  <a:solidFill>
                    <a:schemeClr val="tx1"/>
                  </a:solidFill>
                </a:rPr>
                <a:t>R</a:t>
              </a:r>
              <a:r>
                <a:rPr lang="en-US" sz="900" dirty="0" smtClean="0">
                  <a:solidFill>
                    <a:schemeClr val="tx1"/>
                  </a:solidFill>
                </a:rPr>
                <a:t>x</a:t>
              </a:r>
              <a:endParaRPr lang="en-US" sz="900" dirty="0">
                <a:solidFill>
                  <a:schemeClr val="tx1"/>
                </a:solidFill>
              </a:endParaRPr>
            </a:p>
          </p:txBody>
        </p:sp>
        <p:sp>
          <p:nvSpPr>
            <p:cNvPr id="30" name="TextBox 29"/>
            <p:cNvSpPr txBox="1"/>
            <p:nvPr/>
          </p:nvSpPr>
          <p:spPr>
            <a:xfrm>
              <a:off x="2679854" y="2755497"/>
              <a:ext cx="329359" cy="230832"/>
            </a:xfrm>
            <a:prstGeom prst="rect">
              <a:avLst/>
            </a:prstGeom>
            <a:noFill/>
          </p:spPr>
          <p:txBody>
            <a:bodyPr wrap="square" rtlCol="0">
              <a:spAutoFit/>
            </a:bodyPr>
            <a:lstStyle/>
            <a:p>
              <a:r>
                <a:rPr lang="en-US" sz="900" dirty="0" smtClean="0">
                  <a:solidFill>
                    <a:schemeClr val="tx1"/>
                  </a:solidFill>
                </a:rPr>
                <a:t>Tx</a:t>
              </a:r>
              <a:endParaRPr lang="en-US" sz="900" dirty="0">
                <a:solidFill>
                  <a:schemeClr val="tx1"/>
                </a:solidFill>
              </a:endParaRPr>
            </a:p>
          </p:txBody>
        </p:sp>
        <p:sp>
          <p:nvSpPr>
            <p:cNvPr id="31" name="TextBox 30"/>
            <p:cNvSpPr txBox="1"/>
            <p:nvPr/>
          </p:nvSpPr>
          <p:spPr>
            <a:xfrm>
              <a:off x="1174891" y="3923514"/>
              <a:ext cx="229550" cy="200055"/>
            </a:xfrm>
            <a:prstGeom prst="rect">
              <a:avLst/>
            </a:prstGeom>
            <a:noFill/>
          </p:spPr>
          <p:txBody>
            <a:bodyPr wrap="none" rtlCol="0">
              <a:spAutoFit/>
            </a:bodyPr>
            <a:lstStyle/>
            <a:p>
              <a:r>
                <a:rPr lang="en-US" sz="700" dirty="0" smtClean="0">
                  <a:solidFill>
                    <a:schemeClr val="tx1"/>
                  </a:solidFill>
                </a:rPr>
                <a:t>1</a:t>
              </a:r>
              <a:endParaRPr lang="en-US" sz="700" dirty="0">
                <a:solidFill>
                  <a:schemeClr val="tx1"/>
                </a:solidFill>
              </a:endParaRPr>
            </a:p>
          </p:txBody>
        </p:sp>
        <p:sp>
          <p:nvSpPr>
            <p:cNvPr id="32" name="Oval 31"/>
            <p:cNvSpPr>
              <a:spLocks noChangeAspect="1"/>
            </p:cNvSpPr>
            <p:nvPr/>
          </p:nvSpPr>
          <p:spPr bwMode="auto">
            <a:xfrm>
              <a:off x="1244501" y="3875311"/>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3" name="TextBox 32"/>
            <p:cNvSpPr txBox="1"/>
            <p:nvPr/>
          </p:nvSpPr>
          <p:spPr>
            <a:xfrm>
              <a:off x="1400965" y="3915516"/>
              <a:ext cx="229550" cy="200055"/>
            </a:xfrm>
            <a:prstGeom prst="rect">
              <a:avLst/>
            </a:prstGeom>
            <a:noFill/>
          </p:spPr>
          <p:txBody>
            <a:bodyPr wrap="none" rtlCol="0">
              <a:spAutoFit/>
            </a:bodyPr>
            <a:lstStyle/>
            <a:p>
              <a:r>
                <a:rPr lang="en-US" sz="700" dirty="0" smtClean="0">
                  <a:solidFill>
                    <a:schemeClr val="tx1"/>
                  </a:solidFill>
                </a:rPr>
                <a:t>2</a:t>
              </a:r>
              <a:endParaRPr lang="en-US" sz="700" dirty="0">
                <a:solidFill>
                  <a:schemeClr val="tx1"/>
                </a:solidFill>
              </a:endParaRPr>
            </a:p>
          </p:txBody>
        </p:sp>
        <p:sp>
          <p:nvSpPr>
            <p:cNvPr id="34" name="TextBox 33"/>
            <p:cNvSpPr txBox="1"/>
            <p:nvPr/>
          </p:nvSpPr>
          <p:spPr>
            <a:xfrm>
              <a:off x="1614578" y="3925896"/>
              <a:ext cx="229550" cy="200055"/>
            </a:xfrm>
            <a:prstGeom prst="rect">
              <a:avLst/>
            </a:prstGeom>
            <a:noFill/>
          </p:spPr>
          <p:txBody>
            <a:bodyPr wrap="none" rtlCol="0">
              <a:spAutoFit/>
            </a:bodyPr>
            <a:lstStyle/>
            <a:p>
              <a:r>
                <a:rPr lang="en-US" sz="700" dirty="0" smtClean="0">
                  <a:solidFill>
                    <a:schemeClr val="tx1"/>
                  </a:solidFill>
                </a:rPr>
                <a:t>3</a:t>
              </a:r>
              <a:endParaRPr lang="en-US" sz="700" dirty="0">
                <a:solidFill>
                  <a:schemeClr val="tx1"/>
                </a:solidFill>
              </a:endParaRPr>
            </a:p>
          </p:txBody>
        </p:sp>
        <p:sp>
          <p:nvSpPr>
            <p:cNvPr id="35" name="TextBox 34"/>
            <p:cNvSpPr txBox="1"/>
            <p:nvPr/>
          </p:nvSpPr>
          <p:spPr>
            <a:xfrm>
              <a:off x="3000609" y="3921272"/>
              <a:ext cx="229550" cy="200055"/>
            </a:xfrm>
            <a:prstGeom prst="rect">
              <a:avLst/>
            </a:prstGeom>
            <a:noFill/>
          </p:spPr>
          <p:txBody>
            <a:bodyPr wrap="none" rtlCol="0">
              <a:spAutoFit/>
            </a:bodyPr>
            <a:lstStyle/>
            <a:p>
              <a:r>
                <a:rPr lang="en-US" sz="700" dirty="0" smtClean="0">
                  <a:solidFill>
                    <a:schemeClr val="tx1"/>
                  </a:solidFill>
                </a:rPr>
                <a:t>9</a:t>
              </a:r>
              <a:endParaRPr lang="en-US" sz="700" dirty="0">
                <a:solidFill>
                  <a:schemeClr val="tx1"/>
                </a:solidFill>
              </a:endParaRPr>
            </a:p>
          </p:txBody>
        </p:sp>
        <p:sp>
          <p:nvSpPr>
            <p:cNvPr id="36" name="TextBox 35"/>
            <p:cNvSpPr txBox="1"/>
            <p:nvPr/>
          </p:nvSpPr>
          <p:spPr>
            <a:xfrm>
              <a:off x="1179249" y="3697425"/>
              <a:ext cx="296407" cy="200055"/>
            </a:xfrm>
            <a:prstGeom prst="rect">
              <a:avLst/>
            </a:prstGeom>
            <a:noFill/>
          </p:spPr>
          <p:txBody>
            <a:bodyPr wrap="square" rtlCol="0">
              <a:spAutoFit/>
            </a:bodyPr>
            <a:lstStyle/>
            <a:p>
              <a:r>
                <a:rPr lang="en-US" sz="700" dirty="0" smtClean="0">
                  <a:solidFill>
                    <a:schemeClr val="tx1"/>
                  </a:solidFill>
                </a:rPr>
                <a:t>10</a:t>
              </a:r>
              <a:endParaRPr lang="en-US" sz="700" dirty="0">
                <a:solidFill>
                  <a:schemeClr val="tx1"/>
                </a:solidFill>
              </a:endParaRPr>
            </a:p>
          </p:txBody>
        </p:sp>
        <p:sp>
          <p:nvSpPr>
            <p:cNvPr id="37" name="Oval 36"/>
            <p:cNvSpPr>
              <a:spLocks noChangeAspect="1"/>
            </p:cNvSpPr>
            <p:nvPr/>
          </p:nvSpPr>
          <p:spPr bwMode="auto">
            <a:xfrm>
              <a:off x="1236334" y="4105268"/>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8" name="Oval 37"/>
            <p:cNvSpPr>
              <a:spLocks noChangeAspect="1"/>
            </p:cNvSpPr>
            <p:nvPr/>
          </p:nvSpPr>
          <p:spPr bwMode="auto">
            <a:xfrm>
              <a:off x="1472880" y="4105114"/>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9" name="Oval 38"/>
            <p:cNvSpPr>
              <a:spLocks noChangeAspect="1"/>
            </p:cNvSpPr>
            <p:nvPr/>
          </p:nvSpPr>
          <p:spPr bwMode="auto">
            <a:xfrm>
              <a:off x="1692695" y="410209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0" name="Oval 39"/>
            <p:cNvSpPr>
              <a:spLocks noChangeAspect="1"/>
            </p:cNvSpPr>
            <p:nvPr/>
          </p:nvSpPr>
          <p:spPr bwMode="auto">
            <a:xfrm>
              <a:off x="3072937" y="40991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1" name="Oval 40"/>
            <p:cNvSpPr>
              <a:spLocks noChangeAspect="1"/>
            </p:cNvSpPr>
            <p:nvPr/>
          </p:nvSpPr>
          <p:spPr bwMode="auto">
            <a:xfrm>
              <a:off x="2840284" y="40991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2" name="Oval 41"/>
            <p:cNvSpPr>
              <a:spLocks noChangeAspect="1"/>
            </p:cNvSpPr>
            <p:nvPr/>
          </p:nvSpPr>
          <p:spPr bwMode="auto">
            <a:xfrm>
              <a:off x="2620063" y="40991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3" name="Oval 42"/>
            <p:cNvSpPr>
              <a:spLocks noChangeAspect="1"/>
            </p:cNvSpPr>
            <p:nvPr/>
          </p:nvSpPr>
          <p:spPr bwMode="auto">
            <a:xfrm>
              <a:off x="2390977" y="41007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4" name="Oval 43"/>
            <p:cNvSpPr>
              <a:spLocks noChangeAspect="1"/>
            </p:cNvSpPr>
            <p:nvPr/>
          </p:nvSpPr>
          <p:spPr bwMode="auto">
            <a:xfrm>
              <a:off x="2158324" y="41007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5" name="Oval 44"/>
            <p:cNvSpPr>
              <a:spLocks noChangeAspect="1"/>
            </p:cNvSpPr>
            <p:nvPr/>
          </p:nvSpPr>
          <p:spPr bwMode="auto">
            <a:xfrm>
              <a:off x="1938103" y="41007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6" name="Oval 45"/>
            <p:cNvSpPr>
              <a:spLocks noChangeAspect="1"/>
            </p:cNvSpPr>
            <p:nvPr/>
          </p:nvSpPr>
          <p:spPr bwMode="auto">
            <a:xfrm>
              <a:off x="1235822" y="3639228"/>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7" name="Oval 46"/>
            <p:cNvSpPr>
              <a:spLocks noChangeAspect="1"/>
            </p:cNvSpPr>
            <p:nvPr/>
          </p:nvSpPr>
          <p:spPr bwMode="auto">
            <a:xfrm>
              <a:off x="1472368" y="3639074"/>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8" name="Oval 47"/>
            <p:cNvSpPr>
              <a:spLocks noChangeAspect="1"/>
            </p:cNvSpPr>
            <p:nvPr/>
          </p:nvSpPr>
          <p:spPr bwMode="auto">
            <a:xfrm>
              <a:off x="1692183" y="36360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9" name="Oval 48"/>
            <p:cNvSpPr>
              <a:spLocks noChangeAspect="1"/>
            </p:cNvSpPr>
            <p:nvPr/>
          </p:nvSpPr>
          <p:spPr bwMode="auto">
            <a:xfrm>
              <a:off x="3072425" y="363311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0" name="Oval 49"/>
            <p:cNvSpPr>
              <a:spLocks noChangeAspect="1"/>
            </p:cNvSpPr>
            <p:nvPr/>
          </p:nvSpPr>
          <p:spPr bwMode="auto">
            <a:xfrm>
              <a:off x="2839772" y="363311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1" name="Oval 50"/>
            <p:cNvSpPr>
              <a:spLocks noChangeAspect="1"/>
            </p:cNvSpPr>
            <p:nvPr/>
          </p:nvSpPr>
          <p:spPr bwMode="auto">
            <a:xfrm>
              <a:off x="2619551" y="363311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2" name="Oval 51"/>
            <p:cNvSpPr>
              <a:spLocks noChangeAspect="1"/>
            </p:cNvSpPr>
            <p:nvPr/>
          </p:nvSpPr>
          <p:spPr bwMode="auto">
            <a:xfrm>
              <a:off x="2390465" y="363469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3" name="Oval 52"/>
            <p:cNvSpPr>
              <a:spLocks noChangeAspect="1"/>
            </p:cNvSpPr>
            <p:nvPr/>
          </p:nvSpPr>
          <p:spPr bwMode="auto">
            <a:xfrm>
              <a:off x="2157812" y="363469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4" name="Oval 53"/>
            <p:cNvSpPr>
              <a:spLocks noChangeAspect="1"/>
            </p:cNvSpPr>
            <p:nvPr/>
          </p:nvSpPr>
          <p:spPr bwMode="auto">
            <a:xfrm>
              <a:off x="1937591" y="363469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5" name="Oval 54"/>
            <p:cNvSpPr>
              <a:spLocks noChangeAspect="1"/>
            </p:cNvSpPr>
            <p:nvPr/>
          </p:nvSpPr>
          <p:spPr bwMode="auto">
            <a:xfrm>
              <a:off x="1237625" y="3418442"/>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6" name="Oval 55"/>
            <p:cNvSpPr>
              <a:spLocks noChangeAspect="1"/>
            </p:cNvSpPr>
            <p:nvPr/>
          </p:nvSpPr>
          <p:spPr bwMode="auto">
            <a:xfrm>
              <a:off x="1474171" y="341828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7" name="Oval 56"/>
            <p:cNvSpPr>
              <a:spLocks noChangeAspect="1"/>
            </p:cNvSpPr>
            <p:nvPr/>
          </p:nvSpPr>
          <p:spPr bwMode="auto">
            <a:xfrm>
              <a:off x="1693986" y="3415267"/>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8" name="Oval 57"/>
            <p:cNvSpPr>
              <a:spLocks noChangeAspect="1"/>
            </p:cNvSpPr>
            <p:nvPr/>
          </p:nvSpPr>
          <p:spPr bwMode="auto">
            <a:xfrm>
              <a:off x="3074228" y="34123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9" name="Oval 58"/>
            <p:cNvSpPr>
              <a:spLocks noChangeAspect="1"/>
            </p:cNvSpPr>
            <p:nvPr/>
          </p:nvSpPr>
          <p:spPr bwMode="auto">
            <a:xfrm>
              <a:off x="2841575" y="34123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0" name="Oval 59"/>
            <p:cNvSpPr>
              <a:spLocks noChangeAspect="1"/>
            </p:cNvSpPr>
            <p:nvPr/>
          </p:nvSpPr>
          <p:spPr bwMode="auto">
            <a:xfrm>
              <a:off x="2621354" y="34123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1" name="Oval 60"/>
            <p:cNvSpPr>
              <a:spLocks noChangeAspect="1"/>
            </p:cNvSpPr>
            <p:nvPr/>
          </p:nvSpPr>
          <p:spPr bwMode="auto">
            <a:xfrm>
              <a:off x="2392268" y="34139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2" name="Oval 61"/>
            <p:cNvSpPr>
              <a:spLocks noChangeAspect="1"/>
            </p:cNvSpPr>
            <p:nvPr/>
          </p:nvSpPr>
          <p:spPr bwMode="auto">
            <a:xfrm>
              <a:off x="2159615" y="34139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3" name="Oval 62"/>
            <p:cNvSpPr>
              <a:spLocks noChangeAspect="1"/>
            </p:cNvSpPr>
            <p:nvPr/>
          </p:nvSpPr>
          <p:spPr bwMode="auto">
            <a:xfrm>
              <a:off x="1939394" y="34139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4" name="Oval 63"/>
            <p:cNvSpPr>
              <a:spLocks noChangeAspect="1"/>
            </p:cNvSpPr>
            <p:nvPr/>
          </p:nvSpPr>
          <p:spPr bwMode="auto">
            <a:xfrm>
              <a:off x="1232285" y="3188741"/>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Oval 64"/>
            <p:cNvSpPr>
              <a:spLocks noChangeAspect="1"/>
            </p:cNvSpPr>
            <p:nvPr/>
          </p:nvSpPr>
          <p:spPr bwMode="auto">
            <a:xfrm>
              <a:off x="1468831" y="3188587"/>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6" name="Oval 65"/>
            <p:cNvSpPr>
              <a:spLocks noChangeAspect="1"/>
            </p:cNvSpPr>
            <p:nvPr/>
          </p:nvSpPr>
          <p:spPr bwMode="auto">
            <a:xfrm>
              <a:off x="1688646" y="3185566"/>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7" name="Oval 66"/>
            <p:cNvSpPr>
              <a:spLocks noChangeAspect="1"/>
            </p:cNvSpPr>
            <p:nvPr/>
          </p:nvSpPr>
          <p:spPr bwMode="auto">
            <a:xfrm>
              <a:off x="3068888" y="318263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8" name="Oval 67"/>
            <p:cNvSpPr>
              <a:spLocks noChangeAspect="1"/>
            </p:cNvSpPr>
            <p:nvPr/>
          </p:nvSpPr>
          <p:spPr bwMode="auto">
            <a:xfrm>
              <a:off x="2836235" y="318263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9" name="Oval 68"/>
            <p:cNvSpPr>
              <a:spLocks noChangeAspect="1"/>
            </p:cNvSpPr>
            <p:nvPr/>
          </p:nvSpPr>
          <p:spPr bwMode="auto">
            <a:xfrm>
              <a:off x="2616014" y="318263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0" name="Oval 69"/>
            <p:cNvSpPr>
              <a:spLocks noChangeAspect="1"/>
            </p:cNvSpPr>
            <p:nvPr/>
          </p:nvSpPr>
          <p:spPr bwMode="auto">
            <a:xfrm>
              <a:off x="2386928" y="318421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1" name="Oval 70"/>
            <p:cNvSpPr>
              <a:spLocks noChangeAspect="1"/>
            </p:cNvSpPr>
            <p:nvPr/>
          </p:nvSpPr>
          <p:spPr bwMode="auto">
            <a:xfrm>
              <a:off x="2154275" y="318421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2" name="Oval 71"/>
            <p:cNvSpPr>
              <a:spLocks noChangeAspect="1"/>
            </p:cNvSpPr>
            <p:nvPr/>
          </p:nvSpPr>
          <p:spPr bwMode="auto">
            <a:xfrm>
              <a:off x="1934054" y="318421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3" name="Oval 72"/>
            <p:cNvSpPr>
              <a:spLocks noChangeAspect="1"/>
            </p:cNvSpPr>
            <p:nvPr/>
          </p:nvSpPr>
          <p:spPr bwMode="auto">
            <a:xfrm>
              <a:off x="1238781" y="2954254"/>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4" name="Oval 73"/>
            <p:cNvSpPr>
              <a:spLocks noChangeAspect="1"/>
            </p:cNvSpPr>
            <p:nvPr/>
          </p:nvSpPr>
          <p:spPr bwMode="auto">
            <a:xfrm>
              <a:off x="1475327" y="2954100"/>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5" name="Oval 74"/>
            <p:cNvSpPr>
              <a:spLocks noChangeAspect="1"/>
            </p:cNvSpPr>
            <p:nvPr/>
          </p:nvSpPr>
          <p:spPr bwMode="auto">
            <a:xfrm>
              <a:off x="1695142" y="295107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6" name="Oval 75"/>
            <p:cNvSpPr>
              <a:spLocks noChangeAspect="1"/>
            </p:cNvSpPr>
            <p:nvPr/>
          </p:nvSpPr>
          <p:spPr bwMode="auto">
            <a:xfrm>
              <a:off x="3075384" y="294814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7" name="Oval 76"/>
            <p:cNvSpPr>
              <a:spLocks noChangeAspect="1"/>
            </p:cNvSpPr>
            <p:nvPr/>
          </p:nvSpPr>
          <p:spPr bwMode="auto">
            <a:xfrm>
              <a:off x="2842731" y="294814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8" name="Oval 77"/>
            <p:cNvSpPr>
              <a:spLocks noChangeAspect="1"/>
            </p:cNvSpPr>
            <p:nvPr/>
          </p:nvSpPr>
          <p:spPr bwMode="auto">
            <a:xfrm>
              <a:off x="2622510" y="294814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9" name="Oval 78"/>
            <p:cNvSpPr>
              <a:spLocks noChangeAspect="1"/>
            </p:cNvSpPr>
            <p:nvPr/>
          </p:nvSpPr>
          <p:spPr bwMode="auto">
            <a:xfrm>
              <a:off x="2393424" y="294972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0" name="Oval 79"/>
            <p:cNvSpPr>
              <a:spLocks noChangeAspect="1"/>
            </p:cNvSpPr>
            <p:nvPr/>
          </p:nvSpPr>
          <p:spPr bwMode="auto">
            <a:xfrm>
              <a:off x="2160771" y="294972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1" name="Oval 80"/>
            <p:cNvSpPr>
              <a:spLocks noChangeAspect="1"/>
            </p:cNvSpPr>
            <p:nvPr/>
          </p:nvSpPr>
          <p:spPr bwMode="auto">
            <a:xfrm>
              <a:off x="1940550" y="294972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2" name="Oval 81"/>
            <p:cNvSpPr>
              <a:spLocks noChangeAspect="1"/>
            </p:cNvSpPr>
            <p:nvPr/>
          </p:nvSpPr>
          <p:spPr bwMode="auto">
            <a:xfrm>
              <a:off x="1240584" y="2733468"/>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3" name="Oval 82"/>
            <p:cNvSpPr>
              <a:spLocks noChangeAspect="1"/>
            </p:cNvSpPr>
            <p:nvPr/>
          </p:nvSpPr>
          <p:spPr bwMode="auto">
            <a:xfrm>
              <a:off x="1477130" y="2733314"/>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4" name="Oval 83"/>
            <p:cNvSpPr>
              <a:spLocks noChangeAspect="1"/>
            </p:cNvSpPr>
            <p:nvPr/>
          </p:nvSpPr>
          <p:spPr bwMode="auto">
            <a:xfrm>
              <a:off x="1696945" y="273029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5" name="Oval 84"/>
            <p:cNvSpPr>
              <a:spLocks noChangeAspect="1"/>
            </p:cNvSpPr>
            <p:nvPr/>
          </p:nvSpPr>
          <p:spPr bwMode="auto">
            <a:xfrm>
              <a:off x="3077187" y="27273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6" name="Oval 85"/>
            <p:cNvSpPr>
              <a:spLocks noChangeAspect="1"/>
            </p:cNvSpPr>
            <p:nvPr/>
          </p:nvSpPr>
          <p:spPr bwMode="auto">
            <a:xfrm>
              <a:off x="2844534" y="27273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7" name="Oval 86"/>
            <p:cNvSpPr>
              <a:spLocks noChangeAspect="1"/>
            </p:cNvSpPr>
            <p:nvPr/>
          </p:nvSpPr>
          <p:spPr bwMode="auto">
            <a:xfrm>
              <a:off x="2624313" y="27273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9" name="Oval 88"/>
            <p:cNvSpPr>
              <a:spLocks noChangeAspect="1"/>
            </p:cNvSpPr>
            <p:nvPr/>
          </p:nvSpPr>
          <p:spPr bwMode="auto">
            <a:xfrm>
              <a:off x="2395227" y="27289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0" name="Oval 89"/>
            <p:cNvSpPr>
              <a:spLocks noChangeAspect="1"/>
            </p:cNvSpPr>
            <p:nvPr/>
          </p:nvSpPr>
          <p:spPr bwMode="auto">
            <a:xfrm>
              <a:off x="2162574" y="27289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1" name="Oval 90"/>
            <p:cNvSpPr>
              <a:spLocks noChangeAspect="1"/>
            </p:cNvSpPr>
            <p:nvPr/>
          </p:nvSpPr>
          <p:spPr bwMode="auto">
            <a:xfrm>
              <a:off x="1942353" y="27289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2" name="Oval 91"/>
            <p:cNvSpPr>
              <a:spLocks noChangeAspect="1"/>
            </p:cNvSpPr>
            <p:nvPr/>
          </p:nvSpPr>
          <p:spPr bwMode="auto">
            <a:xfrm>
              <a:off x="1235244" y="2503767"/>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3" name="Oval 92"/>
            <p:cNvSpPr>
              <a:spLocks noChangeAspect="1"/>
            </p:cNvSpPr>
            <p:nvPr/>
          </p:nvSpPr>
          <p:spPr bwMode="auto">
            <a:xfrm>
              <a:off x="1471790" y="25036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4" name="Oval 93"/>
            <p:cNvSpPr>
              <a:spLocks noChangeAspect="1"/>
            </p:cNvSpPr>
            <p:nvPr/>
          </p:nvSpPr>
          <p:spPr bwMode="auto">
            <a:xfrm>
              <a:off x="1691605" y="250059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5" name="Oval 94"/>
            <p:cNvSpPr>
              <a:spLocks noChangeAspect="1"/>
            </p:cNvSpPr>
            <p:nvPr/>
          </p:nvSpPr>
          <p:spPr bwMode="auto">
            <a:xfrm>
              <a:off x="3071847" y="249765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6" name="Oval 95"/>
            <p:cNvSpPr>
              <a:spLocks noChangeAspect="1"/>
            </p:cNvSpPr>
            <p:nvPr/>
          </p:nvSpPr>
          <p:spPr bwMode="auto">
            <a:xfrm>
              <a:off x="2839194" y="249765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7" name="Oval 96"/>
            <p:cNvSpPr>
              <a:spLocks noChangeAspect="1"/>
            </p:cNvSpPr>
            <p:nvPr/>
          </p:nvSpPr>
          <p:spPr bwMode="auto">
            <a:xfrm>
              <a:off x="2618973" y="249765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8" name="Oval 97"/>
            <p:cNvSpPr>
              <a:spLocks noChangeAspect="1"/>
            </p:cNvSpPr>
            <p:nvPr/>
          </p:nvSpPr>
          <p:spPr bwMode="auto">
            <a:xfrm>
              <a:off x="2389887" y="249923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9" name="Oval 98"/>
            <p:cNvSpPr>
              <a:spLocks noChangeAspect="1"/>
            </p:cNvSpPr>
            <p:nvPr/>
          </p:nvSpPr>
          <p:spPr bwMode="auto">
            <a:xfrm>
              <a:off x="2157234" y="249923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0" name="Oval 99"/>
            <p:cNvSpPr>
              <a:spLocks noChangeAspect="1"/>
            </p:cNvSpPr>
            <p:nvPr/>
          </p:nvSpPr>
          <p:spPr bwMode="auto">
            <a:xfrm>
              <a:off x="1937013" y="249923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1" name="Oval 100"/>
            <p:cNvSpPr>
              <a:spLocks noChangeAspect="1"/>
            </p:cNvSpPr>
            <p:nvPr/>
          </p:nvSpPr>
          <p:spPr bwMode="auto">
            <a:xfrm>
              <a:off x="1231060" y="2273457"/>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2" name="Oval 101"/>
            <p:cNvSpPr>
              <a:spLocks noChangeAspect="1"/>
            </p:cNvSpPr>
            <p:nvPr/>
          </p:nvSpPr>
          <p:spPr bwMode="auto">
            <a:xfrm>
              <a:off x="1467606" y="227330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3" name="Oval 102"/>
            <p:cNvSpPr>
              <a:spLocks noChangeAspect="1"/>
            </p:cNvSpPr>
            <p:nvPr/>
          </p:nvSpPr>
          <p:spPr bwMode="auto">
            <a:xfrm>
              <a:off x="1687421" y="227028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4" name="Oval 103"/>
            <p:cNvSpPr>
              <a:spLocks noChangeAspect="1"/>
            </p:cNvSpPr>
            <p:nvPr/>
          </p:nvSpPr>
          <p:spPr bwMode="auto">
            <a:xfrm>
              <a:off x="3067663" y="226734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5" name="Oval 104"/>
            <p:cNvSpPr>
              <a:spLocks noChangeAspect="1"/>
            </p:cNvSpPr>
            <p:nvPr/>
          </p:nvSpPr>
          <p:spPr bwMode="auto">
            <a:xfrm>
              <a:off x="2835010" y="226734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6" name="Oval 105"/>
            <p:cNvSpPr>
              <a:spLocks noChangeAspect="1"/>
            </p:cNvSpPr>
            <p:nvPr/>
          </p:nvSpPr>
          <p:spPr bwMode="auto">
            <a:xfrm>
              <a:off x="2614789" y="226734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7" name="Oval 106"/>
            <p:cNvSpPr>
              <a:spLocks noChangeAspect="1"/>
            </p:cNvSpPr>
            <p:nvPr/>
          </p:nvSpPr>
          <p:spPr bwMode="auto">
            <a:xfrm>
              <a:off x="2385703" y="226892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8" name="Oval 107"/>
            <p:cNvSpPr>
              <a:spLocks noChangeAspect="1"/>
            </p:cNvSpPr>
            <p:nvPr/>
          </p:nvSpPr>
          <p:spPr bwMode="auto">
            <a:xfrm>
              <a:off x="2153050" y="226892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9" name="Oval 108"/>
            <p:cNvSpPr>
              <a:spLocks noChangeAspect="1"/>
            </p:cNvSpPr>
            <p:nvPr/>
          </p:nvSpPr>
          <p:spPr bwMode="auto">
            <a:xfrm>
              <a:off x="1932829" y="226892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0" name="Oval 109"/>
            <p:cNvSpPr>
              <a:spLocks noChangeAspect="1"/>
            </p:cNvSpPr>
            <p:nvPr/>
          </p:nvSpPr>
          <p:spPr bwMode="auto">
            <a:xfrm>
              <a:off x="1241809" y="3874262"/>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1" name="Oval 110"/>
            <p:cNvSpPr>
              <a:spLocks noChangeAspect="1"/>
            </p:cNvSpPr>
            <p:nvPr/>
          </p:nvSpPr>
          <p:spPr bwMode="auto">
            <a:xfrm>
              <a:off x="1478355" y="387410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2" name="Oval 111"/>
            <p:cNvSpPr>
              <a:spLocks noChangeAspect="1"/>
            </p:cNvSpPr>
            <p:nvPr/>
          </p:nvSpPr>
          <p:spPr bwMode="auto">
            <a:xfrm>
              <a:off x="1698170" y="3871087"/>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3" name="Oval 112"/>
            <p:cNvSpPr>
              <a:spLocks noChangeAspect="1"/>
            </p:cNvSpPr>
            <p:nvPr/>
          </p:nvSpPr>
          <p:spPr bwMode="auto">
            <a:xfrm>
              <a:off x="3078412" y="38681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4" name="Oval 113"/>
            <p:cNvSpPr>
              <a:spLocks noChangeAspect="1"/>
            </p:cNvSpPr>
            <p:nvPr/>
          </p:nvSpPr>
          <p:spPr bwMode="auto">
            <a:xfrm>
              <a:off x="2845759" y="38681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5" name="Oval 114"/>
            <p:cNvSpPr>
              <a:spLocks noChangeAspect="1"/>
            </p:cNvSpPr>
            <p:nvPr/>
          </p:nvSpPr>
          <p:spPr bwMode="auto">
            <a:xfrm>
              <a:off x="2625538" y="38681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6" name="Oval 115"/>
            <p:cNvSpPr>
              <a:spLocks noChangeAspect="1"/>
            </p:cNvSpPr>
            <p:nvPr/>
          </p:nvSpPr>
          <p:spPr bwMode="auto">
            <a:xfrm>
              <a:off x="2396452" y="38697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7" name="Oval 116"/>
            <p:cNvSpPr>
              <a:spLocks noChangeAspect="1"/>
            </p:cNvSpPr>
            <p:nvPr/>
          </p:nvSpPr>
          <p:spPr bwMode="auto">
            <a:xfrm>
              <a:off x="2163799" y="38697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8" name="Oval 117"/>
            <p:cNvSpPr>
              <a:spLocks noChangeAspect="1"/>
            </p:cNvSpPr>
            <p:nvPr/>
          </p:nvSpPr>
          <p:spPr bwMode="auto">
            <a:xfrm>
              <a:off x="1943578" y="38697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119" name="Rectangle 118"/>
          <p:cNvSpPr/>
          <p:nvPr/>
        </p:nvSpPr>
        <p:spPr>
          <a:xfrm>
            <a:off x="4644008" y="6060470"/>
            <a:ext cx="4572000" cy="430887"/>
          </a:xfrm>
          <a:prstGeom prst="rect">
            <a:avLst/>
          </a:prstGeom>
        </p:spPr>
        <p:txBody>
          <a:bodyPr>
            <a:spAutoFit/>
          </a:bodyPr>
          <a:lstStyle/>
          <a:p>
            <a:pPr marL="285750" lvl="0" indent="-285750">
              <a:buFont typeface="Arial" panose="020B0604020202020204" pitchFamily="34" charset="0"/>
              <a:buChar char="•"/>
            </a:pPr>
            <a:r>
              <a:rPr lang="en-US" sz="1050" dirty="0">
                <a:solidFill>
                  <a:srgbClr val="000000"/>
                </a:solidFill>
              </a:rPr>
              <a:t>Rate loss shown as percentage of the rate achieved with the optimal </a:t>
            </a:r>
            <a:r>
              <a:rPr lang="en-US" sz="1050" dirty="0" smtClean="0">
                <a:solidFill>
                  <a:srgbClr val="000000"/>
                </a:solidFill>
              </a:rPr>
              <a:t>beams found by exhaustive search.</a:t>
            </a:r>
            <a:endParaRPr lang="en-US" sz="1050" dirty="0">
              <a:solidFill>
                <a:srgbClr val="000000"/>
              </a:solidFill>
            </a:endParaRPr>
          </a:p>
        </p:txBody>
      </p:sp>
    </p:spTree>
    <p:extLst>
      <p:ext uri="{BB962C8B-B14F-4D97-AF65-F5344CB8AC3E}">
        <p14:creationId xmlns:p14="http://schemas.microsoft.com/office/powerpoint/2010/main" val="1113987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3697425"/>
            <a:ext cx="2933700" cy="220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a:t>(Pairwise) Rate-based Tree Search</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
        <p:nvSpPr>
          <p:cNvPr id="10" name="Rectangle 9"/>
          <p:cNvSpPr/>
          <p:nvPr/>
        </p:nvSpPr>
        <p:spPr>
          <a:xfrm>
            <a:off x="395536" y="1600059"/>
            <a:ext cx="2829621" cy="307777"/>
          </a:xfrm>
          <a:prstGeom prst="rect">
            <a:avLst/>
          </a:prstGeom>
        </p:spPr>
        <p:txBody>
          <a:bodyPr wrap="none">
            <a:spAutoFit/>
          </a:bodyPr>
          <a:lstStyle/>
          <a:p>
            <a:r>
              <a:rPr lang="en-US" sz="1400" dirty="0">
                <a:solidFill>
                  <a:srgbClr val="000000"/>
                </a:solidFill>
              </a:rPr>
              <a:t>Room with reflectors and blockages:</a:t>
            </a:r>
            <a:endParaRPr lang="en-US" sz="1400" dirty="0">
              <a:solidFill>
                <a:srgbClr val="000000"/>
              </a:solidFill>
            </a:endParaRPr>
          </a:p>
        </p:txBody>
      </p:sp>
      <mc:AlternateContent xmlns:mc="http://schemas.openxmlformats.org/markup-compatibility/2006" xmlns:a14="http://schemas.microsoft.com/office/drawing/2010/main">
        <mc:Choice Requires="a14">
          <p:sp>
            <p:nvSpPr>
              <p:cNvPr id="25" name="TextBox 24"/>
              <p:cNvSpPr txBox="1"/>
              <p:nvPr/>
            </p:nvSpPr>
            <p:spPr>
              <a:xfrm>
                <a:off x="179512" y="4524194"/>
                <a:ext cx="4175328" cy="1600438"/>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solidFill>
                      <a:schemeClr val="tx1"/>
                    </a:solidFill>
                  </a:rPr>
                  <a:t>In the </a:t>
                </a:r>
                <a14:m>
                  <m:oMath xmlns:m="http://schemas.openxmlformats.org/officeDocument/2006/math">
                    <m:r>
                      <a:rPr lang="en-US" sz="1400" i="1" dirty="0" smtClean="0">
                        <a:solidFill>
                          <a:schemeClr val="tx1"/>
                        </a:solidFill>
                        <a:latin typeface="Cambria Math"/>
                      </a:rPr>
                      <m:t>𝑀</m:t>
                    </m:r>
                  </m:oMath>
                </a14:m>
                <a:r>
                  <a:rPr lang="en-US" sz="1400" dirty="0" smtClean="0">
                    <a:solidFill>
                      <a:schemeClr val="tx1"/>
                    </a:solidFill>
                  </a:rPr>
                  <a:t>-algorithm, we keep </a:t>
                </a:r>
                <a14:m>
                  <m:oMath xmlns:m="http://schemas.openxmlformats.org/officeDocument/2006/math">
                    <m:r>
                      <a:rPr lang="en-US" sz="1400" i="1" dirty="0" smtClean="0">
                        <a:solidFill>
                          <a:schemeClr val="tx1"/>
                        </a:solidFill>
                        <a:latin typeface="Cambria Math"/>
                      </a:rPr>
                      <m:t>𝑀</m:t>
                    </m:r>
                  </m:oMath>
                </a14:m>
                <a:r>
                  <a:rPr lang="en-US" sz="1400" dirty="0" smtClean="0">
                    <a:solidFill>
                      <a:schemeClr val="tx1"/>
                    </a:solidFill>
                  </a:rPr>
                  <a:t> candidates at each level of the search. Previous result corresponds to Rate-based Tree Search with </a:t>
                </a:r>
                <a14:m>
                  <m:oMath xmlns:m="http://schemas.openxmlformats.org/officeDocument/2006/math">
                    <m:r>
                      <a:rPr lang="en-US" sz="1400" b="0" i="1" smtClean="0">
                        <a:solidFill>
                          <a:schemeClr val="tx1"/>
                        </a:solidFill>
                        <a:latin typeface="Cambria Math"/>
                      </a:rPr>
                      <m:t>𝑀</m:t>
                    </m:r>
                    <m:r>
                      <a:rPr lang="en-US" sz="1400" b="0" i="1" smtClean="0">
                        <a:solidFill>
                          <a:schemeClr val="tx1"/>
                        </a:solidFill>
                        <a:latin typeface="Cambria Math"/>
                      </a:rPr>
                      <m:t>=1</m:t>
                    </m:r>
                  </m:oMath>
                </a14:m>
                <a:r>
                  <a:rPr lang="en-US" sz="1400" dirty="0" smtClean="0">
                    <a:solidFill>
                      <a:schemeClr val="tx1"/>
                    </a:solidFill>
                  </a:rPr>
                  <a:t>. Performance improves with increasing </a:t>
                </a:r>
                <a14:m>
                  <m:oMath xmlns:m="http://schemas.openxmlformats.org/officeDocument/2006/math">
                    <m:r>
                      <a:rPr lang="en-US" sz="1400" i="1" dirty="0" smtClean="0">
                        <a:solidFill>
                          <a:schemeClr val="tx1"/>
                        </a:solidFill>
                        <a:latin typeface="Cambria Math"/>
                      </a:rPr>
                      <m:t>𝑀</m:t>
                    </m:r>
                  </m:oMath>
                </a14:m>
                <a:r>
                  <a:rPr lang="en-US" sz="1400" dirty="0" smtClean="0">
                    <a:solidFill>
                      <a:schemeClr val="tx1"/>
                    </a:solidFill>
                  </a:rPr>
                  <a:t>.</a:t>
                </a:r>
              </a:p>
              <a:p>
                <a:pPr marL="285750" indent="-285750">
                  <a:buFont typeface="Arial" panose="020B0604020202020204" pitchFamily="34" charset="0"/>
                  <a:buChar char="•"/>
                </a:pPr>
                <a:r>
                  <a:rPr lang="en-US" sz="1400" dirty="0" smtClean="0">
                    <a:solidFill>
                      <a:schemeClr val="tx1"/>
                    </a:solidFill>
                  </a:rPr>
                  <a:t>With </a:t>
                </a:r>
                <a14:m>
                  <m:oMath xmlns:m="http://schemas.openxmlformats.org/officeDocument/2006/math">
                    <m:r>
                      <a:rPr lang="en-US" sz="1400" i="1" dirty="0" smtClean="0">
                        <a:solidFill>
                          <a:schemeClr val="tx1"/>
                        </a:solidFill>
                        <a:latin typeface="Cambria Math"/>
                      </a:rPr>
                      <m:t>𝑀</m:t>
                    </m:r>
                    <m:r>
                      <a:rPr lang="en-US" sz="1400" i="1" dirty="0" smtClean="0">
                        <a:solidFill>
                          <a:schemeClr val="tx1"/>
                        </a:solidFill>
                        <a:latin typeface="Cambria Math"/>
                      </a:rPr>
                      <m:t>=3</m:t>
                    </m:r>
                  </m:oMath>
                </a14:m>
                <a:r>
                  <a:rPr lang="en-US" sz="1400" dirty="0" smtClean="0">
                    <a:solidFill>
                      <a:schemeClr val="tx1"/>
                    </a:solidFill>
                  </a:rPr>
                  <a:t>, Rate-based Tree Search already chooses the same beams with exhaustive search in </a:t>
                </a:r>
                <a:r>
                  <a:rPr lang="en-US" sz="1400" i="1" dirty="0" smtClean="0">
                    <a:solidFill>
                      <a:schemeClr val="tx1"/>
                    </a:solidFill>
                  </a:rPr>
                  <a:t>all</a:t>
                </a:r>
                <a:r>
                  <a:rPr lang="en-US" sz="1400" dirty="0" smtClean="0">
                    <a:solidFill>
                      <a:schemeClr val="tx1"/>
                    </a:solidFill>
                  </a:rPr>
                  <a:t> locations.</a:t>
                </a:r>
              </a:p>
            </p:txBody>
          </p:sp>
        </mc:Choice>
        <mc:Fallback xmlns="">
          <p:sp>
            <p:nvSpPr>
              <p:cNvPr id="25" name="TextBox 24"/>
              <p:cNvSpPr txBox="1">
                <a:spLocks noRot="1" noChangeAspect="1" noMove="1" noResize="1" noEditPoints="1" noAdjustHandles="1" noChangeArrowheads="1" noChangeShapeType="1" noTextEdit="1"/>
              </p:cNvSpPr>
              <p:nvPr/>
            </p:nvSpPr>
            <p:spPr>
              <a:xfrm>
                <a:off x="179512" y="4524194"/>
                <a:ext cx="4175328" cy="1600438"/>
              </a:xfrm>
              <a:prstGeom prst="rect">
                <a:avLst/>
              </a:prstGeom>
              <a:blipFill rotWithShape="1">
                <a:blip r:embed="rId4"/>
                <a:stretch>
                  <a:fillRect l="-146" t="-380" b="-2662"/>
                </a:stretch>
              </a:blipFill>
            </p:spPr>
            <p:txBody>
              <a:bodyPr/>
              <a:lstStyle/>
              <a:p>
                <a:r>
                  <a:rPr lang="en-US">
                    <a:noFill/>
                  </a:rPr>
                  <a:t> </a:t>
                </a:r>
              </a:p>
            </p:txBody>
          </p:sp>
        </mc:Fallback>
      </mc:AlternateContent>
      <p:cxnSp>
        <p:nvCxnSpPr>
          <p:cNvPr id="27" name="Straight Connector 26"/>
          <p:cNvCxnSpPr/>
          <p:nvPr/>
        </p:nvCxnSpPr>
        <p:spPr bwMode="auto">
          <a:xfrm>
            <a:off x="4572000" y="1556792"/>
            <a:ext cx="0" cy="4759870"/>
          </a:xfrm>
          <a:prstGeom prst="line">
            <a:avLst/>
          </a:prstGeom>
          <a:solidFill>
            <a:srgbClr val="00B8FF"/>
          </a:solidFill>
          <a:ln w="9525" cap="flat" cmpd="sng" algn="ctr">
            <a:solidFill>
              <a:schemeClr val="bg2">
                <a:lumMod val="40000"/>
                <a:lumOff val="60000"/>
              </a:schemeClr>
            </a:solidFill>
            <a:prstDash val="solid"/>
            <a:round/>
            <a:headEnd type="none" w="med" len="med"/>
            <a:tailEnd type="none" w="med" len="med"/>
          </a:ln>
          <a:effectLst/>
        </p:spPr>
      </p:cxnSp>
      <p:grpSp>
        <p:nvGrpSpPr>
          <p:cNvPr id="26" name="Group 25"/>
          <p:cNvGrpSpPr/>
          <p:nvPr/>
        </p:nvGrpSpPr>
        <p:grpSpPr>
          <a:xfrm>
            <a:off x="864885" y="1969391"/>
            <a:ext cx="2571357" cy="2554803"/>
            <a:chOff x="864885" y="1969391"/>
            <a:chExt cx="2571357" cy="2554803"/>
          </a:xfrm>
        </p:grpSpPr>
        <p:pic>
          <p:nvPicPr>
            <p:cNvPr id="28"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16713" t="4077" r="14420" b="4692"/>
            <a:stretch/>
          </p:blipFill>
          <p:spPr bwMode="auto">
            <a:xfrm>
              <a:off x="864885" y="1969391"/>
              <a:ext cx="2571357" cy="2554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TextBox 28"/>
            <p:cNvSpPr txBox="1"/>
            <p:nvPr/>
          </p:nvSpPr>
          <p:spPr>
            <a:xfrm>
              <a:off x="1890154" y="2000653"/>
              <a:ext cx="329359" cy="230832"/>
            </a:xfrm>
            <a:prstGeom prst="rect">
              <a:avLst/>
            </a:prstGeom>
            <a:noFill/>
          </p:spPr>
          <p:txBody>
            <a:bodyPr wrap="square" rtlCol="0">
              <a:spAutoFit/>
            </a:bodyPr>
            <a:lstStyle/>
            <a:p>
              <a:r>
                <a:rPr lang="en-US" sz="900" dirty="0">
                  <a:solidFill>
                    <a:schemeClr val="tx1"/>
                  </a:solidFill>
                </a:rPr>
                <a:t>R</a:t>
              </a:r>
              <a:r>
                <a:rPr lang="en-US" sz="900" dirty="0" smtClean="0">
                  <a:solidFill>
                    <a:schemeClr val="tx1"/>
                  </a:solidFill>
                </a:rPr>
                <a:t>x</a:t>
              </a:r>
              <a:endParaRPr lang="en-US" sz="900" dirty="0">
                <a:solidFill>
                  <a:schemeClr val="tx1"/>
                </a:solidFill>
              </a:endParaRPr>
            </a:p>
          </p:txBody>
        </p:sp>
        <p:sp>
          <p:nvSpPr>
            <p:cNvPr id="30" name="TextBox 29"/>
            <p:cNvSpPr txBox="1"/>
            <p:nvPr/>
          </p:nvSpPr>
          <p:spPr>
            <a:xfrm>
              <a:off x="2679854" y="2755497"/>
              <a:ext cx="329359" cy="230832"/>
            </a:xfrm>
            <a:prstGeom prst="rect">
              <a:avLst/>
            </a:prstGeom>
            <a:noFill/>
          </p:spPr>
          <p:txBody>
            <a:bodyPr wrap="square" rtlCol="0">
              <a:spAutoFit/>
            </a:bodyPr>
            <a:lstStyle/>
            <a:p>
              <a:r>
                <a:rPr lang="en-US" sz="900" dirty="0" smtClean="0">
                  <a:solidFill>
                    <a:schemeClr val="tx1"/>
                  </a:solidFill>
                </a:rPr>
                <a:t>Tx</a:t>
              </a:r>
              <a:endParaRPr lang="en-US" sz="900" dirty="0">
                <a:solidFill>
                  <a:schemeClr val="tx1"/>
                </a:solidFill>
              </a:endParaRPr>
            </a:p>
          </p:txBody>
        </p:sp>
        <p:sp>
          <p:nvSpPr>
            <p:cNvPr id="31" name="TextBox 30"/>
            <p:cNvSpPr txBox="1"/>
            <p:nvPr/>
          </p:nvSpPr>
          <p:spPr>
            <a:xfrm>
              <a:off x="1174891" y="3923514"/>
              <a:ext cx="229550" cy="200055"/>
            </a:xfrm>
            <a:prstGeom prst="rect">
              <a:avLst/>
            </a:prstGeom>
            <a:noFill/>
          </p:spPr>
          <p:txBody>
            <a:bodyPr wrap="none" rtlCol="0">
              <a:spAutoFit/>
            </a:bodyPr>
            <a:lstStyle/>
            <a:p>
              <a:r>
                <a:rPr lang="en-US" sz="700" dirty="0" smtClean="0">
                  <a:solidFill>
                    <a:schemeClr val="tx1"/>
                  </a:solidFill>
                </a:rPr>
                <a:t>1</a:t>
              </a:r>
              <a:endParaRPr lang="en-US" sz="700" dirty="0">
                <a:solidFill>
                  <a:schemeClr val="tx1"/>
                </a:solidFill>
              </a:endParaRPr>
            </a:p>
          </p:txBody>
        </p:sp>
        <p:sp>
          <p:nvSpPr>
            <p:cNvPr id="32" name="Oval 31"/>
            <p:cNvSpPr>
              <a:spLocks noChangeAspect="1"/>
            </p:cNvSpPr>
            <p:nvPr/>
          </p:nvSpPr>
          <p:spPr bwMode="auto">
            <a:xfrm>
              <a:off x="1244501" y="3875311"/>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3" name="TextBox 32"/>
            <p:cNvSpPr txBox="1"/>
            <p:nvPr/>
          </p:nvSpPr>
          <p:spPr>
            <a:xfrm>
              <a:off x="1400965" y="3915516"/>
              <a:ext cx="229550" cy="200055"/>
            </a:xfrm>
            <a:prstGeom prst="rect">
              <a:avLst/>
            </a:prstGeom>
            <a:noFill/>
          </p:spPr>
          <p:txBody>
            <a:bodyPr wrap="none" rtlCol="0">
              <a:spAutoFit/>
            </a:bodyPr>
            <a:lstStyle/>
            <a:p>
              <a:r>
                <a:rPr lang="en-US" sz="700" dirty="0" smtClean="0">
                  <a:solidFill>
                    <a:schemeClr val="tx1"/>
                  </a:solidFill>
                </a:rPr>
                <a:t>2</a:t>
              </a:r>
              <a:endParaRPr lang="en-US" sz="700" dirty="0">
                <a:solidFill>
                  <a:schemeClr val="tx1"/>
                </a:solidFill>
              </a:endParaRPr>
            </a:p>
          </p:txBody>
        </p:sp>
        <p:sp>
          <p:nvSpPr>
            <p:cNvPr id="34" name="TextBox 33"/>
            <p:cNvSpPr txBox="1"/>
            <p:nvPr/>
          </p:nvSpPr>
          <p:spPr>
            <a:xfrm>
              <a:off x="1614578" y="3925896"/>
              <a:ext cx="229550" cy="200055"/>
            </a:xfrm>
            <a:prstGeom prst="rect">
              <a:avLst/>
            </a:prstGeom>
            <a:noFill/>
          </p:spPr>
          <p:txBody>
            <a:bodyPr wrap="none" rtlCol="0">
              <a:spAutoFit/>
            </a:bodyPr>
            <a:lstStyle/>
            <a:p>
              <a:r>
                <a:rPr lang="en-US" sz="700" dirty="0" smtClean="0">
                  <a:solidFill>
                    <a:schemeClr val="tx1"/>
                  </a:solidFill>
                </a:rPr>
                <a:t>3</a:t>
              </a:r>
              <a:endParaRPr lang="en-US" sz="700" dirty="0">
                <a:solidFill>
                  <a:schemeClr val="tx1"/>
                </a:solidFill>
              </a:endParaRPr>
            </a:p>
          </p:txBody>
        </p:sp>
        <p:sp>
          <p:nvSpPr>
            <p:cNvPr id="35" name="TextBox 34"/>
            <p:cNvSpPr txBox="1"/>
            <p:nvPr/>
          </p:nvSpPr>
          <p:spPr>
            <a:xfrm>
              <a:off x="3000609" y="3921272"/>
              <a:ext cx="229550" cy="200055"/>
            </a:xfrm>
            <a:prstGeom prst="rect">
              <a:avLst/>
            </a:prstGeom>
            <a:noFill/>
          </p:spPr>
          <p:txBody>
            <a:bodyPr wrap="none" rtlCol="0">
              <a:spAutoFit/>
            </a:bodyPr>
            <a:lstStyle/>
            <a:p>
              <a:r>
                <a:rPr lang="en-US" sz="700" dirty="0" smtClean="0">
                  <a:solidFill>
                    <a:schemeClr val="tx1"/>
                  </a:solidFill>
                </a:rPr>
                <a:t>9</a:t>
              </a:r>
              <a:endParaRPr lang="en-US" sz="700" dirty="0">
                <a:solidFill>
                  <a:schemeClr val="tx1"/>
                </a:solidFill>
              </a:endParaRPr>
            </a:p>
          </p:txBody>
        </p:sp>
        <p:sp>
          <p:nvSpPr>
            <p:cNvPr id="36" name="TextBox 35"/>
            <p:cNvSpPr txBox="1"/>
            <p:nvPr/>
          </p:nvSpPr>
          <p:spPr>
            <a:xfrm>
              <a:off x="1179249" y="3697425"/>
              <a:ext cx="296407" cy="200055"/>
            </a:xfrm>
            <a:prstGeom prst="rect">
              <a:avLst/>
            </a:prstGeom>
            <a:noFill/>
          </p:spPr>
          <p:txBody>
            <a:bodyPr wrap="square" rtlCol="0">
              <a:spAutoFit/>
            </a:bodyPr>
            <a:lstStyle/>
            <a:p>
              <a:r>
                <a:rPr lang="en-US" sz="700" dirty="0" smtClean="0">
                  <a:solidFill>
                    <a:schemeClr val="tx1"/>
                  </a:solidFill>
                </a:rPr>
                <a:t>10</a:t>
              </a:r>
              <a:endParaRPr lang="en-US" sz="700" dirty="0">
                <a:solidFill>
                  <a:schemeClr val="tx1"/>
                </a:solidFill>
              </a:endParaRPr>
            </a:p>
          </p:txBody>
        </p:sp>
        <p:sp>
          <p:nvSpPr>
            <p:cNvPr id="37" name="Oval 36"/>
            <p:cNvSpPr>
              <a:spLocks noChangeAspect="1"/>
            </p:cNvSpPr>
            <p:nvPr/>
          </p:nvSpPr>
          <p:spPr bwMode="auto">
            <a:xfrm>
              <a:off x="1236334" y="4105268"/>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8" name="Oval 37"/>
            <p:cNvSpPr>
              <a:spLocks noChangeAspect="1"/>
            </p:cNvSpPr>
            <p:nvPr/>
          </p:nvSpPr>
          <p:spPr bwMode="auto">
            <a:xfrm>
              <a:off x="1472880" y="4105114"/>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9" name="Oval 38"/>
            <p:cNvSpPr>
              <a:spLocks noChangeAspect="1"/>
            </p:cNvSpPr>
            <p:nvPr/>
          </p:nvSpPr>
          <p:spPr bwMode="auto">
            <a:xfrm>
              <a:off x="1692695" y="410209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0" name="Oval 39"/>
            <p:cNvSpPr>
              <a:spLocks noChangeAspect="1"/>
            </p:cNvSpPr>
            <p:nvPr/>
          </p:nvSpPr>
          <p:spPr bwMode="auto">
            <a:xfrm>
              <a:off x="3072937" y="40991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1" name="Oval 40"/>
            <p:cNvSpPr>
              <a:spLocks noChangeAspect="1"/>
            </p:cNvSpPr>
            <p:nvPr/>
          </p:nvSpPr>
          <p:spPr bwMode="auto">
            <a:xfrm>
              <a:off x="2840284" y="40991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2" name="Oval 41"/>
            <p:cNvSpPr>
              <a:spLocks noChangeAspect="1"/>
            </p:cNvSpPr>
            <p:nvPr/>
          </p:nvSpPr>
          <p:spPr bwMode="auto">
            <a:xfrm>
              <a:off x="2620063" y="40991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3" name="Oval 42"/>
            <p:cNvSpPr>
              <a:spLocks noChangeAspect="1"/>
            </p:cNvSpPr>
            <p:nvPr/>
          </p:nvSpPr>
          <p:spPr bwMode="auto">
            <a:xfrm>
              <a:off x="2390977" y="41007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4" name="Oval 43"/>
            <p:cNvSpPr>
              <a:spLocks noChangeAspect="1"/>
            </p:cNvSpPr>
            <p:nvPr/>
          </p:nvSpPr>
          <p:spPr bwMode="auto">
            <a:xfrm>
              <a:off x="2158324" y="41007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5" name="Oval 44"/>
            <p:cNvSpPr>
              <a:spLocks noChangeAspect="1"/>
            </p:cNvSpPr>
            <p:nvPr/>
          </p:nvSpPr>
          <p:spPr bwMode="auto">
            <a:xfrm>
              <a:off x="1938103" y="41007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6" name="Oval 45"/>
            <p:cNvSpPr>
              <a:spLocks noChangeAspect="1"/>
            </p:cNvSpPr>
            <p:nvPr/>
          </p:nvSpPr>
          <p:spPr bwMode="auto">
            <a:xfrm>
              <a:off x="1235822" y="3639228"/>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7" name="Oval 46"/>
            <p:cNvSpPr>
              <a:spLocks noChangeAspect="1"/>
            </p:cNvSpPr>
            <p:nvPr/>
          </p:nvSpPr>
          <p:spPr bwMode="auto">
            <a:xfrm>
              <a:off x="1472368" y="3639074"/>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8" name="Oval 47"/>
            <p:cNvSpPr>
              <a:spLocks noChangeAspect="1"/>
            </p:cNvSpPr>
            <p:nvPr/>
          </p:nvSpPr>
          <p:spPr bwMode="auto">
            <a:xfrm>
              <a:off x="1692183" y="36360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9" name="Oval 48"/>
            <p:cNvSpPr>
              <a:spLocks noChangeAspect="1"/>
            </p:cNvSpPr>
            <p:nvPr/>
          </p:nvSpPr>
          <p:spPr bwMode="auto">
            <a:xfrm>
              <a:off x="3072425" y="363311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0" name="Oval 49"/>
            <p:cNvSpPr>
              <a:spLocks noChangeAspect="1"/>
            </p:cNvSpPr>
            <p:nvPr/>
          </p:nvSpPr>
          <p:spPr bwMode="auto">
            <a:xfrm>
              <a:off x="2839772" y="363311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1" name="Oval 50"/>
            <p:cNvSpPr>
              <a:spLocks noChangeAspect="1"/>
            </p:cNvSpPr>
            <p:nvPr/>
          </p:nvSpPr>
          <p:spPr bwMode="auto">
            <a:xfrm>
              <a:off x="2619551" y="363311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2" name="Oval 51"/>
            <p:cNvSpPr>
              <a:spLocks noChangeAspect="1"/>
            </p:cNvSpPr>
            <p:nvPr/>
          </p:nvSpPr>
          <p:spPr bwMode="auto">
            <a:xfrm>
              <a:off x="2390465" y="363469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3" name="Oval 52"/>
            <p:cNvSpPr>
              <a:spLocks noChangeAspect="1"/>
            </p:cNvSpPr>
            <p:nvPr/>
          </p:nvSpPr>
          <p:spPr bwMode="auto">
            <a:xfrm>
              <a:off x="2157812" y="363469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4" name="Oval 53"/>
            <p:cNvSpPr>
              <a:spLocks noChangeAspect="1"/>
            </p:cNvSpPr>
            <p:nvPr/>
          </p:nvSpPr>
          <p:spPr bwMode="auto">
            <a:xfrm>
              <a:off x="1937591" y="363469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5" name="Oval 54"/>
            <p:cNvSpPr>
              <a:spLocks noChangeAspect="1"/>
            </p:cNvSpPr>
            <p:nvPr/>
          </p:nvSpPr>
          <p:spPr bwMode="auto">
            <a:xfrm>
              <a:off x="1237625" y="3418442"/>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6" name="Oval 55"/>
            <p:cNvSpPr>
              <a:spLocks noChangeAspect="1"/>
            </p:cNvSpPr>
            <p:nvPr/>
          </p:nvSpPr>
          <p:spPr bwMode="auto">
            <a:xfrm>
              <a:off x="1474171" y="341828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7" name="Oval 56"/>
            <p:cNvSpPr>
              <a:spLocks noChangeAspect="1"/>
            </p:cNvSpPr>
            <p:nvPr/>
          </p:nvSpPr>
          <p:spPr bwMode="auto">
            <a:xfrm>
              <a:off x="1693986" y="3415267"/>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8" name="Oval 57"/>
            <p:cNvSpPr>
              <a:spLocks noChangeAspect="1"/>
            </p:cNvSpPr>
            <p:nvPr/>
          </p:nvSpPr>
          <p:spPr bwMode="auto">
            <a:xfrm>
              <a:off x="3074228" y="34123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9" name="Oval 58"/>
            <p:cNvSpPr>
              <a:spLocks noChangeAspect="1"/>
            </p:cNvSpPr>
            <p:nvPr/>
          </p:nvSpPr>
          <p:spPr bwMode="auto">
            <a:xfrm>
              <a:off x="2841575" y="34123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0" name="Oval 59"/>
            <p:cNvSpPr>
              <a:spLocks noChangeAspect="1"/>
            </p:cNvSpPr>
            <p:nvPr/>
          </p:nvSpPr>
          <p:spPr bwMode="auto">
            <a:xfrm>
              <a:off x="2621354" y="34123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1" name="Oval 60"/>
            <p:cNvSpPr>
              <a:spLocks noChangeAspect="1"/>
            </p:cNvSpPr>
            <p:nvPr/>
          </p:nvSpPr>
          <p:spPr bwMode="auto">
            <a:xfrm>
              <a:off x="2392268" y="34139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2" name="Oval 61"/>
            <p:cNvSpPr>
              <a:spLocks noChangeAspect="1"/>
            </p:cNvSpPr>
            <p:nvPr/>
          </p:nvSpPr>
          <p:spPr bwMode="auto">
            <a:xfrm>
              <a:off x="2159615" y="34139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3" name="Oval 62"/>
            <p:cNvSpPr>
              <a:spLocks noChangeAspect="1"/>
            </p:cNvSpPr>
            <p:nvPr/>
          </p:nvSpPr>
          <p:spPr bwMode="auto">
            <a:xfrm>
              <a:off x="1939394" y="34139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4" name="Oval 63"/>
            <p:cNvSpPr>
              <a:spLocks noChangeAspect="1"/>
            </p:cNvSpPr>
            <p:nvPr/>
          </p:nvSpPr>
          <p:spPr bwMode="auto">
            <a:xfrm>
              <a:off x="1232285" y="3188741"/>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Oval 64"/>
            <p:cNvSpPr>
              <a:spLocks noChangeAspect="1"/>
            </p:cNvSpPr>
            <p:nvPr/>
          </p:nvSpPr>
          <p:spPr bwMode="auto">
            <a:xfrm>
              <a:off x="1468831" y="3188587"/>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6" name="Oval 65"/>
            <p:cNvSpPr>
              <a:spLocks noChangeAspect="1"/>
            </p:cNvSpPr>
            <p:nvPr/>
          </p:nvSpPr>
          <p:spPr bwMode="auto">
            <a:xfrm>
              <a:off x="1688646" y="3185566"/>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7" name="Oval 66"/>
            <p:cNvSpPr>
              <a:spLocks noChangeAspect="1"/>
            </p:cNvSpPr>
            <p:nvPr/>
          </p:nvSpPr>
          <p:spPr bwMode="auto">
            <a:xfrm>
              <a:off x="3068888" y="318263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8" name="Oval 67"/>
            <p:cNvSpPr>
              <a:spLocks noChangeAspect="1"/>
            </p:cNvSpPr>
            <p:nvPr/>
          </p:nvSpPr>
          <p:spPr bwMode="auto">
            <a:xfrm>
              <a:off x="2836235" y="318263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9" name="Oval 68"/>
            <p:cNvSpPr>
              <a:spLocks noChangeAspect="1"/>
            </p:cNvSpPr>
            <p:nvPr/>
          </p:nvSpPr>
          <p:spPr bwMode="auto">
            <a:xfrm>
              <a:off x="2616014" y="318263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0" name="Oval 69"/>
            <p:cNvSpPr>
              <a:spLocks noChangeAspect="1"/>
            </p:cNvSpPr>
            <p:nvPr/>
          </p:nvSpPr>
          <p:spPr bwMode="auto">
            <a:xfrm>
              <a:off x="2386928" y="318421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1" name="Oval 70"/>
            <p:cNvSpPr>
              <a:spLocks noChangeAspect="1"/>
            </p:cNvSpPr>
            <p:nvPr/>
          </p:nvSpPr>
          <p:spPr bwMode="auto">
            <a:xfrm>
              <a:off x="2154275" y="318421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2" name="Oval 71"/>
            <p:cNvSpPr>
              <a:spLocks noChangeAspect="1"/>
            </p:cNvSpPr>
            <p:nvPr/>
          </p:nvSpPr>
          <p:spPr bwMode="auto">
            <a:xfrm>
              <a:off x="1934054" y="318421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3" name="Oval 72"/>
            <p:cNvSpPr>
              <a:spLocks noChangeAspect="1"/>
            </p:cNvSpPr>
            <p:nvPr/>
          </p:nvSpPr>
          <p:spPr bwMode="auto">
            <a:xfrm>
              <a:off x="1238781" y="2954254"/>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4" name="Oval 73"/>
            <p:cNvSpPr>
              <a:spLocks noChangeAspect="1"/>
            </p:cNvSpPr>
            <p:nvPr/>
          </p:nvSpPr>
          <p:spPr bwMode="auto">
            <a:xfrm>
              <a:off x="1475327" y="2954100"/>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5" name="Oval 74"/>
            <p:cNvSpPr>
              <a:spLocks noChangeAspect="1"/>
            </p:cNvSpPr>
            <p:nvPr/>
          </p:nvSpPr>
          <p:spPr bwMode="auto">
            <a:xfrm>
              <a:off x="1695142" y="295107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6" name="Oval 75"/>
            <p:cNvSpPr>
              <a:spLocks noChangeAspect="1"/>
            </p:cNvSpPr>
            <p:nvPr/>
          </p:nvSpPr>
          <p:spPr bwMode="auto">
            <a:xfrm>
              <a:off x="3075384" y="294814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7" name="Oval 76"/>
            <p:cNvSpPr>
              <a:spLocks noChangeAspect="1"/>
            </p:cNvSpPr>
            <p:nvPr/>
          </p:nvSpPr>
          <p:spPr bwMode="auto">
            <a:xfrm>
              <a:off x="2842731" y="294814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8" name="Oval 77"/>
            <p:cNvSpPr>
              <a:spLocks noChangeAspect="1"/>
            </p:cNvSpPr>
            <p:nvPr/>
          </p:nvSpPr>
          <p:spPr bwMode="auto">
            <a:xfrm>
              <a:off x="2622510" y="294814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79" name="Oval 78"/>
            <p:cNvSpPr>
              <a:spLocks noChangeAspect="1"/>
            </p:cNvSpPr>
            <p:nvPr/>
          </p:nvSpPr>
          <p:spPr bwMode="auto">
            <a:xfrm>
              <a:off x="2393424" y="294972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0" name="Oval 79"/>
            <p:cNvSpPr>
              <a:spLocks noChangeAspect="1"/>
            </p:cNvSpPr>
            <p:nvPr/>
          </p:nvSpPr>
          <p:spPr bwMode="auto">
            <a:xfrm>
              <a:off x="2160771" y="294972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1" name="Oval 80"/>
            <p:cNvSpPr>
              <a:spLocks noChangeAspect="1"/>
            </p:cNvSpPr>
            <p:nvPr/>
          </p:nvSpPr>
          <p:spPr bwMode="auto">
            <a:xfrm>
              <a:off x="1940550" y="2949725"/>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2" name="Oval 81"/>
            <p:cNvSpPr>
              <a:spLocks noChangeAspect="1"/>
            </p:cNvSpPr>
            <p:nvPr/>
          </p:nvSpPr>
          <p:spPr bwMode="auto">
            <a:xfrm>
              <a:off x="1240584" y="2733468"/>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3" name="Oval 82"/>
            <p:cNvSpPr>
              <a:spLocks noChangeAspect="1"/>
            </p:cNvSpPr>
            <p:nvPr/>
          </p:nvSpPr>
          <p:spPr bwMode="auto">
            <a:xfrm>
              <a:off x="1477130" y="2733314"/>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4" name="Oval 83"/>
            <p:cNvSpPr>
              <a:spLocks noChangeAspect="1"/>
            </p:cNvSpPr>
            <p:nvPr/>
          </p:nvSpPr>
          <p:spPr bwMode="auto">
            <a:xfrm>
              <a:off x="1696945" y="273029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5" name="Oval 84"/>
            <p:cNvSpPr>
              <a:spLocks noChangeAspect="1"/>
            </p:cNvSpPr>
            <p:nvPr/>
          </p:nvSpPr>
          <p:spPr bwMode="auto">
            <a:xfrm>
              <a:off x="3077187" y="27273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6" name="Oval 85"/>
            <p:cNvSpPr>
              <a:spLocks noChangeAspect="1"/>
            </p:cNvSpPr>
            <p:nvPr/>
          </p:nvSpPr>
          <p:spPr bwMode="auto">
            <a:xfrm>
              <a:off x="2844534" y="27273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7" name="Oval 86"/>
            <p:cNvSpPr>
              <a:spLocks noChangeAspect="1"/>
            </p:cNvSpPr>
            <p:nvPr/>
          </p:nvSpPr>
          <p:spPr bwMode="auto">
            <a:xfrm>
              <a:off x="2624313" y="272735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9" name="Oval 88"/>
            <p:cNvSpPr>
              <a:spLocks noChangeAspect="1"/>
            </p:cNvSpPr>
            <p:nvPr/>
          </p:nvSpPr>
          <p:spPr bwMode="auto">
            <a:xfrm>
              <a:off x="2395227" y="27289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0" name="Oval 89"/>
            <p:cNvSpPr>
              <a:spLocks noChangeAspect="1"/>
            </p:cNvSpPr>
            <p:nvPr/>
          </p:nvSpPr>
          <p:spPr bwMode="auto">
            <a:xfrm>
              <a:off x="2162574" y="27289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1" name="Oval 90"/>
            <p:cNvSpPr>
              <a:spLocks noChangeAspect="1"/>
            </p:cNvSpPr>
            <p:nvPr/>
          </p:nvSpPr>
          <p:spPr bwMode="auto">
            <a:xfrm>
              <a:off x="1942353" y="2728939"/>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2" name="Oval 91"/>
            <p:cNvSpPr>
              <a:spLocks noChangeAspect="1"/>
            </p:cNvSpPr>
            <p:nvPr/>
          </p:nvSpPr>
          <p:spPr bwMode="auto">
            <a:xfrm>
              <a:off x="1235244" y="2503767"/>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3" name="Oval 92"/>
            <p:cNvSpPr>
              <a:spLocks noChangeAspect="1"/>
            </p:cNvSpPr>
            <p:nvPr/>
          </p:nvSpPr>
          <p:spPr bwMode="auto">
            <a:xfrm>
              <a:off x="1471790" y="250361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4" name="Oval 93"/>
            <p:cNvSpPr>
              <a:spLocks noChangeAspect="1"/>
            </p:cNvSpPr>
            <p:nvPr/>
          </p:nvSpPr>
          <p:spPr bwMode="auto">
            <a:xfrm>
              <a:off x="1691605" y="250059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5" name="Oval 94"/>
            <p:cNvSpPr>
              <a:spLocks noChangeAspect="1"/>
            </p:cNvSpPr>
            <p:nvPr/>
          </p:nvSpPr>
          <p:spPr bwMode="auto">
            <a:xfrm>
              <a:off x="3071847" y="249765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6" name="Oval 95"/>
            <p:cNvSpPr>
              <a:spLocks noChangeAspect="1"/>
            </p:cNvSpPr>
            <p:nvPr/>
          </p:nvSpPr>
          <p:spPr bwMode="auto">
            <a:xfrm>
              <a:off x="2839194" y="249765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7" name="Oval 96"/>
            <p:cNvSpPr>
              <a:spLocks noChangeAspect="1"/>
            </p:cNvSpPr>
            <p:nvPr/>
          </p:nvSpPr>
          <p:spPr bwMode="auto">
            <a:xfrm>
              <a:off x="2618973" y="249765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8" name="Oval 97"/>
            <p:cNvSpPr>
              <a:spLocks noChangeAspect="1"/>
            </p:cNvSpPr>
            <p:nvPr/>
          </p:nvSpPr>
          <p:spPr bwMode="auto">
            <a:xfrm>
              <a:off x="2389887" y="249923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9" name="Oval 98"/>
            <p:cNvSpPr>
              <a:spLocks noChangeAspect="1"/>
            </p:cNvSpPr>
            <p:nvPr/>
          </p:nvSpPr>
          <p:spPr bwMode="auto">
            <a:xfrm>
              <a:off x="2157234" y="249923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0" name="Oval 99"/>
            <p:cNvSpPr>
              <a:spLocks noChangeAspect="1"/>
            </p:cNvSpPr>
            <p:nvPr/>
          </p:nvSpPr>
          <p:spPr bwMode="auto">
            <a:xfrm>
              <a:off x="1937013" y="249923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1" name="Oval 100"/>
            <p:cNvSpPr>
              <a:spLocks noChangeAspect="1"/>
            </p:cNvSpPr>
            <p:nvPr/>
          </p:nvSpPr>
          <p:spPr bwMode="auto">
            <a:xfrm>
              <a:off x="1231060" y="2273457"/>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2" name="Oval 101"/>
            <p:cNvSpPr>
              <a:spLocks noChangeAspect="1"/>
            </p:cNvSpPr>
            <p:nvPr/>
          </p:nvSpPr>
          <p:spPr bwMode="auto">
            <a:xfrm>
              <a:off x="1467606" y="227330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3" name="Oval 102"/>
            <p:cNvSpPr>
              <a:spLocks noChangeAspect="1"/>
            </p:cNvSpPr>
            <p:nvPr/>
          </p:nvSpPr>
          <p:spPr bwMode="auto">
            <a:xfrm>
              <a:off x="1687421" y="2270282"/>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4" name="Oval 103"/>
            <p:cNvSpPr>
              <a:spLocks noChangeAspect="1"/>
            </p:cNvSpPr>
            <p:nvPr/>
          </p:nvSpPr>
          <p:spPr bwMode="auto">
            <a:xfrm>
              <a:off x="3067663" y="226734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5" name="Oval 104"/>
            <p:cNvSpPr>
              <a:spLocks noChangeAspect="1"/>
            </p:cNvSpPr>
            <p:nvPr/>
          </p:nvSpPr>
          <p:spPr bwMode="auto">
            <a:xfrm>
              <a:off x="2835010" y="226734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6" name="Oval 105"/>
            <p:cNvSpPr>
              <a:spLocks noChangeAspect="1"/>
            </p:cNvSpPr>
            <p:nvPr/>
          </p:nvSpPr>
          <p:spPr bwMode="auto">
            <a:xfrm>
              <a:off x="2614789" y="226734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7" name="Oval 106"/>
            <p:cNvSpPr>
              <a:spLocks noChangeAspect="1"/>
            </p:cNvSpPr>
            <p:nvPr/>
          </p:nvSpPr>
          <p:spPr bwMode="auto">
            <a:xfrm>
              <a:off x="2385703" y="226892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8" name="Oval 107"/>
            <p:cNvSpPr>
              <a:spLocks noChangeAspect="1"/>
            </p:cNvSpPr>
            <p:nvPr/>
          </p:nvSpPr>
          <p:spPr bwMode="auto">
            <a:xfrm>
              <a:off x="2153050" y="226892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9" name="Oval 108"/>
            <p:cNvSpPr>
              <a:spLocks noChangeAspect="1"/>
            </p:cNvSpPr>
            <p:nvPr/>
          </p:nvSpPr>
          <p:spPr bwMode="auto">
            <a:xfrm>
              <a:off x="1932829" y="226892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0" name="Oval 109"/>
            <p:cNvSpPr>
              <a:spLocks noChangeAspect="1"/>
            </p:cNvSpPr>
            <p:nvPr/>
          </p:nvSpPr>
          <p:spPr bwMode="auto">
            <a:xfrm>
              <a:off x="1241809" y="3874262"/>
              <a:ext cx="40324" cy="4032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1" name="Oval 110"/>
            <p:cNvSpPr>
              <a:spLocks noChangeAspect="1"/>
            </p:cNvSpPr>
            <p:nvPr/>
          </p:nvSpPr>
          <p:spPr bwMode="auto">
            <a:xfrm>
              <a:off x="1478355" y="3874108"/>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2" name="Oval 111"/>
            <p:cNvSpPr>
              <a:spLocks noChangeAspect="1"/>
            </p:cNvSpPr>
            <p:nvPr/>
          </p:nvSpPr>
          <p:spPr bwMode="auto">
            <a:xfrm>
              <a:off x="1698170" y="3871087"/>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3" name="Oval 112"/>
            <p:cNvSpPr>
              <a:spLocks noChangeAspect="1"/>
            </p:cNvSpPr>
            <p:nvPr/>
          </p:nvSpPr>
          <p:spPr bwMode="auto">
            <a:xfrm>
              <a:off x="3078412" y="38681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4" name="Oval 113"/>
            <p:cNvSpPr>
              <a:spLocks noChangeAspect="1"/>
            </p:cNvSpPr>
            <p:nvPr/>
          </p:nvSpPr>
          <p:spPr bwMode="auto">
            <a:xfrm>
              <a:off x="2845759" y="38681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5" name="Oval 114"/>
            <p:cNvSpPr>
              <a:spLocks noChangeAspect="1"/>
            </p:cNvSpPr>
            <p:nvPr/>
          </p:nvSpPr>
          <p:spPr bwMode="auto">
            <a:xfrm>
              <a:off x="2625538" y="386815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6" name="Oval 115"/>
            <p:cNvSpPr>
              <a:spLocks noChangeAspect="1"/>
            </p:cNvSpPr>
            <p:nvPr/>
          </p:nvSpPr>
          <p:spPr bwMode="auto">
            <a:xfrm>
              <a:off x="2396452" y="38697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7" name="Oval 116"/>
            <p:cNvSpPr>
              <a:spLocks noChangeAspect="1"/>
            </p:cNvSpPr>
            <p:nvPr/>
          </p:nvSpPr>
          <p:spPr bwMode="auto">
            <a:xfrm>
              <a:off x="2163799" y="38697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8" name="Oval 117"/>
            <p:cNvSpPr>
              <a:spLocks noChangeAspect="1"/>
            </p:cNvSpPr>
            <p:nvPr/>
          </p:nvSpPr>
          <p:spPr bwMode="auto">
            <a:xfrm>
              <a:off x="1943578" y="3869733"/>
              <a:ext cx="36658" cy="3665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smtClean="0">
                <a:ln>
                  <a:noFill/>
                </a:ln>
                <a:solidFill>
                  <a:schemeClr val="bg1"/>
                </a:solidFill>
                <a:effectLst/>
                <a:latin typeface="Times New Roman" pitchFamily="16" charset="0"/>
                <a:ea typeface="MS Gothic" charset="-128"/>
              </a:endParaRPr>
            </a:p>
          </p:txBody>
        </p:sp>
      </p:grpSp>
      <p:pic>
        <p:nvPicPr>
          <p:cNvPr id="4101"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4048" y="1475012"/>
            <a:ext cx="2933700" cy="220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9" name="Rectangle 118"/>
          <p:cNvSpPr/>
          <p:nvPr/>
        </p:nvSpPr>
        <p:spPr>
          <a:xfrm>
            <a:off x="4644008" y="6060470"/>
            <a:ext cx="4572000" cy="430887"/>
          </a:xfrm>
          <a:prstGeom prst="rect">
            <a:avLst/>
          </a:prstGeom>
        </p:spPr>
        <p:txBody>
          <a:bodyPr>
            <a:spAutoFit/>
          </a:bodyPr>
          <a:lstStyle/>
          <a:p>
            <a:pPr marL="285750" lvl="0" indent="-285750">
              <a:buFont typeface="Arial" panose="020B0604020202020204" pitchFamily="34" charset="0"/>
              <a:buChar char="•"/>
            </a:pPr>
            <a:r>
              <a:rPr lang="en-US" sz="1050" dirty="0">
                <a:solidFill>
                  <a:srgbClr val="000000"/>
                </a:solidFill>
              </a:rPr>
              <a:t>Rate loss shown as percentage of the rate achieved with the optimal </a:t>
            </a:r>
            <a:r>
              <a:rPr lang="en-US" sz="1050" dirty="0" smtClean="0">
                <a:solidFill>
                  <a:srgbClr val="000000"/>
                </a:solidFill>
              </a:rPr>
              <a:t>beams found by exhaustive search.</a:t>
            </a:r>
            <a:endParaRPr lang="en-US" sz="1050" dirty="0">
              <a:solidFill>
                <a:srgbClr val="000000"/>
              </a:solidFill>
            </a:endParaRPr>
          </a:p>
        </p:txBody>
      </p:sp>
    </p:spTree>
    <p:extLst>
      <p:ext uri="{BB962C8B-B14F-4D97-AF65-F5344CB8AC3E}">
        <p14:creationId xmlns:p14="http://schemas.microsoft.com/office/powerpoint/2010/main" val="2612928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
        <p:nvSpPr>
          <p:cNvPr id="7" name="Content Placeholder 6"/>
          <p:cNvSpPr>
            <a:spLocks noGrp="1"/>
          </p:cNvSpPr>
          <p:nvPr>
            <p:ph idx="1"/>
          </p:nvPr>
        </p:nvSpPr>
        <p:spPr>
          <a:xfrm>
            <a:off x="685800" y="1700808"/>
            <a:ext cx="7918648" cy="4680520"/>
          </a:xfrm>
        </p:spPr>
        <p:txBody>
          <a:bodyPr/>
          <a:lstStyle/>
          <a:p>
            <a:pPr>
              <a:buFont typeface="Arial" panose="020B0604020202020204" pitchFamily="34" charset="0"/>
              <a:buChar char="•"/>
            </a:pPr>
            <a:r>
              <a:rPr lang="en-US" dirty="0" smtClean="0"/>
              <a:t>Optimal beam search becomes computationally complex in a MIMO scenario.</a:t>
            </a:r>
          </a:p>
          <a:p>
            <a:pPr>
              <a:buFont typeface="Arial" panose="020B0604020202020204" pitchFamily="34" charset="0"/>
              <a:buChar char="•"/>
            </a:pPr>
            <a:r>
              <a:rPr lang="en-US" dirty="0" smtClean="0"/>
              <a:t>A suboptimal search where transmit-receive antenna arrays are matched pairwise is an efficient alternative to exhaustive search. </a:t>
            </a:r>
          </a:p>
          <a:p>
            <a:pPr>
              <a:buFont typeface="Arial" panose="020B0604020202020204" pitchFamily="34" charset="0"/>
              <a:buChar char="•"/>
            </a:pPr>
            <a:r>
              <a:rPr lang="en-US" dirty="0" smtClean="0"/>
              <a:t>For a simulated indoor scenario, a pairwise search based on only signal power results in comparable performance. </a:t>
            </a:r>
          </a:p>
          <a:p>
            <a:pPr>
              <a:buFont typeface="Arial" panose="020B0604020202020204" pitchFamily="34" charset="0"/>
              <a:buChar char="•"/>
            </a:pPr>
            <a:r>
              <a:rPr lang="en-US" dirty="0" smtClean="0"/>
              <a:t>Furthermore, performance of the pairwise search can be improved by changing the metric used to match array pairs, or increasing the number of candidates kept in each array pair matching.</a:t>
            </a:r>
          </a:p>
        </p:txBody>
      </p:sp>
    </p:spTree>
    <p:extLst>
      <p:ext uri="{BB962C8B-B14F-4D97-AF65-F5344CB8AC3E}">
        <p14:creationId xmlns:p14="http://schemas.microsoft.com/office/powerpoint/2010/main" val="3626491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September 2015</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fr-FR" dirty="0" smtClean="0"/>
              <a:t>Cagatay Capar, Ericsson</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755576" y="1700808"/>
            <a:ext cx="7772400" cy="4208463"/>
          </a:xfrm>
          <a:ln/>
        </p:spPr>
        <p:txBody>
          <a:bodyPr>
            <a:normAutofit/>
          </a:bodyPr>
          <a:lstStyle/>
          <a:p>
            <a:pPr marL="457200" indent="-457200">
              <a:buFont typeface="+mj-lt"/>
              <a:buAutoNum type="arabicPeriod"/>
            </a:pPr>
            <a:r>
              <a:rPr lang="en-US" b="0" dirty="0" smtClean="0"/>
              <a:t>11-14/0606r0, </a:t>
            </a:r>
            <a:r>
              <a:rPr lang="en-US" b="0" dirty="0"/>
              <a:t>“Next Generation </a:t>
            </a:r>
            <a:r>
              <a:rPr lang="en-US" b="0" dirty="0" smtClean="0"/>
              <a:t>802.11ad: 30</a:t>
            </a:r>
            <a:r>
              <a:rPr lang="en-US" b="0" dirty="0"/>
              <a:t>+ </a:t>
            </a:r>
            <a:r>
              <a:rPr lang="en-US" b="0" dirty="0" err="1"/>
              <a:t>Gbps</a:t>
            </a:r>
            <a:r>
              <a:rPr lang="en-US" b="0" dirty="0"/>
              <a:t> WLAN”</a:t>
            </a:r>
          </a:p>
          <a:p>
            <a:pPr marL="457200" indent="-457200">
              <a:buFont typeface="+mj-lt"/>
              <a:buAutoNum type="arabicPeriod"/>
            </a:pPr>
            <a:r>
              <a:rPr lang="en-US" b="0" dirty="0" smtClean="0"/>
              <a:t>11-15/0334r1</a:t>
            </a:r>
            <a:r>
              <a:rPr lang="en-US" b="0" dirty="0"/>
              <a:t>, </a:t>
            </a:r>
            <a:r>
              <a:rPr lang="en-US" b="0" dirty="0" smtClean="0"/>
              <a:t>“MIMO Framework”</a:t>
            </a:r>
          </a:p>
          <a:p>
            <a:pPr marL="457200" indent="-457200">
              <a:buFont typeface="+mj-lt"/>
              <a:buAutoNum type="arabicPeriod"/>
            </a:pPr>
            <a:r>
              <a:rPr lang="en-US" b="0" dirty="0" smtClean="0"/>
              <a:t>J. B</a:t>
            </a:r>
            <a:r>
              <a:rPr lang="en-US" b="0" dirty="0"/>
              <a:t>. Anderson and S. </a:t>
            </a:r>
            <a:r>
              <a:rPr lang="en-US" b="0" dirty="0" smtClean="0"/>
              <a:t>Mohan, “</a:t>
            </a:r>
            <a:r>
              <a:rPr lang="en-US" b="0" i="1" dirty="0" smtClean="0"/>
              <a:t>Sequential </a:t>
            </a:r>
            <a:r>
              <a:rPr lang="en-US" b="0" i="1" dirty="0"/>
              <a:t>Coding Algorithms: A Survey and Cost Analysis</a:t>
            </a:r>
            <a:r>
              <a:rPr lang="en-US" b="0" dirty="0" smtClean="0"/>
              <a:t>,”</a:t>
            </a:r>
            <a:r>
              <a:rPr lang="en-US" b="0" dirty="0"/>
              <a:t> </a:t>
            </a:r>
            <a:r>
              <a:rPr lang="en-US" b="0" i="1" dirty="0"/>
              <a:t>IEEE </a:t>
            </a:r>
            <a:r>
              <a:rPr lang="en-US" b="0" i="1" dirty="0" smtClean="0"/>
              <a:t>Transactions </a:t>
            </a:r>
            <a:r>
              <a:rPr lang="en-US" b="0" i="1" dirty="0"/>
              <a:t>on</a:t>
            </a:r>
            <a:r>
              <a:rPr lang="en-US" b="0" dirty="0"/>
              <a:t> </a:t>
            </a:r>
            <a:r>
              <a:rPr lang="en-US" b="0" i="1" dirty="0"/>
              <a:t>Communications, </a:t>
            </a:r>
            <a:r>
              <a:rPr lang="en-US" b="0" dirty="0" smtClean="0"/>
              <a:t>vol.32</a:t>
            </a:r>
            <a:r>
              <a:rPr lang="en-US" b="0" dirty="0"/>
              <a:t>, no.2, </a:t>
            </a:r>
            <a:r>
              <a:rPr lang="en-US" b="0" dirty="0" smtClean="0"/>
              <a:t>pp.169-176</a:t>
            </a:r>
            <a:r>
              <a:rPr lang="en-US" b="0" dirty="0"/>
              <a:t>, </a:t>
            </a:r>
            <a:r>
              <a:rPr lang="en-US" b="0" dirty="0" smtClean="0"/>
              <a:t>Feb. 1984.</a:t>
            </a:r>
            <a:endParaRPr lang="en-US" b="0" dirty="0"/>
          </a:p>
          <a:p>
            <a:pPr marL="457200" indent="-457200">
              <a:buFont typeface="+mj-lt"/>
              <a:buAutoNum type="arabicPeriod"/>
            </a:pPr>
            <a:endParaRPr lang="en-US" b="0" dirty="0"/>
          </a:p>
          <a:p>
            <a:pPr marL="457200" indent="-457200">
              <a:buFont typeface="+mj-lt"/>
              <a:buAutoNum type="arabicPeriod"/>
            </a:pPr>
            <a:endParaRPr lang="en-US" b="0" dirty="0" smtClean="0"/>
          </a:p>
          <a:p>
            <a:pPr marL="457200" indent="-457200">
              <a:buFont typeface="+mj-lt"/>
              <a:buAutoNum type="arabicPeriod"/>
            </a:pPr>
            <a:endParaRPr lang="en-US" b="0" dirty="0" smtClean="0"/>
          </a:p>
          <a:p>
            <a:pPr marL="457200" indent="-457200">
              <a:buFont typeface="+mj-lt"/>
              <a:buAutoNum type="arabicPeriod"/>
            </a:pPr>
            <a:endParaRPr lang="en-US" b="0" dirty="0" smtClean="0"/>
          </a:p>
          <a:p>
            <a:pPr marL="0" indent="0"/>
            <a:endParaRPr lang="en-GB" b="0" dirty="0" smtClean="0"/>
          </a:p>
        </p:txBody>
      </p:sp>
    </p:spTree>
    <p:extLst>
      <p:ext uri="{BB962C8B-B14F-4D97-AF65-F5344CB8AC3E}">
        <p14:creationId xmlns:p14="http://schemas.microsoft.com/office/powerpoint/2010/main" val="26624576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a:xfrm>
            <a:off x="683568" y="1772816"/>
            <a:ext cx="7630616" cy="4113213"/>
          </a:xfrm>
        </p:spPr>
        <p:txBody>
          <a:bodyPr>
            <a:normAutofit/>
          </a:bodyPr>
          <a:lstStyle/>
          <a:p>
            <a:pPr marL="0" indent="0"/>
            <a:r>
              <a:rPr lang="en-US" b="0" dirty="0" smtClean="0"/>
              <a:t>Beam </a:t>
            </a:r>
            <a:r>
              <a:rPr lang="en-US" b="0" dirty="0"/>
              <a:t>selection for hybrid </a:t>
            </a:r>
            <a:r>
              <a:rPr lang="en-US" b="0" dirty="0" smtClean="0"/>
              <a:t>beamforming </a:t>
            </a:r>
            <a:r>
              <a:rPr lang="en-US" b="0" dirty="0"/>
              <a:t>for 11ay is investigated. </a:t>
            </a:r>
            <a:r>
              <a:rPr lang="en-US" b="0" dirty="0" smtClean="0"/>
              <a:t>Optimal beam selection requires a number of computations that scale exponentially with the number of RF chains, which may be infeasible in practice. We investigate the performance of an efficient beam selection algorithm that works by matching transmit-receive antenna array pairs one by one, which reduces the search time significantly. For a simulated indoor scenario, beam selection with the proposed method shows minimal performance loss compared to exhaustive search. </a:t>
            </a:r>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2535941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t>
            </a:r>
            <a:r>
              <a:rPr lang="en-US" dirty="0" smtClean="0"/>
              <a:t>utline</a:t>
            </a:r>
            <a:endParaRPr lang="en-US" dirty="0"/>
          </a:p>
        </p:txBody>
      </p:sp>
      <p:sp>
        <p:nvSpPr>
          <p:cNvPr id="3" name="Content Placeholder 2"/>
          <p:cNvSpPr>
            <a:spLocks noGrp="1"/>
          </p:cNvSpPr>
          <p:nvPr>
            <p:ph idx="1"/>
          </p:nvPr>
        </p:nvSpPr>
        <p:spPr>
          <a:xfrm>
            <a:off x="683568" y="1700808"/>
            <a:ext cx="7770813" cy="4113213"/>
          </a:xfrm>
        </p:spPr>
        <p:txBody>
          <a:bodyPr>
            <a:normAutofit/>
          </a:bodyPr>
          <a:lstStyle/>
          <a:p>
            <a:pPr>
              <a:buFont typeface="Arial" panose="020B0604020202020204" pitchFamily="34" charset="0"/>
              <a:buChar char="•"/>
            </a:pPr>
            <a:r>
              <a:rPr lang="en-US" dirty="0" smtClean="0"/>
              <a:t>Introduction</a:t>
            </a:r>
          </a:p>
          <a:p>
            <a:pPr>
              <a:buFont typeface="Arial" panose="020B0604020202020204" pitchFamily="34" charset="0"/>
              <a:buChar char="•"/>
            </a:pPr>
            <a:r>
              <a:rPr lang="en-US" dirty="0" smtClean="0"/>
              <a:t>Hybrid Beamforming</a:t>
            </a:r>
          </a:p>
          <a:p>
            <a:pPr>
              <a:buFont typeface="Arial" panose="020B0604020202020204" pitchFamily="34" charset="0"/>
              <a:buChar char="•"/>
            </a:pPr>
            <a:r>
              <a:rPr lang="en-US" dirty="0" smtClean="0"/>
              <a:t>Beam Selection</a:t>
            </a:r>
          </a:p>
          <a:p>
            <a:pPr>
              <a:buFont typeface="Arial" panose="020B0604020202020204" pitchFamily="34" charset="0"/>
              <a:buChar char="•"/>
            </a:pPr>
            <a:r>
              <a:rPr lang="en-US" dirty="0" smtClean="0"/>
              <a:t>Simulation Results</a:t>
            </a:r>
          </a:p>
          <a:p>
            <a:pPr>
              <a:buFont typeface="Arial" panose="020B0604020202020204" pitchFamily="34" charset="0"/>
              <a:buChar char="•"/>
            </a:pPr>
            <a:r>
              <a:rPr lang="en-US" dirty="0" smtClean="0"/>
              <a:t>Summary and Conclusions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746996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755576" y="1628800"/>
            <a:ext cx="7770813" cy="4752528"/>
          </a:xfrm>
        </p:spPr>
        <p:txBody>
          <a:bodyPr>
            <a:noAutofit/>
          </a:bodyPr>
          <a:lstStyle/>
          <a:p>
            <a:pPr>
              <a:buFont typeface="Arial" panose="020B0604020202020204" pitchFamily="34" charset="0"/>
              <a:buChar char="•"/>
            </a:pPr>
            <a:r>
              <a:rPr lang="en-US" dirty="0" smtClean="0"/>
              <a:t>With MIMO included in 11ay, more than one antenna array per device will be allowed to be active.</a:t>
            </a:r>
          </a:p>
          <a:p>
            <a:pPr>
              <a:buFont typeface="Arial" panose="020B0604020202020204" pitchFamily="34" charset="0"/>
              <a:buChar char="•"/>
            </a:pPr>
            <a:r>
              <a:rPr lang="en-US" dirty="0" smtClean="0"/>
              <a:t>Beam selection is a necessary first step, where each antenna array needs to identify its best beam to use for transmitting or receiving.</a:t>
            </a:r>
          </a:p>
          <a:p>
            <a:pPr>
              <a:buFont typeface="Arial" panose="020B0604020202020204" pitchFamily="34" charset="0"/>
              <a:buChar char="•"/>
            </a:pPr>
            <a:r>
              <a:rPr lang="en-US" dirty="0" smtClean="0"/>
              <a:t>The number of beam combinations grows exponentially with the number of antenna arrays.</a:t>
            </a:r>
          </a:p>
          <a:p>
            <a:pPr>
              <a:buFont typeface="Arial" panose="020B0604020202020204" pitchFamily="34" charset="0"/>
              <a:buChar char="•"/>
            </a:pPr>
            <a:r>
              <a:rPr lang="en-US" dirty="0" smtClean="0"/>
              <a:t>With more than one antenna array on the transmit and/or receive side, beam selection </a:t>
            </a:r>
            <a:r>
              <a:rPr lang="en-US" dirty="0"/>
              <a:t>becomes </a:t>
            </a:r>
            <a:r>
              <a:rPr lang="en-US" dirty="0" smtClean="0"/>
              <a:t>significantly more complex.</a:t>
            </a:r>
          </a:p>
          <a:p>
            <a:pPr>
              <a:buFont typeface="Arial" panose="020B0604020202020204" pitchFamily="34" charset="0"/>
              <a:buChar char="•"/>
            </a:pPr>
            <a:r>
              <a:rPr lang="en-US" dirty="0" smtClean="0"/>
              <a:t>Hence, efficient beam selection methods are of interest for 11ay.</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Tree>
    <p:extLst>
      <p:ext uri="{BB962C8B-B14F-4D97-AF65-F5344CB8AC3E}">
        <p14:creationId xmlns:p14="http://schemas.microsoft.com/office/powerpoint/2010/main" val="3957522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33" y="548680"/>
            <a:ext cx="7770813" cy="1065213"/>
          </a:xfrm>
        </p:spPr>
        <p:txBody>
          <a:bodyPr/>
          <a:lstStyle/>
          <a:p>
            <a:r>
              <a:rPr lang="en-US" dirty="0" smtClean="0"/>
              <a:t>Hybrid Beamforming </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sp>
        <p:nvSpPr>
          <p:cNvPr id="457" name="TextBox 456"/>
          <p:cNvSpPr txBox="1"/>
          <p:nvPr/>
        </p:nvSpPr>
        <p:spPr>
          <a:xfrm>
            <a:off x="755576" y="4005064"/>
            <a:ext cx="7992888" cy="2062103"/>
          </a:xfrm>
          <a:prstGeom prst="rect">
            <a:avLst/>
          </a:prstGeom>
          <a:noFill/>
        </p:spPr>
        <p:txBody>
          <a:bodyPr wrap="square" rtlCol="0">
            <a:spAutoFit/>
          </a:bodyPr>
          <a:lstStyle/>
          <a:p>
            <a:r>
              <a:rPr lang="en-US" sz="1600" dirty="0" smtClean="0">
                <a:solidFill>
                  <a:schemeClr val="tx1"/>
                </a:solidFill>
              </a:rPr>
              <a:t>Hybrid Beamforming [1]:</a:t>
            </a:r>
            <a:r>
              <a:rPr lang="en-US" sz="1600" dirty="0" smtClean="0">
                <a:solidFill>
                  <a:schemeClr val="tx1"/>
                </a:solidFill>
                <a:sym typeface="Wingdings" panose="05000000000000000000" pitchFamily="2" charset="2"/>
              </a:rPr>
              <a:t> </a:t>
            </a:r>
            <a:r>
              <a:rPr lang="en-US" sz="1600" dirty="0" smtClean="0">
                <a:solidFill>
                  <a:schemeClr val="tx1"/>
                </a:solidFill>
              </a:rPr>
              <a:t>Beamforming done in two stages.</a:t>
            </a:r>
          </a:p>
          <a:p>
            <a:endParaRPr lang="en-US" sz="1600" dirty="0" smtClean="0">
              <a:solidFill>
                <a:schemeClr val="tx1"/>
              </a:solidFill>
            </a:endParaRPr>
          </a:p>
          <a:p>
            <a:pPr marL="342900" indent="-342900">
              <a:buAutoNum type="arabicParenR"/>
            </a:pPr>
            <a:r>
              <a:rPr lang="en-US" sz="1600" b="1" dirty="0" smtClean="0">
                <a:solidFill>
                  <a:schemeClr val="tx1"/>
                </a:solidFill>
              </a:rPr>
              <a:t>Coarse (Analog) Beamforming: </a:t>
            </a:r>
            <a:r>
              <a:rPr lang="en-US" sz="1600" dirty="0" smtClean="0">
                <a:solidFill>
                  <a:schemeClr val="tx1"/>
                </a:solidFill>
              </a:rPr>
              <a:t>Optimal sectors or antenna weights are selected.</a:t>
            </a:r>
          </a:p>
          <a:p>
            <a:pPr marL="342900" indent="-342900">
              <a:buAutoNum type="arabicParenR"/>
            </a:pPr>
            <a:r>
              <a:rPr lang="en-US" sz="1600" b="1" dirty="0" smtClean="0">
                <a:solidFill>
                  <a:schemeClr val="tx1"/>
                </a:solidFill>
              </a:rPr>
              <a:t>Fine (Digital) Beamforming: </a:t>
            </a:r>
            <a:r>
              <a:rPr lang="en-US" sz="1600" dirty="0" smtClean="0">
                <a:solidFill>
                  <a:schemeClr val="tx1"/>
                </a:solidFill>
              </a:rPr>
              <a:t>Baseband precoding/combining is done.</a:t>
            </a:r>
          </a:p>
          <a:p>
            <a:endParaRPr lang="en-US" sz="1600" dirty="0">
              <a:solidFill>
                <a:schemeClr val="tx1"/>
              </a:solidFill>
            </a:endParaRPr>
          </a:p>
          <a:p>
            <a:pPr marL="285750" indent="-285750">
              <a:buFont typeface="Arial" panose="020B0604020202020204" pitchFamily="34" charset="0"/>
              <a:buChar char="•"/>
            </a:pPr>
            <a:r>
              <a:rPr lang="en-US" sz="1600" dirty="0" smtClean="0">
                <a:solidFill>
                  <a:schemeClr val="tx1"/>
                </a:solidFill>
              </a:rPr>
              <a:t>During analog beamforming, one set of beams is selected to form the </a:t>
            </a:r>
            <a:r>
              <a:rPr lang="en-US" sz="1600" i="1" dirty="0" smtClean="0">
                <a:solidFill>
                  <a:schemeClr val="tx1"/>
                </a:solidFill>
              </a:rPr>
              <a:t>effective (baseband) channel matrix</a:t>
            </a:r>
            <a:r>
              <a:rPr lang="en-US" sz="1600" dirty="0" smtClean="0">
                <a:solidFill>
                  <a:schemeClr val="tx1"/>
                </a:solidFill>
              </a:rPr>
              <a:t> </a:t>
            </a:r>
            <a:r>
              <a:rPr lang="en-US" sz="1600" b="1" dirty="0" smtClean="0">
                <a:solidFill>
                  <a:schemeClr val="tx1"/>
                </a:solidFill>
              </a:rPr>
              <a:t>H </a:t>
            </a:r>
            <a:r>
              <a:rPr lang="en-US" sz="1600" dirty="0" smtClean="0">
                <a:solidFill>
                  <a:schemeClr val="tx1"/>
                </a:solidFill>
              </a:rPr>
              <a:t>to be used for the fine beamforming stage. </a:t>
            </a:r>
          </a:p>
          <a:p>
            <a:pPr marL="285750" indent="-285750">
              <a:buFont typeface="Arial" panose="020B0604020202020204" pitchFamily="34" charset="0"/>
              <a:buChar char="•"/>
            </a:pPr>
            <a:r>
              <a:rPr lang="en-US" sz="1600" dirty="0" smtClean="0">
                <a:solidFill>
                  <a:schemeClr val="tx1"/>
                </a:solidFill>
              </a:rPr>
              <a:t>Once </a:t>
            </a:r>
            <a:r>
              <a:rPr lang="en-US" sz="1600" b="1" dirty="0" smtClean="0">
                <a:solidFill>
                  <a:schemeClr val="tx1"/>
                </a:solidFill>
              </a:rPr>
              <a:t>H</a:t>
            </a:r>
            <a:r>
              <a:rPr lang="en-US" sz="1600" dirty="0" smtClean="0">
                <a:solidFill>
                  <a:schemeClr val="tx1"/>
                </a:solidFill>
              </a:rPr>
              <a:t> is known, traditional MIMO techniques apply [2].</a:t>
            </a:r>
            <a:endParaRPr lang="en-US" sz="1600" dirty="0">
              <a:solidFill>
                <a:schemeClr val="tx1"/>
              </a:solidFill>
            </a:endParaRPr>
          </a:p>
        </p:txBody>
      </p:sp>
      <p:grpSp>
        <p:nvGrpSpPr>
          <p:cNvPr id="462" name="Group 461"/>
          <p:cNvGrpSpPr/>
          <p:nvPr/>
        </p:nvGrpSpPr>
        <p:grpSpPr>
          <a:xfrm>
            <a:off x="1742889" y="1628800"/>
            <a:ext cx="2232248" cy="2086649"/>
            <a:chOff x="539552" y="1628800"/>
            <a:chExt cx="2232248" cy="2086649"/>
          </a:xfrm>
        </p:grpSpPr>
        <p:grpSp>
          <p:nvGrpSpPr>
            <p:cNvPr id="349" name="Group 348"/>
            <p:cNvGrpSpPr/>
            <p:nvPr/>
          </p:nvGrpSpPr>
          <p:grpSpPr>
            <a:xfrm>
              <a:off x="539552" y="1628800"/>
              <a:ext cx="2232248" cy="2086649"/>
              <a:chOff x="467544" y="1774399"/>
              <a:chExt cx="2232248" cy="2086649"/>
            </a:xfrm>
          </p:grpSpPr>
          <p:grpSp>
            <p:nvGrpSpPr>
              <p:cNvPr id="11" name="Group 10"/>
              <p:cNvGrpSpPr>
                <a:grpSpLocks noChangeAspect="1"/>
              </p:cNvGrpSpPr>
              <p:nvPr/>
            </p:nvGrpSpPr>
            <p:grpSpPr>
              <a:xfrm>
                <a:off x="2150305" y="1774399"/>
                <a:ext cx="546216" cy="976123"/>
                <a:chOff x="3047999" y="1524000"/>
                <a:chExt cx="1114728" cy="1992088"/>
              </a:xfrm>
            </p:grpSpPr>
            <p:sp>
              <p:nvSpPr>
                <p:cNvPr id="14" name="Oval 13"/>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5" name="Oval 14"/>
                <p:cNvSpPr/>
                <p:nvPr/>
              </p:nvSpPr>
              <p:spPr bwMode="auto">
                <a:xfrm rot="2018591">
                  <a:off x="3325301" y="1540630"/>
                  <a:ext cx="157461"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6" name="Oval 15"/>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7" name="Oval 16"/>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8" name="Oval 17"/>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9" name="Oval 18"/>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0" name="Oval 19"/>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1" name="Oval 20"/>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2" name="Group 21"/>
              <p:cNvGrpSpPr>
                <a:grpSpLocks noChangeAspect="1"/>
              </p:cNvGrpSpPr>
              <p:nvPr/>
            </p:nvGrpSpPr>
            <p:grpSpPr>
              <a:xfrm>
                <a:off x="2153576" y="2884925"/>
                <a:ext cx="546216" cy="976123"/>
                <a:chOff x="3047999" y="1524000"/>
                <a:chExt cx="1114728" cy="1992088"/>
              </a:xfrm>
            </p:grpSpPr>
            <p:sp>
              <p:nvSpPr>
                <p:cNvPr id="23" name="Oval 22"/>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4" name="Oval 23"/>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5" name="Oval 24"/>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6" name="Oval 25"/>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7" name="Oval 26"/>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8" name="Oval 27"/>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9" name="Oval 28"/>
                <p:cNvSpPr/>
                <p:nvPr/>
              </p:nvSpPr>
              <p:spPr bwMode="auto">
                <a:xfrm rot="18048921" flipV="1">
                  <a:off x="3522489" y="2297838"/>
                  <a:ext cx="200593"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30" name="Oval 29"/>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76" name="Group 175"/>
              <p:cNvGrpSpPr/>
              <p:nvPr/>
            </p:nvGrpSpPr>
            <p:grpSpPr>
              <a:xfrm>
                <a:off x="1108143" y="1809603"/>
                <a:ext cx="959765" cy="899317"/>
                <a:chOff x="755576" y="1809603"/>
                <a:chExt cx="959765" cy="899317"/>
              </a:xfrm>
            </p:grpSpPr>
            <p:grpSp>
              <p:nvGrpSpPr>
                <p:cNvPr id="142" name="Group 141"/>
                <p:cNvGrpSpPr/>
                <p:nvPr/>
              </p:nvGrpSpPr>
              <p:grpSpPr>
                <a:xfrm>
                  <a:off x="1259632" y="1809603"/>
                  <a:ext cx="455709" cy="251245"/>
                  <a:chOff x="1259632" y="1805628"/>
                  <a:chExt cx="455709" cy="251245"/>
                </a:xfrm>
              </p:grpSpPr>
              <p:grpSp>
                <p:nvGrpSpPr>
                  <p:cNvPr id="50" name="Group 49"/>
                  <p:cNvGrpSpPr>
                    <a:grpSpLocks noChangeAspect="1"/>
                  </p:cNvGrpSpPr>
                  <p:nvPr/>
                </p:nvGrpSpPr>
                <p:grpSpPr>
                  <a:xfrm>
                    <a:off x="1543891" y="1805628"/>
                    <a:ext cx="171450" cy="190500"/>
                    <a:chOff x="2667000" y="1828800"/>
                    <a:chExt cx="342900" cy="381000"/>
                  </a:xfrm>
                </p:grpSpPr>
                <p:cxnSp>
                  <p:nvCxnSpPr>
                    <p:cNvPr id="51" name="Straight Connector 50"/>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52" name="Straight Connector 51"/>
                    <p:cNvCxnSpPr>
                      <a:endCxn id="53"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53" name="Isosceles Triangle 52"/>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28" name="Group 127"/>
                  <p:cNvGrpSpPr/>
                  <p:nvPr/>
                </p:nvGrpSpPr>
                <p:grpSpPr>
                  <a:xfrm>
                    <a:off x="1398611" y="1862778"/>
                    <a:ext cx="184241" cy="194095"/>
                    <a:chOff x="1403648" y="1862778"/>
                    <a:chExt cx="184241" cy="194095"/>
                  </a:xfrm>
                </p:grpSpPr>
                <p:sp>
                  <p:nvSpPr>
                    <p:cNvPr id="118" name="Oval 11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19" name="Straight Arrow Connector 11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39" name="Straight Connector 138"/>
                  <p:cNvCxnSpPr>
                    <a:stCxn id="11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43" name="Group 142"/>
                <p:cNvGrpSpPr/>
                <p:nvPr/>
              </p:nvGrpSpPr>
              <p:grpSpPr>
                <a:xfrm>
                  <a:off x="1259632" y="2025627"/>
                  <a:ext cx="455709" cy="251245"/>
                  <a:chOff x="1259632" y="1805628"/>
                  <a:chExt cx="455709" cy="251245"/>
                </a:xfrm>
              </p:grpSpPr>
              <p:grpSp>
                <p:nvGrpSpPr>
                  <p:cNvPr id="144" name="Group 143"/>
                  <p:cNvGrpSpPr>
                    <a:grpSpLocks noChangeAspect="1"/>
                  </p:cNvGrpSpPr>
                  <p:nvPr/>
                </p:nvGrpSpPr>
                <p:grpSpPr>
                  <a:xfrm>
                    <a:off x="1543891" y="1805628"/>
                    <a:ext cx="171450" cy="190500"/>
                    <a:chOff x="2667000" y="1828800"/>
                    <a:chExt cx="342900" cy="381000"/>
                  </a:xfrm>
                </p:grpSpPr>
                <p:cxnSp>
                  <p:nvCxnSpPr>
                    <p:cNvPr id="149" name="Straight Connector 148"/>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0" name="Straight Connector 149"/>
                    <p:cNvCxnSpPr>
                      <a:endCxn id="151"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51" name="Isosceles Triangle 150"/>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45" name="Group 144"/>
                  <p:cNvGrpSpPr/>
                  <p:nvPr/>
                </p:nvGrpSpPr>
                <p:grpSpPr>
                  <a:xfrm>
                    <a:off x="1398611" y="1862778"/>
                    <a:ext cx="184241" cy="194095"/>
                    <a:chOff x="1403648" y="1862778"/>
                    <a:chExt cx="184241" cy="194095"/>
                  </a:xfrm>
                </p:grpSpPr>
                <p:sp>
                  <p:nvSpPr>
                    <p:cNvPr id="147" name="Oval 146"/>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48" name="Straight Arrow Connector 147"/>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46" name="Straight Connector 145"/>
                  <p:cNvCxnSpPr>
                    <a:stCxn id="147"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52" name="Group 151"/>
                <p:cNvGrpSpPr/>
                <p:nvPr/>
              </p:nvGrpSpPr>
              <p:grpSpPr>
                <a:xfrm>
                  <a:off x="1259632" y="2241651"/>
                  <a:ext cx="455709" cy="251245"/>
                  <a:chOff x="1259632" y="1805628"/>
                  <a:chExt cx="455709" cy="251245"/>
                </a:xfrm>
              </p:grpSpPr>
              <p:grpSp>
                <p:nvGrpSpPr>
                  <p:cNvPr id="153" name="Group 152"/>
                  <p:cNvGrpSpPr>
                    <a:grpSpLocks noChangeAspect="1"/>
                  </p:cNvGrpSpPr>
                  <p:nvPr/>
                </p:nvGrpSpPr>
                <p:grpSpPr>
                  <a:xfrm>
                    <a:off x="1543891" y="1805628"/>
                    <a:ext cx="171450" cy="190500"/>
                    <a:chOff x="2667000" y="1828800"/>
                    <a:chExt cx="342900" cy="381000"/>
                  </a:xfrm>
                </p:grpSpPr>
                <p:cxnSp>
                  <p:nvCxnSpPr>
                    <p:cNvPr id="158" name="Straight Connector 15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9" name="Straight Connector 158"/>
                    <p:cNvCxnSpPr>
                      <a:endCxn id="16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60" name="Isosceles Triangle 15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54" name="Group 153"/>
                  <p:cNvGrpSpPr/>
                  <p:nvPr/>
                </p:nvGrpSpPr>
                <p:grpSpPr>
                  <a:xfrm>
                    <a:off x="1398611" y="1862778"/>
                    <a:ext cx="184241" cy="194095"/>
                    <a:chOff x="1403648" y="1862778"/>
                    <a:chExt cx="184241" cy="194095"/>
                  </a:xfrm>
                </p:grpSpPr>
                <p:sp>
                  <p:nvSpPr>
                    <p:cNvPr id="156" name="Oval 15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57" name="Straight Arrow Connector 15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55" name="Straight Connector 154"/>
                  <p:cNvCxnSpPr>
                    <a:stCxn id="15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61" name="Group 160"/>
                <p:cNvGrpSpPr/>
                <p:nvPr/>
              </p:nvGrpSpPr>
              <p:grpSpPr>
                <a:xfrm>
                  <a:off x="1259632" y="2457675"/>
                  <a:ext cx="455709" cy="251245"/>
                  <a:chOff x="1259632" y="1805628"/>
                  <a:chExt cx="455709" cy="251245"/>
                </a:xfrm>
              </p:grpSpPr>
              <p:grpSp>
                <p:nvGrpSpPr>
                  <p:cNvPr id="162" name="Group 161"/>
                  <p:cNvGrpSpPr>
                    <a:grpSpLocks noChangeAspect="1"/>
                  </p:cNvGrpSpPr>
                  <p:nvPr/>
                </p:nvGrpSpPr>
                <p:grpSpPr>
                  <a:xfrm>
                    <a:off x="1543891" y="1805628"/>
                    <a:ext cx="171450" cy="190500"/>
                    <a:chOff x="2667000" y="1828800"/>
                    <a:chExt cx="342900" cy="381000"/>
                  </a:xfrm>
                </p:grpSpPr>
                <p:cxnSp>
                  <p:nvCxnSpPr>
                    <p:cNvPr id="167" name="Straight Connector 166"/>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8" name="Straight Connector 167"/>
                    <p:cNvCxnSpPr>
                      <a:endCxn id="169"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69" name="Isosceles Triangle 168"/>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63" name="Group 162"/>
                  <p:cNvGrpSpPr/>
                  <p:nvPr/>
                </p:nvGrpSpPr>
                <p:grpSpPr>
                  <a:xfrm>
                    <a:off x="1398611" y="1862778"/>
                    <a:ext cx="184241" cy="194095"/>
                    <a:chOff x="1403648" y="1862778"/>
                    <a:chExt cx="184241" cy="194095"/>
                  </a:xfrm>
                </p:grpSpPr>
                <p:sp>
                  <p:nvSpPr>
                    <p:cNvPr id="165" name="Oval 164"/>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66" name="Straight Arrow Connector 165"/>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64" name="Straight Connector 163"/>
                  <p:cNvCxnSpPr>
                    <a:stCxn id="165"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171" name="Straight Connector 170"/>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3" name="Straight Connector 172"/>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4" name="Rectangle 173"/>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175" name="Rectangle 174"/>
              <p:cNvSpPr/>
              <p:nvPr/>
            </p:nvSpPr>
            <p:spPr bwMode="auto">
              <a:xfrm>
                <a:off x="551037" y="2634812"/>
                <a:ext cx="432048" cy="44946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177" name="Group 176"/>
              <p:cNvGrpSpPr/>
              <p:nvPr/>
            </p:nvGrpSpPr>
            <p:grpSpPr>
              <a:xfrm>
                <a:off x="1108143" y="2910303"/>
                <a:ext cx="959765" cy="899317"/>
                <a:chOff x="755576" y="1809603"/>
                <a:chExt cx="959765" cy="899317"/>
              </a:xfrm>
            </p:grpSpPr>
            <p:grpSp>
              <p:nvGrpSpPr>
                <p:cNvPr id="178" name="Group 177"/>
                <p:cNvGrpSpPr/>
                <p:nvPr/>
              </p:nvGrpSpPr>
              <p:grpSpPr>
                <a:xfrm>
                  <a:off x="1259632" y="1809603"/>
                  <a:ext cx="455709" cy="251245"/>
                  <a:chOff x="1259632" y="1805628"/>
                  <a:chExt cx="455709" cy="251245"/>
                </a:xfrm>
              </p:grpSpPr>
              <p:grpSp>
                <p:nvGrpSpPr>
                  <p:cNvPr id="209" name="Group 208"/>
                  <p:cNvGrpSpPr>
                    <a:grpSpLocks noChangeAspect="1"/>
                  </p:cNvGrpSpPr>
                  <p:nvPr/>
                </p:nvGrpSpPr>
                <p:grpSpPr>
                  <a:xfrm>
                    <a:off x="1543891" y="1805628"/>
                    <a:ext cx="171450" cy="190500"/>
                    <a:chOff x="2667000" y="1828800"/>
                    <a:chExt cx="342900" cy="381000"/>
                  </a:xfrm>
                </p:grpSpPr>
                <p:cxnSp>
                  <p:nvCxnSpPr>
                    <p:cNvPr id="214" name="Straight Connector 213"/>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15" name="Straight Connector 214"/>
                    <p:cNvCxnSpPr>
                      <a:endCxn id="216"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16" name="Isosceles Triangle 215"/>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10" name="Group 209"/>
                  <p:cNvGrpSpPr/>
                  <p:nvPr/>
                </p:nvGrpSpPr>
                <p:grpSpPr>
                  <a:xfrm>
                    <a:off x="1398611" y="1862778"/>
                    <a:ext cx="184241" cy="194095"/>
                    <a:chOff x="1403648" y="1862778"/>
                    <a:chExt cx="184241" cy="194095"/>
                  </a:xfrm>
                </p:grpSpPr>
                <p:sp>
                  <p:nvSpPr>
                    <p:cNvPr id="212" name="Oval 211"/>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213" name="Straight Arrow Connector 212"/>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211" name="Straight Connector 210"/>
                  <p:cNvCxnSpPr>
                    <a:stCxn id="212"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79" name="Group 178"/>
                <p:cNvGrpSpPr/>
                <p:nvPr/>
              </p:nvGrpSpPr>
              <p:grpSpPr>
                <a:xfrm>
                  <a:off x="1259632" y="2025627"/>
                  <a:ext cx="455709" cy="251245"/>
                  <a:chOff x="1259632" y="1805628"/>
                  <a:chExt cx="455709" cy="251245"/>
                </a:xfrm>
              </p:grpSpPr>
              <p:grpSp>
                <p:nvGrpSpPr>
                  <p:cNvPr id="201" name="Group 200"/>
                  <p:cNvGrpSpPr>
                    <a:grpSpLocks noChangeAspect="1"/>
                  </p:cNvGrpSpPr>
                  <p:nvPr/>
                </p:nvGrpSpPr>
                <p:grpSpPr>
                  <a:xfrm>
                    <a:off x="1543891" y="1805628"/>
                    <a:ext cx="171450" cy="190500"/>
                    <a:chOff x="2667000" y="1828800"/>
                    <a:chExt cx="342900" cy="381000"/>
                  </a:xfrm>
                </p:grpSpPr>
                <p:cxnSp>
                  <p:nvCxnSpPr>
                    <p:cNvPr id="206" name="Straight Connector 205"/>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07" name="Straight Connector 206"/>
                    <p:cNvCxnSpPr>
                      <a:endCxn id="208"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08" name="Isosceles Triangle 207"/>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02" name="Group 201"/>
                  <p:cNvGrpSpPr/>
                  <p:nvPr/>
                </p:nvGrpSpPr>
                <p:grpSpPr>
                  <a:xfrm>
                    <a:off x="1398611" y="1862778"/>
                    <a:ext cx="184241" cy="194095"/>
                    <a:chOff x="1403648" y="1862778"/>
                    <a:chExt cx="184241" cy="194095"/>
                  </a:xfrm>
                </p:grpSpPr>
                <p:sp>
                  <p:nvSpPr>
                    <p:cNvPr id="204" name="Oval 203"/>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205" name="Straight Arrow Connector 204"/>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203" name="Straight Connector 202"/>
                  <p:cNvCxnSpPr>
                    <a:stCxn id="204"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80" name="Group 179"/>
                <p:cNvGrpSpPr/>
                <p:nvPr/>
              </p:nvGrpSpPr>
              <p:grpSpPr>
                <a:xfrm>
                  <a:off x="1259632" y="2241651"/>
                  <a:ext cx="455709" cy="251245"/>
                  <a:chOff x="1259632" y="1805628"/>
                  <a:chExt cx="455709" cy="251245"/>
                </a:xfrm>
              </p:grpSpPr>
              <p:grpSp>
                <p:nvGrpSpPr>
                  <p:cNvPr id="193" name="Group 192"/>
                  <p:cNvGrpSpPr>
                    <a:grpSpLocks noChangeAspect="1"/>
                  </p:cNvGrpSpPr>
                  <p:nvPr/>
                </p:nvGrpSpPr>
                <p:grpSpPr>
                  <a:xfrm>
                    <a:off x="1543891" y="1805628"/>
                    <a:ext cx="171450" cy="190500"/>
                    <a:chOff x="2667000" y="1828800"/>
                    <a:chExt cx="342900" cy="381000"/>
                  </a:xfrm>
                </p:grpSpPr>
                <p:cxnSp>
                  <p:nvCxnSpPr>
                    <p:cNvPr id="198" name="Straight Connector 19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9" name="Straight Connector 198"/>
                    <p:cNvCxnSpPr>
                      <a:endCxn id="20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00" name="Isosceles Triangle 19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94" name="Group 193"/>
                  <p:cNvGrpSpPr/>
                  <p:nvPr/>
                </p:nvGrpSpPr>
                <p:grpSpPr>
                  <a:xfrm>
                    <a:off x="1398611" y="1862778"/>
                    <a:ext cx="184241" cy="194095"/>
                    <a:chOff x="1403648" y="1862778"/>
                    <a:chExt cx="184241" cy="194095"/>
                  </a:xfrm>
                </p:grpSpPr>
                <p:sp>
                  <p:nvSpPr>
                    <p:cNvPr id="196" name="Oval 19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97" name="Straight Arrow Connector 19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95" name="Straight Connector 194"/>
                  <p:cNvCxnSpPr>
                    <a:stCxn id="19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81" name="Group 180"/>
                <p:cNvGrpSpPr/>
                <p:nvPr/>
              </p:nvGrpSpPr>
              <p:grpSpPr>
                <a:xfrm>
                  <a:off x="1259632" y="2457675"/>
                  <a:ext cx="455709" cy="251245"/>
                  <a:chOff x="1259632" y="1805628"/>
                  <a:chExt cx="455709" cy="251245"/>
                </a:xfrm>
              </p:grpSpPr>
              <p:grpSp>
                <p:nvGrpSpPr>
                  <p:cNvPr id="185" name="Group 184"/>
                  <p:cNvGrpSpPr>
                    <a:grpSpLocks noChangeAspect="1"/>
                  </p:cNvGrpSpPr>
                  <p:nvPr/>
                </p:nvGrpSpPr>
                <p:grpSpPr>
                  <a:xfrm>
                    <a:off x="1543891" y="1805628"/>
                    <a:ext cx="171450" cy="190500"/>
                    <a:chOff x="2667000" y="1828800"/>
                    <a:chExt cx="342900" cy="381000"/>
                  </a:xfrm>
                </p:grpSpPr>
                <p:cxnSp>
                  <p:nvCxnSpPr>
                    <p:cNvPr id="190" name="Straight Connector 189"/>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1" name="Straight Connector 190"/>
                    <p:cNvCxnSpPr>
                      <a:endCxn id="192"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92" name="Isosceles Triangle 191"/>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86" name="Group 185"/>
                  <p:cNvGrpSpPr/>
                  <p:nvPr/>
                </p:nvGrpSpPr>
                <p:grpSpPr>
                  <a:xfrm>
                    <a:off x="1398611" y="1862778"/>
                    <a:ext cx="184241" cy="194095"/>
                    <a:chOff x="1403648" y="1862778"/>
                    <a:chExt cx="184241" cy="194095"/>
                  </a:xfrm>
                </p:grpSpPr>
                <p:sp>
                  <p:nvSpPr>
                    <p:cNvPr id="188" name="Oval 18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89" name="Straight Arrow Connector 18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87" name="Straight Connector 186"/>
                  <p:cNvCxnSpPr>
                    <a:stCxn id="18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182" name="Straight Connector 181"/>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4" name="Rectangle 183"/>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cxnSp>
            <p:nvCxnSpPr>
              <p:cNvPr id="218" name="Elbow Connector 217"/>
              <p:cNvCxnSpPr>
                <a:stCxn id="174" idx="1"/>
              </p:cNvCxnSpPr>
              <p:nvPr/>
            </p:nvCxnSpPr>
            <p:spPr bwMode="auto">
              <a:xfrm rot="10800000" flipV="1">
                <a:off x="1045615" y="2308712"/>
                <a:ext cx="62529" cy="400207"/>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227" name="Elbow Connector 226"/>
              <p:cNvCxnSpPr>
                <a:stCxn id="184" idx="1"/>
              </p:cNvCxnSpPr>
              <p:nvPr/>
            </p:nvCxnSpPr>
            <p:spPr bwMode="auto">
              <a:xfrm rot="10800000">
                <a:off x="1045615" y="2967453"/>
                <a:ext cx="62528" cy="441960"/>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231" name="Straight Connector 230"/>
              <p:cNvCxnSpPr/>
              <p:nvPr/>
            </p:nvCxnSpPr>
            <p:spPr bwMode="auto">
              <a:xfrm flipH="1">
                <a:off x="983085" y="2708919"/>
                <a:ext cx="62530"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4" name="Straight Connector 233"/>
              <p:cNvCxnSpPr/>
              <p:nvPr/>
            </p:nvCxnSpPr>
            <p:spPr bwMode="auto">
              <a:xfrm flipH="1">
                <a:off x="983085" y="2967453"/>
                <a:ext cx="6253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8" name="TextBox 237"/>
              <p:cNvSpPr txBox="1"/>
              <p:nvPr/>
            </p:nvSpPr>
            <p:spPr>
              <a:xfrm>
                <a:off x="546640" y="2719662"/>
                <a:ext cx="434055" cy="307777"/>
              </a:xfrm>
              <a:prstGeom prst="rect">
                <a:avLst/>
              </a:prstGeom>
              <a:noFill/>
            </p:spPr>
            <p:txBody>
              <a:bodyPr wrap="square" rtlCol="0">
                <a:spAutoFit/>
              </a:bodyPr>
              <a:lstStyle/>
              <a:p>
                <a:r>
                  <a:rPr lang="en-US" sz="1400" dirty="0" smtClean="0">
                    <a:solidFill>
                      <a:schemeClr val="tx1"/>
                    </a:solidFill>
                  </a:rPr>
                  <a:t>BB</a:t>
                </a:r>
                <a:endParaRPr lang="en-US" sz="1400" dirty="0">
                  <a:solidFill>
                    <a:schemeClr val="tx1"/>
                  </a:solidFill>
                </a:endParaRPr>
              </a:p>
            </p:txBody>
          </p:sp>
          <p:cxnSp>
            <p:nvCxnSpPr>
              <p:cNvPr id="240" name="Straight Connector 239"/>
              <p:cNvCxnSpPr/>
              <p:nvPr/>
            </p:nvCxnSpPr>
            <p:spPr bwMode="auto">
              <a:xfrm>
                <a:off x="467544" y="2741582"/>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467544" y="2967453"/>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58" name="TextBox 457"/>
            <p:cNvSpPr txBox="1"/>
            <p:nvPr/>
          </p:nvSpPr>
          <p:spPr>
            <a:xfrm>
              <a:off x="1178144" y="2017576"/>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sp>
          <p:nvSpPr>
            <p:cNvPr id="459" name="TextBox 458"/>
            <p:cNvSpPr txBox="1"/>
            <p:nvPr/>
          </p:nvSpPr>
          <p:spPr>
            <a:xfrm>
              <a:off x="1157250" y="3128193"/>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grpSp>
      <p:grpSp>
        <p:nvGrpSpPr>
          <p:cNvPr id="463" name="Group 462"/>
          <p:cNvGrpSpPr/>
          <p:nvPr/>
        </p:nvGrpSpPr>
        <p:grpSpPr>
          <a:xfrm>
            <a:off x="5076056" y="1628800"/>
            <a:ext cx="2232248" cy="2086649"/>
            <a:chOff x="3872719" y="1628800"/>
            <a:chExt cx="2232248" cy="2086649"/>
          </a:xfrm>
        </p:grpSpPr>
        <p:grpSp>
          <p:nvGrpSpPr>
            <p:cNvPr id="350" name="Group 349"/>
            <p:cNvGrpSpPr/>
            <p:nvPr/>
          </p:nvGrpSpPr>
          <p:grpSpPr>
            <a:xfrm flipH="1">
              <a:off x="3872719" y="1628800"/>
              <a:ext cx="2232248" cy="2086649"/>
              <a:chOff x="467544" y="1774399"/>
              <a:chExt cx="2232248" cy="2086649"/>
            </a:xfrm>
          </p:grpSpPr>
          <p:grpSp>
            <p:nvGrpSpPr>
              <p:cNvPr id="351" name="Group 350"/>
              <p:cNvGrpSpPr>
                <a:grpSpLocks noChangeAspect="1"/>
              </p:cNvGrpSpPr>
              <p:nvPr/>
            </p:nvGrpSpPr>
            <p:grpSpPr>
              <a:xfrm>
                <a:off x="2150305" y="1774399"/>
                <a:ext cx="546216" cy="976123"/>
                <a:chOff x="3047999" y="1524000"/>
                <a:chExt cx="1114728" cy="1992088"/>
              </a:xfrm>
            </p:grpSpPr>
            <p:sp>
              <p:nvSpPr>
                <p:cNvPr id="449" name="Oval 448"/>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0" name="Oval 449"/>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1" name="Oval 450"/>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2" name="Oval 451"/>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3" name="Oval 452"/>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4" name="Oval 453"/>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5" name="Oval 454"/>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6" name="Oval 455"/>
                <p:cNvSpPr/>
                <p:nvPr/>
              </p:nvSpPr>
              <p:spPr bwMode="auto">
                <a:xfrm rot="16674603" flipV="1">
                  <a:off x="3533386" y="2100760"/>
                  <a:ext cx="210024"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52" name="Group 351"/>
              <p:cNvGrpSpPr>
                <a:grpSpLocks noChangeAspect="1"/>
              </p:cNvGrpSpPr>
              <p:nvPr/>
            </p:nvGrpSpPr>
            <p:grpSpPr>
              <a:xfrm>
                <a:off x="2153576" y="2884925"/>
                <a:ext cx="546216" cy="976123"/>
                <a:chOff x="3047999" y="1524000"/>
                <a:chExt cx="1114728" cy="1992088"/>
              </a:xfrm>
            </p:grpSpPr>
            <p:sp>
              <p:nvSpPr>
                <p:cNvPr id="441" name="Oval 440"/>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2" name="Oval 441"/>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3" name="Oval 442"/>
                <p:cNvSpPr/>
                <p:nvPr/>
              </p:nvSpPr>
              <p:spPr bwMode="auto">
                <a:xfrm rot="3551079">
                  <a:off x="3490383" y="1689467"/>
                  <a:ext cx="200593"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4" name="Oval 443"/>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5" name="Oval 444"/>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6" name="Oval 445"/>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7" name="Oval 446"/>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8" name="Oval 447"/>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53" name="Group 352"/>
              <p:cNvGrpSpPr/>
              <p:nvPr/>
            </p:nvGrpSpPr>
            <p:grpSpPr>
              <a:xfrm>
                <a:off x="1108143" y="1809603"/>
                <a:ext cx="959765" cy="899317"/>
                <a:chOff x="755576" y="1809603"/>
                <a:chExt cx="959765" cy="899317"/>
              </a:xfrm>
            </p:grpSpPr>
            <p:grpSp>
              <p:nvGrpSpPr>
                <p:cNvPr id="402" name="Group 401"/>
                <p:cNvGrpSpPr/>
                <p:nvPr/>
              </p:nvGrpSpPr>
              <p:grpSpPr>
                <a:xfrm>
                  <a:off x="1259632" y="1809603"/>
                  <a:ext cx="455709" cy="251245"/>
                  <a:chOff x="1259632" y="1805628"/>
                  <a:chExt cx="455709" cy="251245"/>
                </a:xfrm>
              </p:grpSpPr>
              <p:grpSp>
                <p:nvGrpSpPr>
                  <p:cNvPr id="433" name="Group 432"/>
                  <p:cNvGrpSpPr>
                    <a:grpSpLocks noChangeAspect="1"/>
                  </p:cNvGrpSpPr>
                  <p:nvPr/>
                </p:nvGrpSpPr>
                <p:grpSpPr>
                  <a:xfrm>
                    <a:off x="1543891" y="1805628"/>
                    <a:ext cx="171450" cy="190500"/>
                    <a:chOff x="2667000" y="1828800"/>
                    <a:chExt cx="342900" cy="381000"/>
                  </a:xfrm>
                </p:grpSpPr>
                <p:cxnSp>
                  <p:nvCxnSpPr>
                    <p:cNvPr id="438" name="Straight Connector 43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39" name="Straight Connector 438"/>
                    <p:cNvCxnSpPr>
                      <a:endCxn id="44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40" name="Isosceles Triangle 43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34" name="Group 433"/>
                  <p:cNvGrpSpPr/>
                  <p:nvPr/>
                </p:nvGrpSpPr>
                <p:grpSpPr>
                  <a:xfrm>
                    <a:off x="1398611" y="1862778"/>
                    <a:ext cx="184241" cy="194095"/>
                    <a:chOff x="1403648" y="1862778"/>
                    <a:chExt cx="184241" cy="194095"/>
                  </a:xfrm>
                </p:grpSpPr>
                <p:sp>
                  <p:nvSpPr>
                    <p:cNvPr id="436" name="Oval 43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37" name="Straight Arrow Connector 43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35" name="Straight Connector 434"/>
                  <p:cNvCxnSpPr>
                    <a:stCxn id="43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3" name="Group 402"/>
                <p:cNvGrpSpPr/>
                <p:nvPr/>
              </p:nvGrpSpPr>
              <p:grpSpPr>
                <a:xfrm>
                  <a:off x="1259632" y="2025627"/>
                  <a:ext cx="455709" cy="251245"/>
                  <a:chOff x="1259632" y="1805628"/>
                  <a:chExt cx="455709" cy="251245"/>
                </a:xfrm>
              </p:grpSpPr>
              <p:grpSp>
                <p:nvGrpSpPr>
                  <p:cNvPr id="425" name="Group 424"/>
                  <p:cNvGrpSpPr>
                    <a:grpSpLocks noChangeAspect="1"/>
                  </p:cNvGrpSpPr>
                  <p:nvPr/>
                </p:nvGrpSpPr>
                <p:grpSpPr>
                  <a:xfrm>
                    <a:off x="1543891" y="1805628"/>
                    <a:ext cx="171450" cy="190500"/>
                    <a:chOff x="2667000" y="1828800"/>
                    <a:chExt cx="342900" cy="381000"/>
                  </a:xfrm>
                </p:grpSpPr>
                <p:cxnSp>
                  <p:nvCxnSpPr>
                    <p:cNvPr id="430" name="Straight Connector 429"/>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31" name="Straight Connector 430"/>
                    <p:cNvCxnSpPr>
                      <a:endCxn id="432"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32" name="Isosceles Triangle 431"/>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26" name="Group 425"/>
                  <p:cNvGrpSpPr/>
                  <p:nvPr/>
                </p:nvGrpSpPr>
                <p:grpSpPr>
                  <a:xfrm>
                    <a:off x="1398611" y="1862778"/>
                    <a:ext cx="184241" cy="194095"/>
                    <a:chOff x="1403648" y="1862778"/>
                    <a:chExt cx="184241" cy="194095"/>
                  </a:xfrm>
                </p:grpSpPr>
                <p:sp>
                  <p:nvSpPr>
                    <p:cNvPr id="428" name="Oval 42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29" name="Straight Arrow Connector 42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27" name="Straight Connector 426"/>
                  <p:cNvCxnSpPr>
                    <a:stCxn id="42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4" name="Group 403"/>
                <p:cNvGrpSpPr/>
                <p:nvPr/>
              </p:nvGrpSpPr>
              <p:grpSpPr>
                <a:xfrm>
                  <a:off x="1259632" y="2241651"/>
                  <a:ext cx="455709" cy="251245"/>
                  <a:chOff x="1259632" y="1805628"/>
                  <a:chExt cx="455709" cy="251245"/>
                </a:xfrm>
              </p:grpSpPr>
              <p:grpSp>
                <p:nvGrpSpPr>
                  <p:cNvPr id="417" name="Group 416"/>
                  <p:cNvGrpSpPr>
                    <a:grpSpLocks noChangeAspect="1"/>
                  </p:cNvGrpSpPr>
                  <p:nvPr/>
                </p:nvGrpSpPr>
                <p:grpSpPr>
                  <a:xfrm>
                    <a:off x="1543891" y="1805628"/>
                    <a:ext cx="171450" cy="190500"/>
                    <a:chOff x="2667000" y="1828800"/>
                    <a:chExt cx="342900" cy="381000"/>
                  </a:xfrm>
                </p:grpSpPr>
                <p:cxnSp>
                  <p:nvCxnSpPr>
                    <p:cNvPr id="422" name="Straight Connector 421"/>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23" name="Straight Connector 422"/>
                    <p:cNvCxnSpPr>
                      <a:endCxn id="424"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24" name="Isosceles Triangle 423"/>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18" name="Group 417"/>
                  <p:cNvGrpSpPr/>
                  <p:nvPr/>
                </p:nvGrpSpPr>
                <p:grpSpPr>
                  <a:xfrm>
                    <a:off x="1398611" y="1862778"/>
                    <a:ext cx="184241" cy="194095"/>
                    <a:chOff x="1403648" y="1862778"/>
                    <a:chExt cx="184241" cy="194095"/>
                  </a:xfrm>
                </p:grpSpPr>
                <p:sp>
                  <p:nvSpPr>
                    <p:cNvPr id="420" name="Oval 419"/>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21" name="Straight Arrow Connector 420"/>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19" name="Straight Connector 418"/>
                  <p:cNvCxnSpPr>
                    <a:stCxn id="420"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5" name="Group 404"/>
                <p:cNvGrpSpPr/>
                <p:nvPr/>
              </p:nvGrpSpPr>
              <p:grpSpPr>
                <a:xfrm>
                  <a:off x="1259632" y="2457675"/>
                  <a:ext cx="455709" cy="251245"/>
                  <a:chOff x="1259632" y="1805628"/>
                  <a:chExt cx="455709" cy="251245"/>
                </a:xfrm>
              </p:grpSpPr>
              <p:grpSp>
                <p:nvGrpSpPr>
                  <p:cNvPr id="409" name="Group 408"/>
                  <p:cNvGrpSpPr>
                    <a:grpSpLocks noChangeAspect="1"/>
                  </p:cNvGrpSpPr>
                  <p:nvPr/>
                </p:nvGrpSpPr>
                <p:grpSpPr>
                  <a:xfrm>
                    <a:off x="1543891" y="1805628"/>
                    <a:ext cx="171450" cy="190500"/>
                    <a:chOff x="2667000" y="1828800"/>
                    <a:chExt cx="342900" cy="381000"/>
                  </a:xfrm>
                </p:grpSpPr>
                <p:cxnSp>
                  <p:nvCxnSpPr>
                    <p:cNvPr id="414" name="Straight Connector 413"/>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15" name="Straight Connector 414"/>
                    <p:cNvCxnSpPr>
                      <a:endCxn id="416"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16" name="Isosceles Triangle 415"/>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10" name="Group 409"/>
                  <p:cNvGrpSpPr/>
                  <p:nvPr/>
                </p:nvGrpSpPr>
                <p:grpSpPr>
                  <a:xfrm>
                    <a:off x="1398611" y="1862778"/>
                    <a:ext cx="184241" cy="194095"/>
                    <a:chOff x="1403648" y="1862778"/>
                    <a:chExt cx="184241" cy="194095"/>
                  </a:xfrm>
                </p:grpSpPr>
                <p:sp>
                  <p:nvSpPr>
                    <p:cNvPr id="412" name="Oval 411"/>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13" name="Straight Arrow Connector 412"/>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11" name="Straight Connector 410"/>
                  <p:cNvCxnSpPr>
                    <a:stCxn id="412"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406" name="Straight Connector 405"/>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7" name="Straight Connector 406"/>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8" name="Rectangle 407"/>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354" name="Rectangle 353"/>
              <p:cNvSpPr/>
              <p:nvPr/>
            </p:nvSpPr>
            <p:spPr bwMode="auto">
              <a:xfrm>
                <a:off x="551037" y="2634812"/>
                <a:ext cx="432048" cy="44946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355" name="Group 354"/>
              <p:cNvGrpSpPr/>
              <p:nvPr/>
            </p:nvGrpSpPr>
            <p:grpSpPr>
              <a:xfrm>
                <a:off x="1108143" y="2910303"/>
                <a:ext cx="959765" cy="899317"/>
                <a:chOff x="755576" y="1809603"/>
                <a:chExt cx="959765" cy="899317"/>
              </a:xfrm>
            </p:grpSpPr>
            <p:grpSp>
              <p:nvGrpSpPr>
                <p:cNvPr id="363" name="Group 362"/>
                <p:cNvGrpSpPr/>
                <p:nvPr/>
              </p:nvGrpSpPr>
              <p:grpSpPr>
                <a:xfrm>
                  <a:off x="1259632" y="1809603"/>
                  <a:ext cx="455709" cy="251245"/>
                  <a:chOff x="1259632" y="1805628"/>
                  <a:chExt cx="455709" cy="251245"/>
                </a:xfrm>
              </p:grpSpPr>
              <p:grpSp>
                <p:nvGrpSpPr>
                  <p:cNvPr id="394" name="Group 393"/>
                  <p:cNvGrpSpPr>
                    <a:grpSpLocks noChangeAspect="1"/>
                  </p:cNvGrpSpPr>
                  <p:nvPr/>
                </p:nvGrpSpPr>
                <p:grpSpPr>
                  <a:xfrm>
                    <a:off x="1543891" y="1805628"/>
                    <a:ext cx="171450" cy="190500"/>
                    <a:chOff x="2667000" y="1828800"/>
                    <a:chExt cx="342900" cy="381000"/>
                  </a:xfrm>
                </p:grpSpPr>
                <p:cxnSp>
                  <p:nvCxnSpPr>
                    <p:cNvPr id="399" name="Straight Connector 398"/>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00" name="Straight Connector 399"/>
                    <p:cNvCxnSpPr>
                      <a:endCxn id="401"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01" name="Isosceles Triangle 400"/>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95" name="Group 394"/>
                  <p:cNvGrpSpPr/>
                  <p:nvPr/>
                </p:nvGrpSpPr>
                <p:grpSpPr>
                  <a:xfrm>
                    <a:off x="1398611" y="1862778"/>
                    <a:ext cx="184241" cy="194095"/>
                    <a:chOff x="1403648" y="1862778"/>
                    <a:chExt cx="184241" cy="194095"/>
                  </a:xfrm>
                </p:grpSpPr>
                <p:sp>
                  <p:nvSpPr>
                    <p:cNvPr id="397" name="Oval 396"/>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98" name="Straight Arrow Connector 397"/>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96" name="Straight Connector 395"/>
                  <p:cNvCxnSpPr>
                    <a:stCxn id="397"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4" name="Group 363"/>
                <p:cNvGrpSpPr/>
                <p:nvPr/>
              </p:nvGrpSpPr>
              <p:grpSpPr>
                <a:xfrm>
                  <a:off x="1259632" y="2025627"/>
                  <a:ext cx="455709" cy="251245"/>
                  <a:chOff x="1259632" y="1805628"/>
                  <a:chExt cx="455709" cy="251245"/>
                </a:xfrm>
              </p:grpSpPr>
              <p:grpSp>
                <p:nvGrpSpPr>
                  <p:cNvPr id="386" name="Group 385"/>
                  <p:cNvGrpSpPr>
                    <a:grpSpLocks noChangeAspect="1"/>
                  </p:cNvGrpSpPr>
                  <p:nvPr/>
                </p:nvGrpSpPr>
                <p:grpSpPr>
                  <a:xfrm>
                    <a:off x="1543891" y="1805628"/>
                    <a:ext cx="171450" cy="190500"/>
                    <a:chOff x="2667000" y="1828800"/>
                    <a:chExt cx="342900" cy="381000"/>
                  </a:xfrm>
                </p:grpSpPr>
                <p:cxnSp>
                  <p:nvCxnSpPr>
                    <p:cNvPr id="391" name="Straight Connector 390"/>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92" name="Straight Connector 391"/>
                    <p:cNvCxnSpPr>
                      <a:endCxn id="393"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93" name="Isosceles Triangle 392"/>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87" name="Group 386"/>
                  <p:cNvGrpSpPr/>
                  <p:nvPr/>
                </p:nvGrpSpPr>
                <p:grpSpPr>
                  <a:xfrm>
                    <a:off x="1398611" y="1862778"/>
                    <a:ext cx="184241" cy="194095"/>
                    <a:chOff x="1403648" y="1862778"/>
                    <a:chExt cx="184241" cy="194095"/>
                  </a:xfrm>
                </p:grpSpPr>
                <p:sp>
                  <p:nvSpPr>
                    <p:cNvPr id="389" name="Oval 388"/>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90" name="Straight Arrow Connector 389"/>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88" name="Straight Connector 387"/>
                  <p:cNvCxnSpPr>
                    <a:stCxn id="389"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5" name="Group 364"/>
                <p:cNvGrpSpPr/>
                <p:nvPr/>
              </p:nvGrpSpPr>
              <p:grpSpPr>
                <a:xfrm>
                  <a:off x="1259632" y="2241651"/>
                  <a:ext cx="455709" cy="251245"/>
                  <a:chOff x="1259632" y="1805628"/>
                  <a:chExt cx="455709" cy="251245"/>
                </a:xfrm>
              </p:grpSpPr>
              <p:grpSp>
                <p:nvGrpSpPr>
                  <p:cNvPr id="378" name="Group 377"/>
                  <p:cNvGrpSpPr>
                    <a:grpSpLocks noChangeAspect="1"/>
                  </p:cNvGrpSpPr>
                  <p:nvPr/>
                </p:nvGrpSpPr>
                <p:grpSpPr>
                  <a:xfrm>
                    <a:off x="1543891" y="1805628"/>
                    <a:ext cx="171450" cy="190500"/>
                    <a:chOff x="2667000" y="1828800"/>
                    <a:chExt cx="342900" cy="381000"/>
                  </a:xfrm>
                </p:grpSpPr>
                <p:cxnSp>
                  <p:nvCxnSpPr>
                    <p:cNvPr id="383" name="Straight Connector 382"/>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84" name="Straight Connector 383"/>
                    <p:cNvCxnSpPr>
                      <a:endCxn id="385"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85" name="Isosceles Triangle 384"/>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79" name="Group 378"/>
                  <p:cNvGrpSpPr/>
                  <p:nvPr/>
                </p:nvGrpSpPr>
                <p:grpSpPr>
                  <a:xfrm>
                    <a:off x="1398611" y="1862778"/>
                    <a:ext cx="184241" cy="194095"/>
                    <a:chOff x="1403648" y="1862778"/>
                    <a:chExt cx="184241" cy="194095"/>
                  </a:xfrm>
                </p:grpSpPr>
                <p:sp>
                  <p:nvSpPr>
                    <p:cNvPr id="381" name="Oval 380"/>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82" name="Straight Arrow Connector 381"/>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80" name="Straight Connector 379"/>
                  <p:cNvCxnSpPr>
                    <a:stCxn id="381"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6" name="Group 365"/>
                <p:cNvGrpSpPr/>
                <p:nvPr/>
              </p:nvGrpSpPr>
              <p:grpSpPr>
                <a:xfrm>
                  <a:off x="1259632" y="2457675"/>
                  <a:ext cx="455709" cy="251245"/>
                  <a:chOff x="1259632" y="1805628"/>
                  <a:chExt cx="455709" cy="251245"/>
                </a:xfrm>
              </p:grpSpPr>
              <p:grpSp>
                <p:nvGrpSpPr>
                  <p:cNvPr id="370" name="Group 369"/>
                  <p:cNvGrpSpPr>
                    <a:grpSpLocks noChangeAspect="1"/>
                  </p:cNvGrpSpPr>
                  <p:nvPr/>
                </p:nvGrpSpPr>
                <p:grpSpPr>
                  <a:xfrm>
                    <a:off x="1543891" y="1805628"/>
                    <a:ext cx="171450" cy="190500"/>
                    <a:chOff x="2667000" y="1828800"/>
                    <a:chExt cx="342900" cy="381000"/>
                  </a:xfrm>
                </p:grpSpPr>
                <p:cxnSp>
                  <p:nvCxnSpPr>
                    <p:cNvPr id="375" name="Straight Connector 374"/>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76" name="Straight Connector 375"/>
                    <p:cNvCxnSpPr>
                      <a:endCxn id="377"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77" name="Isosceles Triangle 376"/>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71" name="Group 370"/>
                  <p:cNvGrpSpPr/>
                  <p:nvPr/>
                </p:nvGrpSpPr>
                <p:grpSpPr>
                  <a:xfrm>
                    <a:off x="1398611" y="1862778"/>
                    <a:ext cx="184241" cy="194095"/>
                    <a:chOff x="1403648" y="1862778"/>
                    <a:chExt cx="184241" cy="194095"/>
                  </a:xfrm>
                </p:grpSpPr>
                <p:sp>
                  <p:nvSpPr>
                    <p:cNvPr id="373" name="Oval 372"/>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74" name="Straight Arrow Connector 373"/>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72" name="Straight Connector 371"/>
                  <p:cNvCxnSpPr>
                    <a:stCxn id="373"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367" name="Straight Connector 366"/>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9" name="Rectangle 368"/>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cxnSp>
            <p:nvCxnSpPr>
              <p:cNvPr id="356" name="Elbow Connector 355"/>
              <p:cNvCxnSpPr>
                <a:stCxn id="408" idx="1"/>
              </p:cNvCxnSpPr>
              <p:nvPr/>
            </p:nvCxnSpPr>
            <p:spPr bwMode="auto">
              <a:xfrm rot="10800000" flipV="1">
                <a:off x="1045615" y="2308712"/>
                <a:ext cx="62529" cy="400207"/>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57" name="Elbow Connector 356"/>
              <p:cNvCxnSpPr>
                <a:stCxn id="369" idx="1"/>
              </p:cNvCxnSpPr>
              <p:nvPr/>
            </p:nvCxnSpPr>
            <p:spPr bwMode="auto">
              <a:xfrm rot="10800000">
                <a:off x="1045615" y="2967453"/>
                <a:ext cx="62528" cy="441960"/>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flipH="1">
                <a:off x="983085" y="2708919"/>
                <a:ext cx="62530"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H="1">
                <a:off x="983085" y="2967453"/>
                <a:ext cx="6253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0" name="TextBox 359"/>
              <p:cNvSpPr txBox="1"/>
              <p:nvPr/>
            </p:nvSpPr>
            <p:spPr>
              <a:xfrm>
                <a:off x="546640" y="2719662"/>
                <a:ext cx="434055" cy="307777"/>
              </a:xfrm>
              <a:prstGeom prst="rect">
                <a:avLst/>
              </a:prstGeom>
              <a:noFill/>
            </p:spPr>
            <p:txBody>
              <a:bodyPr wrap="square" rtlCol="0">
                <a:spAutoFit/>
              </a:bodyPr>
              <a:lstStyle/>
              <a:p>
                <a:r>
                  <a:rPr lang="en-US" sz="1400" dirty="0" smtClean="0">
                    <a:solidFill>
                      <a:schemeClr val="tx1"/>
                    </a:solidFill>
                  </a:rPr>
                  <a:t>BB</a:t>
                </a:r>
                <a:endParaRPr lang="en-US" sz="1400" dirty="0">
                  <a:solidFill>
                    <a:schemeClr val="tx1"/>
                  </a:solidFill>
                </a:endParaRPr>
              </a:p>
            </p:txBody>
          </p:sp>
          <p:cxnSp>
            <p:nvCxnSpPr>
              <p:cNvPr id="361" name="Straight Connector 360"/>
              <p:cNvCxnSpPr/>
              <p:nvPr/>
            </p:nvCxnSpPr>
            <p:spPr bwMode="auto">
              <a:xfrm>
                <a:off x="467544" y="2741582"/>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467544" y="2967453"/>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60" name="TextBox 459"/>
            <p:cNvSpPr txBox="1"/>
            <p:nvPr/>
          </p:nvSpPr>
          <p:spPr>
            <a:xfrm>
              <a:off x="5097320" y="2020585"/>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sp>
          <p:nvSpPr>
            <p:cNvPr id="461" name="TextBox 460"/>
            <p:cNvSpPr txBox="1"/>
            <p:nvPr/>
          </p:nvSpPr>
          <p:spPr>
            <a:xfrm>
              <a:off x="5096000" y="3126184"/>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grpSp>
      <p:sp>
        <p:nvSpPr>
          <p:cNvPr id="465" name="TextBox 464"/>
          <p:cNvSpPr txBox="1"/>
          <p:nvPr/>
        </p:nvSpPr>
        <p:spPr>
          <a:xfrm>
            <a:off x="4224449" y="2273393"/>
            <a:ext cx="792088" cy="769441"/>
          </a:xfrm>
          <a:prstGeom prst="rect">
            <a:avLst/>
          </a:prstGeom>
          <a:noFill/>
        </p:spPr>
        <p:txBody>
          <a:bodyPr wrap="square" rtlCol="0">
            <a:spAutoFit/>
          </a:bodyPr>
          <a:lstStyle/>
          <a:p>
            <a:r>
              <a:rPr lang="en-US" sz="4400" dirty="0" smtClean="0">
                <a:solidFill>
                  <a:schemeClr val="tx1"/>
                </a:solidFill>
              </a:rPr>
              <a:t>H</a:t>
            </a:r>
            <a:endParaRPr lang="en-US" sz="4400" dirty="0">
              <a:solidFill>
                <a:schemeClr val="tx1"/>
              </a:solidFill>
            </a:endParaRPr>
          </a:p>
        </p:txBody>
      </p:sp>
      <p:sp>
        <p:nvSpPr>
          <p:cNvPr id="3" name="Rectangle 2"/>
          <p:cNvSpPr/>
          <p:nvPr/>
        </p:nvSpPr>
        <p:spPr bwMode="auto">
          <a:xfrm>
            <a:off x="2352223" y="1556792"/>
            <a:ext cx="4346746" cy="2232248"/>
          </a:xfrm>
          <a:prstGeom prst="rect">
            <a:avLst/>
          </a:prstGeom>
          <a:noFill/>
          <a:ln w="9525" cap="flat" cmpd="sng" algn="ctr">
            <a:solidFill>
              <a:srgbClr val="0070C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575577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33" y="548680"/>
            <a:ext cx="7770813" cy="1065213"/>
          </a:xfrm>
        </p:spPr>
        <p:txBody>
          <a:bodyPr/>
          <a:lstStyle/>
          <a:p>
            <a:r>
              <a:rPr lang="en-US" dirty="0" smtClean="0"/>
              <a:t>Analog Beamforming Stage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fr-FR" dirty="0" smtClean="0"/>
              <a:t>Cagatay Capar, Ericsson</a:t>
            </a:r>
            <a:endParaRPr lang="en-GB" dirty="0"/>
          </a:p>
        </p:txBody>
      </p:sp>
      <p:sp>
        <p:nvSpPr>
          <p:cNvPr id="6" name="Date Placeholder 5"/>
          <p:cNvSpPr>
            <a:spLocks noGrp="1"/>
          </p:cNvSpPr>
          <p:nvPr>
            <p:ph type="dt" idx="15"/>
          </p:nvPr>
        </p:nvSpPr>
        <p:spPr/>
        <p:txBody>
          <a:bodyPr/>
          <a:lstStyle/>
          <a:p>
            <a:r>
              <a:rPr lang="en-US" dirty="0" smtClean="0"/>
              <a:t>September 2015</a:t>
            </a:r>
            <a:endParaRPr lang="en-GB" dirty="0"/>
          </a:p>
        </p:txBody>
      </p:sp>
      <p:grpSp>
        <p:nvGrpSpPr>
          <p:cNvPr id="462" name="Group 461"/>
          <p:cNvGrpSpPr/>
          <p:nvPr/>
        </p:nvGrpSpPr>
        <p:grpSpPr>
          <a:xfrm>
            <a:off x="1742889" y="1628800"/>
            <a:ext cx="2232248" cy="2086649"/>
            <a:chOff x="539552" y="1628800"/>
            <a:chExt cx="2232248" cy="2086649"/>
          </a:xfrm>
        </p:grpSpPr>
        <p:grpSp>
          <p:nvGrpSpPr>
            <p:cNvPr id="349" name="Group 348"/>
            <p:cNvGrpSpPr/>
            <p:nvPr/>
          </p:nvGrpSpPr>
          <p:grpSpPr>
            <a:xfrm>
              <a:off x="539552" y="1628800"/>
              <a:ext cx="2232248" cy="2086649"/>
              <a:chOff x="467544" y="1774399"/>
              <a:chExt cx="2232248" cy="2086649"/>
            </a:xfrm>
          </p:grpSpPr>
          <p:grpSp>
            <p:nvGrpSpPr>
              <p:cNvPr id="11" name="Group 10"/>
              <p:cNvGrpSpPr>
                <a:grpSpLocks noChangeAspect="1"/>
              </p:cNvGrpSpPr>
              <p:nvPr/>
            </p:nvGrpSpPr>
            <p:grpSpPr>
              <a:xfrm>
                <a:off x="2150305" y="1774399"/>
                <a:ext cx="546216" cy="976123"/>
                <a:chOff x="3047999" y="1524000"/>
                <a:chExt cx="1114728" cy="1992088"/>
              </a:xfrm>
            </p:grpSpPr>
            <p:sp>
              <p:nvSpPr>
                <p:cNvPr id="14" name="Oval 13"/>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5" name="Oval 14"/>
                <p:cNvSpPr/>
                <p:nvPr/>
              </p:nvSpPr>
              <p:spPr bwMode="auto">
                <a:xfrm rot="2018591">
                  <a:off x="3325301" y="1540630"/>
                  <a:ext cx="157461"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6" name="Oval 15"/>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7" name="Oval 16"/>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8" name="Oval 17"/>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9" name="Oval 18"/>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0" name="Oval 19"/>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1" name="Oval 20"/>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2" name="Group 21"/>
              <p:cNvGrpSpPr>
                <a:grpSpLocks noChangeAspect="1"/>
              </p:cNvGrpSpPr>
              <p:nvPr/>
            </p:nvGrpSpPr>
            <p:grpSpPr>
              <a:xfrm>
                <a:off x="2153576" y="2884925"/>
                <a:ext cx="546216" cy="976123"/>
                <a:chOff x="3047999" y="1524000"/>
                <a:chExt cx="1114728" cy="1992088"/>
              </a:xfrm>
            </p:grpSpPr>
            <p:sp>
              <p:nvSpPr>
                <p:cNvPr id="23" name="Oval 22"/>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4" name="Oval 23"/>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5" name="Oval 24"/>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6" name="Oval 25"/>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7" name="Oval 26"/>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8" name="Oval 27"/>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9" name="Oval 28"/>
                <p:cNvSpPr/>
                <p:nvPr/>
              </p:nvSpPr>
              <p:spPr bwMode="auto">
                <a:xfrm rot="18048921" flipV="1">
                  <a:off x="3522489" y="2297838"/>
                  <a:ext cx="200593"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30" name="Oval 29"/>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76" name="Group 175"/>
              <p:cNvGrpSpPr/>
              <p:nvPr/>
            </p:nvGrpSpPr>
            <p:grpSpPr>
              <a:xfrm>
                <a:off x="1108143" y="1809603"/>
                <a:ext cx="959765" cy="899317"/>
                <a:chOff x="755576" y="1809603"/>
                <a:chExt cx="959765" cy="899317"/>
              </a:xfrm>
            </p:grpSpPr>
            <p:grpSp>
              <p:nvGrpSpPr>
                <p:cNvPr id="142" name="Group 141"/>
                <p:cNvGrpSpPr/>
                <p:nvPr/>
              </p:nvGrpSpPr>
              <p:grpSpPr>
                <a:xfrm>
                  <a:off x="1259632" y="1809603"/>
                  <a:ext cx="455709" cy="251245"/>
                  <a:chOff x="1259632" y="1805628"/>
                  <a:chExt cx="455709" cy="251245"/>
                </a:xfrm>
              </p:grpSpPr>
              <p:grpSp>
                <p:nvGrpSpPr>
                  <p:cNvPr id="50" name="Group 49"/>
                  <p:cNvGrpSpPr>
                    <a:grpSpLocks noChangeAspect="1"/>
                  </p:cNvGrpSpPr>
                  <p:nvPr/>
                </p:nvGrpSpPr>
                <p:grpSpPr>
                  <a:xfrm>
                    <a:off x="1543891" y="1805628"/>
                    <a:ext cx="171450" cy="190500"/>
                    <a:chOff x="2667000" y="1828800"/>
                    <a:chExt cx="342900" cy="381000"/>
                  </a:xfrm>
                </p:grpSpPr>
                <p:cxnSp>
                  <p:nvCxnSpPr>
                    <p:cNvPr id="51" name="Straight Connector 50"/>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52" name="Straight Connector 51"/>
                    <p:cNvCxnSpPr>
                      <a:endCxn id="53"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53" name="Isosceles Triangle 52"/>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28" name="Group 127"/>
                  <p:cNvGrpSpPr/>
                  <p:nvPr/>
                </p:nvGrpSpPr>
                <p:grpSpPr>
                  <a:xfrm>
                    <a:off x="1398611" y="1862778"/>
                    <a:ext cx="184241" cy="194095"/>
                    <a:chOff x="1403648" y="1862778"/>
                    <a:chExt cx="184241" cy="194095"/>
                  </a:xfrm>
                </p:grpSpPr>
                <p:sp>
                  <p:nvSpPr>
                    <p:cNvPr id="118" name="Oval 11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19" name="Straight Arrow Connector 11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39" name="Straight Connector 138"/>
                  <p:cNvCxnSpPr>
                    <a:stCxn id="11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43" name="Group 142"/>
                <p:cNvGrpSpPr/>
                <p:nvPr/>
              </p:nvGrpSpPr>
              <p:grpSpPr>
                <a:xfrm>
                  <a:off x="1259632" y="2025627"/>
                  <a:ext cx="455709" cy="251245"/>
                  <a:chOff x="1259632" y="1805628"/>
                  <a:chExt cx="455709" cy="251245"/>
                </a:xfrm>
              </p:grpSpPr>
              <p:grpSp>
                <p:nvGrpSpPr>
                  <p:cNvPr id="144" name="Group 143"/>
                  <p:cNvGrpSpPr>
                    <a:grpSpLocks noChangeAspect="1"/>
                  </p:cNvGrpSpPr>
                  <p:nvPr/>
                </p:nvGrpSpPr>
                <p:grpSpPr>
                  <a:xfrm>
                    <a:off x="1543891" y="1805628"/>
                    <a:ext cx="171450" cy="190500"/>
                    <a:chOff x="2667000" y="1828800"/>
                    <a:chExt cx="342900" cy="381000"/>
                  </a:xfrm>
                </p:grpSpPr>
                <p:cxnSp>
                  <p:nvCxnSpPr>
                    <p:cNvPr id="149" name="Straight Connector 148"/>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0" name="Straight Connector 149"/>
                    <p:cNvCxnSpPr>
                      <a:endCxn id="151"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51" name="Isosceles Triangle 150"/>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45" name="Group 144"/>
                  <p:cNvGrpSpPr/>
                  <p:nvPr/>
                </p:nvGrpSpPr>
                <p:grpSpPr>
                  <a:xfrm>
                    <a:off x="1398611" y="1862778"/>
                    <a:ext cx="184241" cy="194095"/>
                    <a:chOff x="1403648" y="1862778"/>
                    <a:chExt cx="184241" cy="194095"/>
                  </a:xfrm>
                </p:grpSpPr>
                <p:sp>
                  <p:nvSpPr>
                    <p:cNvPr id="147" name="Oval 146"/>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48" name="Straight Arrow Connector 147"/>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46" name="Straight Connector 145"/>
                  <p:cNvCxnSpPr>
                    <a:stCxn id="147"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52" name="Group 151"/>
                <p:cNvGrpSpPr/>
                <p:nvPr/>
              </p:nvGrpSpPr>
              <p:grpSpPr>
                <a:xfrm>
                  <a:off x="1259632" y="2241651"/>
                  <a:ext cx="455709" cy="251245"/>
                  <a:chOff x="1259632" y="1805628"/>
                  <a:chExt cx="455709" cy="251245"/>
                </a:xfrm>
              </p:grpSpPr>
              <p:grpSp>
                <p:nvGrpSpPr>
                  <p:cNvPr id="153" name="Group 152"/>
                  <p:cNvGrpSpPr>
                    <a:grpSpLocks noChangeAspect="1"/>
                  </p:cNvGrpSpPr>
                  <p:nvPr/>
                </p:nvGrpSpPr>
                <p:grpSpPr>
                  <a:xfrm>
                    <a:off x="1543891" y="1805628"/>
                    <a:ext cx="171450" cy="190500"/>
                    <a:chOff x="2667000" y="1828800"/>
                    <a:chExt cx="342900" cy="381000"/>
                  </a:xfrm>
                </p:grpSpPr>
                <p:cxnSp>
                  <p:nvCxnSpPr>
                    <p:cNvPr id="158" name="Straight Connector 15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9" name="Straight Connector 158"/>
                    <p:cNvCxnSpPr>
                      <a:endCxn id="16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60" name="Isosceles Triangle 15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54" name="Group 153"/>
                  <p:cNvGrpSpPr/>
                  <p:nvPr/>
                </p:nvGrpSpPr>
                <p:grpSpPr>
                  <a:xfrm>
                    <a:off x="1398611" y="1862778"/>
                    <a:ext cx="184241" cy="194095"/>
                    <a:chOff x="1403648" y="1862778"/>
                    <a:chExt cx="184241" cy="194095"/>
                  </a:xfrm>
                </p:grpSpPr>
                <p:sp>
                  <p:nvSpPr>
                    <p:cNvPr id="156" name="Oval 15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57" name="Straight Arrow Connector 15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55" name="Straight Connector 154"/>
                  <p:cNvCxnSpPr>
                    <a:stCxn id="15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61" name="Group 160"/>
                <p:cNvGrpSpPr/>
                <p:nvPr/>
              </p:nvGrpSpPr>
              <p:grpSpPr>
                <a:xfrm>
                  <a:off x="1259632" y="2457675"/>
                  <a:ext cx="455709" cy="251245"/>
                  <a:chOff x="1259632" y="1805628"/>
                  <a:chExt cx="455709" cy="251245"/>
                </a:xfrm>
              </p:grpSpPr>
              <p:grpSp>
                <p:nvGrpSpPr>
                  <p:cNvPr id="162" name="Group 161"/>
                  <p:cNvGrpSpPr>
                    <a:grpSpLocks noChangeAspect="1"/>
                  </p:cNvGrpSpPr>
                  <p:nvPr/>
                </p:nvGrpSpPr>
                <p:grpSpPr>
                  <a:xfrm>
                    <a:off x="1543891" y="1805628"/>
                    <a:ext cx="171450" cy="190500"/>
                    <a:chOff x="2667000" y="1828800"/>
                    <a:chExt cx="342900" cy="381000"/>
                  </a:xfrm>
                </p:grpSpPr>
                <p:cxnSp>
                  <p:nvCxnSpPr>
                    <p:cNvPr id="167" name="Straight Connector 166"/>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8" name="Straight Connector 167"/>
                    <p:cNvCxnSpPr>
                      <a:endCxn id="169"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69" name="Isosceles Triangle 168"/>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63" name="Group 162"/>
                  <p:cNvGrpSpPr/>
                  <p:nvPr/>
                </p:nvGrpSpPr>
                <p:grpSpPr>
                  <a:xfrm>
                    <a:off x="1398611" y="1862778"/>
                    <a:ext cx="184241" cy="194095"/>
                    <a:chOff x="1403648" y="1862778"/>
                    <a:chExt cx="184241" cy="194095"/>
                  </a:xfrm>
                </p:grpSpPr>
                <p:sp>
                  <p:nvSpPr>
                    <p:cNvPr id="165" name="Oval 164"/>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66" name="Straight Arrow Connector 165"/>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64" name="Straight Connector 163"/>
                  <p:cNvCxnSpPr>
                    <a:stCxn id="165"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171" name="Straight Connector 170"/>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3" name="Straight Connector 172"/>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4" name="Rectangle 173"/>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175" name="Rectangle 174"/>
              <p:cNvSpPr/>
              <p:nvPr/>
            </p:nvSpPr>
            <p:spPr bwMode="auto">
              <a:xfrm>
                <a:off x="551037" y="2634812"/>
                <a:ext cx="432048" cy="44946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177" name="Group 176"/>
              <p:cNvGrpSpPr/>
              <p:nvPr/>
            </p:nvGrpSpPr>
            <p:grpSpPr>
              <a:xfrm>
                <a:off x="1108143" y="2910303"/>
                <a:ext cx="959765" cy="899317"/>
                <a:chOff x="755576" y="1809603"/>
                <a:chExt cx="959765" cy="899317"/>
              </a:xfrm>
            </p:grpSpPr>
            <p:grpSp>
              <p:nvGrpSpPr>
                <p:cNvPr id="178" name="Group 177"/>
                <p:cNvGrpSpPr/>
                <p:nvPr/>
              </p:nvGrpSpPr>
              <p:grpSpPr>
                <a:xfrm>
                  <a:off x="1259632" y="1809603"/>
                  <a:ext cx="455709" cy="251245"/>
                  <a:chOff x="1259632" y="1805628"/>
                  <a:chExt cx="455709" cy="251245"/>
                </a:xfrm>
              </p:grpSpPr>
              <p:grpSp>
                <p:nvGrpSpPr>
                  <p:cNvPr id="209" name="Group 208"/>
                  <p:cNvGrpSpPr>
                    <a:grpSpLocks noChangeAspect="1"/>
                  </p:cNvGrpSpPr>
                  <p:nvPr/>
                </p:nvGrpSpPr>
                <p:grpSpPr>
                  <a:xfrm>
                    <a:off x="1543891" y="1805628"/>
                    <a:ext cx="171450" cy="190500"/>
                    <a:chOff x="2667000" y="1828800"/>
                    <a:chExt cx="342900" cy="381000"/>
                  </a:xfrm>
                </p:grpSpPr>
                <p:cxnSp>
                  <p:nvCxnSpPr>
                    <p:cNvPr id="214" name="Straight Connector 213"/>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15" name="Straight Connector 214"/>
                    <p:cNvCxnSpPr>
                      <a:endCxn id="216"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16" name="Isosceles Triangle 215"/>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10" name="Group 209"/>
                  <p:cNvGrpSpPr/>
                  <p:nvPr/>
                </p:nvGrpSpPr>
                <p:grpSpPr>
                  <a:xfrm>
                    <a:off x="1398611" y="1862778"/>
                    <a:ext cx="184241" cy="194095"/>
                    <a:chOff x="1403648" y="1862778"/>
                    <a:chExt cx="184241" cy="194095"/>
                  </a:xfrm>
                </p:grpSpPr>
                <p:sp>
                  <p:nvSpPr>
                    <p:cNvPr id="212" name="Oval 211"/>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213" name="Straight Arrow Connector 212"/>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211" name="Straight Connector 210"/>
                  <p:cNvCxnSpPr>
                    <a:stCxn id="212"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79" name="Group 178"/>
                <p:cNvGrpSpPr/>
                <p:nvPr/>
              </p:nvGrpSpPr>
              <p:grpSpPr>
                <a:xfrm>
                  <a:off x="1259632" y="2025627"/>
                  <a:ext cx="455709" cy="251245"/>
                  <a:chOff x="1259632" y="1805628"/>
                  <a:chExt cx="455709" cy="251245"/>
                </a:xfrm>
              </p:grpSpPr>
              <p:grpSp>
                <p:nvGrpSpPr>
                  <p:cNvPr id="201" name="Group 200"/>
                  <p:cNvGrpSpPr>
                    <a:grpSpLocks noChangeAspect="1"/>
                  </p:cNvGrpSpPr>
                  <p:nvPr/>
                </p:nvGrpSpPr>
                <p:grpSpPr>
                  <a:xfrm>
                    <a:off x="1543891" y="1805628"/>
                    <a:ext cx="171450" cy="190500"/>
                    <a:chOff x="2667000" y="1828800"/>
                    <a:chExt cx="342900" cy="381000"/>
                  </a:xfrm>
                </p:grpSpPr>
                <p:cxnSp>
                  <p:nvCxnSpPr>
                    <p:cNvPr id="206" name="Straight Connector 205"/>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07" name="Straight Connector 206"/>
                    <p:cNvCxnSpPr>
                      <a:endCxn id="208"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08" name="Isosceles Triangle 207"/>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02" name="Group 201"/>
                  <p:cNvGrpSpPr/>
                  <p:nvPr/>
                </p:nvGrpSpPr>
                <p:grpSpPr>
                  <a:xfrm>
                    <a:off x="1398611" y="1862778"/>
                    <a:ext cx="184241" cy="194095"/>
                    <a:chOff x="1403648" y="1862778"/>
                    <a:chExt cx="184241" cy="194095"/>
                  </a:xfrm>
                </p:grpSpPr>
                <p:sp>
                  <p:nvSpPr>
                    <p:cNvPr id="204" name="Oval 203"/>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205" name="Straight Arrow Connector 204"/>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203" name="Straight Connector 202"/>
                  <p:cNvCxnSpPr>
                    <a:stCxn id="204"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80" name="Group 179"/>
                <p:cNvGrpSpPr/>
                <p:nvPr/>
              </p:nvGrpSpPr>
              <p:grpSpPr>
                <a:xfrm>
                  <a:off x="1259632" y="2241651"/>
                  <a:ext cx="455709" cy="251245"/>
                  <a:chOff x="1259632" y="1805628"/>
                  <a:chExt cx="455709" cy="251245"/>
                </a:xfrm>
              </p:grpSpPr>
              <p:grpSp>
                <p:nvGrpSpPr>
                  <p:cNvPr id="193" name="Group 192"/>
                  <p:cNvGrpSpPr>
                    <a:grpSpLocks noChangeAspect="1"/>
                  </p:cNvGrpSpPr>
                  <p:nvPr/>
                </p:nvGrpSpPr>
                <p:grpSpPr>
                  <a:xfrm>
                    <a:off x="1543891" y="1805628"/>
                    <a:ext cx="171450" cy="190500"/>
                    <a:chOff x="2667000" y="1828800"/>
                    <a:chExt cx="342900" cy="381000"/>
                  </a:xfrm>
                </p:grpSpPr>
                <p:cxnSp>
                  <p:nvCxnSpPr>
                    <p:cNvPr id="198" name="Straight Connector 19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9" name="Straight Connector 198"/>
                    <p:cNvCxnSpPr>
                      <a:endCxn id="20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00" name="Isosceles Triangle 19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94" name="Group 193"/>
                  <p:cNvGrpSpPr/>
                  <p:nvPr/>
                </p:nvGrpSpPr>
                <p:grpSpPr>
                  <a:xfrm>
                    <a:off x="1398611" y="1862778"/>
                    <a:ext cx="184241" cy="194095"/>
                    <a:chOff x="1403648" y="1862778"/>
                    <a:chExt cx="184241" cy="194095"/>
                  </a:xfrm>
                </p:grpSpPr>
                <p:sp>
                  <p:nvSpPr>
                    <p:cNvPr id="196" name="Oval 19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97" name="Straight Arrow Connector 19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95" name="Straight Connector 194"/>
                  <p:cNvCxnSpPr>
                    <a:stCxn id="19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81" name="Group 180"/>
                <p:cNvGrpSpPr/>
                <p:nvPr/>
              </p:nvGrpSpPr>
              <p:grpSpPr>
                <a:xfrm>
                  <a:off x="1259632" y="2457675"/>
                  <a:ext cx="455709" cy="251245"/>
                  <a:chOff x="1259632" y="1805628"/>
                  <a:chExt cx="455709" cy="251245"/>
                </a:xfrm>
              </p:grpSpPr>
              <p:grpSp>
                <p:nvGrpSpPr>
                  <p:cNvPr id="185" name="Group 184"/>
                  <p:cNvGrpSpPr>
                    <a:grpSpLocks noChangeAspect="1"/>
                  </p:cNvGrpSpPr>
                  <p:nvPr/>
                </p:nvGrpSpPr>
                <p:grpSpPr>
                  <a:xfrm>
                    <a:off x="1543891" y="1805628"/>
                    <a:ext cx="171450" cy="190500"/>
                    <a:chOff x="2667000" y="1828800"/>
                    <a:chExt cx="342900" cy="381000"/>
                  </a:xfrm>
                </p:grpSpPr>
                <p:cxnSp>
                  <p:nvCxnSpPr>
                    <p:cNvPr id="190" name="Straight Connector 189"/>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1" name="Straight Connector 190"/>
                    <p:cNvCxnSpPr>
                      <a:endCxn id="192"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92" name="Isosceles Triangle 191"/>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86" name="Group 185"/>
                  <p:cNvGrpSpPr/>
                  <p:nvPr/>
                </p:nvGrpSpPr>
                <p:grpSpPr>
                  <a:xfrm>
                    <a:off x="1398611" y="1862778"/>
                    <a:ext cx="184241" cy="194095"/>
                    <a:chOff x="1403648" y="1862778"/>
                    <a:chExt cx="184241" cy="194095"/>
                  </a:xfrm>
                </p:grpSpPr>
                <p:sp>
                  <p:nvSpPr>
                    <p:cNvPr id="188" name="Oval 18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89" name="Straight Arrow Connector 18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87" name="Straight Connector 186"/>
                  <p:cNvCxnSpPr>
                    <a:stCxn id="18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182" name="Straight Connector 181"/>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4" name="Rectangle 183"/>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cxnSp>
            <p:nvCxnSpPr>
              <p:cNvPr id="218" name="Elbow Connector 217"/>
              <p:cNvCxnSpPr>
                <a:stCxn id="174" idx="1"/>
              </p:cNvCxnSpPr>
              <p:nvPr/>
            </p:nvCxnSpPr>
            <p:spPr bwMode="auto">
              <a:xfrm rot="10800000" flipV="1">
                <a:off x="1045615" y="2308712"/>
                <a:ext cx="62529" cy="400207"/>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227" name="Elbow Connector 226"/>
              <p:cNvCxnSpPr>
                <a:stCxn id="184" idx="1"/>
              </p:cNvCxnSpPr>
              <p:nvPr/>
            </p:nvCxnSpPr>
            <p:spPr bwMode="auto">
              <a:xfrm rot="10800000">
                <a:off x="1045615" y="2967453"/>
                <a:ext cx="62528" cy="441960"/>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231" name="Straight Connector 230"/>
              <p:cNvCxnSpPr/>
              <p:nvPr/>
            </p:nvCxnSpPr>
            <p:spPr bwMode="auto">
              <a:xfrm flipH="1">
                <a:off x="983085" y="2708919"/>
                <a:ext cx="62530"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4" name="Straight Connector 233"/>
              <p:cNvCxnSpPr/>
              <p:nvPr/>
            </p:nvCxnSpPr>
            <p:spPr bwMode="auto">
              <a:xfrm flipH="1">
                <a:off x="983085" y="2967453"/>
                <a:ext cx="6253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8" name="TextBox 237"/>
              <p:cNvSpPr txBox="1"/>
              <p:nvPr/>
            </p:nvSpPr>
            <p:spPr>
              <a:xfrm>
                <a:off x="546640" y="2719662"/>
                <a:ext cx="434055" cy="307777"/>
              </a:xfrm>
              <a:prstGeom prst="rect">
                <a:avLst/>
              </a:prstGeom>
              <a:noFill/>
            </p:spPr>
            <p:txBody>
              <a:bodyPr wrap="square" rtlCol="0">
                <a:spAutoFit/>
              </a:bodyPr>
              <a:lstStyle/>
              <a:p>
                <a:r>
                  <a:rPr lang="en-US" sz="1400" dirty="0" smtClean="0">
                    <a:solidFill>
                      <a:schemeClr val="tx1"/>
                    </a:solidFill>
                  </a:rPr>
                  <a:t>BB</a:t>
                </a:r>
                <a:endParaRPr lang="en-US" sz="1400" dirty="0">
                  <a:solidFill>
                    <a:schemeClr val="tx1"/>
                  </a:solidFill>
                </a:endParaRPr>
              </a:p>
            </p:txBody>
          </p:sp>
          <p:cxnSp>
            <p:nvCxnSpPr>
              <p:cNvPr id="240" name="Straight Connector 239"/>
              <p:cNvCxnSpPr/>
              <p:nvPr/>
            </p:nvCxnSpPr>
            <p:spPr bwMode="auto">
              <a:xfrm>
                <a:off x="467544" y="2741582"/>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467544" y="2967453"/>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58" name="TextBox 457"/>
            <p:cNvSpPr txBox="1"/>
            <p:nvPr/>
          </p:nvSpPr>
          <p:spPr>
            <a:xfrm>
              <a:off x="1178144" y="2017576"/>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sp>
          <p:nvSpPr>
            <p:cNvPr id="459" name="TextBox 458"/>
            <p:cNvSpPr txBox="1"/>
            <p:nvPr/>
          </p:nvSpPr>
          <p:spPr>
            <a:xfrm>
              <a:off x="1157250" y="3128193"/>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grpSp>
      <p:grpSp>
        <p:nvGrpSpPr>
          <p:cNvPr id="463" name="Group 462"/>
          <p:cNvGrpSpPr/>
          <p:nvPr/>
        </p:nvGrpSpPr>
        <p:grpSpPr>
          <a:xfrm>
            <a:off x="5076056" y="1628800"/>
            <a:ext cx="2232248" cy="2086649"/>
            <a:chOff x="3872719" y="1628800"/>
            <a:chExt cx="2232248" cy="2086649"/>
          </a:xfrm>
        </p:grpSpPr>
        <p:grpSp>
          <p:nvGrpSpPr>
            <p:cNvPr id="350" name="Group 349"/>
            <p:cNvGrpSpPr/>
            <p:nvPr/>
          </p:nvGrpSpPr>
          <p:grpSpPr>
            <a:xfrm flipH="1">
              <a:off x="3872719" y="1628800"/>
              <a:ext cx="2232248" cy="2086649"/>
              <a:chOff x="467544" y="1774399"/>
              <a:chExt cx="2232248" cy="2086649"/>
            </a:xfrm>
          </p:grpSpPr>
          <p:grpSp>
            <p:nvGrpSpPr>
              <p:cNvPr id="351" name="Group 350"/>
              <p:cNvGrpSpPr>
                <a:grpSpLocks noChangeAspect="1"/>
              </p:cNvGrpSpPr>
              <p:nvPr/>
            </p:nvGrpSpPr>
            <p:grpSpPr>
              <a:xfrm>
                <a:off x="2150305" y="1774399"/>
                <a:ext cx="546216" cy="976123"/>
                <a:chOff x="3047999" y="1524000"/>
                <a:chExt cx="1114728" cy="1992088"/>
              </a:xfrm>
            </p:grpSpPr>
            <p:sp>
              <p:nvSpPr>
                <p:cNvPr id="449" name="Oval 448"/>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0" name="Oval 449"/>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1" name="Oval 450"/>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2" name="Oval 451"/>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3" name="Oval 452"/>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4" name="Oval 453"/>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5" name="Oval 454"/>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6" name="Oval 455"/>
                <p:cNvSpPr/>
                <p:nvPr/>
              </p:nvSpPr>
              <p:spPr bwMode="auto">
                <a:xfrm rot="16674603" flipV="1">
                  <a:off x="3533386" y="2100760"/>
                  <a:ext cx="210024"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52" name="Group 351"/>
              <p:cNvGrpSpPr>
                <a:grpSpLocks noChangeAspect="1"/>
              </p:cNvGrpSpPr>
              <p:nvPr/>
            </p:nvGrpSpPr>
            <p:grpSpPr>
              <a:xfrm>
                <a:off x="2153576" y="2884925"/>
                <a:ext cx="546216" cy="976123"/>
                <a:chOff x="3047999" y="1524000"/>
                <a:chExt cx="1114728" cy="1992088"/>
              </a:xfrm>
            </p:grpSpPr>
            <p:sp>
              <p:nvSpPr>
                <p:cNvPr id="441" name="Oval 440"/>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2" name="Oval 441"/>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3" name="Oval 442"/>
                <p:cNvSpPr/>
                <p:nvPr/>
              </p:nvSpPr>
              <p:spPr bwMode="auto">
                <a:xfrm rot="3551079">
                  <a:off x="3490383" y="1689467"/>
                  <a:ext cx="200593"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4" name="Oval 443"/>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5" name="Oval 444"/>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6" name="Oval 445"/>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7" name="Oval 446"/>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8" name="Oval 447"/>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53" name="Group 352"/>
              <p:cNvGrpSpPr/>
              <p:nvPr/>
            </p:nvGrpSpPr>
            <p:grpSpPr>
              <a:xfrm>
                <a:off x="1108143" y="1809603"/>
                <a:ext cx="959765" cy="899317"/>
                <a:chOff x="755576" y="1809603"/>
                <a:chExt cx="959765" cy="899317"/>
              </a:xfrm>
            </p:grpSpPr>
            <p:grpSp>
              <p:nvGrpSpPr>
                <p:cNvPr id="402" name="Group 401"/>
                <p:cNvGrpSpPr/>
                <p:nvPr/>
              </p:nvGrpSpPr>
              <p:grpSpPr>
                <a:xfrm>
                  <a:off x="1259632" y="1809603"/>
                  <a:ext cx="455709" cy="251245"/>
                  <a:chOff x="1259632" y="1805628"/>
                  <a:chExt cx="455709" cy="251245"/>
                </a:xfrm>
              </p:grpSpPr>
              <p:grpSp>
                <p:nvGrpSpPr>
                  <p:cNvPr id="433" name="Group 432"/>
                  <p:cNvGrpSpPr>
                    <a:grpSpLocks noChangeAspect="1"/>
                  </p:cNvGrpSpPr>
                  <p:nvPr/>
                </p:nvGrpSpPr>
                <p:grpSpPr>
                  <a:xfrm>
                    <a:off x="1543891" y="1805628"/>
                    <a:ext cx="171450" cy="190500"/>
                    <a:chOff x="2667000" y="1828800"/>
                    <a:chExt cx="342900" cy="381000"/>
                  </a:xfrm>
                </p:grpSpPr>
                <p:cxnSp>
                  <p:nvCxnSpPr>
                    <p:cNvPr id="438" name="Straight Connector 43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39" name="Straight Connector 438"/>
                    <p:cNvCxnSpPr>
                      <a:endCxn id="44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40" name="Isosceles Triangle 43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34" name="Group 433"/>
                  <p:cNvGrpSpPr/>
                  <p:nvPr/>
                </p:nvGrpSpPr>
                <p:grpSpPr>
                  <a:xfrm>
                    <a:off x="1398611" y="1862778"/>
                    <a:ext cx="184241" cy="194095"/>
                    <a:chOff x="1403648" y="1862778"/>
                    <a:chExt cx="184241" cy="194095"/>
                  </a:xfrm>
                </p:grpSpPr>
                <p:sp>
                  <p:nvSpPr>
                    <p:cNvPr id="436" name="Oval 43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37" name="Straight Arrow Connector 43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35" name="Straight Connector 434"/>
                  <p:cNvCxnSpPr>
                    <a:stCxn id="43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3" name="Group 402"/>
                <p:cNvGrpSpPr/>
                <p:nvPr/>
              </p:nvGrpSpPr>
              <p:grpSpPr>
                <a:xfrm>
                  <a:off x="1259632" y="2025627"/>
                  <a:ext cx="455709" cy="251245"/>
                  <a:chOff x="1259632" y="1805628"/>
                  <a:chExt cx="455709" cy="251245"/>
                </a:xfrm>
              </p:grpSpPr>
              <p:grpSp>
                <p:nvGrpSpPr>
                  <p:cNvPr id="425" name="Group 424"/>
                  <p:cNvGrpSpPr>
                    <a:grpSpLocks noChangeAspect="1"/>
                  </p:cNvGrpSpPr>
                  <p:nvPr/>
                </p:nvGrpSpPr>
                <p:grpSpPr>
                  <a:xfrm>
                    <a:off x="1543891" y="1805628"/>
                    <a:ext cx="171450" cy="190500"/>
                    <a:chOff x="2667000" y="1828800"/>
                    <a:chExt cx="342900" cy="381000"/>
                  </a:xfrm>
                </p:grpSpPr>
                <p:cxnSp>
                  <p:nvCxnSpPr>
                    <p:cNvPr id="430" name="Straight Connector 429"/>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31" name="Straight Connector 430"/>
                    <p:cNvCxnSpPr>
                      <a:endCxn id="432"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32" name="Isosceles Triangle 431"/>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26" name="Group 425"/>
                  <p:cNvGrpSpPr/>
                  <p:nvPr/>
                </p:nvGrpSpPr>
                <p:grpSpPr>
                  <a:xfrm>
                    <a:off x="1398611" y="1862778"/>
                    <a:ext cx="184241" cy="194095"/>
                    <a:chOff x="1403648" y="1862778"/>
                    <a:chExt cx="184241" cy="194095"/>
                  </a:xfrm>
                </p:grpSpPr>
                <p:sp>
                  <p:nvSpPr>
                    <p:cNvPr id="428" name="Oval 42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29" name="Straight Arrow Connector 42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27" name="Straight Connector 426"/>
                  <p:cNvCxnSpPr>
                    <a:stCxn id="42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4" name="Group 403"/>
                <p:cNvGrpSpPr/>
                <p:nvPr/>
              </p:nvGrpSpPr>
              <p:grpSpPr>
                <a:xfrm>
                  <a:off x="1259632" y="2241651"/>
                  <a:ext cx="455709" cy="251245"/>
                  <a:chOff x="1259632" y="1805628"/>
                  <a:chExt cx="455709" cy="251245"/>
                </a:xfrm>
              </p:grpSpPr>
              <p:grpSp>
                <p:nvGrpSpPr>
                  <p:cNvPr id="417" name="Group 416"/>
                  <p:cNvGrpSpPr>
                    <a:grpSpLocks noChangeAspect="1"/>
                  </p:cNvGrpSpPr>
                  <p:nvPr/>
                </p:nvGrpSpPr>
                <p:grpSpPr>
                  <a:xfrm>
                    <a:off x="1543891" y="1805628"/>
                    <a:ext cx="171450" cy="190500"/>
                    <a:chOff x="2667000" y="1828800"/>
                    <a:chExt cx="342900" cy="381000"/>
                  </a:xfrm>
                </p:grpSpPr>
                <p:cxnSp>
                  <p:nvCxnSpPr>
                    <p:cNvPr id="422" name="Straight Connector 421"/>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23" name="Straight Connector 422"/>
                    <p:cNvCxnSpPr>
                      <a:endCxn id="424"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24" name="Isosceles Triangle 423"/>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18" name="Group 417"/>
                  <p:cNvGrpSpPr/>
                  <p:nvPr/>
                </p:nvGrpSpPr>
                <p:grpSpPr>
                  <a:xfrm>
                    <a:off x="1398611" y="1862778"/>
                    <a:ext cx="184241" cy="194095"/>
                    <a:chOff x="1403648" y="1862778"/>
                    <a:chExt cx="184241" cy="194095"/>
                  </a:xfrm>
                </p:grpSpPr>
                <p:sp>
                  <p:nvSpPr>
                    <p:cNvPr id="420" name="Oval 419"/>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21" name="Straight Arrow Connector 420"/>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19" name="Straight Connector 418"/>
                  <p:cNvCxnSpPr>
                    <a:stCxn id="420"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5" name="Group 404"/>
                <p:cNvGrpSpPr/>
                <p:nvPr/>
              </p:nvGrpSpPr>
              <p:grpSpPr>
                <a:xfrm>
                  <a:off x="1259632" y="2457675"/>
                  <a:ext cx="455709" cy="251245"/>
                  <a:chOff x="1259632" y="1805628"/>
                  <a:chExt cx="455709" cy="251245"/>
                </a:xfrm>
              </p:grpSpPr>
              <p:grpSp>
                <p:nvGrpSpPr>
                  <p:cNvPr id="409" name="Group 408"/>
                  <p:cNvGrpSpPr>
                    <a:grpSpLocks noChangeAspect="1"/>
                  </p:cNvGrpSpPr>
                  <p:nvPr/>
                </p:nvGrpSpPr>
                <p:grpSpPr>
                  <a:xfrm>
                    <a:off x="1543891" y="1805628"/>
                    <a:ext cx="171450" cy="190500"/>
                    <a:chOff x="2667000" y="1828800"/>
                    <a:chExt cx="342900" cy="381000"/>
                  </a:xfrm>
                </p:grpSpPr>
                <p:cxnSp>
                  <p:nvCxnSpPr>
                    <p:cNvPr id="414" name="Straight Connector 413"/>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15" name="Straight Connector 414"/>
                    <p:cNvCxnSpPr>
                      <a:endCxn id="416"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16" name="Isosceles Triangle 415"/>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10" name="Group 409"/>
                  <p:cNvGrpSpPr/>
                  <p:nvPr/>
                </p:nvGrpSpPr>
                <p:grpSpPr>
                  <a:xfrm>
                    <a:off x="1398611" y="1862778"/>
                    <a:ext cx="184241" cy="194095"/>
                    <a:chOff x="1403648" y="1862778"/>
                    <a:chExt cx="184241" cy="194095"/>
                  </a:xfrm>
                </p:grpSpPr>
                <p:sp>
                  <p:nvSpPr>
                    <p:cNvPr id="412" name="Oval 411"/>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13" name="Straight Arrow Connector 412"/>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11" name="Straight Connector 410"/>
                  <p:cNvCxnSpPr>
                    <a:stCxn id="412"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406" name="Straight Connector 405"/>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7" name="Straight Connector 406"/>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8" name="Rectangle 407"/>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354" name="Rectangle 353"/>
              <p:cNvSpPr/>
              <p:nvPr/>
            </p:nvSpPr>
            <p:spPr bwMode="auto">
              <a:xfrm>
                <a:off x="551037" y="2634812"/>
                <a:ext cx="432048" cy="44946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355" name="Group 354"/>
              <p:cNvGrpSpPr/>
              <p:nvPr/>
            </p:nvGrpSpPr>
            <p:grpSpPr>
              <a:xfrm>
                <a:off x="1108143" y="2910303"/>
                <a:ext cx="959765" cy="899317"/>
                <a:chOff x="755576" y="1809603"/>
                <a:chExt cx="959765" cy="899317"/>
              </a:xfrm>
            </p:grpSpPr>
            <p:grpSp>
              <p:nvGrpSpPr>
                <p:cNvPr id="363" name="Group 362"/>
                <p:cNvGrpSpPr/>
                <p:nvPr/>
              </p:nvGrpSpPr>
              <p:grpSpPr>
                <a:xfrm>
                  <a:off x="1259632" y="1809603"/>
                  <a:ext cx="455709" cy="251245"/>
                  <a:chOff x="1259632" y="1805628"/>
                  <a:chExt cx="455709" cy="251245"/>
                </a:xfrm>
              </p:grpSpPr>
              <p:grpSp>
                <p:nvGrpSpPr>
                  <p:cNvPr id="394" name="Group 393"/>
                  <p:cNvGrpSpPr>
                    <a:grpSpLocks noChangeAspect="1"/>
                  </p:cNvGrpSpPr>
                  <p:nvPr/>
                </p:nvGrpSpPr>
                <p:grpSpPr>
                  <a:xfrm>
                    <a:off x="1543891" y="1805628"/>
                    <a:ext cx="171450" cy="190500"/>
                    <a:chOff x="2667000" y="1828800"/>
                    <a:chExt cx="342900" cy="381000"/>
                  </a:xfrm>
                </p:grpSpPr>
                <p:cxnSp>
                  <p:nvCxnSpPr>
                    <p:cNvPr id="399" name="Straight Connector 398"/>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00" name="Straight Connector 399"/>
                    <p:cNvCxnSpPr>
                      <a:endCxn id="401"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01" name="Isosceles Triangle 400"/>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95" name="Group 394"/>
                  <p:cNvGrpSpPr/>
                  <p:nvPr/>
                </p:nvGrpSpPr>
                <p:grpSpPr>
                  <a:xfrm>
                    <a:off x="1398611" y="1862778"/>
                    <a:ext cx="184241" cy="194095"/>
                    <a:chOff x="1403648" y="1862778"/>
                    <a:chExt cx="184241" cy="194095"/>
                  </a:xfrm>
                </p:grpSpPr>
                <p:sp>
                  <p:nvSpPr>
                    <p:cNvPr id="397" name="Oval 396"/>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98" name="Straight Arrow Connector 397"/>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96" name="Straight Connector 395"/>
                  <p:cNvCxnSpPr>
                    <a:stCxn id="397"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4" name="Group 363"/>
                <p:cNvGrpSpPr/>
                <p:nvPr/>
              </p:nvGrpSpPr>
              <p:grpSpPr>
                <a:xfrm>
                  <a:off x="1259632" y="2025627"/>
                  <a:ext cx="455709" cy="251245"/>
                  <a:chOff x="1259632" y="1805628"/>
                  <a:chExt cx="455709" cy="251245"/>
                </a:xfrm>
              </p:grpSpPr>
              <p:grpSp>
                <p:nvGrpSpPr>
                  <p:cNvPr id="386" name="Group 385"/>
                  <p:cNvGrpSpPr>
                    <a:grpSpLocks noChangeAspect="1"/>
                  </p:cNvGrpSpPr>
                  <p:nvPr/>
                </p:nvGrpSpPr>
                <p:grpSpPr>
                  <a:xfrm>
                    <a:off x="1543891" y="1805628"/>
                    <a:ext cx="171450" cy="190500"/>
                    <a:chOff x="2667000" y="1828800"/>
                    <a:chExt cx="342900" cy="381000"/>
                  </a:xfrm>
                </p:grpSpPr>
                <p:cxnSp>
                  <p:nvCxnSpPr>
                    <p:cNvPr id="391" name="Straight Connector 390"/>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92" name="Straight Connector 391"/>
                    <p:cNvCxnSpPr>
                      <a:endCxn id="393"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93" name="Isosceles Triangle 392"/>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87" name="Group 386"/>
                  <p:cNvGrpSpPr/>
                  <p:nvPr/>
                </p:nvGrpSpPr>
                <p:grpSpPr>
                  <a:xfrm>
                    <a:off x="1398611" y="1862778"/>
                    <a:ext cx="184241" cy="194095"/>
                    <a:chOff x="1403648" y="1862778"/>
                    <a:chExt cx="184241" cy="194095"/>
                  </a:xfrm>
                </p:grpSpPr>
                <p:sp>
                  <p:nvSpPr>
                    <p:cNvPr id="389" name="Oval 388"/>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90" name="Straight Arrow Connector 389"/>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88" name="Straight Connector 387"/>
                  <p:cNvCxnSpPr>
                    <a:stCxn id="389"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5" name="Group 364"/>
                <p:cNvGrpSpPr/>
                <p:nvPr/>
              </p:nvGrpSpPr>
              <p:grpSpPr>
                <a:xfrm>
                  <a:off x="1259632" y="2241651"/>
                  <a:ext cx="455709" cy="251245"/>
                  <a:chOff x="1259632" y="1805628"/>
                  <a:chExt cx="455709" cy="251245"/>
                </a:xfrm>
              </p:grpSpPr>
              <p:grpSp>
                <p:nvGrpSpPr>
                  <p:cNvPr id="378" name="Group 377"/>
                  <p:cNvGrpSpPr>
                    <a:grpSpLocks noChangeAspect="1"/>
                  </p:cNvGrpSpPr>
                  <p:nvPr/>
                </p:nvGrpSpPr>
                <p:grpSpPr>
                  <a:xfrm>
                    <a:off x="1543891" y="1805628"/>
                    <a:ext cx="171450" cy="190500"/>
                    <a:chOff x="2667000" y="1828800"/>
                    <a:chExt cx="342900" cy="381000"/>
                  </a:xfrm>
                </p:grpSpPr>
                <p:cxnSp>
                  <p:nvCxnSpPr>
                    <p:cNvPr id="383" name="Straight Connector 382"/>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84" name="Straight Connector 383"/>
                    <p:cNvCxnSpPr>
                      <a:endCxn id="385"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85" name="Isosceles Triangle 384"/>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79" name="Group 378"/>
                  <p:cNvGrpSpPr/>
                  <p:nvPr/>
                </p:nvGrpSpPr>
                <p:grpSpPr>
                  <a:xfrm>
                    <a:off x="1398611" y="1862778"/>
                    <a:ext cx="184241" cy="194095"/>
                    <a:chOff x="1403648" y="1862778"/>
                    <a:chExt cx="184241" cy="194095"/>
                  </a:xfrm>
                </p:grpSpPr>
                <p:sp>
                  <p:nvSpPr>
                    <p:cNvPr id="381" name="Oval 380"/>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82" name="Straight Arrow Connector 381"/>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80" name="Straight Connector 379"/>
                  <p:cNvCxnSpPr>
                    <a:stCxn id="381"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6" name="Group 365"/>
                <p:cNvGrpSpPr/>
                <p:nvPr/>
              </p:nvGrpSpPr>
              <p:grpSpPr>
                <a:xfrm>
                  <a:off x="1259632" y="2457675"/>
                  <a:ext cx="455709" cy="251245"/>
                  <a:chOff x="1259632" y="1805628"/>
                  <a:chExt cx="455709" cy="251245"/>
                </a:xfrm>
              </p:grpSpPr>
              <p:grpSp>
                <p:nvGrpSpPr>
                  <p:cNvPr id="370" name="Group 369"/>
                  <p:cNvGrpSpPr>
                    <a:grpSpLocks noChangeAspect="1"/>
                  </p:cNvGrpSpPr>
                  <p:nvPr/>
                </p:nvGrpSpPr>
                <p:grpSpPr>
                  <a:xfrm>
                    <a:off x="1543891" y="1805628"/>
                    <a:ext cx="171450" cy="190500"/>
                    <a:chOff x="2667000" y="1828800"/>
                    <a:chExt cx="342900" cy="381000"/>
                  </a:xfrm>
                </p:grpSpPr>
                <p:cxnSp>
                  <p:nvCxnSpPr>
                    <p:cNvPr id="375" name="Straight Connector 374"/>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76" name="Straight Connector 375"/>
                    <p:cNvCxnSpPr>
                      <a:endCxn id="377"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77" name="Isosceles Triangle 376"/>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71" name="Group 370"/>
                  <p:cNvGrpSpPr/>
                  <p:nvPr/>
                </p:nvGrpSpPr>
                <p:grpSpPr>
                  <a:xfrm>
                    <a:off x="1398611" y="1862778"/>
                    <a:ext cx="184241" cy="194095"/>
                    <a:chOff x="1403648" y="1862778"/>
                    <a:chExt cx="184241" cy="194095"/>
                  </a:xfrm>
                </p:grpSpPr>
                <p:sp>
                  <p:nvSpPr>
                    <p:cNvPr id="373" name="Oval 372"/>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74" name="Straight Arrow Connector 373"/>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72" name="Straight Connector 371"/>
                  <p:cNvCxnSpPr>
                    <a:stCxn id="373"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367" name="Straight Connector 366"/>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9" name="Rectangle 368"/>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cxnSp>
            <p:nvCxnSpPr>
              <p:cNvPr id="356" name="Elbow Connector 355"/>
              <p:cNvCxnSpPr>
                <a:stCxn id="408" idx="1"/>
              </p:cNvCxnSpPr>
              <p:nvPr/>
            </p:nvCxnSpPr>
            <p:spPr bwMode="auto">
              <a:xfrm rot="10800000" flipV="1">
                <a:off x="1045615" y="2308712"/>
                <a:ext cx="62529" cy="400207"/>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57" name="Elbow Connector 356"/>
              <p:cNvCxnSpPr>
                <a:stCxn id="369" idx="1"/>
              </p:cNvCxnSpPr>
              <p:nvPr/>
            </p:nvCxnSpPr>
            <p:spPr bwMode="auto">
              <a:xfrm rot="10800000">
                <a:off x="1045615" y="2967453"/>
                <a:ext cx="62528" cy="441960"/>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flipH="1">
                <a:off x="983085" y="2708919"/>
                <a:ext cx="62530"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H="1">
                <a:off x="983085" y="2967453"/>
                <a:ext cx="6253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0" name="TextBox 359"/>
              <p:cNvSpPr txBox="1"/>
              <p:nvPr/>
            </p:nvSpPr>
            <p:spPr>
              <a:xfrm>
                <a:off x="546640" y="2719662"/>
                <a:ext cx="434055" cy="307777"/>
              </a:xfrm>
              <a:prstGeom prst="rect">
                <a:avLst/>
              </a:prstGeom>
              <a:noFill/>
            </p:spPr>
            <p:txBody>
              <a:bodyPr wrap="square" rtlCol="0">
                <a:spAutoFit/>
              </a:bodyPr>
              <a:lstStyle/>
              <a:p>
                <a:r>
                  <a:rPr lang="en-US" sz="1400" dirty="0" smtClean="0">
                    <a:solidFill>
                      <a:schemeClr val="tx1"/>
                    </a:solidFill>
                  </a:rPr>
                  <a:t>BB</a:t>
                </a:r>
                <a:endParaRPr lang="en-US" sz="1400" dirty="0">
                  <a:solidFill>
                    <a:schemeClr val="tx1"/>
                  </a:solidFill>
                </a:endParaRPr>
              </a:p>
            </p:txBody>
          </p:sp>
          <p:cxnSp>
            <p:nvCxnSpPr>
              <p:cNvPr id="361" name="Straight Connector 360"/>
              <p:cNvCxnSpPr/>
              <p:nvPr/>
            </p:nvCxnSpPr>
            <p:spPr bwMode="auto">
              <a:xfrm>
                <a:off x="467544" y="2741582"/>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467544" y="2967453"/>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60" name="TextBox 459"/>
            <p:cNvSpPr txBox="1"/>
            <p:nvPr/>
          </p:nvSpPr>
          <p:spPr>
            <a:xfrm>
              <a:off x="5097320" y="2020585"/>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sp>
          <p:nvSpPr>
            <p:cNvPr id="461" name="TextBox 460"/>
            <p:cNvSpPr txBox="1"/>
            <p:nvPr/>
          </p:nvSpPr>
          <p:spPr>
            <a:xfrm>
              <a:off x="5096000" y="3126184"/>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grpSp>
      <p:sp>
        <p:nvSpPr>
          <p:cNvPr id="465" name="TextBox 464"/>
          <p:cNvSpPr txBox="1"/>
          <p:nvPr/>
        </p:nvSpPr>
        <p:spPr>
          <a:xfrm>
            <a:off x="4224449" y="2273393"/>
            <a:ext cx="792088" cy="769441"/>
          </a:xfrm>
          <a:prstGeom prst="rect">
            <a:avLst/>
          </a:prstGeom>
          <a:noFill/>
        </p:spPr>
        <p:txBody>
          <a:bodyPr wrap="square" rtlCol="0">
            <a:spAutoFit/>
          </a:bodyPr>
          <a:lstStyle/>
          <a:p>
            <a:r>
              <a:rPr lang="en-US" sz="4400" dirty="0" smtClean="0">
                <a:solidFill>
                  <a:schemeClr val="tx1"/>
                </a:solidFill>
              </a:rPr>
              <a:t>H</a:t>
            </a:r>
            <a:endParaRPr lang="en-US" sz="4400" dirty="0">
              <a:solidFill>
                <a:schemeClr val="tx1"/>
              </a:solidFill>
            </a:endParaRPr>
          </a:p>
        </p:txBody>
      </p:sp>
      <p:sp>
        <p:nvSpPr>
          <p:cNvPr id="3" name="Rectangle 2"/>
          <p:cNvSpPr/>
          <p:nvPr/>
        </p:nvSpPr>
        <p:spPr>
          <a:xfrm>
            <a:off x="575718" y="3933056"/>
            <a:ext cx="3648731" cy="2092881"/>
          </a:xfrm>
          <a:prstGeom prst="rect">
            <a:avLst/>
          </a:prstGeom>
        </p:spPr>
        <p:txBody>
          <a:bodyPr wrap="square">
            <a:spAutoFit/>
          </a:bodyPr>
          <a:lstStyle/>
          <a:p>
            <a:r>
              <a:rPr lang="en-US" sz="1800" dirty="0">
                <a:solidFill>
                  <a:schemeClr val="tx1"/>
                </a:solidFill>
              </a:rPr>
              <a:t>2x2 MIMO example: </a:t>
            </a:r>
            <a:endParaRPr lang="en-US" sz="1800" dirty="0" smtClean="0">
              <a:solidFill>
                <a:schemeClr val="tx1"/>
              </a:solidFill>
            </a:endParaRPr>
          </a:p>
          <a:p>
            <a:r>
              <a:rPr lang="en-US" sz="1400" dirty="0">
                <a:solidFill>
                  <a:schemeClr val="tx1"/>
                </a:solidFill>
              </a:rPr>
              <a:t>Beams are selected from a </a:t>
            </a:r>
            <a:r>
              <a:rPr lang="en-US" sz="1400" dirty="0" smtClean="0">
                <a:solidFill>
                  <a:schemeClr val="tx1"/>
                </a:solidFill>
              </a:rPr>
              <a:t>codebook.</a:t>
            </a:r>
          </a:p>
          <a:p>
            <a:r>
              <a:rPr lang="en-US" sz="1400" dirty="0" smtClean="0">
                <a:solidFill>
                  <a:schemeClr val="tx1"/>
                </a:solidFill>
              </a:rPr>
              <a:t>A codebook is a collection of antenna weight vectors.</a:t>
            </a:r>
            <a:endParaRPr lang="en-US" sz="1400" dirty="0">
              <a:solidFill>
                <a:schemeClr val="tx1"/>
              </a:solidFill>
            </a:endParaRPr>
          </a:p>
          <a:p>
            <a:pPr marL="285750" indent="-285750">
              <a:buFont typeface="Arial" panose="020B0604020202020204" pitchFamily="34" charset="0"/>
              <a:buChar char="•"/>
            </a:pPr>
            <a:r>
              <a:rPr lang="en-US" sz="1400" i="1" dirty="0" smtClean="0">
                <a:solidFill>
                  <a:schemeClr val="tx1"/>
                </a:solidFill>
              </a:rPr>
              <a:t>i</a:t>
            </a:r>
            <a:r>
              <a:rPr lang="en-US" sz="1400" baseline="-25000" dirty="0" smtClean="0">
                <a:solidFill>
                  <a:schemeClr val="tx1"/>
                </a:solidFill>
              </a:rPr>
              <a:t>1 </a:t>
            </a:r>
            <a:r>
              <a:rPr lang="en-US" sz="1400" dirty="0" smtClean="0">
                <a:solidFill>
                  <a:schemeClr val="tx1"/>
                </a:solidFill>
              </a:rPr>
              <a:t>: beam </a:t>
            </a:r>
            <a:r>
              <a:rPr lang="en-US" sz="1400" dirty="0">
                <a:solidFill>
                  <a:schemeClr val="tx1"/>
                </a:solidFill>
              </a:rPr>
              <a:t>index for the first transmit </a:t>
            </a:r>
            <a:r>
              <a:rPr lang="en-US" sz="1400" dirty="0" smtClean="0">
                <a:solidFill>
                  <a:schemeClr val="tx1"/>
                </a:solidFill>
              </a:rPr>
              <a:t>array</a:t>
            </a:r>
          </a:p>
          <a:p>
            <a:pPr marL="285750" indent="-285750">
              <a:buFont typeface="Arial" panose="020B0604020202020204" pitchFamily="34" charset="0"/>
              <a:buChar char="•"/>
            </a:pPr>
            <a:r>
              <a:rPr lang="en-US" sz="1400" i="1" dirty="0" smtClean="0">
                <a:solidFill>
                  <a:schemeClr val="tx1"/>
                </a:solidFill>
              </a:rPr>
              <a:t>i</a:t>
            </a:r>
            <a:r>
              <a:rPr lang="en-US" sz="1400" baseline="-25000" dirty="0" smtClean="0">
                <a:solidFill>
                  <a:schemeClr val="tx1"/>
                </a:solidFill>
              </a:rPr>
              <a:t>2 </a:t>
            </a:r>
            <a:r>
              <a:rPr lang="en-US" sz="1400" dirty="0">
                <a:solidFill>
                  <a:schemeClr val="tx1"/>
                </a:solidFill>
              </a:rPr>
              <a:t>: beam index for the </a:t>
            </a:r>
            <a:r>
              <a:rPr lang="en-US" sz="1400" dirty="0" smtClean="0">
                <a:solidFill>
                  <a:schemeClr val="tx1"/>
                </a:solidFill>
              </a:rPr>
              <a:t>second </a:t>
            </a:r>
            <a:r>
              <a:rPr lang="en-US" sz="1400" dirty="0">
                <a:solidFill>
                  <a:schemeClr val="tx1"/>
                </a:solidFill>
              </a:rPr>
              <a:t>transmit array</a:t>
            </a:r>
          </a:p>
          <a:p>
            <a:pPr marL="285750" indent="-285750">
              <a:buFont typeface="Arial" panose="020B0604020202020204" pitchFamily="34" charset="0"/>
              <a:buChar char="•"/>
            </a:pPr>
            <a:r>
              <a:rPr lang="en-US" sz="1400" i="1" dirty="0" smtClean="0">
                <a:solidFill>
                  <a:schemeClr val="tx1"/>
                </a:solidFill>
              </a:rPr>
              <a:t>j</a:t>
            </a:r>
            <a:r>
              <a:rPr lang="en-US" sz="1400" baseline="-25000" dirty="0" smtClean="0">
                <a:solidFill>
                  <a:schemeClr val="tx1"/>
                </a:solidFill>
              </a:rPr>
              <a:t>1 </a:t>
            </a:r>
            <a:r>
              <a:rPr lang="en-US" sz="1400" dirty="0">
                <a:solidFill>
                  <a:schemeClr val="tx1"/>
                </a:solidFill>
              </a:rPr>
              <a:t>: beam index for the first </a:t>
            </a:r>
            <a:r>
              <a:rPr lang="en-US" sz="1400" dirty="0" smtClean="0">
                <a:solidFill>
                  <a:schemeClr val="tx1"/>
                </a:solidFill>
              </a:rPr>
              <a:t>receive </a:t>
            </a:r>
            <a:r>
              <a:rPr lang="en-US" sz="1400" dirty="0">
                <a:solidFill>
                  <a:schemeClr val="tx1"/>
                </a:solidFill>
              </a:rPr>
              <a:t>array</a:t>
            </a:r>
          </a:p>
          <a:p>
            <a:pPr marL="285750" indent="-285750">
              <a:buFont typeface="Arial" panose="020B0604020202020204" pitchFamily="34" charset="0"/>
              <a:buChar char="•"/>
            </a:pPr>
            <a:r>
              <a:rPr lang="en-US" sz="1400" i="1" dirty="0" smtClean="0">
                <a:solidFill>
                  <a:schemeClr val="tx1"/>
                </a:solidFill>
              </a:rPr>
              <a:t>j</a:t>
            </a:r>
            <a:r>
              <a:rPr lang="en-US" sz="1400" baseline="-25000" dirty="0" smtClean="0">
                <a:solidFill>
                  <a:schemeClr val="tx1"/>
                </a:solidFill>
              </a:rPr>
              <a:t>2 </a:t>
            </a:r>
            <a:r>
              <a:rPr lang="en-US" sz="1400" dirty="0">
                <a:solidFill>
                  <a:schemeClr val="tx1"/>
                </a:solidFill>
              </a:rPr>
              <a:t>: beam index for the </a:t>
            </a:r>
            <a:r>
              <a:rPr lang="en-US" sz="1400" dirty="0" smtClean="0">
                <a:solidFill>
                  <a:schemeClr val="tx1"/>
                </a:solidFill>
              </a:rPr>
              <a:t>second receive </a:t>
            </a:r>
            <a:r>
              <a:rPr lang="en-US" sz="1400" dirty="0">
                <a:solidFill>
                  <a:schemeClr val="tx1"/>
                </a:solidFill>
              </a:rPr>
              <a:t>array</a:t>
            </a:r>
          </a:p>
          <a:p>
            <a:pPr marL="285750" indent="-285750">
              <a:buFont typeface="Arial" panose="020B0604020202020204" pitchFamily="34" charset="0"/>
              <a:buChar char="•"/>
            </a:pPr>
            <a:endParaRPr lang="en-US" sz="1400" dirty="0">
              <a:solidFill>
                <a:schemeClr val="tx1"/>
              </a:solidFill>
            </a:endParaRPr>
          </a:p>
        </p:txBody>
      </p:sp>
      <p:sp>
        <p:nvSpPr>
          <p:cNvPr id="230" name="TextBox 229"/>
          <p:cNvSpPr txBox="1">
            <a:spLocks noChangeAspect="1"/>
          </p:cNvSpPr>
          <p:nvPr/>
        </p:nvSpPr>
        <p:spPr>
          <a:xfrm>
            <a:off x="4924008" y="4344612"/>
            <a:ext cx="2240280" cy="461665"/>
          </a:xfrm>
          <a:prstGeom prst="rect">
            <a:avLst/>
          </a:prstGeom>
          <a:noFill/>
          <a:ln w="28575">
            <a:solidFill>
              <a:schemeClr val="accent2">
                <a:lumMod val="75000"/>
              </a:schemeClr>
            </a:solidFill>
          </a:ln>
        </p:spPr>
        <p:txBody>
          <a:bodyPr wrap="square" rtlCol="0">
            <a:spAutoFit/>
          </a:bodyPr>
          <a:lstStyle/>
          <a:p>
            <a:r>
              <a:rPr lang="en-US" dirty="0" smtClean="0">
                <a:solidFill>
                  <a:schemeClr val="tx1"/>
                </a:solidFill>
              </a:rPr>
              <a:t>H=H(</a:t>
            </a:r>
            <a:r>
              <a:rPr lang="en-US" i="1" dirty="0" smtClean="0">
                <a:solidFill>
                  <a:schemeClr val="tx1"/>
                </a:solidFill>
              </a:rPr>
              <a:t>i</a:t>
            </a:r>
            <a:r>
              <a:rPr lang="en-US" baseline="-25000" dirty="0" smtClean="0">
                <a:solidFill>
                  <a:schemeClr val="tx1"/>
                </a:solidFill>
              </a:rPr>
              <a:t>1</a:t>
            </a:r>
            <a:r>
              <a:rPr lang="en-US" dirty="0" smtClean="0">
                <a:solidFill>
                  <a:schemeClr val="tx1"/>
                </a:solidFill>
              </a:rPr>
              <a:t>, </a:t>
            </a:r>
            <a:r>
              <a:rPr lang="en-US" i="1" dirty="0" smtClean="0">
                <a:solidFill>
                  <a:schemeClr val="tx1"/>
                </a:solidFill>
              </a:rPr>
              <a:t>i</a:t>
            </a:r>
            <a:r>
              <a:rPr lang="en-US" baseline="-25000" dirty="0" smtClean="0">
                <a:solidFill>
                  <a:schemeClr val="tx1"/>
                </a:solidFill>
              </a:rPr>
              <a:t>2</a:t>
            </a:r>
            <a:r>
              <a:rPr lang="en-US" dirty="0" smtClean="0">
                <a:solidFill>
                  <a:schemeClr val="tx1"/>
                </a:solidFill>
              </a:rPr>
              <a:t>, </a:t>
            </a:r>
            <a:r>
              <a:rPr lang="en-US" i="1" dirty="0" smtClean="0">
                <a:solidFill>
                  <a:schemeClr val="tx1"/>
                </a:solidFill>
              </a:rPr>
              <a:t>j</a:t>
            </a:r>
            <a:r>
              <a:rPr lang="en-US" baseline="-25000" dirty="0" smtClean="0">
                <a:solidFill>
                  <a:schemeClr val="tx1"/>
                </a:solidFill>
              </a:rPr>
              <a:t>1</a:t>
            </a:r>
            <a:r>
              <a:rPr lang="en-US" dirty="0" smtClean="0">
                <a:solidFill>
                  <a:schemeClr val="tx1"/>
                </a:solidFill>
              </a:rPr>
              <a:t>, </a:t>
            </a:r>
            <a:r>
              <a:rPr lang="en-US" i="1" dirty="0" smtClean="0">
                <a:solidFill>
                  <a:schemeClr val="tx1"/>
                </a:solidFill>
              </a:rPr>
              <a:t>j</a:t>
            </a:r>
            <a:r>
              <a:rPr lang="en-US" baseline="-25000" dirty="0" smtClean="0">
                <a:solidFill>
                  <a:schemeClr val="tx1"/>
                </a:solidFill>
              </a:rPr>
              <a:t>2</a:t>
            </a:r>
            <a:r>
              <a:rPr lang="en-US" dirty="0" smtClean="0">
                <a:solidFill>
                  <a:schemeClr val="tx1"/>
                </a:solidFill>
              </a:rPr>
              <a:t>)</a:t>
            </a:r>
            <a:endParaRPr lang="en-US" dirty="0">
              <a:solidFill>
                <a:schemeClr val="tx1"/>
              </a:solidFill>
            </a:endParaRPr>
          </a:p>
        </p:txBody>
      </p:sp>
      <p:sp>
        <p:nvSpPr>
          <p:cNvPr id="8" name="Rectangle 7"/>
          <p:cNvSpPr/>
          <p:nvPr/>
        </p:nvSpPr>
        <p:spPr>
          <a:xfrm>
            <a:off x="563985" y="5841271"/>
            <a:ext cx="8093544" cy="369332"/>
          </a:xfrm>
          <a:prstGeom prst="rect">
            <a:avLst/>
          </a:prstGeom>
        </p:spPr>
        <p:txBody>
          <a:bodyPr wrap="square">
            <a:spAutoFit/>
          </a:bodyPr>
          <a:lstStyle/>
          <a:p>
            <a:r>
              <a:rPr lang="en-US" sz="1800" dirty="0" smtClean="0">
                <a:solidFill>
                  <a:srgbClr val="FF0000"/>
                </a:solidFill>
              </a:rPr>
              <a:t>- Ideally</a:t>
            </a:r>
            <a:r>
              <a:rPr lang="en-US" sz="1800" dirty="0">
                <a:solidFill>
                  <a:srgbClr val="FF0000"/>
                </a:solidFill>
              </a:rPr>
              <a:t>, the set of all possible </a:t>
            </a:r>
            <a:r>
              <a:rPr lang="en-US" sz="1800" b="1" dirty="0">
                <a:solidFill>
                  <a:srgbClr val="FF0000"/>
                </a:solidFill>
              </a:rPr>
              <a:t>H</a:t>
            </a:r>
            <a:r>
              <a:rPr lang="en-US" sz="1800" dirty="0">
                <a:solidFill>
                  <a:srgbClr val="FF0000"/>
                </a:solidFill>
              </a:rPr>
              <a:t>’s should be checked </a:t>
            </a:r>
            <a:r>
              <a:rPr lang="en-US" sz="1800" dirty="0" smtClean="0">
                <a:solidFill>
                  <a:srgbClr val="FF0000"/>
                </a:solidFill>
              </a:rPr>
              <a:t>to find the optimal beams.</a:t>
            </a:r>
          </a:p>
        </p:txBody>
      </p:sp>
      <p:sp>
        <p:nvSpPr>
          <p:cNvPr id="9" name="Right Arrow 8"/>
          <p:cNvSpPr/>
          <p:nvPr/>
        </p:nvSpPr>
        <p:spPr bwMode="auto">
          <a:xfrm>
            <a:off x="4355976" y="4437112"/>
            <a:ext cx="360040" cy="288032"/>
          </a:xfrm>
          <a:prstGeom prst="rightArrow">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813087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Exhaustive Search for Beam Selection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fr-FR" smtClean="0"/>
              <a:t>Cagatay Capar,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grpSp>
        <p:nvGrpSpPr>
          <p:cNvPr id="236" name="Group 235"/>
          <p:cNvGrpSpPr>
            <a:grpSpLocks noChangeAspect="1"/>
          </p:cNvGrpSpPr>
          <p:nvPr/>
        </p:nvGrpSpPr>
        <p:grpSpPr>
          <a:xfrm>
            <a:off x="170536" y="1627785"/>
            <a:ext cx="3895791" cy="1460654"/>
            <a:chOff x="441395" y="1875751"/>
            <a:chExt cx="5565416" cy="2086649"/>
          </a:xfrm>
        </p:grpSpPr>
        <p:grpSp>
          <p:nvGrpSpPr>
            <p:cNvPr id="7" name="Group 6"/>
            <p:cNvGrpSpPr/>
            <p:nvPr/>
          </p:nvGrpSpPr>
          <p:grpSpPr>
            <a:xfrm>
              <a:off x="441395" y="1875751"/>
              <a:ext cx="2232248" cy="2086649"/>
              <a:chOff x="539552" y="1628800"/>
              <a:chExt cx="2232248" cy="2086649"/>
            </a:xfrm>
          </p:grpSpPr>
          <p:grpSp>
            <p:nvGrpSpPr>
              <p:cNvPr id="8" name="Group 7"/>
              <p:cNvGrpSpPr/>
              <p:nvPr/>
            </p:nvGrpSpPr>
            <p:grpSpPr>
              <a:xfrm>
                <a:off x="539552" y="1628800"/>
                <a:ext cx="2232248" cy="2086649"/>
                <a:chOff x="467544" y="1774399"/>
                <a:chExt cx="2232248" cy="2086649"/>
              </a:xfrm>
            </p:grpSpPr>
            <p:grpSp>
              <p:nvGrpSpPr>
                <p:cNvPr id="11" name="Group 10"/>
                <p:cNvGrpSpPr>
                  <a:grpSpLocks noChangeAspect="1"/>
                </p:cNvGrpSpPr>
                <p:nvPr/>
              </p:nvGrpSpPr>
              <p:grpSpPr>
                <a:xfrm>
                  <a:off x="2150305" y="1774399"/>
                  <a:ext cx="546216" cy="976123"/>
                  <a:chOff x="3047999" y="1524000"/>
                  <a:chExt cx="1114728" cy="1992088"/>
                </a:xfrm>
              </p:grpSpPr>
              <p:sp>
                <p:nvSpPr>
                  <p:cNvPr id="109" name="Oval 108"/>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10" name="Oval 109"/>
                  <p:cNvSpPr/>
                  <p:nvPr/>
                </p:nvSpPr>
                <p:spPr bwMode="auto">
                  <a:xfrm rot="2018591">
                    <a:off x="3325301" y="1540630"/>
                    <a:ext cx="157461"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11" name="Oval 110"/>
                  <p:cNvSpPr/>
                  <p:nvPr/>
                </p:nvSpPr>
                <p:spPr bwMode="auto">
                  <a:xfrm rot="3551079">
                    <a:off x="3490383" y="1689467"/>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12" name="Oval 111"/>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13" name="Oval 112"/>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14" name="Oval 113"/>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15" name="Oval 114"/>
                  <p:cNvSpPr/>
                  <p:nvPr/>
                </p:nvSpPr>
                <p:spPr bwMode="auto">
                  <a:xfrm rot="18048921" flipV="1">
                    <a:off x="3522489" y="2297838"/>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16" name="Oval 115"/>
                  <p:cNvSpPr/>
                  <p:nvPr/>
                </p:nvSpPr>
                <p:spPr bwMode="auto">
                  <a:xfrm rot="16674603" flipV="1">
                    <a:off x="3533386" y="2100760"/>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2" name="Group 11"/>
                <p:cNvGrpSpPr>
                  <a:grpSpLocks noChangeAspect="1"/>
                </p:cNvGrpSpPr>
                <p:nvPr/>
              </p:nvGrpSpPr>
              <p:grpSpPr>
                <a:xfrm>
                  <a:off x="2153576" y="2884925"/>
                  <a:ext cx="546216" cy="976123"/>
                  <a:chOff x="3047999" y="1524000"/>
                  <a:chExt cx="1114728" cy="1992088"/>
                </a:xfrm>
              </p:grpSpPr>
              <p:sp>
                <p:nvSpPr>
                  <p:cNvPr id="101" name="Oval 100"/>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02" name="Oval 101"/>
                  <p:cNvSpPr/>
                  <p:nvPr/>
                </p:nvSpPr>
                <p:spPr bwMode="auto">
                  <a:xfrm rot="2018591">
                    <a:off x="3325301" y="15406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03" name="Oval 102"/>
                  <p:cNvSpPr/>
                  <p:nvPr/>
                </p:nvSpPr>
                <p:spPr bwMode="auto">
                  <a:xfrm rot="3551079">
                    <a:off x="3490383" y="1689467"/>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04" name="Oval 103"/>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05" name="Oval 104"/>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06" name="Oval 105"/>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07" name="Oval 106"/>
                  <p:cNvSpPr/>
                  <p:nvPr/>
                </p:nvSpPr>
                <p:spPr bwMode="auto">
                  <a:xfrm rot="18048921" flipV="1">
                    <a:off x="3522489" y="2297838"/>
                    <a:ext cx="200593"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108" name="Oval 107"/>
                  <p:cNvSpPr/>
                  <p:nvPr/>
                </p:nvSpPr>
                <p:spPr bwMode="auto">
                  <a:xfrm rot="16674603" flipV="1">
                    <a:off x="3533386" y="2100760"/>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3" name="Group 12"/>
                <p:cNvGrpSpPr/>
                <p:nvPr/>
              </p:nvGrpSpPr>
              <p:grpSpPr>
                <a:xfrm>
                  <a:off x="1108143" y="1809603"/>
                  <a:ext cx="959765" cy="899317"/>
                  <a:chOff x="755576" y="1809603"/>
                  <a:chExt cx="959765" cy="899317"/>
                </a:xfrm>
              </p:grpSpPr>
              <p:grpSp>
                <p:nvGrpSpPr>
                  <p:cNvPr id="62" name="Group 61"/>
                  <p:cNvGrpSpPr/>
                  <p:nvPr/>
                </p:nvGrpSpPr>
                <p:grpSpPr>
                  <a:xfrm>
                    <a:off x="1259632" y="1809603"/>
                    <a:ext cx="455709" cy="251245"/>
                    <a:chOff x="1259632" y="1805628"/>
                    <a:chExt cx="455709" cy="251245"/>
                  </a:xfrm>
                </p:grpSpPr>
                <p:grpSp>
                  <p:nvGrpSpPr>
                    <p:cNvPr id="93" name="Group 92"/>
                    <p:cNvGrpSpPr>
                      <a:grpSpLocks noChangeAspect="1"/>
                    </p:cNvGrpSpPr>
                    <p:nvPr/>
                  </p:nvGrpSpPr>
                  <p:grpSpPr>
                    <a:xfrm>
                      <a:off x="1543891" y="1805628"/>
                      <a:ext cx="171450" cy="190500"/>
                      <a:chOff x="2667000" y="1828800"/>
                      <a:chExt cx="342900" cy="381000"/>
                    </a:xfrm>
                  </p:grpSpPr>
                  <p:cxnSp>
                    <p:nvCxnSpPr>
                      <p:cNvPr id="98" name="Straight Connector 97"/>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99" name="Straight Connector 98"/>
                      <p:cNvCxnSpPr>
                        <a:endCxn id="100"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100" name="Isosceles Triangle 99"/>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94" name="Group 93"/>
                    <p:cNvGrpSpPr/>
                    <p:nvPr/>
                  </p:nvGrpSpPr>
                  <p:grpSpPr>
                    <a:xfrm>
                      <a:off x="1398611" y="1862778"/>
                      <a:ext cx="184241" cy="194095"/>
                      <a:chOff x="1403648" y="1862778"/>
                      <a:chExt cx="184241" cy="194095"/>
                    </a:xfrm>
                  </p:grpSpPr>
                  <p:sp>
                    <p:nvSpPr>
                      <p:cNvPr id="96" name="Oval 95"/>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97" name="Straight Arrow Connector 96"/>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95" name="Straight Connector 94"/>
                    <p:cNvCxnSpPr>
                      <a:stCxn id="96"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63" name="Group 62"/>
                  <p:cNvGrpSpPr/>
                  <p:nvPr/>
                </p:nvGrpSpPr>
                <p:grpSpPr>
                  <a:xfrm>
                    <a:off x="1259632" y="2025627"/>
                    <a:ext cx="455709" cy="251245"/>
                    <a:chOff x="1259632" y="1805628"/>
                    <a:chExt cx="455709" cy="251245"/>
                  </a:xfrm>
                </p:grpSpPr>
                <p:grpSp>
                  <p:nvGrpSpPr>
                    <p:cNvPr id="85" name="Group 84"/>
                    <p:cNvGrpSpPr>
                      <a:grpSpLocks noChangeAspect="1"/>
                    </p:cNvGrpSpPr>
                    <p:nvPr/>
                  </p:nvGrpSpPr>
                  <p:grpSpPr>
                    <a:xfrm>
                      <a:off x="1543891" y="1805628"/>
                      <a:ext cx="171450" cy="190500"/>
                      <a:chOff x="2667000" y="1828800"/>
                      <a:chExt cx="342900" cy="381000"/>
                    </a:xfrm>
                  </p:grpSpPr>
                  <p:cxnSp>
                    <p:nvCxnSpPr>
                      <p:cNvPr id="90" name="Straight Connector 89"/>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91" name="Straight Connector 90"/>
                      <p:cNvCxnSpPr>
                        <a:endCxn id="92"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92" name="Isosceles Triangle 91"/>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86" name="Group 85"/>
                    <p:cNvGrpSpPr/>
                    <p:nvPr/>
                  </p:nvGrpSpPr>
                  <p:grpSpPr>
                    <a:xfrm>
                      <a:off x="1398611" y="1862778"/>
                      <a:ext cx="184241" cy="194095"/>
                      <a:chOff x="1403648" y="1862778"/>
                      <a:chExt cx="184241" cy="194095"/>
                    </a:xfrm>
                  </p:grpSpPr>
                  <p:sp>
                    <p:nvSpPr>
                      <p:cNvPr id="88" name="Oval 87"/>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89" name="Straight Arrow Connector 88"/>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7" name="Straight Connector 86"/>
                    <p:cNvCxnSpPr>
                      <a:stCxn id="88"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64" name="Group 63"/>
                  <p:cNvGrpSpPr/>
                  <p:nvPr/>
                </p:nvGrpSpPr>
                <p:grpSpPr>
                  <a:xfrm>
                    <a:off x="1259632" y="2241651"/>
                    <a:ext cx="455709" cy="251245"/>
                    <a:chOff x="1259632" y="1805628"/>
                    <a:chExt cx="455709" cy="251245"/>
                  </a:xfrm>
                </p:grpSpPr>
                <p:grpSp>
                  <p:nvGrpSpPr>
                    <p:cNvPr id="77" name="Group 76"/>
                    <p:cNvGrpSpPr>
                      <a:grpSpLocks noChangeAspect="1"/>
                    </p:cNvGrpSpPr>
                    <p:nvPr/>
                  </p:nvGrpSpPr>
                  <p:grpSpPr>
                    <a:xfrm>
                      <a:off x="1543891" y="1805628"/>
                      <a:ext cx="171450" cy="190500"/>
                      <a:chOff x="2667000" y="1828800"/>
                      <a:chExt cx="342900" cy="381000"/>
                    </a:xfrm>
                  </p:grpSpPr>
                  <p:cxnSp>
                    <p:nvCxnSpPr>
                      <p:cNvPr id="82" name="Straight Connector 81"/>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3" name="Straight Connector 82"/>
                      <p:cNvCxnSpPr>
                        <a:endCxn id="84"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4" name="Isosceles Triangle 83"/>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78" name="Group 77"/>
                    <p:cNvGrpSpPr/>
                    <p:nvPr/>
                  </p:nvGrpSpPr>
                  <p:grpSpPr>
                    <a:xfrm>
                      <a:off x="1398611" y="1862778"/>
                      <a:ext cx="184241" cy="194095"/>
                      <a:chOff x="1403648" y="1862778"/>
                      <a:chExt cx="184241" cy="194095"/>
                    </a:xfrm>
                  </p:grpSpPr>
                  <p:sp>
                    <p:nvSpPr>
                      <p:cNvPr id="80" name="Oval 79"/>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81" name="Straight Arrow Connector 80"/>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79" name="Straight Connector 78"/>
                    <p:cNvCxnSpPr>
                      <a:stCxn id="80"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65" name="Group 64"/>
                  <p:cNvGrpSpPr/>
                  <p:nvPr/>
                </p:nvGrpSpPr>
                <p:grpSpPr>
                  <a:xfrm>
                    <a:off x="1259632" y="2457675"/>
                    <a:ext cx="455709" cy="251245"/>
                    <a:chOff x="1259632" y="1805628"/>
                    <a:chExt cx="455709" cy="251245"/>
                  </a:xfrm>
                </p:grpSpPr>
                <p:grpSp>
                  <p:nvGrpSpPr>
                    <p:cNvPr id="69" name="Group 68"/>
                    <p:cNvGrpSpPr>
                      <a:grpSpLocks noChangeAspect="1"/>
                    </p:cNvGrpSpPr>
                    <p:nvPr/>
                  </p:nvGrpSpPr>
                  <p:grpSpPr>
                    <a:xfrm>
                      <a:off x="1543891" y="1805628"/>
                      <a:ext cx="171450" cy="190500"/>
                      <a:chOff x="2667000" y="1828800"/>
                      <a:chExt cx="342900" cy="381000"/>
                    </a:xfrm>
                  </p:grpSpPr>
                  <p:cxnSp>
                    <p:nvCxnSpPr>
                      <p:cNvPr id="74" name="Straight Connector 73"/>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75" name="Straight Connector 74"/>
                      <p:cNvCxnSpPr>
                        <a:endCxn id="76"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76" name="Isosceles Triangle 75"/>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70" name="Group 69"/>
                    <p:cNvGrpSpPr/>
                    <p:nvPr/>
                  </p:nvGrpSpPr>
                  <p:grpSpPr>
                    <a:xfrm>
                      <a:off x="1398611" y="1862778"/>
                      <a:ext cx="184241" cy="194095"/>
                      <a:chOff x="1403648" y="1862778"/>
                      <a:chExt cx="184241" cy="194095"/>
                    </a:xfrm>
                  </p:grpSpPr>
                  <p:sp>
                    <p:nvSpPr>
                      <p:cNvPr id="72" name="Oval 71"/>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73" name="Straight Arrow Connector 72"/>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71" name="Straight Connector 70"/>
                    <p:cNvCxnSpPr>
                      <a:stCxn id="72"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66" name="Straight Connector 65"/>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67" name="Straight Connector 66"/>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68" name="Rectangle 67"/>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auto" hangingPunct="0">
                      <a:spcBef>
                        <a:spcPct val="0"/>
                      </a:spcBef>
                      <a:spcAft>
                        <a:spcPts val="0"/>
                      </a:spcAft>
                      <a:buClr>
                        <a:srgbClr val="000000"/>
                      </a:buClr>
                      <a:buSzPct val="100000"/>
                      <a:buFont typeface="Times New Roman" pitchFamily="16" charset="0"/>
                      <a:buNone/>
                    </a:pPr>
                    <a:endParaRPr lang="en-US" sz="1050" kern="0" dirty="0" smtClean="0">
                      <a:solidFill>
                        <a:srgbClr val="FFFFFF"/>
                      </a:solidFill>
                      <a:latin typeface="Times New Roman" pitchFamily="16" charset="0"/>
                      <a:ea typeface="MS Gothic" charset="-128"/>
                    </a:endParaRPr>
                  </a:p>
                </p:txBody>
              </p:sp>
            </p:grpSp>
            <p:sp>
              <p:nvSpPr>
                <p:cNvPr id="14" name="Rectangle 13"/>
                <p:cNvSpPr/>
                <p:nvPr/>
              </p:nvSpPr>
              <p:spPr bwMode="auto">
                <a:xfrm>
                  <a:off x="551037" y="2634812"/>
                  <a:ext cx="432048" cy="449468"/>
                </a:xfrm>
                <a:prstGeom prst="rect">
                  <a:avLst/>
                </a:prstGeom>
                <a:solidFill>
                  <a:srgbClr val="FFC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auto" hangingPunct="0">
                    <a:spcBef>
                      <a:spcPct val="0"/>
                    </a:spcBef>
                    <a:spcAft>
                      <a:spcPts val="0"/>
                    </a:spcAft>
                    <a:buClr>
                      <a:srgbClr val="000000"/>
                    </a:buClr>
                    <a:buSzPct val="100000"/>
                    <a:buFont typeface="Times New Roman" pitchFamily="16" charset="0"/>
                    <a:buNone/>
                  </a:pPr>
                  <a:endParaRPr lang="en-US" sz="1050" kern="0" dirty="0" smtClean="0">
                    <a:solidFill>
                      <a:srgbClr val="FFFFFF"/>
                    </a:solidFill>
                    <a:latin typeface="Times New Roman" pitchFamily="16" charset="0"/>
                    <a:ea typeface="MS Gothic" charset="-128"/>
                  </a:endParaRPr>
                </a:p>
              </p:txBody>
            </p:sp>
            <p:grpSp>
              <p:nvGrpSpPr>
                <p:cNvPr id="15" name="Group 14"/>
                <p:cNvGrpSpPr/>
                <p:nvPr/>
              </p:nvGrpSpPr>
              <p:grpSpPr>
                <a:xfrm>
                  <a:off x="1108143" y="2910303"/>
                  <a:ext cx="959765" cy="899317"/>
                  <a:chOff x="755576" y="1809603"/>
                  <a:chExt cx="959765" cy="899317"/>
                </a:xfrm>
              </p:grpSpPr>
              <p:grpSp>
                <p:nvGrpSpPr>
                  <p:cNvPr id="23" name="Group 22"/>
                  <p:cNvGrpSpPr/>
                  <p:nvPr/>
                </p:nvGrpSpPr>
                <p:grpSpPr>
                  <a:xfrm>
                    <a:off x="1259632" y="1809603"/>
                    <a:ext cx="455709" cy="251245"/>
                    <a:chOff x="1259632" y="1805628"/>
                    <a:chExt cx="455709" cy="251245"/>
                  </a:xfrm>
                </p:grpSpPr>
                <p:grpSp>
                  <p:nvGrpSpPr>
                    <p:cNvPr id="54" name="Group 53"/>
                    <p:cNvGrpSpPr>
                      <a:grpSpLocks noChangeAspect="1"/>
                    </p:cNvGrpSpPr>
                    <p:nvPr/>
                  </p:nvGrpSpPr>
                  <p:grpSpPr>
                    <a:xfrm>
                      <a:off x="1543891" y="1805628"/>
                      <a:ext cx="171450" cy="190500"/>
                      <a:chOff x="2667000" y="1828800"/>
                      <a:chExt cx="342900" cy="381000"/>
                    </a:xfrm>
                  </p:grpSpPr>
                  <p:cxnSp>
                    <p:nvCxnSpPr>
                      <p:cNvPr id="59" name="Straight Connector 58"/>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60" name="Straight Connector 59"/>
                      <p:cNvCxnSpPr>
                        <a:endCxn id="61"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61" name="Isosceles Triangle 60"/>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55" name="Group 54"/>
                    <p:cNvGrpSpPr/>
                    <p:nvPr/>
                  </p:nvGrpSpPr>
                  <p:grpSpPr>
                    <a:xfrm>
                      <a:off x="1398611" y="1862778"/>
                      <a:ext cx="184241" cy="194095"/>
                      <a:chOff x="1403648" y="1862778"/>
                      <a:chExt cx="184241" cy="194095"/>
                    </a:xfrm>
                  </p:grpSpPr>
                  <p:sp>
                    <p:nvSpPr>
                      <p:cNvPr id="57" name="Oval 56"/>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58" name="Straight Arrow Connector 57"/>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56" name="Straight Connector 55"/>
                    <p:cNvCxnSpPr>
                      <a:stCxn id="57"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24" name="Group 23"/>
                  <p:cNvGrpSpPr/>
                  <p:nvPr/>
                </p:nvGrpSpPr>
                <p:grpSpPr>
                  <a:xfrm>
                    <a:off x="1259632" y="2025627"/>
                    <a:ext cx="455709" cy="251245"/>
                    <a:chOff x="1259632" y="1805628"/>
                    <a:chExt cx="455709" cy="251245"/>
                  </a:xfrm>
                </p:grpSpPr>
                <p:grpSp>
                  <p:nvGrpSpPr>
                    <p:cNvPr id="46" name="Group 45"/>
                    <p:cNvGrpSpPr>
                      <a:grpSpLocks noChangeAspect="1"/>
                    </p:cNvGrpSpPr>
                    <p:nvPr/>
                  </p:nvGrpSpPr>
                  <p:grpSpPr>
                    <a:xfrm>
                      <a:off x="1543891" y="1805628"/>
                      <a:ext cx="171450" cy="190500"/>
                      <a:chOff x="2667000" y="1828800"/>
                      <a:chExt cx="342900" cy="381000"/>
                    </a:xfrm>
                  </p:grpSpPr>
                  <p:cxnSp>
                    <p:nvCxnSpPr>
                      <p:cNvPr id="51" name="Straight Connector 50"/>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52" name="Straight Connector 51"/>
                      <p:cNvCxnSpPr>
                        <a:endCxn id="53"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53" name="Isosceles Triangle 52"/>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47" name="Group 46"/>
                    <p:cNvGrpSpPr/>
                    <p:nvPr/>
                  </p:nvGrpSpPr>
                  <p:grpSpPr>
                    <a:xfrm>
                      <a:off x="1398611" y="1862778"/>
                      <a:ext cx="184241" cy="194095"/>
                      <a:chOff x="1403648" y="1862778"/>
                      <a:chExt cx="184241" cy="194095"/>
                    </a:xfrm>
                  </p:grpSpPr>
                  <p:sp>
                    <p:nvSpPr>
                      <p:cNvPr id="49" name="Oval 48"/>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50" name="Straight Arrow Connector 49"/>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48" name="Straight Connector 47"/>
                    <p:cNvCxnSpPr>
                      <a:stCxn id="49"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25" name="Group 24"/>
                  <p:cNvGrpSpPr/>
                  <p:nvPr/>
                </p:nvGrpSpPr>
                <p:grpSpPr>
                  <a:xfrm>
                    <a:off x="1259632" y="2241651"/>
                    <a:ext cx="455709" cy="251245"/>
                    <a:chOff x="1259632" y="1805628"/>
                    <a:chExt cx="455709" cy="251245"/>
                  </a:xfrm>
                </p:grpSpPr>
                <p:grpSp>
                  <p:nvGrpSpPr>
                    <p:cNvPr id="38" name="Group 37"/>
                    <p:cNvGrpSpPr>
                      <a:grpSpLocks noChangeAspect="1"/>
                    </p:cNvGrpSpPr>
                    <p:nvPr/>
                  </p:nvGrpSpPr>
                  <p:grpSpPr>
                    <a:xfrm>
                      <a:off x="1543891" y="1805628"/>
                      <a:ext cx="171450" cy="190500"/>
                      <a:chOff x="2667000" y="1828800"/>
                      <a:chExt cx="342900" cy="381000"/>
                    </a:xfrm>
                  </p:grpSpPr>
                  <p:cxnSp>
                    <p:nvCxnSpPr>
                      <p:cNvPr id="43" name="Straight Connector 42"/>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44" name="Straight Connector 43"/>
                      <p:cNvCxnSpPr>
                        <a:endCxn id="45"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45" name="Isosceles Triangle 44"/>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39" name="Group 38"/>
                    <p:cNvGrpSpPr/>
                    <p:nvPr/>
                  </p:nvGrpSpPr>
                  <p:grpSpPr>
                    <a:xfrm>
                      <a:off x="1398611" y="1862778"/>
                      <a:ext cx="184241" cy="194095"/>
                      <a:chOff x="1403648" y="1862778"/>
                      <a:chExt cx="184241" cy="194095"/>
                    </a:xfrm>
                  </p:grpSpPr>
                  <p:sp>
                    <p:nvSpPr>
                      <p:cNvPr id="41" name="Oval 40"/>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42" name="Straight Arrow Connector 41"/>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40" name="Straight Connector 39"/>
                    <p:cNvCxnSpPr>
                      <a:stCxn id="41"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26" name="Group 25"/>
                  <p:cNvGrpSpPr/>
                  <p:nvPr/>
                </p:nvGrpSpPr>
                <p:grpSpPr>
                  <a:xfrm>
                    <a:off x="1259632" y="2457675"/>
                    <a:ext cx="455709" cy="251245"/>
                    <a:chOff x="1259632" y="1805628"/>
                    <a:chExt cx="455709" cy="251245"/>
                  </a:xfrm>
                </p:grpSpPr>
                <p:grpSp>
                  <p:nvGrpSpPr>
                    <p:cNvPr id="30" name="Group 29"/>
                    <p:cNvGrpSpPr>
                      <a:grpSpLocks noChangeAspect="1"/>
                    </p:cNvGrpSpPr>
                    <p:nvPr/>
                  </p:nvGrpSpPr>
                  <p:grpSpPr>
                    <a:xfrm>
                      <a:off x="1543891" y="1805628"/>
                      <a:ext cx="171450" cy="190500"/>
                      <a:chOff x="2667000" y="1828800"/>
                      <a:chExt cx="342900" cy="381000"/>
                    </a:xfrm>
                  </p:grpSpPr>
                  <p:cxnSp>
                    <p:nvCxnSpPr>
                      <p:cNvPr id="35" name="Straight Connector 34"/>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36" name="Straight Connector 35"/>
                      <p:cNvCxnSpPr>
                        <a:endCxn id="37"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37" name="Isosceles Triangle 36"/>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31" name="Group 30"/>
                    <p:cNvGrpSpPr/>
                    <p:nvPr/>
                  </p:nvGrpSpPr>
                  <p:grpSpPr>
                    <a:xfrm>
                      <a:off x="1398611" y="1862778"/>
                      <a:ext cx="184241" cy="194095"/>
                      <a:chOff x="1403648" y="1862778"/>
                      <a:chExt cx="184241" cy="194095"/>
                    </a:xfrm>
                  </p:grpSpPr>
                  <p:sp>
                    <p:nvSpPr>
                      <p:cNvPr id="33" name="Oval 32"/>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34" name="Straight Arrow Connector 33"/>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32" name="Straight Connector 31"/>
                    <p:cNvCxnSpPr>
                      <a:stCxn id="33"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27" name="Straight Connector 26"/>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28" name="Straight Connector 27"/>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29" name="Rectangle 28"/>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auto" hangingPunct="0">
                      <a:spcBef>
                        <a:spcPct val="0"/>
                      </a:spcBef>
                      <a:spcAft>
                        <a:spcPts val="0"/>
                      </a:spcAft>
                      <a:buClr>
                        <a:srgbClr val="000000"/>
                      </a:buClr>
                      <a:buSzPct val="100000"/>
                      <a:buFont typeface="Times New Roman" pitchFamily="16" charset="0"/>
                      <a:buNone/>
                    </a:pPr>
                    <a:endParaRPr lang="en-US" sz="1050" kern="0" dirty="0" smtClean="0">
                      <a:solidFill>
                        <a:srgbClr val="FFFFFF"/>
                      </a:solidFill>
                      <a:latin typeface="Times New Roman" pitchFamily="16" charset="0"/>
                      <a:ea typeface="MS Gothic" charset="-128"/>
                    </a:endParaRPr>
                  </a:p>
                </p:txBody>
              </p:sp>
            </p:grpSp>
            <p:cxnSp>
              <p:nvCxnSpPr>
                <p:cNvPr id="16" name="Elbow Connector 15"/>
                <p:cNvCxnSpPr>
                  <a:stCxn id="68" idx="1"/>
                </p:cNvCxnSpPr>
                <p:nvPr/>
              </p:nvCxnSpPr>
              <p:spPr bwMode="auto">
                <a:xfrm rot="10800000" flipV="1">
                  <a:off x="1045615" y="2308712"/>
                  <a:ext cx="62529" cy="400207"/>
                </a:xfrm>
                <a:prstGeom prst="bentConnector2">
                  <a:avLst/>
                </a:prstGeom>
                <a:solidFill>
                  <a:srgbClr val="00B8FF"/>
                </a:solidFill>
                <a:ln w="9525" cap="flat" cmpd="sng" algn="ctr">
                  <a:solidFill>
                    <a:srgbClr val="000000"/>
                  </a:solidFill>
                  <a:prstDash val="solid"/>
                  <a:round/>
                  <a:headEnd type="none" w="med" len="med"/>
                  <a:tailEnd type="none" w="med" len="med"/>
                </a:ln>
                <a:effectLst/>
              </p:spPr>
            </p:cxnSp>
            <p:cxnSp>
              <p:nvCxnSpPr>
                <p:cNvPr id="17" name="Elbow Connector 16"/>
                <p:cNvCxnSpPr>
                  <a:stCxn id="29" idx="1"/>
                </p:cNvCxnSpPr>
                <p:nvPr/>
              </p:nvCxnSpPr>
              <p:spPr bwMode="auto">
                <a:xfrm rot="10800000">
                  <a:off x="1045615" y="2967453"/>
                  <a:ext cx="62528" cy="441960"/>
                </a:xfrm>
                <a:prstGeom prst="bentConnector2">
                  <a:avLst/>
                </a:prstGeom>
                <a:solidFill>
                  <a:srgbClr val="00B8FF"/>
                </a:solidFill>
                <a:ln w="9525" cap="flat" cmpd="sng" algn="ctr">
                  <a:solidFill>
                    <a:srgbClr val="000000"/>
                  </a:solidFill>
                  <a:prstDash val="solid"/>
                  <a:round/>
                  <a:headEnd type="none" w="med" len="med"/>
                  <a:tailEnd type="none" w="med" len="med"/>
                </a:ln>
                <a:effectLst/>
              </p:spPr>
            </p:cxnSp>
            <p:cxnSp>
              <p:nvCxnSpPr>
                <p:cNvPr id="18" name="Straight Connector 17"/>
                <p:cNvCxnSpPr/>
                <p:nvPr/>
              </p:nvCxnSpPr>
              <p:spPr bwMode="auto">
                <a:xfrm flipH="1">
                  <a:off x="983085" y="2708919"/>
                  <a:ext cx="62530" cy="1"/>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19" name="Straight Connector 18"/>
                <p:cNvCxnSpPr/>
                <p:nvPr/>
              </p:nvCxnSpPr>
              <p:spPr bwMode="auto">
                <a:xfrm flipH="1">
                  <a:off x="983085" y="2967453"/>
                  <a:ext cx="62530"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20" name="TextBox 19"/>
                <p:cNvSpPr txBox="1"/>
                <p:nvPr/>
              </p:nvSpPr>
              <p:spPr>
                <a:xfrm>
                  <a:off x="546640" y="2719662"/>
                  <a:ext cx="434056" cy="285793"/>
                </a:xfrm>
                <a:prstGeom prst="rect">
                  <a:avLst/>
                </a:prstGeom>
                <a:noFill/>
              </p:spPr>
              <p:txBody>
                <a:bodyPr wrap="square" rtlCol="0">
                  <a:spAutoFit/>
                </a:bodyPr>
                <a:lstStyle/>
                <a:p>
                  <a:pPr defTabSz="449263" eaLnBrk="0" fontAlgn="auto" hangingPunct="0">
                    <a:spcBef>
                      <a:spcPct val="0"/>
                    </a:spcBef>
                    <a:spcAft>
                      <a:spcPts val="0"/>
                    </a:spcAft>
                    <a:buClr>
                      <a:srgbClr val="000000"/>
                    </a:buClr>
                    <a:buSzPct val="100000"/>
                    <a:buFont typeface="Times New Roman" pitchFamily="16" charset="0"/>
                    <a:buNone/>
                  </a:pPr>
                  <a:r>
                    <a:rPr lang="en-US" sz="700" kern="0" dirty="0" smtClean="0">
                      <a:solidFill>
                        <a:srgbClr val="000000"/>
                      </a:solidFill>
                      <a:latin typeface="Times New Roman" pitchFamily="16" charset="0"/>
                      <a:ea typeface="MS Gothic" charset="-128"/>
                    </a:rPr>
                    <a:t>BB</a:t>
                  </a:r>
                </a:p>
              </p:txBody>
            </p:sp>
            <p:cxnSp>
              <p:nvCxnSpPr>
                <p:cNvPr id="21" name="Straight Connector 20"/>
                <p:cNvCxnSpPr/>
                <p:nvPr/>
              </p:nvCxnSpPr>
              <p:spPr bwMode="auto">
                <a:xfrm>
                  <a:off x="467544" y="2741582"/>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22" name="Straight Connector 21"/>
                <p:cNvCxnSpPr/>
                <p:nvPr/>
              </p:nvCxnSpPr>
              <p:spPr bwMode="auto">
                <a:xfrm>
                  <a:off x="467544" y="2967453"/>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sp>
            <p:nvSpPr>
              <p:cNvPr id="9" name="TextBox 8"/>
              <p:cNvSpPr txBox="1"/>
              <p:nvPr/>
            </p:nvSpPr>
            <p:spPr>
              <a:xfrm>
                <a:off x="1178145" y="2017576"/>
                <a:ext cx="434056" cy="263809"/>
              </a:xfrm>
              <a:prstGeom prst="rect">
                <a:avLst/>
              </a:prstGeom>
              <a:noFill/>
            </p:spPr>
            <p:txBody>
              <a:bodyPr wrap="square" rtlCol="0">
                <a:spAutoFit/>
              </a:bodyPr>
              <a:lstStyle/>
              <a:p>
                <a:pPr defTabSz="449263" eaLnBrk="0" fontAlgn="auto" hangingPunct="0">
                  <a:spcBef>
                    <a:spcPct val="0"/>
                  </a:spcBef>
                  <a:spcAft>
                    <a:spcPts val="0"/>
                  </a:spcAft>
                  <a:buClr>
                    <a:srgbClr val="000000"/>
                  </a:buClr>
                  <a:buSzPct val="100000"/>
                  <a:buFont typeface="Times New Roman" pitchFamily="16" charset="0"/>
                  <a:buNone/>
                </a:pPr>
                <a:r>
                  <a:rPr lang="en-US" sz="600" kern="0" dirty="0" smtClean="0">
                    <a:solidFill>
                      <a:srgbClr val="000000"/>
                    </a:solidFill>
                    <a:latin typeface="Times New Roman" pitchFamily="16" charset="0"/>
                    <a:ea typeface="MS Gothic" charset="-128"/>
                  </a:rPr>
                  <a:t>RF</a:t>
                </a:r>
              </a:p>
            </p:txBody>
          </p:sp>
          <p:sp>
            <p:nvSpPr>
              <p:cNvPr id="10" name="TextBox 9"/>
              <p:cNvSpPr txBox="1"/>
              <p:nvPr/>
            </p:nvSpPr>
            <p:spPr>
              <a:xfrm>
                <a:off x="1157250" y="3128193"/>
                <a:ext cx="434056" cy="263809"/>
              </a:xfrm>
              <a:prstGeom prst="rect">
                <a:avLst/>
              </a:prstGeom>
              <a:noFill/>
            </p:spPr>
            <p:txBody>
              <a:bodyPr wrap="square" rtlCol="0">
                <a:spAutoFit/>
              </a:bodyPr>
              <a:lstStyle/>
              <a:p>
                <a:pPr defTabSz="449263" eaLnBrk="0" fontAlgn="auto" hangingPunct="0">
                  <a:spcBef>
                    <a:spcPct val="0"/>
                  </a:spcBef>
                  <a:spcAft>
                    <a:spcPts val="0"/>
                  </a:spcAft>
                  <a:buClr>
                    <a:srgbClr val="000000"/>
                  </a:buClr>
                  <a:buSzPct val="100000"/>
                  <a:buFont typeface="Times New Roman" pitchFamily="16" charset="0"/>
                  <a:buNone/>
                </a:pPr>
                <a:r>
                  <a:rPr lang="en-US" sz="600" kern="0" dirty="0" smtClean="0">
                    <a:solidFill>
                      <a:srgbClr val="000000"/>
                    </a:solidFill>
                    <a:latin typeface="Times New Roman" pitchFamily="16" charset="0"/>
                    <a:ea typeface="MS Gothic" charset="-128"/>
                  </a:rPr>
                  <a:t>RF</a:t>
                </a:r>
              </a:p>
            </p:txBody>
          </p:sp>
        </p:grpSp>
        <p:grpSp>
          <p:nvGrpSpPr>
            <p:cNvPr id="117" name="Group 116"/>
            <p:cNvGrpSpPr/>
            <p:nvPr/>
          </p:nvGrpSpPr>
          <p:grpSpPr>
            <a:xfrm>
              <a:off x="3774563" y="1875751"/>
              <a:ext cx="2232248" cy="2086649"/>
              <a:chOff x="3872719" y="1628800"/>
              <a:chExt cx="2232248" cy="2086649"/>
            </a:xfrm>
          </p:grpSpPr>
          <p:grpSp>
            <p:nvGrpSpPr>
              <p:cNvPr id="118" name="Group 117"/>
              <p:cNvGrpSpPr/>
              <p:nvPr/>
            </p:nvGrpSpPr>
            <p:grpSpPr>
              <a:xfrm flipH="1">
                <a:off x="3872719" y="1628800"/>
                <a:ext cx="2232248" cy="2086649"/>
                <a:chOff x="467544" y="1774399"/>
                <a:chExt cx="2232248" cy="2086649"/>
              </a:xfrm>
            </p:grpSpPr>
            <p:grpSp>
              <p:nvGrpSpPr>
                <p:cNvPr id="121" name="Group 120"/>
                <p:cNvGrpSpPr>
                  <a:grpSpLocks noChangeAspect="1"/>
                </p:cNvGrpSpPr>
                <p:nvPr/>
              </p:nvGrpSpPr>
              <p:grpSpPr>
                <a:xfrm>
                  <a:off x="2150305" y="1774399"/>
                  <a:ext cx="546216" cy="976123"/>
                  <a:chOff x="3047999" y="1524000"/>
                  <a:chExt cx="1114728" cy="1992088"/>
                </a:xfrm>
              </p:grpSpPr>
              <p:sp>
                <p:nvSpPr>
                  <p:cNvPr id="219" name="Oval 218"/>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20" name="Oval 219"/>
                  <p:cNvSpPr/>
                  <p:nvPr/>
                </p:nvSpPr>
                <p:spPr bwMode="auto">
                  <a:xfrm rot="2018591">
                    <a:off x="3325301" y="15406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21" name="Oval 220"/>
                  <p:cNvSpPr/>
                  <p:nvPr/>
                </p:nvSpPr>
                <p:spPr bwMode="auto">
                  <a:xfrm rot="3551079">
                    <a:off x="3490383" y="1689467"/>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22" name="Oval 221"/>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23" name="Oval 222"/>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24" name="Oval 223"/>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25" name="Oval 224"/>
                  <p:cNvSpPr/>
                  <p:nvPr/>
                </p:nvSpPr>
                <p:spPr bwMode="auto">
                  <a:xfrm rot="18048921" flipV="1">
                    <a:off x="3522489" y="2297838"/>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26" name="Oval 225"/>
                  <p:cNvSpPr/>
                  <p:nvPr/>
                </p:nvSpPr>
                <p:spPr bwMode="auto">
                  <a:xfrm rot="16674603" flipV="1">
                    <a:off x="3533386" y="2100760"/>
                    <a:ext cx="210024"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22" name="Group 121"/>
                <p:cNvGrpSpPr>
                  <a:grpSpLocks noChangeAspect="1"/>
                </p:cNvGrpSpPr>
                <p:nvPr/>
              </p:nvGrpSpPr>
              <p:grpSpPr>
                <a:xfrm>
                  <a:off x="2153576" y="2884925"/>
                  <a:ext cx="546216" cy="976123"/>
                  <a:chOff x="3047999" y="1524000"/>
                  <a:chExt cx="1114728" cy="1992088"/>
                </a:xfrm>
              </p:grpSpPr>
              <p:sp>
                <p:nvSpPr>
                  <p:cNvPr id="211" name="Oval 210"/>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12" name="Oval 211"/>
                  <p:cNvSpPr/>
                  <p:nvPr/>
                </p:nvSpPr>
                <p:spPr bwMode="auto">
                  <a:xfrm rot="2018591">
                    <a:off x="3325301" y="15406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13" name="Oval 212"/>
                  <p:cNvSpPr/>
                  <p:nvPr/>
                </p:nvSpPr>
                <p:spPr bwMode="auto">
                  <a:xfrm rot="3551079">
                    <a:off x="3490383" y="1689467"/>
                    <a:ext cx="200593"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14" name="Oval 213"/>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15" name="Oval 214"/>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16" name="Oval 215"/>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17" name="Oval 216"/>
                  <p:cNvSpPr/>
                  <p:nvPr/>
                </p:nvSpPr>
                <p:spPr bwMode="auto">
                  <a:xfrm rot="18048921" flipV="1">
                    <a:off x="3522489" y="2297838"/>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sp>
                <p:nvSpPr>
                  <p:cNvPr id="218" name="Oval 217"/>
                  <p:cNvSpPr/>
                  <p:nvPr/>
                </p:nvSpPr>
                <p:spPr bwMode="auto">
                  <a:xfrm rot="16674603" flipV="1">
                    <a:off x="3533386" y="2100760"/>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23" name="Group 122"/>
                <p:cNvGrpSpPr/>
                <p:nvPr/>
              </p:nvGrpSpPr>
              <p:grpSpPr>
                <a:xfrm>
                  <a:off x="1108143" y="1809603"/>
                  <a:ext cx="959765" cy="899317"/>
                  <a:chOff x="755576" y="1809603"/>
                  <a:chExt cx="959765" cy="899317"/>
                </a:xfrm>
              </p:grpSpPr>
              <p:grpSp>
                <p:nvGrpSpPr>
                  <p:cNvPr id="172" name="Group 171"/>
                  <p:cNvGrpSpPr/>
                  <p:nvPr/>
                </p:nvGrpSpPr>
                <p:grpSpPr>
                  <a:xfrm>
                    <a:off x="1259632" y="1809603"/>
                    <a:ext cx="455709" cy="251245"/>
                    <a:chOff x="1259632" y="1805628"/>
                    <a:chExt cx="455709" cy="251245"/>
                  </a:xfrm>
                </p:grpSpPr>
                <p:grpSp>
                  <p:nvGrpSpPr>
                    <p:cNvPr id="203" name="Group 202"/>
                    <p:cNvGrpSpPr>
                      <a:grpSpLocks noChangeAspect="1"/>
                    </p:cNvGrpSpPr>
                    <p:nvPr/>
                  </p:nvGrpSpPr>
                  <p:grpSpPr>
                    <a:xfrm>
                      <a:off x="1543891" y="1805628"/>
                      <a:ext cx="171450" cy="190500"/>
                      <a:chOff x="2667000" y="1828800"/>
                      <a:chExt cx="342900" cy="381000"/>
                    </a:xfrm>
                  </p:grpSpPr>
                  <p:cxnSp>
                    <p:nvCxnSpPr>
                      <p:cNvPr id="208" name="Straight Connector 207"/>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209" name="Straight Connector 208"/>
                      <p:cNvCxnSpPr>
                        <a:endCxn id="210"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210" name="Isosceles Triangle 209"/>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204" name="Group 203"/>
                    <p:cNvGrpSpPr/>
                    <p:nvPr/>
                  </p:nvGrpSpPr>
                  <p:grpSpPr>
                    <a:xfrm>
                      <a:off x="1398611" y="1862778"/>
                      <a:ext cx="184241" cy="194095"/>
                      <a:chOff x="1403648" y="1862778"/>
                      <a:chExt cx="184241" cy="194095"/>
                    </a:xfrm>
                  </p:grpSpPr>
                  <p:sp>
                    <p:nvSpPr>
                      <p:cNvPr id="206" name="Oval 205"/>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207" name="Straight Arrow Connector 206"/>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205" name="Straight Connector 204"/>
                    <p:cNvCxnSpPr>
                      <a:stCxn id="206"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173" name="Group 172"/>
                  <p:cNvGrpSpPr/>
                  <p:nvPr/>
                </p:nvGrpSpPr>
                <p:grpSpPr>
                  <a:xfrm>
                    <a:off x="1259632" y="2025627"/>
                    <a:ext cx="455709" cy="251245"/>
                    <a:chOff x="1259632" y="1805628"/>
                    <a:chExt cx="455709" cy="251245"/>
                  </a:xfrm>
                </p:grpSpPr>
                <p:grpSp>
                  <p:nvGrpSpPr>
                    <p:cNvPr id="195" name="Group 194"/>
                    <p:cNvGrpSpPr>
                      <a:grpSpLocks noChangeAspect="1"/>
                    </p:cNvGrpSpPr>
                    <p:nvPr/>
                  </p:nvGrpSpPr>
                  <p:grpSpPr>
                    <a:xfrm>
                      <a:off x="1543891" y="1805628"/>
                      <a:ext cx="171450" cy="190500"/>
                      <a:chOff x="2667000" y="1828800"/>
                      <a:chExt cx="342900" cy="381000"/>
                    </a:xfrm>
                  </p:grpSpPr>
                  <p:cxnSp>
                    <p:nvCxnSpPr>
                      <p:cNvPr id="200" name="Straight Connector 199"/>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201" name="Straight Connector 200"/>
                      <p:cNvCxnSpPr>
                        <a:endCxn id="202"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202" name="Isosceles Triangle 201"/>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96" name="Group 195"/>
                    <p:cNvGrpSpPr/>
                    <p:nvPr/>
                  </p:nvGrpSpPr>
                  <p:grpSpPr>
                    <a:xfrm>
                      <a:off x="1398611" y="1862778"/>
                      <a:ext cx="184241" cy="194095"/>
                      <a:chOff x="1403648" y="1862778"/>
                      <a:chExt cx="184241" cy="194095"/>
                    </a:xfrm>
                  </p:grpSpPr>
                  <p:sp>
                    <p:nvSpPr>
                      <p:cNvPr id="198" name="Oval 197"/>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199" name="Straight Arrow Connector 198"/>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197" name="Straight Connector 196"/>
                    <p:cNvCxnSpPr>
                      <a:stCxn id="198"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174" name="Group 173"/>
                  <p:cNvGrpSpPr/>
                  <p:nvPr/>
                </p:nvGrpSpPr>
                <p:grpSpPr>
                  <a:xfrm>
                    <a:off x="1259632" y="2241651"/>
                    <a:ext cx="455709" cy="251245"/>
                    <a:chOff x="1259632" y="1805628"/>
                    <a:chExt cx="455709" cy="251245"/>
                  </a:xfrm>
                </p:grpSpPr>
                <p:grpSp>
                  <p:nvGrpSpPr>
                    <p:cNvPr id="187" name="Group 186"/>
                    <p:cNvGrpSpPr>
                      <a:grpSpLocks noChangeAspect="1"/>
                    </p:cNvGrpSpPr>
                    <p:nvPr/>
                  </p:nvGrpSpPr>
                  <p:grpSpPr>
                    <a:xfrm>
                      <a:off x="1543891" y="1805628"/>
                      <a:ext cx="171450" cy="190500"/>
                      <a:chOff x="2667000" y="1828800"/>
                      <a:chExt cx="342900" cy="381000"/>
                    </a:xfrm>
                  </p:grpSpPr>
                  <p:cxnSp>
                    <p:nvCxnSpPr>
                      <p:cNvPr id="192" name="Straight Connector 191"/>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193" name="Straight Connector 192"/>
                      <p:cNvCxnSpPr>
                        <a:endCxn id="194"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194" name="Isosceles Triangle 193"/>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88" name="Group 187"/>
                    <p:cNvGrpSpPr/>
                    <p:nvPr/>
                  </p:nvGrpSpPr>
                  <p:grpSpPr>
                    <a:xfrm>
                      <a:off x="1398611" y="1862778"/>
                      <a:ext cx="184241" cy="194095"/>
                      <a:chOff x="1403648" y="1862778"/>
                      <a:chExt cx="184241" cy="194095"/>
                    </a:xfrm>
                  </p:grpSpPr>
                  <p:sp>
                    <p:nvSpPr>
                      <p:cNvPr id="190" name="Oval 189"/>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191" name="Straight Arrow Connector 190"/>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189" name="Straight Connector 188"/>
                    <p:cNvCxnSpPr>
                      <a:stCxn id="190"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175" name="Group 174"/>
                  <p:cNvGrpSpPr/>
                  <p:nvPr/>
                </p:nvGrpSpPr>
                <p:grpSpPr>
                  <a:xfrm>
                    <a:off x="1259632" y="2457675"/>
                    <a:ext cx="455709" cy="251245"/>
                    <a:chOff x="1259632" y="1805628"/>
                    <a:chExt cx="455709" cy="251245"/>
                  </a:xfrm>
                </p:grpSpPr>
                <p:grpSp>
                  <p:nvGrpSpPr>
                    <p:cNvPr id="179" name="Group 178"/>
                    <p:cNvGrpSpPr>
                      <a:grpSpLocks noChangeAspect="1"/>
                    </p:cNvGrpSpPr>
                    <p:nvPr/>
                  </p:nvGrpSpPr>
                  <p:grpSpPr>
                    <a:xfrm>
                      <a:off x="1543891" y="1805628"/>
                      <a:ext cx="171450" cy="190500"/>
                      <a:chOff x="2667000" y="1828800"/>
                      <a:chExt cx="342900" cy="381000"/>
                    </a:xfrm>
                  </p:grpSpPr>
                  <p:cxnSp>
                    <p:nvCxnSpPr>
                      <p:cNvPr id="184" name="Straight Connector 183"/>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185" name="Straight Connector 184"/>
                      <p:cNvCxnSpPr>
                        <a:endCxn id="186"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186" name="Isosceles Triangle 185"/>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80" name="Group 179"/>
                    <p:cNvGrpSpPr/>
                    <p:nvPr/>
                  </p:nvGrpSpPr>
                  <p:grpSpPr>
                    <a:xfrm>
                      <a:off x="1398611" y="1862778"/>
                      <a:ext cx="184241" cy="194095"/>
                      <a:chOff x="1403648" y="1862778"/>
                      <a:chExt cx="184241" cy="194095"/>
                    </a:xfrm>
                  </p:grpSpPr>
                  <p:sp>
                    <p:nvSpPr>
                      <p:cNvPr id="182" name="Oval 181"/>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183" name="Straight Arrow Connector 182"/>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181" name="Straight Connector 180"/>
                    <p:cNvCxnSpPr>
                      <a:stCxn id="182"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176" name="Straight Connector 175"/>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177" name="Straight Connector 176"/>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178" name="Rectangle 177"/>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auto" hangingPunct="0">
                      <a:spcBef>
                        <a:spcPct val="0"/>
                      </a:spcBef>
                      <a:spcAft>
                        <a:spcPts val="0"/>
                      </a:spcAft>
                      <a:buClr>
                        <a:srgbClr val="000000"/>
                      </a:buClr>
                      <a:buSzPct val="100000"/>
                      <a:buFont typeface="Times New Roman" pitchFamily="16" charset="0"/>
                      <a:buNone/>
                    </a:pPr>
                    <a:endParaRPr lang="en-US" sz="1050" kern="0" dirty="0" smtClean="0">
                      <a:solidFill>
                        <a:srgbClr val="FFFFFF"/>
                      </a:solidFill>
                      <a:latin typeface="Times New Roman" pitchFamily="16" charset="0"/>
                      <a:ea typeface="MS Gothic" charset="-128"/>
                    </a:endParaRPr>
                  </a:p>
                </p:txBody>
              </p:sp>
            </p:grpSp>
            <p:sp>
              <p:nvSpPr>
                <p:cNvPr id="124" name="Rectangle 123"/>
                <p:cNvSpPr/>
                <p:nvPr/>
              </p:nvSpPr>
              <p:spPr bwMode="auto">
                <a:xfrm>
                  <a:off x="551037" y="2634812"/>
                  <a:ext cx="432048" cy="449468"/>
                </a:xfrm>
                <a:prstGeom prst="rect">
                  <a:avLst/>
                </a:prstGeom>
                <a:solidFill>
                  <a:srgbClr val="FFC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auto" hangingPunct="0">
                    <a:spcBef>
                      <a:spcPct val="0"/>
                    </a:spcBef>
                    <a:spcAft>
                      <a:spcPts val="0"/>
                    </a:spcAft>
                    <a:buClr>
                      <a:srgbClr val="000000"/>
                    </a:buClr>
                    <a:buSzPct val="100000"/>
                    <a:buFont typeface="Times New Roman" pitchFamily="16" charset="0"/>
                    <a:buNone/>
                  </a:pPr>
                  <a:endParaRPr lang="en-US" sz="1050" kern="0" dirty="0" smtClean="0">
                    <a:solidFill>
                      <a:srgbClr val="FFFFFF"/>
                    </a:solidFill>
                    <a:latin typeface="Times New Roman" pitchFamily="16" charset="0"/>
                    <a:ea typeface="MS Gothic" charset="-128"/>
                  </a:endParaRPr>
                </a:p>
              </p:txBody>
            </p:sp>
            <p:grpSp>
              <p:nvGrpSpPr>
                <p:cNvPr id="125" name="Group 124"/>
                <p:cNvGrpSpPr/>
                <p:nvPr/>
              </p:nvGrpSpPr>
              <p:grpSpPr>
                <a:xfrm>
                  <a:off x="1108143" y="2910303"/>
                  <a:ext cx="959765" cy="899317"/>
                  <a:chOff x="755576" y="1809603"/>
                  <a:chExt cx="959765" cy="899317"/>
                </a:xfrm>
              </p:grpSpPr>
              <p:grpSp>
                <p:nvGrpSpPr>
                  <p:cNvPr id="133" name="Group 132"/>
                  <p:cNvGrpSpPr/>
                  <p:nvPr/>
                </p:nvGrpSpPr>
                <p:grpSpPr>
                  <a:xfrm>
                    <a:off x="1259632" y="1809603"/>
                    <a:ext cx="455709" cy="251245"/>
                    <a:chOff x="1259632" y="1805628"/>
                    <a:chExt cx="455709" cy="251245"/>
                  </a:xfrm>
                </p:grpSpPr>
                <p:grpSp>
                  <p:nvGrpSpPr>
                    <p:cNvPr id="164" name="Group 163"/>
                    <p:cNvGrpSpPr>
                      <a:grpSpLocks noChangeAspect="1"/>
                    </p:cNvGrpSpPr>
                    <p:nvPr/>
                  </p:nvGrpSpPr>
                  <p:grpSpPr>
                    <a:xfrm>
                      <a:off x="1543891" y="1805628"/>
                      <a:ext cx="171450" cy="190500"/>
                      <a:chOff x="2667000" y="1828800"/>
                      <a:chExt cx="342900" cy="381000"/>
                    </a:xfrm>
                  </p:grpSpPr>
                  <p:cxnSp>
                    <p:nvCxnSpPr>
                      <p:cNvPr id="169" name="Straight Connector 168"/>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170" name="Straight Connector 169"/>
                      <p:cNvCxnSpPr>
                        <a:endCxn id="171"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171" name="Isosceles Triangle 170"/>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65" name="Group 164"/>
                    <p:cNvGrpSpPr/>
                    <p:nvPr/>
                  </p:nvGrpSpPr>
                  <p:grpSpPr>
                    <a:xfrm>
                      <a:off x="1398611" y="1862778"/>
                      <a:ext cx="184241" cy="194095"/>
                      <a:chOff x="1403648" y="1862778"/>
                      <a:chExt cx="184241" cy="194095"/>
                    </a:xfrm>
                  </p:grpSpPr>
                  <p:sp>
                    <p:nvSpPr>
                      <p:cNvPr id="167" name="Oval 166"/>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168" name="Straight Arrow Connector 167"/>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166" name="Straight Connector 165"/>
                    <p:cNvCxnSpPr>
                      <a:stCxn id="167"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134" name="Group 133"/>
                  <p:cNvGrpSpPr/>
                  <p:nvPr/>
                </p:nvGrpSpPr>
                <p:grpSpPr>
                  <a:xfrm>
                    <a:off x="1259632" y="2025627"/>
                    <a:ext cx="455709" cy="251245"/>
                    <a:chOff x="1259632" y="1805628"/>
                    <a:chExt cx="455709" cy="251245"/>
                  </a:xfrm>
                </p:grpSpPr>
                <p:grpSp>
                  <p:nvGrpSpPr>
                    <p:cNvPr id="156" name="Group 155"/>
                    <p:cNvGrpSpPr>
                      <a:grpSpLocks noChangeAspect="1"/>
                    </p:cNvGrpSpPr>
                    <p:nvPr/>
                  </p:nvGrpSpPr>
                  <p:grpSpPr>
                    <a:xfrm>
                      <a:off x="1543891" y="1805628"/>
                      <a:ext cx="171450" cy="190500"/>
                      <a:chOff x="2667000" y="1828800"/>
                      <a:chExt cx="342900" cy="381000"/>
                    </a:xfrm>
                  </p:grpSpPr>
                  <p:cxnSp>
                    <p:nvCxnSpPr>
                      <p:cNvPr id="161" name="Straight Connector 160"/>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162" name="Straight Connector 161"/>
                      <p:cNvCxnSpPr>
                        <a:endCxn id="163"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163" name="Isosceles Triangle 162"/>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57" name="Group 156"/>
                    <p:cNvGrpSpPr/>
                    <p:nvPr/>
                  </p:nvGrpSpPr>
                  <p:grpSpPr>
                    <a:xfrm>
                      <a:off x="1398611" y="1862778"/>
                      <a:ext cx="184241" cy="194095"/>
                      <a:chOff x="1403648" y="1862778"/>
                      <a:chExt cx="184241" cy="194095"/>
                    </a:xfrm>
                  </p:grpSpPr>
                  <p:sp>
                    <p:nvSpPr>
                      <p:cNvPr id="159" name="Oval 158"/>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160" name="Straight Arrow Connector 159"/>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158" name="Straight Connector 157"/>
                    <p:cNvCxnSpPr>
                      <a:stCxn id="159"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135" name="Group 134"/>
                  <p:cNvGrpSpPr/>
                  <p:nvPr/>
                </p:nvGrpSpPr>
                <p:grpSpPr>
                  <a:xfrm>
                    <a:off x="1259632" y="2241651"/>
                    <a:ext cx="455709" cy="251245"/>
                    <a:chOff x="1259632" y="1805628"/>
                    <a:chExt cx="455709" cy="251245"/>
                  </a:xfrm>
                </p:grpSpPr>
                <p:grpSp>
                  <p:nvGrpSpPr>
                    <p:cNvPr id="148" name="Group 147"/>
                    <p:cNvGrpSpPr>
                      <a:grpSpLocks noChangeAspect="1"/>
                    </p:cNvGrpSpPr>
                    <p:nvPr/>
                  </p:nvGrpSpPr>
                  <p:grpSpPr>
                    <a:xfrm>
                      <a:off x="1543891" y="1805628"/>
                      <a:ext cx="171450" cy="190500"/>
                      <a:chOff x="2667000" y="1828800"/>
                      <a:chExt cx="342900" cy="381000"/>
                    </a:xfrm>
                  </p:grpSpPr>
                  <p:cxnSp>
                    <p:nvCxnSpPr>
                      <p:cNvPr id="153" name="Straight Connector 152"/>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154" name="Straight Connector 153"/>
                      <p:cNvCxnSpPr>
                        <a:endCxn id="155"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155" name="Isosceles Triangle 154"/>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49" name="Group 148"/>
                    <p:cNvGrpSpPr/>
                    <p:nvPr/>
                  </p:nvGrpSpPr>
                  <p:grpSpPr>
                    <a:xfrm>
                      <a:off x="1398611" y="1862778"/>
                      <a:ext cx="184241" cy="194095"/>
                      <a:chOff x="1403648" y="1862778"/>
                      <a:chExt cx="184241" cy="194095"/>
                    </a:xfrm>
                  </p:grpSpPr>
                  <p:sp>
                    <p:nvSpPr>
                      <p:cNvPr id="151" name="Oval 150"/>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152" name="Straight Arrow Connector 151"/>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150" name="Straight Connector 149"/>
                    <p:cNvCxnSpPr>
                      <a:stCxn id="151"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136" name="Group 135"/>
                  <p:cNvGrpSpPr/>
                  <p:nvPr/>
                </p:nvGrpSpPr>
                <p:grpSpPr>
                  <a:xfrm>
                    <a:off x="1259632" y="2457675"/>
                    <a:ext cx="455709" cy="251245"/>
                    <a:chOff x="1259632" y="1805628"/>
                    <a:chExt cx="455709" cy="251245"/>
                  </a:xfrm>
                </p:grpSpPr>
                <p:grpSp>
                  <p:nvGrpSpPr>
                    <p:cNvPr id="140" name="Group 139"/>
                    <p:cNvGrpSpPr>
                      <a:grpSpLocks noChangeAspect="1"/>
                    </p:cNvGrpSpPr>
                    <p:nvPr/>
                  </p:nvGrpSpPr>
                  <p:grpSpPr>
                    <a:xfrm>
                      <a:off x="1543891" y="1805628"/>
                      <a:ext cx="171450" cy="190500"/>
                      <a:chOff x="2667000" y="1828800"/>
                      <a:chExt cx="342900" cy="381000"/>
                    </a:xfrm>
                  </p:grpSpPr>
                  <p:cxnSp>
                    <p:nvCxnSpPr>
                      <p:cNvPr id="145" name="Straight Connector 144"/>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146" name="Straight Connector 145"/>
                      <p:cNvCxnSpPr>
                        <a:endCxn id="147"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147" name="Isosceles Triangle 146"/>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grpSp>
                <p:grpSp>
                  <p:nvGrpSpPr>
                    <p:cNvPr id="141" name="Group 140"/>
                    <p:cNvGrpSpPr/>
                    <p:nvPr/>
                  </p:nvGrpSpPr>
                  <p:grpSpPr>
                    <a:xfrm>
                      <a:off x="1398611" y="1862778"/>
                      <a:ext cx="184241" cy="194095"/>
                      <a:chOff x="1403648" y="1862778"/>
                      <a:chExt cx="184241" cy="194095"/>
                    </a:xfrm>
                  </p:grpSpPr>
                  <p:sp>
                    <p:nvSpPr>
                      <p:cNvPr id="143" name="Oval 142"/>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fontAlgn="auto">
                          <a:spcBef>
                            <a:spcPts val="0"/>
                          </a:spcBef>
                          <a:spcAft>
                            <a:spcPts val="0"/>
                          </a:spcAft>
                        </a:pPr>
                        <a:endParaRPr lang="en-US" sz="900" kern="0" dirty="0" smtClean="0">
                          <a:solidFill>
                            <a:srgbClr val="000000"/>
                          </a:solidFill>
                          <a:ea typeface="MS Gothic" charset="-128"/>
                        </a:endParaRPr>
                      </a:p>
                    </p:txBody>
                  </p:sp>
                  <p:cxnSp>
                    <p:nvCxnSpPr>
                      <p:cNvPr id="144" name="Straight Arrow Connector 143"/>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142" name="Straight Connector 141"/>
                    <p:cNvCxnSpPr>
                      <a:stCxn id="143"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137" name="Straight Connector 136"/>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138" name="Straight Connector 137"/>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139" name="Rectangle 138"/>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auto" hangingPunct="0">
                      <a:spcBef>
                        <a:spcPct val="0"/>
                      </a:spcBef>
                      <a:spcAft>
                        <a:spcPts val="0"/>
                      </a:spcAft>
                      <a:buClr>
                        <a:srgbClr val="000000"/>
                      </a:buClr>
                      <a:buSzPct val="100000"/>
                      <a:buFont typeface="Times New Roman" pitchFamily="16" charset="0"/>
                      <a:buNone/>
                    </a:pPr>
                    <a:endParaRPr lang="en-US" sz="1050" kern="0" dirty="0" smtClean="0">
                      <a:solidFill>
                        <a:srgbClr val="FFFFFF"/>
                      </a:solidFill>
                      <a:latin typeface="Times New Roman" pitchFamily="16" charset="0"/>
                      <a:ea typeface="MS Gothic" charset="-128"/>
                    </a:endParaRPr>
                  </a:p>
                </p:txBody>
              </p:sp>
            </p:grpSp>
            <p:cxnSp>
              <p:nvCxnSpPr>
                <p:cNvPr id="126" name="Elbow Connector 125"/>
                <p:cNvCxnSpPr>
                  <a:stCxn id="178" idx="1"/>
                </p:cNvCxnSpPr>
                <p:nvPr/>
              </p:nvCxnSpPr>
              <p:spPr bwMode="auto">
                <a:xfrm rot="10800000" flipV="1">
                  <a:off x="1045615" y="2308712"/>
                  <a:ext cx="62529" cy="400207"/>
                </a:xfrm>
                <a:prstGeom prst="bentConnector2">
                  <a:avLst/>
                </a:prstGeom>
                <a:solidFill>
                  <a:srgbClr val="00B8FF"/>
                </a:solidFill>
                <a:ln w="9525" cap="flat" cmpd="sng" algn="ctr">
                  <a:solidFill>
                    <a:srgbClr val="000000"/>
                  </a:solidFill>
                  <a:prstDash val="solid"/>
                  <a:round/>
                  <a:headEnd type="none" w="med" len="med"/>
                  <a:tailEnd type="none" w="med" len="med"/>
                </a:ln>
                <a:effectLst/>
              </p:spPr>
            </p:cxnSp>
            <p:cxnSp>
              <p:nvCxnSpPr>
                <p:cNvPr id="127" name="Elbow Connector 126"/>
                <p:cNvCxnSpPr>
                  <a:stCxn id="139" idx="1"/>
                </p:cNvCxnSpPr>
                <p:nvPr/>
              </p:nvCxnSpPr>
              <p:spPr bwMode="auto">
                <a:xfrm rot="10800000">
                  <a:off x="1045615" y="2967453"/>
                  <a:ext cx="62528" cy="441960"/>
                </a:xfrm>
                <a:prstGeom prst="bentConnector2">
                  <a:avLst/>
                </a:prstGeom>
                <a:solidFill>
                  <a:srgbClr val="00B8FF"/>
                </a:solidFill>
                <a:ln w="9525" cap="flat" cmpd="sng" algn="ctr">
                  <a:solidFill>
                    <a:srgbClr val="000000"/>
                  </a:solidFill>
                  <a:prstDash val="solid"/>
                  <a:round/>
                  <a:headEnd type="none" w="med" len="med"/>
                  <a:tailEnd type="none" w="med" len="med"/>
                </a:ln>
                <a:effectLst/>
              </p:spPr>
            </p:cxnSp>
            <p:cxnSp>
              <p:nvCxnSpPr>
                <p:cNvPr id="128" name="Straight Connector 127"/>
                <p:cNvCxnSpPr/>
                <p:nvPr/>
              </p:nvCxnSpPr>
              <p:spPr bwMode="auto">
                <a:xfrm flipH="1">
                  <a:off x="983085" y="2708919"/>
                  <a:ext cx="62530" cy="1"/>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129" name="Straight Connector 128"/>
                <p:cNvCxnSpPr/>
                <p:nvPr/>
              </p:nvCxnSpPr>
              <p:spPr bwMode="auto">
                <a:xfrm flipH="1">
                  <a:off x="983085" y="2967453"/>
                  <a:ext cx="62530"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130" name="TextBox 129"/>
                <p:cNvSpPr txBox="1"/>
                <p:nvPr/>
              </p:nvSpPr>
              <p:spPr>
                <a:xfrm>
                  <a:off x="546640" y="2719662"/>
                  <a:ext cx="434056" cy="285793"/>
                </a:xfrm>
                <a:prstGeom prst="rect">
                  <a:avLst/>
                </a:prstGeom>
                <a:noFill/>
              </p:spPr>
              <p:txBody>
                <a:bodyPr wrap="square" rtlCol="0">
                  <a:spAutoFit/>
                </a:bodyPr>
                <a:lstStyle/>
                <a:p>
                  <a:pPr defTabSz="449263" eaLnBrk="0" fontAlgn="auto" hangingPunct="0">
                    <a:spcBef>
                      <a:spcPct val="0"/>
                    </a:spcBef>
                    <a:spcAft>
                      <a:spcPts val="0"/>
                    </a:spcAft>
                    <a:buClr>
                      <a:srgbClr val="000000"/>
                    </a:buClr>
                    <a:buSzPct val="100000"/>
                    <a:buFont typeface="Times New Roman" pitchFamily="16" charset="0"/>
                    <a:buNone/>
                  </a:pPr>
                  <a:r>
                    <a:rPr lang="en-US" sz="700" kern="0" dirty="0" smtClean="0">
                      <a:solidFill>
                        <a:srgbClr val="000000"/>
                      </a:solidFill>
                      <a:latin typeface="Times New Roman" pitchFamily="16" charset="0"/>
                      <a:ea typeface="MS Gothic" charset="-128"/>
                    </a:rPr>
                    <a:t>BB</a:t>
                  </a:r>
                </a:p>
              </p:txBody>
            </p:sp>
            <p:cxnSp>
              <p:nvCxnSpPr>
                <p:cNvPr id="131" name="Straight Connector 130"/>
                <p:cNvCxnSpPr/>
                <p:nvPr/>
              </p:nvCxnSpPr>
              <p:spPr bwMode="auto">
                <a:xfrm>
                  <a:off x="467544" y="2741582"/>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132" name="Straight Connector 131"/>
                <p:cNvCxnSpPr/>
                <p:nvPr/>
              </p:nvCxnSpPr>
              <p:spPr bwMode="auto">
                <a:xfrm>
                  <a:off x="467544" y="2967453"/>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sp>
            <p:nvSpPr>
              <p:cNvPr id="119" name="TextBox 118"/>
              <p:cNvSpPr txBox="1"/>
              <p:nvPr/>
            </p:nvSpPr>
            <p:spPr>
              <a:xfrm>
                <a:off x="5097320" y="2020584"/>
                <a:ext cx="434056" cy="263809"/>
              </a:xfrm>
              <a:prstGeom prst="rect">
                <a:avLst/>
              </a:prstGeom>
              <a:noFill/>
            </p:spPr>
            <p:txBody>
              <a:bodyPr wrap="square" rtlCol="0">
                <a:spAutoFit/>
              </a:bodyPr>
              <a:lstStyle/>
              <a:p>
                <a:pPr defTabSz="449263" eaLnBrk="0" fontAlgn="auto" hangingPunct="0">
                  <a:spcBef>
                    <a:spcPct val="0"/>
                  </a:spcBef>
                  <a:spcAft>
                    <a:spcPts val="0"/>
                  </a:spcAft>
                  <a:buClr>
                    <a:srgbClr val="000000"/>
                  </a:buClr>
                  <a:buSzPct val="100000"/>
                  <a:buFont typeface="Times New Roman" pitchFamily="16" charset="0"/>
                  <a:buNone/>
                </a:pPr>
                <a:r>
                  <a:rPr lang="en-US" sz="600" kern="0" dirty="0" smtClean="0">
                    <a:solidFill>
                      <a:srgbClr val="000000"/>
                    </a:solidFill>
                    <a:latin typeface="Times New Roman" pitchFamily="16" charset="0"/>
                    <a:ea typeface="MS Gothic" charset="-128"/>
                  </a:rPr>
                  <a:t>RF</a:t>
                </a:r>
              </a:p>
            </p:txBody>
          </p:sp>
          <p:sp>
            <p:nvSpPr>
              <p:cNvPr id="120" name="TextBox 119"/>
              <p:cNvSpPr txBox="1"/>
              <p:nvPr/>
            </p:nvSpPr>
            <p:spPr>
              <a:xfrm>
                <a:off x="5096000" y="3126185"/>
                <a:ext cx="434056" cy="263809"/>
              </a:xfrm>
              <a:prstGeom prst="rect">
                <a:avLst/>
              </a:prstGeom>
              <a:noFill/>
            </p:spPr>
            <p:txBody>
              <a:bodyPr wrap="square" rtlCol="0">
                <a:spAutoFit/>
              </a:bodyPr>
              <a:lstStyle/>
              <a:p>
                <a:pPr defTabSz="449263" eaLnBrk="0" fontAlgn="auto" hangingPunct="0">
                  <a:spcBef>
                    <a:spcPct val="0"/>
                  </a:spcBef>
                  <a:spcAft>
                    <a:spcPts val="0"/>
                  </a:spcAft>
                  <a:buClr>
                    <a:srgbClr val="000000"/>
                  </a:buClr>
                  <a:buSzPct val="100000"/>
                  <a:buFont typeface="Times New Roman" pitchFamily="16" charset="0"/>
                  <a:buNone/>
                </a:pPr>
                <a:r>
                  <a:rPr lang="en-US" sz="600" kern="0" dirty="0" smtClean="0">
                    <a:solidFill>
                      <a:srgbClr val="000000"/>
                    </a:solidFill>
                    <a:latin typeface="Times New Roman" pitchFamily="16" charset="0"/>
                    <a:ea typeface="MS Gothic" charset="-128"/>
                  </a:rPr>
                  <a:t>RF</a:t>
                </a:r>
              </a:p>
            </p:txBody>
          </p:sp>
        </p:grpSp>
        <p:sp>
          <p:nvSpPr>
            <p:cNvPr id="227" name="TextBox 226"/>
            <p:cNvSpPr txBox="1"/>
            <p:nvPr/>
          </p:nvSpPr>
          <p:spPr>
            <a:xfrm>
              <a:off x="2922955" y="2520365"/>
              <a:ext cx="792089" cy="659522"/>
            </a:xfrm>
            <a:prstGeom prst="rect">
              <a:avLst/>
            </a:prstGeom>
            <a:noFill/>
          </p:spPr>
          <p:txBody>
            <a:bodyPr wrap="square" rtlCol="0">
              <a:spAutoFit/>
            </a:bodyPr>
            <a:lstStyle/>
            <a:p>
              <a:pPr defTabSz="449263" eaLnBrk="0" hangingPunct="0">
                <a:spcBef>
                  <a:spcPct val="0"/>
                </a:spcBef>
                <a:buClr>
                  <a:srgbClr val="000000"/>
                </a:buClr>
                <a:buSzPct val="100000"/>
                <a:buFont typeface="Times New Roman" pitchFamily="16" charset="0"/>
                <a:buNone/>
              </a:pPr>
              <a:r>
                <a:rPr lang="en-US" dirty="0" smtClean="0">
                  <a:solidFill>
                    <a:srgbClr val="000000"/>
                  </a:solidFill>
                  <a:latin typeface="Times New Roman" pitchFamily="16" charset="0"/>
                  <a:ea typeface="MS Gothic" charset="-128"/>
                </a:rPr>
                <a:t>H</a:t>
              </a:r>
              <a:endParaRPr lang="en-US" dirty="0">
                <a:solidFill>
                  <a:srgbClr val="000000"/>
                </a:solidFill>
                <a:latin typeface="Times New Roman" pitchFamily="16" charset="0"/>
                <a:ea typeface="MS Gothic" charset="-128"/>
              </a:endParaRPr>
            </a:p>
          </p:txBody>
        </p:sp>
      </p:grpSp>
      <p:sp>
        <p:nvSpPr>
          <p:cNvPr id="228" name="Rectangle 227"/>
          <p:cNvSpPr/>
          <p:nvPr/>
        </p:nvSpPr>
        <p:spPr>
          <a:xfrm>
            <a:off x="307932" y="3354557"/>
            <a:ext cx="3648731" cy="1661993"/>
          </a:xfrm>
          <a:prstGeom prst="rect">
            <a:avLst/>
          </a:prstGeom>
        </p:spPr>
        <p:txBody>
          <a:bodyPr wrap="square">
            <a:spAutoFit/>
          </a:bodyPr>
          <a:lstStyle/>
          <a:p>
            <a:pPr defTabSz="449263" eaLnBrk="0" hangingPunct="0">
              <a:spcBef>
                <a:spcPct val="0"/>
              </a:spcBef>
              <a:buClr>
                <a:srgbClr val="000000"/>
              </a:buClr>
              <a:buSzPct val="100000"/>
              <a:buFont typeface="Times New Roman" pitchFamily="16" charset="0"/>
              <a:buNone/>
            </a:pPr>
            <a:r>
              <a:rPr lang="en-US" sz="1800" dirty="0">
                <a:solidFill>
                  <a:srgbClr val="000000"/>
                </a:solidFill>
                <a:latin typeface="Times New Roman" pitchFamily="16" charset="0"/>
                <a:ea typeface="MS Gothic" charset="-128"/>
              </a:rPr>
              <a:t>2x2 MIMO example: </a:t>
            </a:r>
            <a:endParaRPr lang="en-US" sz="1800" dirty="0" smtClean="0">
              <a:solidFill>
                <a:srgbClr val="000000"/>
              </a:solidFill>
              <a:latin typeface="Times New Roman" pitchFamily="16" charset="0"/>
              <a:ea typeface="MS Gothic" charset="-128"/>
            </a:endParaRPr>
          </a:p>
          <a:p>
            <a:pPr defTabSz="449263" eaLnBrk="0" hangingPunct="0">
              <a:spcBef>
                <a:spcPct val="0"/>
              </a:spcBef>
              <a:buClr>
                <a:srgbClr val="000000"/>
              </a:buClr>
              <a:buSzPct val="100000"/>
              <a:buFont typeface="Times New Roman" pitchFamily="16" charset="0"/>
              <a:buNone/>
            </a:pPr>
            <a:r>
              <a:rPr lang="en-US" sz="1400" dirty="0">
                <a:solidFill>
                  <a:srgbClr val="000000"/>
                </a:solidFill>
                <a:latin typeface="Times New Roman" pitchFamily="16" charset="0"/>
                <a:ea typeface="MS Gothic" charset="-128"/>
              </a:rPr>
              <a:t>Beams are selected from a </a:t>
            </a:r>
            <a:r>
              <a:rPr lang="en-US" sz="1400" dirty="0" smtClean="0">
                <a:solidFill>
                  <a:srgbClr val="000000"/>
                </a:solidFill>
                <a:latin typeface="Times New Roman" pitchFamily="16" charset="0"/>
                <a:ea typeface="MS Gothic" charset="-128"/>
              </a:rPr>
              <a:t>codebook.</a:t>
            </a:r>
            <a:endParaRPr lang="en-US" sz="1400" dirty="0">
              <a:solidFill>
                <a:srgbClr val="000000"/>
              </a:solidFill>
              <a:latin typeface="Times New Roman" pitchFamily="16" charset="0"/>
              <a:ea typeface="MS Gothic" charset="-128"/>
            </a:endParaRPr>
          </a:p>
          <a:p>
            <a:pPr marL="285750" indent="-285750" defTabSz="449263" eaLnBrk="0" hangingPunct="0">
              <a:spcBef>
                <a:spcPct val="0"/>
              </a:spcBef>
              <a:buClr>
                <a:srgbClr val="000000"/>
              </a:buClr>
              <a:buSzPct val="100000"/>
              <a:buFont typeface="Arial" panose="020B0604020202020204" pitchFamily="34" charset="0"/>
              <a:buChar char="•"/>
            </a:pPr>
            <a:r>
              <a:rPr lang="en-US" sz="1400" i="1" dirty="0" smtClean="0">
                <a:solidFill>
                  <a:srgbClr val="000000"/>
                </a:solidFill>
                <a:latin typeface="Times New Roman" pitchFamily="16" charset="0"/>
                <a:ea typeface="MS Gothic" charset="-128"/>
              </a:rPr>
              <a:t>i</a:t>
            </a:r>
            <a:r>
              <a:rPr lang="en-US" sz="1400" baseline="-25000" dirty="0" smtClean="0">
                <a:solidFill>
                  <a:srgbClr val="000000"/>
                </a:solidFill>
                <a:latin typeface="Times New Roman" pitchFamily="16" charset="0"/>
                <a:ea typeface="MS Gothic" charset="-128"/>
              </a:rPr>
              <a:t>1 </a:t>
            </a:r>
            <a:r>
              <a:rPr lang="en-US" sz="1400" dirty="0" smtClean="0">
                <a:solidFill>
                  <a:srgbClr val="000000"/>
                </a:solidFill>
                <a:latin typeface="Times New Roman" pitchFamily="16" charset="0"/>
                <a:ea typeface="MS Gothic" charset="-128"/>
              </a:rPr>
              <a:t>: beam </a:t>
            </a:r>
            <a:r>
              <a:rPr lang="en-US" sz="1400" dirty="0">
                <a:solidFill>
                  <a:srgbClr val="000000"/>
                </a:solidFill>
                <a:latin typeface="Times New Roman" pitchFamily="16" charset="0"/>
                <a:ea typeface="MS Gothic" charset="-128"/>
              </a:rPr>
              <a:t>index for the first transmit </a:t>
            </a:r>
            <a:r>
              <a:rPr lang="en-US" sz="1400" dirty="0" smtClean="0">
                <a:solidFill>
                  <a:srgbClr val="000000"/>
                </a:solidFill>
                <a:latin typeface="Times New Roman" pitchFamily="16" charset="0"/>
                <a:ea typeface="MS Gothic" charset="-128"/>
              </a:rPr>
              <a:t>array</a:t>
            </a:r>
          </a:p>
          <a:p>
            <a:pPr marL="285750" indent="-285750" defTabSz="449263" eaLnBrk="0" hangingPunct="0">
              <a:spcBef>
                <a:spcPct val="0"/>
              </a:spcBef>
              <a:buClr>
                <a:srgbClr val="000000"/>
              </a:buClr>
              <a:buSzPct val="100000"/>
              <a:buFont typeface="Arial" panose="020B0604020202020204" pitchFamily="34" charset="0"/>
              <a:buChar char="•"/>
            </a:pPr>
            <a:r>
              <a:rPr lang="en-US" sz="1400" i="1" dirty="0" smtClean="0">
                <a:solidFill>
                  <a:srgbClr val="000000"/>
                </a:solidFill>
                <a:latin typeface="Times New Roman" pitchFamily="16" charset="0"/>
                <a:ea typeface="MS Gothic" charset="-128"/>
              </a:rPr>
              <a:t>i</a:t>
            </a:r>
            <a:r>
              <a:rPr lang="en-US" sz="1400" baseline="-25000" dirty="0" smtClean="0">
                <a:solidFill>
                  <a:srgbClr val="000000"/>
                </a:solidFill>
                <a:latin typeface="Times New Roman" pitchFamily="16" charset="0"/>
                <a:ea typeface="MS Gothic" charset="-128"/>
              </a:rPr>
              <a:t>2 </a:t>
            </a:r>
            <a:r>
              <a:rPr lang="en-US" sz="1400" dirty="0">
                <a:solidFill>
                  <a:srgbClr val="000000"/>
                </a:solidFill>
                <a:latin typeface="Times New Roman" pitchFamily="16" charset="0"/>
                <a:ea typeface="MS Gothic" charset="-128"/>
              </a:rPr>
              <a:t>: beam index for the </a:t>
            </a:r>
            <a:r>
              <a:rPr lang="en-US" sz="1400" dirty="0" smtClean="0">
                <a:solidFill>
                  <a:srgbClr val="000000"/>
                </a:solidFill>
                <a:latin typeface="Times New Roman" pitchFamily="16" charset="0"/>
                <a:ea typeface="MS Gothic" charset="-128"/>
              </a:rPr>
              <a:t>second </a:t>
            </a:r>
            <a:r>
              <a:rPr lang="en-US" sz="1400" dirty="0">
                <a:solidFill>
                  <a:srgbClr val="000000"/>
                </a:solidFill>
                <a:latin typeface="Times New Roman" pitchFamily="16" charset="0"/>
                <a:ea typeface="MS Gothic" charset="-128"/>
              </a:rPr>
              <a:t>transmit array</a:t>
            </a:r>
          </a:p>
          <a:p>
            <a:pPr marL="285750" indent="-285750" defTabSz="449263" eaLnBrk="0" hangingPunct="0">
              <a:spcBef>
                <a:spcPct val="0"/>
              </a:spcBef>
              <a:buClr>
                <a:srgbClr val="000000"/>
              </a:buClr>
              <a:buSzPct val="100000"/>
              <a:buFont typeface="Arial" panose="020B0604020202020204" pitchFamily="34" charset="0"/>
              <a:buChar char="•"/>
            </a:pPr>
            <a:r>
              <a:rPr lang="en-US" sz="1400" i="1" dirty="0" smtClean="0">
                <a:solidFill>
                  <a:srgbClr val="000000"/>
                </a:solidFill>
                <a:latin typeface="Times New Roman" pitchFamily="16" charset="0"/>
                <a:ea typeface="MS Gothic" charset="-128"/>
              </a:rPr>
              <a:t>j</a:t>
            </a:r>
            <a:r>
              <a:rPr lang="en-US" sz="1400" baseline="-25000" dirty="0" smtClean="0">
                <a:solidFill>
                  <a:srgbClr val="000000"/>
                </a:solidFill>
                <a:latin typeface="Times New Roman" pitchFamily="16" charset="0"/>
                <a:ea typeface="MS Gothic" charset="-128"/>
              </a:rPr>
              <a:t>1 </a:t>
            </a:r>
            <a:r>
              <a:rPr lang="en-US" sz="1400" dirty="0">
                <a:solidFill>
                  <a:srgbClr val="000000"/>
                </a:solidFill>
                <a:latin typeface="Times New Roman" pitchFamily="16" charset="0"/>
                <a:ea typeface="MS Gothic" charset="-128"/>
              </a:rPr>
              <a:t>: beam index for the first </a:t>
            </a:r>
            <a:r>
              <a:rPr lang="en-US" sz="1400" dirty="0" smtClean="0">
                <a:solidFill>
                  <a:srgbClr val="000000"/>
                </a:solidFill>
                <a:latin typeface="Times New Roman" pitchFamily="16" charset="0"/>
                <a:ea typeface="MS Gothic" charset="-128"/>
              </a:rPr>
              <a:t>receive </a:t>
            </a:r>
            <a:r>
              <a:rPr lang="en-US" sz="1400" dirty="0">
                <a:solidFill>
                  <a:srgbClr val="000000"/>
                </a:solidFill>
                <a:latin typeface="Times New Roman" pitchFamily="16" charset="0"/>
                <a:ea typeface="MS Gothic" charset="-128"/>
              </a:rPr>
              <a:t>array</a:t>
            </a:r>
          </a:p>
          <a:p>
            <a:pPr marL="285750" indent="-285750" defTabSz="449263" eaLnBrk="0" hangingPunct="0">
              <a:spcBef>
                <a:spcPct val="0"/>
              </a:spcBef>
              <a:buClr>
                <a:srgbClr val="000000"/>
              </a:buClr>
              <a:buSzPct val="100000"/>
              <a:buFont typeface="Arial" panose="020B0604020202020204" pitchFamily="34" charset="0"/>
              <a:buChar char="•"/>
            </a:pPr>
            <a:r>
              <a:rPr lang="en-US" sz="1400" i="1" dirty="0" smtClean="0">
                <a:solidFill>
                  <a:srgbClr val="000000"/>
                </a:solidFill>
                <a:latin typeface="Times New Roman" pitchFamily="16" charset="0"/>
                <a:ea typeface="MS Gothic" charset="-128"/>
              </a:rPr>
              <a:t>j</a:t>
            </a:r>
            <a:r>
              <a:rPr lang="en-US" sz="1400" baseline="-25000" dirty="0" smtClean="0">
                <a:solidFill>
                  <a:srgbClr val="000000"/>
                </a:solidFill>
                <a:latin typeface="Times New Roman" pitchFamily="16" charset="0"/>
                <a:ea typeface="MS Gothic" charset="-128"/>
              </a:rPr>
              <a:t>2 </a:t>
            </a:r>
            <a:r>
              <a:rPr lang="en-US" sz="1400" dirty="0">
                <a:solidFill>
                  <a:srgbClr val="000000"/>
                </a:solidFill>
                <a:latin typeface="Times New Roman" pitchFamily="16" charset="0"/>
                <a:ea typeface="MS Gothic" charset="-128"/>
              </a:rPr>
              <a:t>: beam index for the </a:t>
            </a:r>
            <a:r>
              <a:rPr lang="en-US" sz="1400" dirty="0" smtClean="0">
                <a:solidFill>
                  <a:srgbClr val="000000"/>
                </a:solidFill>
                <a:latin typeface="Times New Roman" pitchFamily="16" charset="0"/>
                <a:ea typeface="MS Gothic" charset="-128"/>
              </a:rPr>
              <a:t>second receive </a:t>
            </a:r>
            <a:r>
              <a:rPr lang="en-US" sz="1400" dirty="0">
                <a:solidFill>
                  <a:srgbClr val="000000"/>
                </a:solidFill>
                <a:latin typeface="Times New Roman" pitchFamily="16" charset="0"/>
                <a:ea typeface="MS Gothic" charset="-128"/>
              </a:rPr>
              <a:t>array</a:t>
            </a:r>
          </a:p>
          <a:p>
            <a:pPr marL="285750" indent="-285750" defTabSz="449263" eaLnBrk="0" hangingPunct="0">
              <a:spcBef>
                <a:spcPct val="0"/>
              </a:spcBef>
              <a:buClr>
                <a:srgbClr val="000000"/>
              </a:buClr>
              <a:buSzPct val="100000"/>
              <a:buFont typeface="Arial" panose="020B0604020202020204" pitchFamily="34" charset="0"/>
              <a:buChar char="•"/>
            </a:pPr>
            <a:endParaRPr lang="en-US" sz="1400" dirty="0">
              <a:solidFill>
                <a:srgbClr val="000000"/>
              </a:solidFill>
              <a:latin typeface="Times New Roman" pitchFamily="16" charset="0"/>
              <a:ea typeface="MS Gothic" charset="-128"/>
            </a:endParaRPr>
          </a:p>
        </p:txBody>
      </p:sp>
      <p:sp>
        <p:nvSpPr>
          <p:cNvPr id="229" name="TextBox 228"/>
          <p:cNvSpPr txBox="1">
            <a:spLocks noChangeAspect="1"/>
          </p:cNvSpPr>
          <p:nvPr/>
        </p:nvSpPr>
        <p:spPr>
          <a:xfrm>
            <a:off x="705792" y="5282828"/>
            <a:ext cx="2240280" cy="461665"/>
          </a:xfrm>
          <a:prstGeom prst="rect">
            <a:avLst/>
          </a:prstGeom>
          <a:noFill/>
          <a:ln w="28575">
            <a:solidFill>
              <a:srgbClr val="3333CC">
                <a:lumMod val="75000"/>
              </a:srgbClr>
            </a:solidFill>
          </a:ln>
        </p:spPr>
        <p:txBody>
          <a:bodyPr wrap="square" rtlCol="0">
            <a:spAutoFit/>
          </a:bodyPr>
          <a:lstStyle/>
          <a:p>
            <a:pPr defTabSz="449263" eaLnBrk="0" fontAlgn="auto" hangingPunct="0">
              <a:spcBef>
                <a:spcPct val="0"/>
              </a:spcBef>
              <a:spcAft>
                <a:spcPts val="0"/>
              </a:spcAft>
              <a:buClr>
                <a:srgbClr val="000000"/>
              </a:buClr>
              <a:buSzPct val="100000"/>
              <a:buFont typeface="Times New Roman" pitchFamily="16" charset="0"/>
              <a:buNone/>
            </a:pPr>
            <a:r>
              <a:rPr lang="en-US" sz="2400" kern="0" dirty="0" smtClean="0">
                <a:solidFill>
                  <a:srgbClr val="000000"/>
                </a:solidFill>
                <a:latin typeface="Times New Roman" pitchFamily="16" charset="0"/>
                <a:ea typeface="MS Gothic" charset="-128"/>
              </a:rPr>
              <a:t>H=H(</a:t>
            </a:r>
            <a:r>
              <a:rPr lang="en-US" sz="2400" i="1" kern="0" dirty="0">
                <a:solidFill>
                  <a:srgbClr val="000000"/>
                </a:solidFill>
                <a:latin typeface="Times New Roman" pitchFamily="16" charset="0"/>
                <a:ea typeface="MS Gothic" charset="-128"/>
              </a:rPr>
              <a:t>i</a:t>
            </a:r>
            <a:r>
              <a:rPr lang="en-US" sz="2400" kern="0" baseline="-25000" dirty="0">
                <a:solidFill>
                  <a:srgbClr val="000000"/>
                </a:solidFill>
                <a:latin typeface="Times New Roman" pitchFamily="16" charset="0"/>
                <a:ea typeface="MS Gothic" charset="-128"/>
              </a:rPr>
              <a:t>1</a:t>
            </a:r>
            <a:r>
              <a:rPr lang="en-US" sz="2400" kern="0" dirty="0" smtClean="0">
                <a:solidFill>
                  <a:srgbClr val="000000"/>
                </a:solidFill>
                <a:latin typeface="Times New Roman" pitchFamily="16" charset="0"/>
                <a:ea typeface="MS Gothic" charset="-128"/>
              </a:rPr>
              <a:t>, </a:t>
            </a:r>
            <a:r>
              <a:rPr lang="en-US" sz="2400" i="1" kern="0" dirty="0" smtClean="0">
                <a:solidFill>
                  <a:srgbClr val="000000"/>
                </a:solidFill>
                <a:latin typeface="Times New Roman" pitchFamily="16" charset="0"/>
                <a:ea typeface="MS Gothic" charset="-128"/>
              </a:rPr>
              <a:t>i</a:t>
            </a:r>
            <a:r>
              <a:rPr lang="en-US" sz="2400" kern="0" baseline="-25000" dirty="0" smtClean="0">
                <a:solidFill>
                  <a:srgbClr val="000000"/>
                </a:solidFill>
                <a:latin typeface="Times New Roman" pitchFamily="16" charset="0"/>
                <a:ea typeface="MS Gothic" charset="-128"/>
              </a:rPr>
              <a:t>2</a:t>
            </a:r>
            <a:r>
              <a:rPr lang="en-US" sz="2400" kern="0" dirty="0" smtClean="0">
                <a:solidFill>
                  <a:srgbClr val="000000"/>
                </a:solidFill>
                <a:latin typeface="Times New Roman" pitchFamily="16" charset="0"/>
                <a:ea typeface="MS Gothic" charset="-128"/>
              </a:rPr>
              <a:t>, </a:t>
            </a:r>
            <a:r>
              <a:rPr lang="en-US" sz="2400" i="1" kern="0" dirty="0" smtClean="0">
                <a:solidFill>
                  <a:srgbClr val="000000"/>
                </a:solidFill>
                <a:latin typeface="Times New Roman" pitchFamily="16" charset="0"/>
                <a:ea typeface="MS Gothic" charset="-128"/>
              </a:rPr>
              <a:t>j</a:t>
            </a:r>
            <a:r>
              <a:rPr lang="en-US" sz="2400" kern="0" baseline="-25000" dirty="0" smtClean="0">
                <a:solidFill>
                  <a:srgbClr val="000000"/>
                </a:solidFill>
                <a:latin typeface="Times New Roman" pitchFamily="16" charset="0"/>
                <a:ea typeface="MS Gothic" charset="-128"/>
              </a:rPr>
              <a:t>1</a:t>
            </a:r>
            <a:r>
              <a:rPr lang="en-US" sz="2400" kern="0" dirty="0" smtClean="0">
                <a:solidFill>
                  <a:srgbClr val="000000"/>
                </a:solidFill>
                <a:latin typeface="Times New Roman" pitchFamily="16" charset="0"/>
                <a:ea typeface="MS Gothic" charset="-128"/>
              </a:rPr>
              <a:t>, </a:t>
            </a:r>
            <a:r>
              <a:rPr lang="en-US" sz="2400" i="1" kern="0" dirty="0" smtClean="0">
                <a:solidFill>
                  <a:srgbClr val="000000"/>
                </a:solidFill>
                <a:latin typeface="Times New Roman" pitchFamily="16" charset="0"/>
                <a:ea typeface="MS Gothic" charset="-128"/>
              </a:rPr>
              <a:t>j</a:t>
            </a:r>
            <a:r>
              <a:rPr lang="en-US" sz="2400" kern="0" baseline="-25000" dirty="0" smtClean="0">
                <a:solidFill>
                  <a:srgbClr val="000000"/>
                </a:solidFill>
                <a:latin typeface="Times New Roman" pitchFamily="16" charset="0"/>
                <a:ea typeface="MS Gothic" charset="-128"/>
              </a:rPr>
              <a:t>2</a:t>
            </a:r>
            <a:r>
              <a:rPr lang="en-US" sz="2400" kern="0" dirty="0" smtClean="0">
                <a:solidFill>
                  <a:srgbClr val="000000"/>
                </a:solidFill>
                <a:latin typeface="Times New Roman" pitchFamily="16" charset="0"/>
                <a:ea typeface="MS Gothic" charset="-128"/>
              </a:rPr>
              <a:t>)</a:t>
            </a:r>
          </a:p>
        </p:txBody>
      </p:sp>
      <p:sp>
        <p:nvSpPr>
          <p:cNvPr id="230" name="Right Arrow 229"/>
          <p:cNvSpPr/>
          <p:nvPr/>
        </p:nvSpPr>
        <p:spPr bwMode="auto">
          <a:xfrm rot="5400000">
            <a:off x="1670160" y="4872534"/>
            <a:ext cx="360040" cy="288032"/>
          </a:xfrm>
          <a:prstGeom prst="rightArrow">
            <a:avLst/>
          </a:prstGeom>
          <a:solidFill>
            <a:srgbClr val="92D05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auto" hangingPunct="0">
              <a:spcBef>
                <a:spcPct val="0"/>
              </a:spcBef>
              <a:spcAft>
                <a:spcPts val="0"/>
              </a:spcAft>
              <a:buClr>
                <a:srgbClr val="000000"/>
              </a:buClr>
              <a:buSzPct val="100000"/>
              <a:buFont typeface="Times New Roman" pitchFamily="16" charset="0"/>
              <a:buNone/>
            </a:pPr>
            <a:endParaRPr lang="en-US" sz="2400" kern="0" dirty="0" smtClean="0">
              <a:solidFill>
                <a:srgbClr val="FFFFFF"/>
              </a:solidFill>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231" name="TextBox 230"/>
              <p:cNvSpPr txBox="1"/>
              <p:nvPr/>
            </p:nvSpPr>
            <p:spPr>
              <a:xfrm>
                <a:off x="4572000" y="4211050"/>
                <a:ext cx="4444330" cy="584775"/>
              </a:xfrm>
              <a:prstGeom prst="rect">
                <a:avLst/>
              </a:prstGeom>
              <a:ln>
                <a:solidFill>
                  <a:schemeClr val="tx1"/>
                </a:solidFill>
              </a:ln>
            </p:spPr>
            <p:txBody>
              <a:bodyPr wrap="square">
                <a:spAutoFit/>
              </a:bodyPr>
              <a:lstStyle>
                <a:defPPr>
                  <a:defRPr lang="en-GB"/>
                </a:defPPr>
                <a:lvl1pPr>
                  <a:buNone/>
                  <a:defRPr sz="1800">
                    <a:solidFill>
                      <a:srgbClr val="000000"/>
                    </a:solidFill>
                  </a:defRPr>
                </a:lvl1pPr>
              </a:lstStyle>
              <a:p>
                <a:r>
                  <a:rPr lang="en-US" sz="1600" dirty="0" smtClean="0"/>
                  <a:t>Goal: find the best set of beam indices </a:t>
                </a:r>
                <a14:m>
                  <m:oMath xmlns:m="http://schemas.openxmlformats.org/officeDocument/2006/math">
                    <m:sSubSup>
                      <m:sSubSupPr>
                        <m:ctrlPr>
                          <a:rPr lang="en-US" sz="1600" b="0" i="1" smtClean="0">
                            <a:latin typeface="Cambria Math"/>
                          </a:rPr>
                        </m:ctrlPr>
                      </m:sSubSupPr>
                      <m:e>
                        <m:r>
                          <a:rPr lang="en-US" sz="1600" b="0" i="1" smtClean="0">
                            <a:latin typeface="Cambria Math"/>
                          </a:rPr>
                          <m:t>𝑖</m:t>
                        </m:r>
                      </m:e>
                      <m:sub>
                        <m:r>
                          <a:rPr lang="en-US" sz="1600" b="0" i="1" smtClean="0">
                            <a:latin typeface="Cambria Math"/>
                          </a:rPr>
                          <m:t>1</m:t>
                        </m:r>
                      </m:sub>
                      <m:sup>
                        <m:r>
                          <a:rPr lang="en-US" sz="1600" b="0" i="1" smtClean="0">
                            <a:latin typeface="Cambria Math"/>
                          </a:rPr>
                          <m:t>∗</m:t>
                        </m:r>
                      </m:sup>
                    </m:sSubSup>
                    <m:r>
                      <a:rPr lang="en-US" sz="1600" b="0" i="1" smtClean="0">
                        <a:latin typeface="Cambria Math"/>
                      </a:rPr>
                      <m:t>,</m:t>
                    </m:r>
                    <m:sSubSup>
                      <m:sSubSupPr>
                        <m:ctrlPr>
                          <a:rPr lang="en-US" sz="1600" b="0" i="1" smtClean="0">
                            <a:latin typeface="Cambria Math"/>
                          </a:rPr>
                        </m:ctrlPr>
                      </m:sSubSupPr>
                      <m:e>
                        <m:r>
                          <a:rPr lang="en-US" sz="1600" b="0" i="1" smtClean="0">
                            <a:latin typeface="Cambria Math"/>
                          </a:rPr>
                          <m:t>𝑖</m:t>
                        </m:r>
                      </m:e>
                      <m:sub>
                        <m:r>
                          <a:rPr lang="en-US" sz="1600" b="0" i="1" smtClean="0">
                            <a:latin typeface="Cambria Math"/>
                          </a:rPr>
                          <m:t>2</m:t>
                        </m:r>
                      </m:sub>
                      <m:sup>
                        <m:r>
                          <a:rPr lang="en-US" sz="1600" b="0" i="1" smtClean="0">
                            <a:latin typeface="Cambria Math"/>
                          </a:rPr>
                          <m:t>∗</m:t>
                        </m:r>
                      </m:sup>
                    </m:sSubSup>
                    <m:r>
                      <a:rPr lang="en-US" sz="1600" b="0" i="1" smtClean="0">
                        <a:latin typeface="Cambria Math"/>
                      </a:rPr>
                      <m:t>, </m:t>
                    </m:r>
                    <m:sSubSup>
                      <m:sSubSupPr>
                        <m:ctrlPr>
                          <a:rPr lang="en-US" sz="1600" b="0" i="1" smtClean="0">
                            <a:latin typeface="Cambria Math"/>
                          </a:rPr>
                        </m:ctrlPr>
                      </m:sSubSupPr>
                      <m:e>
                        <m:r>
                          <a:rPr lang="en-US" sz="1600" b="0" i="1" smtClean="0">
                            <a:latin typeface="Cambria Math"/>
                          </a:rPr>
                          <m:t>𝑗</m:t>
                        </m:r>
                      </m:e>
                      <m:sub>
                        <m:r>
                          <a:rPr lang="en-US" sz="1600" b="0" i="1" smtClean="0">
                            <a:latin typeface="Cambria Math"/>
                          </a:rPr>
                          <m:t>1</m:t>
                        </m:r>
                      </m:sub>
                      <m:sup>
                        <m:r>
                          <a:rPr lang="en-US" sz="1600" b="0" i="1" smtClean="0">
                            <a:latin typeface="Cambria Math"/>
                          </a:rPr>
                          <m:t>∗</m:t>
                        </m:r>
                      </m:sup>
                    </m:sSubSup>
                    <m:r>
                      <a:rPr lang="en-US" sz="1600" b="0" i="1" smtClean="0">
                        <a:latin typeface="Cambria Math"/>
                      </a:rPr>
                      <m:t>,</m:t>
                    </m:r>
                    <m:sSubSup>
                      <m:sSubSupPr>
                        <m:ctrlPr>
                          <a:rPr lang="en-US" sz="1600" b="0" i="1" smtClean="0">
                            <a:latin typeface="Cambria Math"/>
                          </a:rPr>
                        </m:ctrlPr>
                      </m:sSubSupPr>
                      <m:e>
                        <m:r>
                          <a:rPr lang="en-US" sz="1600" b="0" i="1" smtClean="0">
                            <a:latin typeface="Cambria Math"/>
                          </a:rPr>
                          <m:t>𝑗</m:t>
                        </m:r>
                      </m:e>
                      <m:sub>
                        <m:r>
                          <a:rPr lang="en-US" sz="1600" b="0" i="1" smtClean="0">
                            <a:latin typeface="Cambria Math"/>
                          </a:rPr>
                          <m:t>2</m:t>
                        </m:r>
                      </m:sub>
                      <m:sup>
                        <m:r>
                          <a:rPr lang="en-US" sz="1600" b="0" i="1" smtClean="0">
                            <a:latin typeface="Cambria Math"/>
                          </a:rPr>
                          <m:t>∗</m:t>
                        </m:r>
                      </m:sup>
                    </m:sSubSup>
                  </m:oMath>
                </a14:m>
                <a:r>
                  <a:rPr lang="en-US" sz="1600" dirty="0" smtClean="0"/>
                  <a:t> </a:t>
                </a:r>
                <a:r>
                  <a:rPr lang="en-US" sz="1600" dirty="0"/>
                  <a:t>to </a:t>
                </a:r>
                <a:r>
                  <a:rPr lang="en-US" sz="1600" dirty="0" smtClean="0"/>
                  <a:t>optimize some </a:t>
                </a:r>
                <a:r>
                  <a:rPr lang="en-US" sz="1600" dirty="0"/>
                  <a:t>metric </a:t>
                </a:r>
                <a14:m>
                  <m:oMath xmlns:m="http://schemas.openxmlformats.org/officeDocument/2006/math">
                    <m:r>
                      <a:rPr lang="en-US" sz="1600">
                        <a:latin typeface="Cambria Math"/>
                      </a:rPr>
                      <m:t>𝜇</m:t>
                    </m:r>
                    <m:r>
                      <a:rPr lang="en-US" sz="1600">
                        <a:latin typeface="Cambria Math"/>
                      </a:rPr>
                      <m:t>(</m:t>
                    </m:r>
                    <m:r>
                      <a:rPr lang="en-US" sz="1600">
                        <a:latin typeface="Cambria Math"/>
                      </a:rPr>
                      <m:t>𝐇</m:t>
                    </m:r>
                    <m:r>
                      <a:rPr lang="en-US" sz="1600">
                        <a:latin typeface="Cambria Math"/>
                      </a:rPr>
                      <m:t>)</m:t>
                    </m:r>
                  </m:oMath>
                </a14:m>
                <a:r>
                  <a:rPr lang="en-US" sz="1600" dirty="0"/>
                  <a:t>. </a:t>
                </a:r>
              </a:p>
            </p:txBody>
          </p:sp>
        </mc:Choice>
        <mc:Fallback xmlns="">
          <p:sp>
            <p:nvSpPr>
              <p:cNvPr id="231" name="TextBox 230"/>
              <p:cNvSpPr txBox="1">
                <a:spLocks noRot="1" noChangeAspect="1" noMove="1" noResize="1" noEditPoints="1" noAdjustHandles="1" noChangeArrowheads="1" noChangeShapeType="1" noTextEdit="1"/>
              </p:cNvSpPr>
              <p:nvPr/>
            </p:nvSpPr>
            <p:spPr>
              <a:xfrm>
                <a:off x="4572000" y="4211050"/>
                <a:ext cx="4444330" cy="584775"/>
              </a:xfrm>
              <a:prstGeom prst="rect">
                <a:avLst/>
              </a:prstGeom>
              <a:blipFill rotWithShape="1">
                <a:blip r:embed="rId2"/>
                <a:stretch>
                  <a:fillRect l="-547" t="-2041" r="-1642" b="-11224"/>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2" name="TextBox 231"/>
              <p:cNvSpPr txBox="1"/>
              <p:nvPr/>
            </p:nvSpPr>
            <p:spPr>
              <a:xfrm>
                <a:off x="5208098" y="3501008"/>
                <a:ext cx="2739083"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1" smtClean="0">
                          <a:solidFill>
                            <a:schemeClr val="tx1"/>
                          </a:solidFill>
                          <a:latin typeface="Cambria Math"/>
                        </a:rPr>
                        <m:t>𝐇</m:t>
                      </m:r>
                      <m:r>
                        <a:rPr lang="en-US" sz="1600" i="1">
                          <a:solidFill>
                            <a:schemeClr val="tx1"/>
                          </a:solidFill>
                          <a:latin typeface="Cambria Math"/>
                        </a:rPr>
                        <m:t>=</m:t>
                      </m:r>
                      <m:d>
                        <m:dPr>
                          <m:begChr m:val="["/>
                          <m:endChr m:val="]"/>
                          <m:ctrlPr>
                            <a:rPr lang="en-US" sz="1600" b="1" i="1" smtClean="0">
                              <a:solidFill>
                                <a:schemeClr val="tx1"/>
                              </a:solidFill>
                              <a:latin typeface="Cambria Math"/>
                            </a:rPr>
                          </m:ctrlPr>
                        </m:dPr>
                        <m:e>
                          <m:m>
                            <m:mPr>
                              <m:mcs>
                                <m:mc>
                                  <m:mcPr>
                                    <m:count m:val="2"/>
                                    <m:mcJc m:val="center"/>
                                  </m:mcPr>
                                </m:mc>
                              </m:mcs>
                              <m:ctrlPr>
                                <a:rPr lang="en-US" sz="1600" b="1" i="1" smtClean="0">
                                  <a:solidFill>
                                    <a:schemeClr val="tx1"/>
                                  </a:solidFill>
                                  <a:latin typeface="Cambria Math"/>
                                </a:rPr>
                              </m:ctrlPr>
                            </m:mPr>
                            <m:mr>
                              <m:e>
                                <m:sSub>
                                  <m:sSubPr>
                                    <m:ctrlPr>
                                      <a:rPr lang="en-US" sz="1600" i="1" smtClean="0">
                                        <a:solidFill>
                                          <a:schemeClr val="tx1"/>
                                        </a:solidFill>
                                        <a:latin typeface="Cambria Math"/>
                                      </a:rPr>
                                    </m:ctrlPr>
                                  </m:sSubPr>
                                  <m:e>
                                    <m:r>
                                      <m:rPr>
                                        <m:brk m:alnAt="7"/>
                                      </m:rPr>
                                      <a:rPr lang="en-US" sz="1600" i="1" smtClean="0">
                                        <a:solidFill>
                                          <a:schemeClr val="tx1"/>
                                        </a:solidFill>
                                        <a:latin typeface="Cambria Math"/>
                                      </a:rPr>
                                      <m:t>h</m:t>
                                    </m:r>
                                  </m:e>
                                  <m:sub>
                                    <m:r>
                                      <m:rPr>
                                        <m:brk m:alnAt="7"/>
                                      </m:rPr>
                                      <a:rPr lang="en-US" sz="1600" i="1" smtClean="0">
                                        <a:solidFill>
                                          <a:schemeClr val="tx1"/>
                                        </a:solidFill>
                                        <a:latin typeface="Cambria Math"/>
                                      </a:rPr>
                                      <m:t>1</m:t>
                                    </m:r>
                                    <m:r>
                                      <a:rPr lang="en-US" sz="1600" i="1" smtClean="0">
                                        <a:solidFill>
                                          <a:schemeClr val="tx1"/>
                                        </a:solidFill>
                                        <a:latin typeface="Cambria Math"/>
                                      </a:rPr>
                                      <m:t>1</m:t>
                                    </m:r>
                                  </m:sub>
                                </m:sSub>
                                <m:d>
                                  <m:dPr>
                                    <m:ctrlPr>
                                      <a:rPr lang="en-US" sz="1600" i="1" smtClean="0">
                                        <a:solidFill>
                                          <a:schemeClr val="tx1"/>
                                        </a:solidFill>
                                        <a:latin typeface="Cambria Math"/>
                                      </a:rPr>
                                    </m:ctrlPr>
                                  </m:dPr>
                                  <m:e>
                                    <m:sSub>
                                      <m:sSubPr>
                                        <m:ctrlPr>
                                          <a:rPr lang="en-US" sz="1600" i="1" smtClean="0">
                                            <a:solidFill>
                                              <a:schemeClr val="tx1"/>
                                            </a:solidFill>
                                            <a:latin typeface="Cambria Math"/>
                                          </a:rPr>
                                        </m:ctrlPr>
                                      </m:sSubPr>
                                      <m:e>
                                        <m:r>
                                          <m:rPr>
                                            <m:brk m:alnAt="7"/>
                                          </m:rPr>
                                          <a:rPr lang="en-US" sz="1600" i="1" smtClean="0">
                                            <a:solidFill>
                                              <a:schemeClr val="tx1"/>
                                            </a:solidFill>
                                            <a:latin typeface="Cambria Math"/>
                                          </a:rPr>
                                          <m:t>𝑖</m:t>
                                        </m:r>
                                      </m:e>
                                      <m:sub>
                                        <m:r>
                                          <m:rPr>
                                            <m:brk m:alnAt="7"/>
                                          </m:rPr>
                                          <a:rPr lang="en-US" sz="1600" i="1" smtClean="0">
                                            <a:solidFill>
                                              <a:schemeClr val="tx1"/>
                                            </a:solidFill>
                                            <a:latin typeface="Cambria Math"/>
                                          </a:rPr>
                                          <m:t>1</m:t>
                                        </m:r>
                                      </m:sub>
                                    </m:sSub>
                                    <m:r>
                                      <m:rPr>
                                        <m:brk m:alnAt="7"/>
                                      </m:rPr>
                                      <a:rPr lang="en-US" sz="1600" i="1" smtClean="0">
                                        <a:solidFill>
                                          <a:schemeClr val="tx1"/>
                                        </a:solidFill>
                                        <a:latin typeface="Cambria Math"/>
                                      </a:rPr>
                                      <m:t>,</m:t>
                                    </m:r>
                                    <m:sSub>
                                      <m:sSubPr>
                                        <m:ctrlPr>
                                          <a:rPr lang="en-US" sz="1600" i="1" smtClean="0">
                                            <a:solidFill>
                                              <a:schemeClr val="tx1"/>
                                            </a:solidFill>
                                            <a:latin typeface="Cambria Math"/>
                                          </a:rPr>
                                        </m:ctrlPr>
                                      </m:sSubPr>
                                      <m:e>
                                        <m:r>
                                          <m:rPr>
                                            <m:brk m:alnAt="7"/>
                                          </m:rPr>
                                          <a:rPr lang="en-US" sz="1600" i="1" smtClean="0">
                                            <a:solidFill>
                                              <a:schemeClr val="tx1"/>
                                            </a:solidFill>
                                            <a:latin typeface="Cambria Math"/>
                                          </a:rPr>
                                          <m:t>𝑗</m:t>
                                        </m:r>
                                      </m:e>
                                      <m:sub>
                                        <m:r>
                                          <m:rPr>
                                            <m:brk m:alnAt="7"/>
                                          </m:rPr>
                                          <a:rPr lang="en-US" sz="1600" i="1" smtClean="0">
                                            <a:solidFill>
                                              <a:schemeClr val="tx1"/>
                                            </a:solidFill>
                                            <a:latin typeface="Cambria Math"/>
                                          </a:rPr>
                                          <m:t>1</m:t>
                                        </m:r>
                                      </m:sub>
                                    </m:sSub>
                                  </m:e>
                                </m:d>
                              </m:e>
                              <m:e>
                                <m:sSub>
                                  <m:sSubPr>
                                    <m:ctrlPr>
                                      <a:rPr lang="en-US" sz="1600" i="1" smtClean="0">
                                        <a:solidFill>
                                          <a:schemeClr val="tx1"/>
                                        </a:solidFill>
                                        <a:latin typeface="Cambria Math"/>
                                      </a:rPr>
                                    </m:ctrlPr>
                                  </m:sSubPr>
                                  <m:e>
                                    <m:r>
                                      <a:rPr lang="en-US" sz="1600" i="1" smtClean="0">
                                        <a:solidFill>
                                          <a:schemeClr val="tx1"/>
                                        </a:solidFill>
                                        <a:latin typeface="Cambria Math"/>
                                      </a:rPr>
                                      <m:t>h</m:t>
                                    </m:r>
                                  </m:e>
                                  <m:sub>
                                    <m:r>
                                      <a:rPr lang="en-US" sz="1600" i="1" smtClean="0">
                                        <a:solidFill>
                                          <a:schemeClr val="tx1"/>
                                        </a:solidFill>
                                        <a:latin typeface="Cambria Math"/>
                                      </a:rPr>
                                      <m:t>12</m:t>
                                    </m:r>
                                  </m:sub>
                                </m:sSub>
                                <m:d>
                                  <m:dPr>
                                    <m:ctrlPr>
                                      <a:rPr lang="en-US" sz="1600" i="1" smtClean="0">
                                        <a:solidFill>
                                          <a:schemeClr val="tx1"/>
                                        </a:solidFill>
                                        <a:latin typeface="Cambria Math"/>
                                      </a:rPr>
                                    </m:ctrlPr>
                                  </m:dPr>
                                  <m:e>
                                    <m:sSub>
                                      <m:sSubPr>
                                        <m:ctrlPr>
                                          <a:rPr lang="en-US" sz="1600" i="1" smtClean="0">
                                            <a:solidFill>
                                              <a:schemeClr val="tx1"/>
                                            </a:solidFill>
                                            <a:latin typeface="Cambria Math"/>
                                          </a:rPr>
                                        </m:ctrlPr>
                                      </m:sSubPr>
                                      <m:e>
                                        <m:r>
                                          <a:rPr lang="en-US" sz="1600" i="1" smtClean="0">
                                            <a:solidFill>
                                              <a:schemeClr val="tx1"/>
                                            </a:solidFill>
                                            <a:latin typeface="Cambria Math"/>
                                          </a:rPr>
                                          <m:t>𝑖</m:t>
                                        </m:r>
                                      </m:e>
                                      <m:sub>
                                        <m:r>
                                          <a:rPr lang="en-US" sz="1600" i="1" smtClean="0">
                                            <a:solidFill>
                                              <a:schemeClr val="tx1"/>
                                            </a:solidFill>
                                            <a:latin typeface="Cambria Math"/>
                                          </a:rPr>
                                          <m:t>2</m:t>
                                        </m:r>
                                      </m:sub>
                                    </m:sSub>
                                    <m:r>
                                      <a:rPr lang="en-US" sz="1600" i="1" smtClean="0">
                                        <a:solidFill>
                                          <a:schemeClr val="tx1"/>
                                        </a:solidFill>
                                        <a:latin typeface="Cambria Math"/>
                                      </a:rPr>
                                      <m:t>,</m:t>
                                    </m:r>
                                    <m:sSub>
                                      <m:sSubPr>
                                        <m:ctrlPr>
                                          <a:rPr lang="en-US" sz="1600" i="1" smtClean="0">
                                            <a:solidFill>
                                              <a:schemeClr val="tx1"/>
                                            </a:solidFill>
                                            <a:latin typeface="Cambria Math"/>
                                          </a:rPr>
                                        </m:ctrlPr>
                                      </m:sSubPr>
                                      <m:e>
                                        <m:r>
                                          <a:rPr lang="en-US" sz="1600" i="1" smtClean="0">
                                            <a:solidFill>
                                              <a:schemeClr val="tx1"/>
                                            </a:solidFill>
                                            <a:latin typeface="Cambria Math"/>
                                          </a:rPr>
                                          <m:t>𝑗</m:t>
                                        </m:r>
                                      </m:e>
                                      <m:sub>
                                        <m:r>
                                          <a:rPr lang="en-US" sz="1600" i="1" smtClean="0">
                                            <a:solidFill>
                                              <a:schemeClr val="tx1"/>
                                            </a:solidFill>
                                            <a:latin typeface="Cambria Math"/>
                                          </a:rPr>
                                          <m:t>1</m:t>
                                        </m:r>
                                      </m:sub>
                                    </m:sSub>
                                  </m:e>
                                </m:d>
                              </m:e>
                            </m:mr>
                            <m:mr>
                              <m:e>
                                <m:sSub>
                                  <m:sSubPr>
                                    <m:ctrlPr>
                                      <a:rPr lang="en-US" sz="1600" i="1" smtClean="0">
                                        <a:solidFill>
                                          <a:schemeClr val="tx1"/>
                                        </a:solidFill>
                                        <a:latin typeface="Cambria Math"/>
                                      </a:rPr>
                                    </m:ctrlPr>
                                  </m:sSubPr>
                                  <m:e>
                                    <m:r>
                                      <a:rPr lang="en-US" sz="1600" i="1" smtClean="0">
                                        <a:solidFill>
                                          <a:schemeClr val="tx1"/>
                                        </a:solidFill>
                                        <a:latin typeface="Cambria Math"/>
                                      </a:rPr>
                                      <m:t>h</m:t>
                                    </m:r>
                                  </m:e>
                                  <m:sub>
                                    <m:r>
                                      <a:rPr lang="en-US" sz="1600" i="1" smtClean="0">
                                        <a:solidFill>
                                          <a:schemeClr val="tx1"/>
                                        </a:solidFill>
                                        <a:latin typeface="Cambria Math"/>
                                      </a:rPr>
                                      <m:t>21</m:t>
                                    </m:r>
                                  </m:sub>
                                </m:sSub>
                                <m:d>
                                  <m:dPr>
                                    <m:ctrlPr>
                                      <a:rPr lang="en-US" sz="1600" i="1" smtClean="0">
                                        <a:solidFill>
                                          <a:schemeClr val="tx1"/>
                                        </a:solidFill>
                                        <a:latin typeface="Cambria Math"/>
                                      </a:rPr>
                                    </m:ctrlPr>
                                  </m:dPr>
                                  <m:e>
                                    <m:sSub>
                                      <m:sSubPr>
                                        <m:ctrlPr>
                                          <a:rPr lang="en-US" sz="1600" i="1" smtClean="0">
                                            <a:solidFill>
                                              <a:schemeClr val="tx1"/>
                                            </a:solidFill>
                                            <a:latin typeface="Cambria Math"/>
                                          </a:rPr>
                                        </m:ctrlPr>
                                      </m:sSubPr>
                                      <m:e>
                                        <m:r>
                                          <a:rPr lang="en-US" sz="1600" i="1" smtClean="0">
                                            <a:solidFill>
                                              <a:schemeClr val="tx1"/>
                                            </a:solidFill>
                                            <a:latin typeface="Cambria Math"/>
                                          </a:rPr>
                                          <m:t>𝑖</m:t>
                                        </m:r>
                                      </m:e>
                                      <m:sub>
                                        <m:r>
                                          <a:rPr lang="en-US" sz="1600" i="1" smtClean="0">
                                            <a:solidFill>
                                              <a:schemeClr val="tx1"/>
                                            </a:solidFill>
                                            <a:latin typeface="Cambria Math"/>
                                          </a:rPr>
                                          <m:t>1</m:t>
                                        </m:r>
                                      </m:sub>
                                    </m:sSub>
                                    <m:r>
                                      <a:rPr lang="en-US" sz="1600" i="1" smtClean="0">
                                        <a:solidFill>
                                          <a:schemeClr val="tx1"/>
                                        </a:solidFill>
                                        <a:latin typeface="Cambria Math"/>
                                      </a:rPr>
                                      <m:t>,</m:t>
                                    </m:r>
                                    <m:sSub>
                                      <m:sSubPr>
                                        <m:ctrlPr>
                                          <a:rPr lang="en-US" sz="1600" i="1" smtClean="0">
                                            <a:solidFill>
                                              <a:schemeClr val="tx1"/>
                                            </a:solidFill>
                                            <a:latin typeface="Cambria Math"/>
                                          </a:rPr>
                                        </m:ctrlPr>
                                      </m:sSubPr>
                                      <m:e>
                                        <m:r>
                                          <a:rPr lang="en-US" sz="1600" i="1" smtClean="0">
                                            <a:solidFill>
                                              <a:schemeClr val="tx1"/>
                                            </a:solidFill>
                                            <a:latin typeface="Cambria Math"/>
                                          </a:rPr>
                                          <m:t>𝑗</m:t>
                                        </m:r>
                                      </m:e>
                                      <m:sub>
                                        <m:r>
                                          <a:rPr lang="en-US" sz="1600" i="1" smtClean="0">
                                            <a:solidFill>
                                              <a:schemeClr val="tx1"/>
                                            </a:solidFill>
                                            <a:latin typeface="Cambria Math"/>
                                          </a:rPr>
                                          <m:t>2</m:t>
                                        </m:r>
                                      </m:sub>
                                    </m:sSub>
                                  </m:e>
                                </m:d>
                              </m:e>
                              <m:e>
                                <m:sSub>
                                  <m:sSubPr>
                                    <m:ctrlPr>
                                      <a:rPr lang="en-US" sz="1600" i="1" smtClean="0">
                                        <a:solidFill>
                                          <a:schemeClr val="tx1"/>
                                        </a:solidFill>
                                        <a:latin typeface="Cambria Math"/>
                                      </a:rPr>
                                    </m:ctrlPr>
                                  </m:sSubPr>
                                  <m:e>
                                    <m:r>
                                      <a:rPr lang="en-US" sz="1600" i="1" smtClean="0">
                                        <a:solidFill>
                                          <a:schemeClr val="tx1"/>
                                        </a:solidFill>
                                        <a:latin typeface="Cambria Math"/>
                                      </a:rPr>
                                      <m:t>h</m:t>
                                    </m:r>
                                  </m:e>
                                  <m:sub>
                                    <m:r>
                                      <a:rPr lang="en-US" sz="1600" i="1" smtClean="0">
                                        <a:solidFill>
                                          <a:schemeClr val="tx1"/>
                                        </a:solidFill>
                                        <a:latin typeface="Cambria Math"/>
                                      </a:rPr>
                                      <m:t>22</m:t>
                                    </m:r>
                                  </m:sub>
                                </m:sSub>
                                <m:d>
                                  <m:dPr>
                                    <m:ctrlPr>
                                      <a:rPr lang="en-US" sz="1600" i="1" smtClean="0">
                                        <a:solidFill>
                                          <a:schemeClr val="tx1"/>
                                        </a:solidFill>
                                        <a:latin typeface="Cambria Math"/>
                                      </a:rPr>
                                    </m:ctrlPr>
                                  </m:dPr>
                                  <m:e>
                                    <m:sSub>
                                      <m:sSubPr>
                                        <m:ctrlPr>
                                          <a:rPr lang="en-US" sz="1600" i="1" smtClean="0">
                                            <a:solidFill>
                                              <a:schemeClr val="tx1"/>
                                            </a:solidFill>
                                            <a:latin typeface="Cambria Math"/>
                                          </a:rPr>
                                        </m:ctrlPr>
                                      </m:sSubPr>
                                      <m:e>
                                        <m:r>
                                          <a:rPr lang="en-US" sz="1600" i="1" smtClean="0">
                                            <a:solidFill>
                                              <a:schemeClr val="tx1"/>
                                            </a:solidFill>
                                            <a:latin typeface="Cambria Math"/>
                                          </a:rPr>
                                          <m:t>𝑖</m:t>
                                        </m:r>
                                      </m:e>
                                      <m:sub>
                                        <m:r>
                                          <a:rPr lang="en-US" sz="1600" i="1" smtClean="0">
                                            <a:solidFill>
                                              <a:schemeClr val="tx1"/>
                                            </a:solidFill>
                                            <a:latin typeface="Cambria Math"/>
                                          </a:rPr>
                                          <m:t>2</m:t>
                                        </m:r>
                                      </m:sub>
                                    </m:sSub>
                                    <m:r>
                                      <a:rPr lang="en-US" sz="1600" i="1" smtClean="0">
                                        <a:solidFill>
                                          <a:schemeClr val="tx1"/>
                                        </a:solidFill>
                                        <a:latin typeface="Cambria Math"/>
                                      </a:rPr>
                                      <m:t>,</m:t>
                                    </m:r>
                                    <m:sSub>
                                      <m:sSubPr>
                                        <m:ctrlPr>
                                          <a:rPr lang="en-US" sz="1600" i="1" smtClean="0">
                                            <a:solidFill>
                                              <a:schemeClr val="tx1"/>
                                            </a:solidFill>
                                            <a:latin typeface="Cambria Math"/>
                                          </a:rPr>
                                        </m:ctrlPr>
                                      </m:sSubPr>
                                      <m:e>
                                        <m:r>
                                          <a:rPr lang="en-US" sz="1600" i="1" smtClean="0">
                                            <a:solidFill>
                                              <a:schemeClr val="tx1"/>
                                            </a:solidFill>
                                            <a:latin typeface="Cambria Math"/>
                                          </a:rPr>
                                          <m:t>𝑗</m:t>
                                        </m:r>
                                      </m:e>
                                      <m:sub>
                                        <m:r>
                                          <a:rPr lang="en-US" sz="1600" i="1" smtClean="0">
                                            <a:solidFill>
                                              <a:schemeClr val="tx1"/>
                                            </a:solidFill>
                                            <a:latin typeface="Cambria Math"/>
                                          </a:rPr>
                                          <m:t>2</m:t>
                                        </m:r>
                                      </m:sub>
                                    </m:sSub>
                                  </m:e>
                                </m:d>
                              </m:e>
                            </m:mr>
                          </m:m>
                        </m:e>
                      </m:d>
                    </m:oMath>
                  </m:oMathPara>
                </a14:m>
                <a:endParaRPr lang="en-US" sz="1600" dirty="0">
                  <a:solidFill>
                    <a:schemeClr val="tx1"/>
                  </a:solidFill>
                </a:endParaRPr>
              </a:p>
            </p:txBody>
          </p:sp>
        </mc:Choice>
        <mc:Fallback xmlns="">
          <p:sp>
            <p:nvSpPr>
              <p:cNvPr id="232" name="TextBox 231"/>
              <p:cNvSpPr txBox="1">
                <a:spLocks noRot="1" noChangeAspect="1" noMove="1" noResize="1" noEditPoints="1" noAdjustHandles="1" noChangeArrowheads="1" noChangeShapeType="1" noTextEdit="1"/>
              </p:cNvSpPr>
              <p:nvPr/>
            </p:nvSpPr>
            <p:spPr>
              <a:xfrm>
                <a:off x="5208098" y="3501008"/>
                <a:ext cx="2739083" cy="58477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3" name="TextBox 232"/>
              <p:cNvSpPr txBox="1"/>
              <p:nvPr/>
            </p:nvSpPr>
            <p:spPr>
              <a:xfrm>
                <a:off x="5718140" y="2166452"/>
                <a:ext cx="1718997" cy="991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chemeClr val="tx1"/>
                              </a:solidFill>
                              <a:latin typeface="Cambria Math"/>
                            </a:rPr>
                          </m:ctrlPr>
                        </m:sSubPr>
                        <m:e>
                          <m:r>
                            <a:rPr lang="en-US" sz="1400" b="0" i="1" smtClean="0">
                              <a:solidFill>
                                <a:schemeClr val="tx1"/>
                              </a:solidFill>
                              <a:latin typeface="Cambria Math"/>
                            </a:rPr>
                            <m:t>𝑖</m:t>
                          </m:r>
                        </m:e>
                        <m:sub>
                          <m:r>
                            <a:rPr lang="en-US" sz="1400" b="0" i="1" smtClean="0">
                              <a:solidFill>
                                <a:schemeClr val="tx1"/>
                              </a:solidFill>
                              <a:latin typeface="Cambria Math"/>
                            </a:rPr>
                            <m:t>1</m:t>
                          </m:r>
                        </m:sub>
                      </m:sSub>
                      <m:r>
                        <a:rPr lang="en-US" sz="1400" b="0" i="1" smtClean="0">
                          <a:solidFill>
                            <a:schemeClr val="tx1"/>
                          </a:solidFill>
                          <a:latin typeface="Cambria Math"/>
                        </a:rPr>
                        <m:t>∈</m:t>
                      </m:r>
                      <m:r>
                        <m:rPr>
                          <m:lit/>
                        </m:rPr>
                        <a:rPr lang="en-US" sz="1400" b="0" i="1" smtClean="0">
                          <a:solidFill>
                            <a:schemeClr val="tx1"/>
                          </a:solidFill>
                          <a:latin typeface="Cambria Math"/>
                        </a:rPr>
                        <m:t>{</m:t>
                      </m:r>
                      <m:r>
                        <a:rPr lang="en-US" sz="1400" b="0" i="1" smtClean="0">
                          <a:solidFill>
                            <a:schemeClr val="tx1"/>
                          </a:solidFill>
                          <a:latin typeface="Cambria Math"/>
                        </a:rPr>
                        <m:t>1, 2, ⋯, |</m:t>
                      </m:r>
                      <m:sSub>
                        <m:sSubPr>
                          <m:ctrlPr>
                            <a:rPr lang="en-US" sz="1400" b="0" i="1" smtClean="0">
                              <a:solidFill>
                                <a:schemeClr val="tx1"/>
                              </a:solidFill>
                              <a:latin typeface="Cambria Math"/>
                            </a:rPr>
                          </m:ctrlPr>
                        </m:sSubPr>
                        <m:e>
                          <m:r>
                            <a:rPr lang="en-US" sz="1400" b="0" i="1" smtClean="0">
                              <a:solidFill>
                                <a:schemeClr val="tx1"/>
                              </a:solidFill>
                              <a:latin typeface="Cambria Math"/>
                            </a:rPr>
                            <m:t>𝒞</m:t>
                          </m:r>
                        </m:e>
                        <m:sub>
                          <m:r>
                            <a:rPr lang="en-US" sz="1400" b="0" i="1" smtClean="0">
                              <a:solidFill>
                                <a:schemeClr val="tx1"/>
                              </a:solidFill>
                              <a:latin typeface="Cambria Math"/>
                            </a:rPr>
                            <m:t>𝑇</m:t>
                          </m:r>
                          <m:r>
                            <a:rPr lang="en-US" sz="1400" b="0" i="1" smtClean="0">
                              <a:solidFill>
                                <a:schemeClr val="tx1"/>
                              </a:solidFill>
                              <a:latin typeface="Cambria Math"/>
                            </a:rPr>
                            <m:t>,1</m:t>
                          </m:r>
                        </m:sub>
                      </m:sSub>
                      <m:r>
                        <a:rPr lang="en-US" sz="1400" b="0" i="1" smtClean="0">
                          <a:solidFill>
                            <a:schemeClr val="tx1"/>
                          </a:solidFill>
                          <a:latin typeface="Cambria Math"/>
                        </a:rPr>
                        <m:t>|</m:t>
                      </m:r>
                      <m:r>
                        <m:rPr>
                          <m:lit/>
                        </m:rPr>
                        <a:rPr lang="en-US" sz="1400" b="0" i="1" smtClean="0">
                          <a:solidFill>
                            <a:schemeClr val="tx1"/>
                          </a:solidFill>
                          <a:latin typeface="Cambria Math"/>
                        </a:rPr>
                        <m:t>}</m:t>
                      </m:r>
                    </m:oMath>
                  </m:oMathPara>
                </a14:m>
                <a:endParaRPr lang="en-US" sz="1400" dirty="0" smtClean="0">
                  <a:solidFill>
                    <a:schemeClr val="tx1"/>
                  </a:solidFill>
                </a:endParaRPr>
              </a:p>
              <a:p>
                <a:pPr/>
                <a14:m>
                  <m:oMathPara xmlns:m="http://schemas.openxmlformats.org/officeDocument/2006/math">
                    <m:oMathParaPr>
                      <m:jc m:val="centerGroup"/>
                    </m:oMathParaPr>
                    <m:oMath xmlns:m="http://schemas.openxmlformats.org/officeDocument/2006/math">
                      <m:sSub>
                        <m:sSubPr>
                          <m:ctrlPr>
                            <a:rPr lang="en-US" sz="1400" i="1">
                              <a:solidFill>
                                <a:schemeClr val="tx1"/>
                              </a:solidFill>
                              <a:latin typeface="Cambria Math"/>
                            </a:rPr>
                          </m:ctrlPr>
                        </m:sSubPr>
                        <m:e>
                          <m:r>
                            <a:rPr lang="en-US" sz="1400" i="1">
                              <a:solidFill>
                                <a:schemeClr val="tx1"/>
                              </a:solidFill>
                              <a:latin typeface="Cambria Math"/>
                            </a:rPr>
                            <m:t>𝑖</m:t>
                          </m:r>
                        </m:e>
                        <m:sub>
                          <m:r>
                            <a:rPr lang="en-US" sz="1400" b="0" i="1" smtClean="0">
                              <a:solidFill>
                                <a:schemeClr val="tx1"/>
                              </a:solidFill>
                              <a:latin typeface="Cambria Math"/>
                            </a:rPr>
                            <m:t>2</m:t>
                          </m:r>
                        </m:sub>
                      </m:sSub>
                      <m:r>
                        <a:rPr lang="en-US" sz="1400" i="1">
                          <a:solidFill>
                            <a:schemeClr val="tx1"/>
                          </a:solidFill>
                          <a:latin typeface="Cambria Math"/>
                        </a:rPr>
                        <m:t>∈</m:t>
                      </m:r>
                      <m:r>
                        <m:rPr>
                          <m:lit/>
                        </m:rPr>
                        <a:rPr lang="en-US" sz="1400" i="1">
                          <a:solidFill>
                            <a:schemeClr val="tx1"/>
                          </a:solidFill>
                          <a:latin typeface="Cambria Math"/>
                        </a:rPr>
                        <m:t>{</m:t>
                      </m:r>
                      <m:r>
                        <a:rPr lang="en-US" sz="1400" i="1">
                          <a:solidFill>
                            <a:schemeClr val="tx1"/>
                          </a:solidFill>
                          <a:latin typeface="Cambria Math"/>
                        </a:rPr>
                        <m:t>1, 2, ⋯, |</m:t>
                      </m:r>
                      <m:sSub>
                        <m:sSubPr>
                          <m:ctrlPr>
                            <a:rPr lang="en-US" sz="1400" i="1">
                              <a:solidFill>
                                <a:schemeClr val="tx1"/>
                              </a:solidFill>
                              <a:latin typeface="Cambria Math"/>
                            </a:rPr>
                          </m:ctrlPr>
                        </m:sSubPr>
                        <m:e>
                          <m:r>
                            <a:rPr lang="en-US" sz="1400" i="1">
                              <a:solidFill>
                                <a:schemeClr val="tx1"/>
                              </a:solidFill>
                              <a:latin typeface="Cambria Math"/>
                            </a:rPr>
                            <m:t>𝒞</m:t>
                          </m:r>
                        </m:e>
                        <m:sub>
                          <m:r>
                            <a:rPr lang="en-US" sz="1400" i="1">
                              <a:solidFill>
                                <a:schemeClr val="tx1"/>
                              </a:solidFill>
                              <a:latin typeface="Cambria Math"/>
                            </a:rPr>
                            <m:t>𝑇</m:t>
                          </m:r>
                          <m:r>
                            <a:rPr lang="en-US" sz="1400" b="0" i="1" smtClean="0">
                              <a:solidFill>
                                <a:schemeClr val="tx1"/>
                              </a:solidFill>
                              <a:latin typeface="Cambria Math"/>
                            </a:rPr>
                            <m:t>,2</m:t>
                          </m:r>
                        </m:sub>
                      </m:sSub>
                      <m:r>
                        <a:rPr lang="en-US" sz="1400" i="1">
                          <a:solidFill>
                            <a:schemeClr val="tx1"/>
                          </a:solidFill>
                          <a:latin typeface="Cambria Math"/>
                        </a:rPr>
                        <m:t>|</m:t>
                      </m:r>
                      <m:r>
                        <m:rPr>
                          <m:lit/>
                        </m:rPr>
                        <a:rPr lang="en-US" sz="1400" i="1">
                          <a:solidFill>
                            <a:schemeClr val="tx1"/>
                          </a:solidFill>
                          <a:latin typeface="Cambria Math"/>
                        </a:rPr>
                        <m:t>}</m:t>
                      </m:r>
                    </m:oMath>
                  </m:oMathPara>
                </a14:m>
                <a:endParaRPr lang="en-US" sz="1400" dirty="0">
                  <a:solidFill>
                    <a:schemeClr val="tx1"/>
                  </a:solidFill>
                </a:endParaRPr>
              </a:p>
              <a:p>
                <a:pPr/>
                <a14:m>
                  <m:oMathPara xmlns:m="http://schemas.openxmlformats.org/officeDocument/2006/math">
                    <m:oMathParaPr>
                      <m:jc m:val="centerGroup"/>
                    </m:oMathParaPr>
                    <m:oMath xmlns:m="http://schemas.openxmlformats.org/officeDocument/2006/math">
                      <m:sSub>
                        <m:sSubPr>
                          <m:ctrlPr>
                            <a:rPr lang="en-US" sz="1400" i="1">
                              <a:solidFill>
                                <a:schemeClr val="tx1"/>
                              </a:solidFill>
                              <a:latin typeface="Cambria Math"/>
                            </a:rPr>
                          </m:ctrlPr>
                        </m:sSubPr>
                        <m:e>
                          <m:r>
                            <a:rPr lang="en-US" sz="1400" b="0" i="1" smtClean="0">
                              <a:solidFill>
                                <a:schemeClr val="tx1"/>
                              </a:solidFill>
                              <a:latin typeface="Cambria Math"/>
                            </a:rPr>
                            <m:t>𝑗</m:t>
                          </m:r>
                        </m:e>
                        <m:sub>
                          <m:r>
                            <a:rPr lang="en-US" sz="1400" i="1">
                              <a:solidFill>
                                <a:schemeClr val="tx1"/>
                              </a:solidFill>
                              <a:latin typeface="Cambria Math"/>
                            </a:rPr>
                            <m:t>1</m:t>
                          </m:r>
                        </m:sub>
                      </m:sSub>
                      <m:r>
                        <a:rPr lang="en-US" sz="1400" i="1">
                          <a:solidFill>
                            <a:schemeClr val="tx1"/>
                          </a:solidFill>
                          <a:latin typeface="Cambria Math"/>
                        </a:rPr>
                        <m:t>∈</m:t>
                      </m:r>
                      <m:r>
                        <m:rPr>
                          <m:lit/>
                        </m:rPr>
                        <a:rPr lang="en-US" sz="1400" i="1">
                          <a:solidFill>
                            <a:schemeClr val="tx1"/>
                          </a:solidFill>
                          <a:latin typeface="Cambria Math"/>
                        </a:rPr>
                        <m:t>{</m:t>
                      </m:r>
                      <m:r>
                        <a:rPr lang="en-US" sz="1400" i="1">
                          <a:solidFill>
                            <a:schemeClr val="tx1"/>
                          </a:solidFill>
                          <a:latin typeface="Cambria Math"/>
                        </a:rPr>
                        <m:t>1, 2, ⋯, |</m:t>
                      </m:r>
                      <m:sSub>
                        <m:sSubPr>
                          <m:ctrlPr>
                            <a:rPr lang="en-US" sz="1400" i="1">
                              <a:solidFill>
                                <a:schemeClr val="tx1"/>
                              </a:solidFill>
                              <a:latin typeface="Cambria Math"/>
                            </a:rPr>
                          </m:ctrlPr>
                        </m:sSubPr>
                        <m:e>
                          <m:r>
                            <a:rPr lang="en-US" sz="1400" i="1">
                              <a:solidFill>
                                <a:schemeClr val="tx1"/>
                              </a:solidFill>
                              <a:latin typeface="Cambria Math"/>
                            </a:rPr>
                            <m:t>𝒞</m:t>
                          </m:r>
                        </m:e>
                        <m:sub>
                          <m:r>
                            <a:rPr lang="en-US" sz="1400" b="0" i="1" smtClean="0">
                              <a:solidFill>
                                <a:schemeClr val="tx1"/>
                              </a:solidFill>
                              <a:latin typeface="Cambria Math"/>
                            </a:rPr>
                            <m:t>𝑅</m:t>
                          </m:r>
                          <m:r>
                            <a:rPr lang="en-US" sz="1400" b="0" i="1" smtClean="0">
                              <a:solidFill>
                                <a:schemeClr val="tx1"/>
                              </a:solidFill>
                              <a:latin typeface="Cambria Math"/>
                            </a:rPr>
                            <m:t>,1</m:t>
                          </m:r>
                        </m:sub>
                      </m:sSub>
                      <m:r>
                        <a:rPr lang="en-US" sz="1400" i="1">
                          <a:solidFill>
                            <a:schemeClr val="tx1"/>
                          </a:solidFill>
                          <a:latin typeface="Cambria Math"/>
                        </a:rPr>
                        <m:t>|</m:t>
                      </m:r>
                      <m:r>
                        <m:rPr>
                          <m:lit/>
                        </m:rPr>
                        <a:rPr lang="en-US" sz="1400" i="1">
                          <a:solidFill>
                            <a:schemeClr val="tx1"/>
                          </a:solidFill>
                          <a:latin typeface="Cambria Math"/>
                        </a:rPr>
                        <m:t>}</m:t>
                      </m:r>
                    </m:oMath>
                  </m:oMathPara>
                </a14:m>
                <a:endParaRPr lang="en-US" sz="1400" dirty="0">
                  <a:solidFill>
                    <a:schemeClr val="tx1"/>
                  </a:solidFill>
                </a:endParaRPr>
              </a:p>
              <a:p>
                <a:pPr/>
                <a14:m>
                  <m:oMathPara xmlns:m="http://schemas.openxmlformats.org/officeDocument/2006/math">
                    <m:oMathParaPr>
                      <m:jc m:val="centerGroup"/>
                    </m:oMathParaPr>
                    <m:oMath xmlns:m="http://schemas.openxmlformats.org/officeDocument/2006/math">
                      <m:sSub>
                        <m:sSubPr>
                          <m:ctrlPr>
                            <a:rPr lang="en-US" sz="1400" i="1">
                              <a:solidFill>
                                <a:schemeClr val="tx1"/>
                              </a:solidFill>
                              <a:latin typeface="Cambria Math"/>
                            </a:rPr>
                          </m:ctrlPr>
                        </m:sSubPr>
                        <m:e>
                          <m:r>
                            <a:rPr lang="en-US" sz="1400" b="0" i="1" smtClean="0">
                              <a:solidFill>
                                <a:schemeClr val="tx1"/>
                              </a:solidFill>
                              <a:latin typeface="Cambria Math"/>
                            </a:rPr>
                            <m:t>𝑗</m:t>
                          </m:r>
                        </m:e>
                        <m:sub>
                          <m:r>
                            <a:rPr lang="en-US" sz="1400" b="0" i="1" smtClean="0">
                              <a:solidFill>
                                <a:schemeClr val="tx1"/>
                              </a:solidFill>
                              <a:latin typeface="Cambria Math"/>
                            </a:rPr>
                            <m:t>2</m:t>
                          </m:r>
                        </m:sub>
                      </m:sSub>
                      <m:r>
                        <a:rPr lang="en-US" sz="1400" i="1">
                          <a:solidFill>
                            <a:schemeClr val="tx1"/>
                          </a:solidFill>
                          <a:latin typeface="Cambria Math"/>
                        </a:rPr>
                        <m:t>∈</m:t>
                      </m:r>
                      <m:r>
                        <m:rPr>
                          <m:lit/>
                        </m:rPr>
                        <a:rPr lang="en-US" sz="1400" i="1">
                          <a:solidFill>
                            <a:schemeClr val="tx1"/>
                          </a:solidFill>
                          <a:latin typeface="Cambria Math"/>
                        </a:rPr>
                        <m:t>{</m:t>
                      </m:r>
                      <m:r>
                        <a:rPr lang="en-US" sz="1400" i="1">
                          <a:solidFill>
                            <a:schemeClr val="tx1"/>
                          </a:solidFill>
                          <a:latin typeface="Cambria Math"/>
                        </a:rPr>
                        <m:t>1, 2, ⋯, |</m:t>
                      </m:r>
                      <m:sSub>
                        <m:sSubPr>
                          <m:ctrlPr>
                            <a:rPr lang="en-US" sz="1400" i="1">
                              <a:solidFill>
                                <a:schemeClr val="tx1"/>
                              </a:solidFill>
                              <a:latin typeface="Cambria Math"/>
                            </a:rPr>
                          </m:ctrlPr>
                        </m:sSubPr>
                        <m:e>
                          <m:r>
                            <a:rPr lang="en-US" sz="1400" i="1">
                              <a:solidFill>
                                <a:schemeClr val="tx1"/>
                              </a:solidFill>
                              <a:latin typeface="Cambria Math"/>
                            </a:rPr>
                            <m:t>𝒞</m:t>
                          </m:r>
                        </m:e>
                        <m:sub>
                          <m:r>
                            <a:rPr lang="en-US" sz="1400" b="0" i="1" smtClean="0">
                              <a:solidFill>
                                <a:schemeClr val="tx1"/>
                              </a:solidFill>
                              <a:latin typeface="Cambria Math"/>
                            </a:rPr>
                            <m:t>𝑅</m:t>
                          </m:r>
                          <m:r>
                            <a:rPr lang="en-US" sz="1400" b="0" i="1" smtClean="0">
                              <a:solidFill>
                                <a:schemeClr val="tx1"/>
                              </a:solidFill>
                              <a:latin typeface="Cambria Math"/>
                            </a:rPr>
                            <m:t>,2</m:t>
                          </m:r>
                        </m:sub>
                      </m:sSub>
                      <m:r>
                        <a:rPr lang="en-US" sz="1400" i="1">
                          <a:solidFill>
                            <a:schemeClr val="tx1"/>
                          </a:solidFill>
                          <a:latin typeface="Cambria Math"/>
                        </a:rPr>
                        <m:t>|</m:t>
                      </m:r>
                      <m:r>
                        <m:rPr>
                          <m:lit/>
                        </m:rPr>
                        <a:rPr lang="en-US" sz="1400" i="1">
                          <a:solidFill>
                            <a:schemeClr val="tx1"/>
                          </a:solidFill>
                          <a:latin typeface="Cambria Math"/>
                        </a:rPr>
                        <m:t>}</m:t>
                      </m:r>
                    </m:oMath>
                  </m:oMathPara>
                </a14:m>
                <a:endParaRPr lang="en-US" sz="1400" dirty="0" smtClean="0">
                  <a:solidFill>
                    <a:schemeClr val="tx1"/>
                  </a:solidFill>
                </a:endParaRPr>
              </a:p>
            </p:txBody>
          </p:sp>
        </mc:Choice>
        <mc:Fallback xmlns="">
          <p:sp>
            <p:nvSpPr>
              <p:cNvPr id="233" name="TextBox 232"/>
              <p:cNvSpPr txBox="1">
                <a:spLocks noRot="1" noChangeAspect="1" noMove="1" noResize="1" noEditPoints="1" noAdjustHandles="1" noChangeArrowheads="1" noChangeShapeType="1" noTextEdit="1"/>
              </p:cNvSpPr>
              <p:nvPr/>
            </p:nvSpPr>
            <p:spPr>
              <a:xfrm>
                <a:off x="5718140" y="2166452"/>
                <a:ext cx="1718997" cy="991810"/>
              </a:xfrm>
              <a:prstGeom prst="rect">
                <a:avLst/>
              </a:prstGeom>
              <a:blipFill rotWithShape="1">
                <a:blip r:embed="rId4"/>
                <a:stretch>
                  <a:fillRect b="-6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4" name="TextBox 233"/>
              <p:cNvSpPr txBox="1"/>
              <p:nvPr/>
            </p:nvSpPr>
            <p:spPr>
              <a:xfrm>
                <a:off x="4499991" y="4869743"/>
                <a:ext cx="4412005" cy="1355307"/>
              </a:xfrm>
              <a:prstGeom prst="rect">
                <a:avLst/>
              </a:prstGeom>
            </p:spPr>
            <p:txBody>
              <a:bodyPr wrap="square">
                <a:spAutoFit/>
              </a:bodyPr>
              <a:lstStyle>
                <a:defPPr>
                  <a:defRPr lang="en-GB"/>
                </a:defPPr>
                <a:lvl1pPr>
                  <a:buNone/>
                  <a:defRPr sz="1800">
                    <a:solidFill>
                      <a:srgbClr val="000000"/>
                    </a:solidFill>
                  </a:defRPr>
                </a:lvl1pPr>
              </a:lstStyle>
              <a:p>
                <a:pPr marL="285750" indent="-285750">
                  <a:buFont typeface="Arial" panose="020B0604020202020204" pitchFamily="34" charset="0"/>
                  <a:buChar char="•"/>
                </a:pPr>
                <a:r>
                  <a:rPr lang="en-US" sz="1600" dirty="0"/>
                  <a:t>Exhaustive search: Calculate </a:t>
                </a:r>
                <a14:m>
                  <m:oMath xmlns:m="http://schemas.openxmlformats.org/officeDocument/2006/math">
                    <m:r>
                      <a:rPr lang="en-US" sz="1600">
                        <a:latin typeface="Cambria Math"/>
                      </a:rPr>
                      <m:t>𝜇</m:t>
                    </m:r>
                    <m:d>
                      <m:dPr>
                        <m:ctrlPr>
                          <a:rPr lang="en-US" sz="1600" i="1">
                            <a:latin typeface="Cambria Math"/>
                          </a:rPr>
                        </m:ctrlPr>
                      </m:dPr>
                      <m:e>
                        <m:r>
                          <a:rPr lang="en-US" sz="1600">
                            <a:latin typeface="Cambria Math"/>
                          </a:rPr>
                          <m:t>𝐇</m:t>
                        </m:r>
                      </m:e>
                    </m:d>
                    <m:r>
                      <a:rPr lang="en-US" sz="1600">
                        <a:latin typeface="Cambria Math"/>
                      </a:rPr>
                      <m:t> </m:t>
                    </m:r>
                  </m:oMath>
                </a14:m>
                <a:r>
                  <a:rPr lang="en-US" sz="1600" dirty="0"/>
                  <a:t> for all possible beam combinations.</a:t>
                </a:r>
              </a:p>
              <a:p>
                <a:pPr marL="285750" indent="-285750">
                  <a:buFont typeface="Arial" panose="020B0604020202020204" pitchFamily="34" charset="0"/>
                  <a:buChar char="•"/>
                </a:pPr>
                <a:r>
                  <a:rPr lang="en-US" sz="1600" dirty="0" smtClean="0"/>
                  <a:t>Suppose </a:t>
                </a:r>
                <a14:m>
                  <m:oMath xmlns:m="http://schemas.openxmlformats.org/officeDocument/2006/math">
                    <m:sSub>
                      <m:sSubPr>
                        <m:ctrlPr>
                          <a:rPr lang="en-US" sz="1600" i="1">
                            <a:latin typeface="Cambria Math"/>
                          </a:rPr>
                        </m:ctrlPr>
                      </m:sSubPr>
                      <m:e>
                        <m:r>
                          <a:rPr lang="en-US" sz="1600">
                            <a:latin typeface="Cambria Math"/>
                          </a:rPr>
                          <m:t>𝐵</m:t>
                        </m:r>
                      </m:e>
                      <m:sub>
                        <m:r>
                          <a:rPr lang="en-US" sz="1600">
                            <a:latin typeface="Cambria Math"/>
                          </a:rPr>
                          <m:t>𝑇</m:t>
                        </m:r>
                      </m:sub>
                    </m:sSub>
                    <m:r>
                      <a:rPr lang="en-US" sz="1600">
                        <a:latin typeface="Cambria Math"/>
                      </a:rPr>
                      <m:t>=|</m:t>
                    </m:r>
                    <m:sSub>
                      <m:sSubPr>
                        <m:ctrlPr>
                          <a:rPr lang="en-US" sz="1600" i="1">
                            <a:latin typeface="Cambria Math"/>
                          </a:rPr>
                        </m:ctrlPr>
                      </m:sSubPr>
                      <m:e>
                        <m:r>
                          <a:rPr lang="en-US" sz="1600">
                            <a:latin typeface="Cambria Math"/>
                          </a:rPr>
                          <m:t>𝒞</m:t>
                        </m:r>
                      </m:e>
                      <m:sub>
                        <m:r>
                          <a:rPr lang="en-US" sz="1600">
                            <a:latin typeface="Cambria Math"/>
                          </a:rPr>
                          <m:t>𝑇</m:t>
                        </m:r>
                        <m:r>
                          <a:rPr lang="en-US" sz="1600">
                            <a:latin typeface="Cambria Math"/>
                          </a:rPr>
                          <m:t>,1</m:t>
                        </m:r>
                      </m:sub>
                    </m:sSub>
                    <m:r>
                      <a:rPr lang="en-US" sz="1600">
                        <a:latin typeface="Cambria Math"/>
                      </a:rPr>
                      <m:t>|</m:t>
                    </m:r>
                  </m:oMath>
                </a14:m>
                <a:r>
                  <a:rPr lang="en-US" sz="1600" dirty="0"/>
                  <a:t>=</a:t>
                </a:r>
                <a14:m>
                  <m:oMath xmlns:m="http://schemas.openxmlformats.org/officeDocument/2006/math">
                    <m:r>
                      <a:rPr lang="en-US" sz="1600">
                        <a:latin typeface="Cambria Math"/>
                      </a:rPr>
                      <m:t>|</m:t>
                    </m:r>
                    <m:sSub>
                      <m:sSubPr>
                        <m:ctrlPr>
                          <a:rPr lang="en-US" sz="1600" i="1">
                            <a:latin typeface="Cambria Math"/>
                          </a:rPr>
                        </m:ctrlPr>
                      </m:sSubPr>
                      <m:e>
                        <m:r>
                          <a:rPr lang="en-US" sz="1600">
                            <a:latin typeface="Cambria Math"/>
                          </a:rPr>
                          <m:t>𝒞</m:t>
                        </m:r>
                      </m:e>
                      <m:sub>
                        <m:r>
                          <a:rPr lang="en-US" sz="1600">
                            <a:latin typeface="Cambria Math"/>
                          </a:rPr>
                          <m:t>𝑇</m:t>
                        </m:r>
                        <m:r>
                          <a:rPr lang="en-US" sz="1600">
                            <a:latin typeface="Cambria Math"/>
                          </a:rPr>
                          <m:t>,2</m:t>
                        </m:r>
                      </m:sub>
                    </m:sSub>
                    <m:r>
                      <a:rPr lang="en-US" sz="1600">
                        <a:latin typeface="Cambria Math"/>
                      </a:rPr>
                      <m:t>|</m:t>
                    </m:r>
                  </m:oMath>
                </a14:m>
                <a:r>
                  <a:rPr lang="en-US" sz="1600" dirty="0"/>
                  <a:t>, </a:t>
                </a:r>
                <a14:m>
                  <m:oMath xmlns:m="http://schemas.openxmlformats.org/officeDocument/2006/math">
                    <m:sSub>
                      <m:sSubPr>
                        <m:ctrlPr>
                          <a:rPr lang="en-US" sz="1600" i="1" dirty="0">
                            <a:latin typeface="Cambria Math"/>
                          </a:rPr>
                        </m:ctrlPr>
                      </m:sSubPr>
                      <m:e>
                        <m:r>
                          <a:rPr lang="en-US" sz="1600" dirty="0">
                            <a:latin typeface="Cambria Math"/>
                          </a:rPr>
                          <m:t>𝐵</m:t>
                        </m:r>
                      </m:e>
                      <m:sub>
                        <m:r>
                          <a:rPr lang="en-US" sz="1600" dirty="0">
                            <a:latin typeface="Cambria Math"/>
                          </a:rPr>
                          <m:t>𝑅</m:t>
                        </m:r>
                      </m:sub>
                    </m:sSub>
                    <m:r>
                      <a:rPr lang="en-US" sz="1600" dirty="0">
                        <a:latin typeface="Cambria Math"/>
                      </a:rPr>
                      <m:t>=</m:t>
                    </m:r>
                    <m:r>
                      <a:rPr lang="en-US" sz="1600">
                        <a:latin typeface="Cambria Math"/>
                      </a:rPr>
                      <m:t>|</m:t>
                    </m:r>
                    <m:sSub>
                      <m:sSubPr>
                        <m:ctrlPr>
                          <a:rPr lang="en-US" sz="1600" i="1">
                            <a:latin typeface="Cambria Math"/>
                          </a:rPr>
                        </m:ctrlPr>
                      </m:sSubPr>
                      <m:e>
                        <m:r>
                          <a:rPr lang="en-US" sz="1600">
                            <a:latin typeface="Cambria Math"/>
                          </a:rPr>
                          <m:t>𝒞</m:t>
                        </m:r>
                      </m:e>
                      <m:sub>
                        <m:r>
                          <a:rPr lang="en-US" sz="1600">
                            <a:latin typeface="Cambria Math"/>
                          </a:rPr>
                          <m:t>𝑅</m:t>
                        </m:r>
                        <m:r>
                          <a:rPr lang="en-US" sz="1600">
                            <a:latin typeface="Cambria Math"/>
                          </a:rPr>
                          <m:t>,1</m:t>
                        </m:r>
                      </m:sub>
                    </m:sSub>
                    <m:r>
                      <a:rPr lang="en-US" sz="1600">
                        <a:latin typeface="Cambria Math"/>
                      </a:rPr>
                      <m:t>|</m:t>
                    </m:r>
                    <m:r>
                      <m:rPr>
                        <m:nor/>
                      </m:rPr>
                      <a:rPr lang="en-US" sz="1600" dirty="0"/>
                      <m:t>=</m:t>
                    </m:r>
                    <m:r>
                      <a:rPr lang="en-US" sz="1600">
                        <a:latin typeface="Cambria Math"/>
                      </a:rPr>
                      <m:t>|</m:t>
                    </m:r>
                    <m:sSub>
                      <m:sSubPr>
                        <m:ctrlPr>
                          <a:rPr lang="en-US" sz="1600" i="1">
                            <a:latin typeface="Cambria Math"/>
                          </a:rPr>
                        </m:ctrlPr>
                      </m:sSubPr>
                      <m:e>
                        <m:r>
                          <a:rPr lang="en-US" sz="1600">
                            <a:latin typeface="Cambria Math"/>
                          </a:rPr>
                          <m:t>𝒞</m:t>
                        </m:r>
                      </m:e>
                      <m:sub>
                        <m:r>
                          <a:rPr lang="en-US" sz="1600">
                            <a:latin typeface="Cambria Math"/>
                          </a:rPr>
                          <m:t>𝑅</m:t>
                        </m:r>
                        <m:r>
                          <a:rPr lang="en-US" sz="1600">
                            <a:latin typeface="Cambria Math"/>
                          </a:rPr>
                          <m:t>,2</m:t>
                        </m:r>
                      </m:sub>
                    </m:sSub>
                    <m:r>
                      <a:rPr lang="en-US" sz="1600">
                        <a:latin typeface="Cambria Math"/>
                      </a:rPr>
                      <m:t>|</m:t>
                    </m:r>
                  </m:oMath>
                </a14:m>
                <a:endParaRPr lang="en-US" sz="1600" dirty="0"/>
              </a:p>
              <a:p>
                <a:pPr marL="285750" indent="-285750">
                  <a:buFont typeface="Arial" panose="020B0604020202020204" pitchFamily="34" charset="0"/>
                  <a:buChar char="•"/>
                </a:pPr>
                <a:r>
                  <a:rPr lang="en-US" sz="1600" dirty="0"/>
                  <a:t>Then, exhaustive search takes </a:t>
                </a:r>
                <a14:m>
                  <m:oMath xmlns:m="http://schemas.openxmlformats.org/officeDocument/2006/math">
                    <m:sSup>
                      <m:sSupPr>
                        <m:ctrlPr>
                          <a:rPr lang="en-US" sz="1600" i="1">
                            <a:latin typeface="Cambria Math"/>
                          </a:rPr>
                        </m:ctrlPr>
                      </m:sSupPr>
                      <m:e>
                        <m:sSubSup>
                          <m:sSubSupPr>
                            <m:ctrlPr>
                              <a:rPr lang="en-US" sz="1600" i="1">
                                <a:latin typeface="Cambria Math"/>
                              </a:rPr>
                            </m:ctrlPr>
                          </m:sSubSupPr>
                          <m:e>
                            <m:r>
                              <a:rPr lang="en-US" sz="1600">
                                <a:latin typeface="Cambria Math"/>
                              </a:rPr>
                              <m:t>𝐵</m:t>
                            </m:r>
                          </m:e>
                          <m:sub>
                            <m:r>
                              <a:rPr lang="en-US" sz="1600">
                                <a:latin typeface="Cambria Math"/>
                              </a:rPr>
                              <m:t>𝑇</m:t>
                            </m:r>
                          </m:sub>
                          <m:sup/>
                        </m:sSubSup>
                      </m:e>
                      <m:sup>
                        <m:r>
                          <a:rPr lang="en-US" sz="1600">
                            <a:latin typeface="Cambria Math"/>
                          </a:rPr>
                          <m:t>2</m:t>
                        </m:r>
                      </m:sup>
                    </m:sSup>
                    <m:sSup>
                      <m:sSupPr>
                        <m:ctrlPr>
                          <a:rPr lang="en-US" sz="1600" i="1">
                            <a:latin typeface="Cambria Math"/>
                          </a:rPr>
                        </m:ctrlPr>
                      </m:sSupPr>
                      <m:e>
                        <m:sSubSup>
                          <m:sSubSupPr>
                            <m:ctrlPr>
                              <a:rPr lang="en-US" sz="1600" i="1">
                                <a:latin typeface="Cambria Math"/>
                              </a:rPr>
                            </m:ctrlPr>
                          </m:sSubSupPr>
                          <m:e>
                            <m:r>
                              <a:rPr lang="en-US" sz="1600">
                                <a:latin typeface="Cambria Math"/>
                              </a:rPr>
                              <m:t>𝐵</m:t>
                            </m:r>
                          </m:e>
                          <m:sub>
                            <m:r>
                              <a:rPr lang="en-US" sz="1600">
                                <a:latin typeface="Cambria Math"/>
                              </a:rPr>
                              <m:t>𝑅</m:t>
                            </m:r>
                          </m:sub>
                          <m:sup/>
                        </m:sSubSup>
                      </m:e>
                      <m:sup>
                        <m:r>
                          <a:rPr lang="en-US" sz="1600">
                            <a:latin typeface="Cambria Math"/>
                          </a:rPr>
                          <m:t>2</m:t>
                        </m:r>
                      </m:sup>
                    </m:sSup>
                    <m:r>
                      <a:rPr lang="en-US" sz="1600">
                        <a:latin typeface="Cambria Math"/>
                      </a:rPr>
                      <m:t> </m:t>
                    </m:r>
                  </m:oMath>
                </a14:m>
                <a:r>
                  <a:rPr lang="en-US" sz="1600" dirty="0"/>
                  <a:t>calculations.</a:t>
                </a:r>
              </a:p>
            </p:txBody>
          </p:sp>
        </mc:Choice>
        <mc:Fallback xmlns="">
          <p:sp>
            <p:nvSpPr>
              <p:cNvPr id="234" name="TextBox 233"/>
              <p:cNvSpPr txBox="1">
                <a:spLocks noRot="1" noChangeAspect="1" noMove="1" noResize="1" noEditPoints="1" noAdjustHandles="1" noChangeArrowheads="1" noChangeShapeType="1" noTextEdit="1"/>
              </p:cNvSpPr>
              <p:nvPr/>
            </p:nvSpPr>
            <p:spPr>
              <a:xfrm>
                <a:off x="4499991" y="4869743"/>
                <a:ext cx="4412005" cy="1355307"/>
              </a:xfrm>
              <a:prstGeom prst="rect">
                <a:avLst/>
              </a:prstGeom>
              <a:blipFill rotWithShape="1">
                <a:blip r:embed="rId5"/>
                <a:stretch>
                  <a:fillRect l="-414" t="-1351" b="-234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8" name="Rectangle 237"/>
              <p:cNvSpPr/>
              <p:nvPr/>
            </p:nvSpPr>
            <p:spPr>
              <a:xfrm>
                <a:off x="4860032" y="1540490"/>
                <a:ext cx="3892925" cy="606320"/>
              </a:xfrm>
              <a:prstGeom prst="rect">
                <a:avLst/>
              </a:prstGeom>
            </p:spPr>
            <p:txBody>
              <a:bodyPr wrap="none">
                <a:spAutoFit/>
              </a:bodyPr>
              <a:lstStyle/>
              <a:p>
                <a:pPr marL="285750" lvl="0" indent="-285750">
                  <a:buFont typeface="Arial" panose="020B0604020202020204" pitchFamily="34" charset="0"/>
                  <a:buChar char="•"/>
                </a:pPr>
                <a14:m>
                  <m:oMath xmlns:m="http://schemas.openxmlformats.org/officeDocument/2006/math">
                    <m:sSub>
                      <m:sSubPr>
                        <m:ctrlPr>
                          <a:rPr lang="en-US" sz="1600" i="1" smtClean="0">
                            <a:solidFill>
                              <a:schemeClr val="tx1"/>
                            </a:solidFill>
                            <a:latin typeface="Cambria Math"/>
                          </a:rPr>
                        </m:ctrlPr>
                      </m:sSubPr>
                      <m:e>
                        <m:r>
                          <a:rPr lang="en-US" sz="1600">
                            <a:solidFill>
                              <a:schemeClr val="tx1"/>
                            </a:solidFill>
                            <a:latin typeface="Cambria Math"/>
                          </a:rPr>
                          <m:t>𝒞</m:t>
                        </m:r>
                      </m:e>
                      <m:sub>
                        <m:r>
                          <a:rPr lang="en-US" sz="1600">
                            <a:solidFill>
                              <a:schemeClr val="tx1"/>
                            </a:solidFill>
                            <a:latin typeface="Cambria Math"/>
                          </a:rPr>
                          <m:t>𝑇</m:t>
                        </m:r>
                        <m:r>
                          <a:rPr lang="en-US" sz="1600">
                            <a:solidFill>
                              <a:schemeClr val="tx1"/>
                            </a:solidFill>
                            <a:latin typeface="Cambria Math"/>
                          </a:rPr>
                          <m:t>,</m:t>
                        </m:r>
                        <m:r>
                          <a:rPr lang="en-US" sz="1600" b="0" i="1" smtClean="0">
                            <a:solidFill>
                              <a:schemeClr val="tx1"/>
                            </a:solidFill>
                            <a:latin typeface="Cambria Math"/>
                          </a:rPr>
                          <m:t>𝑘</m:t>
                        </m:r>
                      </m:sub>
                    </m:sSub>
                  </m:oMath>
                </a14:m>
                <a:r>
                  <a:rPr lang="en-US" sz="1600" dirty="0" smtClean="0">
                    <a:solidFill>
                      <a:schemeClr val="tx1"/>
                    </a:solidFill>
                  </a:rPr>
                  <a:t>: Codebook for the </a:t>
                </a:r>
                <a14:m>
                  <m:oMath xmlns:m="http://schemas.openxmlformats.org/officeDocument/2006/math">
                    <m:r>
                      <a:rPr lang="en-US" sz="1600" i="1" dirty="0" smtClean="0">
                        <a:solidFill>
                          <a:schemeClr val="tx1"/>
                        </a:solidFill>
                        <a:latin typeface="Cambria Math"/>
                      </a:rPr>
                      <m:t>𝑘</m:t>
                    </m:r>
                  </m:oMath>
                </a14:m>
                <a:r>
                  <a:rPr lang="en-US" sz="1600" dirty="0" smtClean="0">
                    <a:solidFill>
                      <a:schemeClr val="tx1"/>
                    </a:solidFill>
                  </a:rPr>
                  <a:t>th transmit array</a:t>
                </a:r>
              </a:p>
              <a:p>
                <a:pPr marL="285750" lvl="0" indent="-285750">
                  <a:buFont typeface="Arial" panose="020B0604020202020204" pitchFamily="34" charset="0"/>
                  <a:buChar char="•"/>
                </a:pPr>
                <a14:m>
                  <m:oMath xmlns:m="http://schemas.openxmlformats.org/officeDocument/2006/math">
                    <m:sSub>
                      <m:sSubPr>
                        <m:ctrlPr>
                          <a:rPr lang="en-US" sz="1600" i="1">
                            <a:solidFill>
                              <a:schemeClr val="tx1"/>
                            </a:solidFill>
                            <a:latin typeface="Cambria Math"/>
                          </a:rPr>
                        </m:ctrlPr>
                      </m:sSubPr>
                      <m:e>
                        <m:r>
                          <a:rPr lang="en-US" sz="1600">
                            <a:solidFill>
                              <a:schemeClr val="tx1"/>
                            </a:solidFill>
                            <a:latin typeface="Cambria Math"/>
                          </a:rPr>
                          <m:t>𝒞</m:t>
                        </m:r>
                      </m:e>
                      <m:sub>
                        <m:r>
                          <a:rPr lang="en-US" sz="1600">
                            <a:solidFill>
                              <a:schemeClr val="tx1"/>
                            </a:solidFill>
                            <a:latin typeface="Cambria Math"/>
                          </a:rPr>
                          <m:t>𝑅</m:t>
                        </m:r>
                        <m:r>
                          <a:rPr lang="en-US" sz="1600">
                            <a:solidFill>
                              <a:schemeClr val="tx1"/>
                            </a:solidFill>
                            <a:latin typeface="Cambria Math"/>
                          </a:rPr>
                          <m:t>,</m:t>
                        </m:r>
                        <m:r>
                          <a:rPr lang="en-US" sz="1600" b="0" i="1" smtClean="0">
                            <a:solidFill>
                              <a:schemeClr val="tx1"/>
                            </a:solidFill>
                            <a:latin typeface="Cambria Math"/>
                          </a:rPr>
                          <m:t>𝑙</m:t>
                        </m:r>
                      </m:sub>
                    </m:sSub>
                  </m:oMath>
                </a14:m>
                <a:r>
                  <a:rPr lang="en-US" sz="1600" dirty="0" smtClean="0">
                    <a:solidFill>
                      <a:schemeClr val="tx1"/>
                    </a:solidFill>
                  </a:rPr>
                  <a:t> : Codebook for the </a:t>
                </a:r>
                <a14:m>
                  <m:oMath xmlns:m="http://schemas.openxmlformats.org/officeDocument/2006/math">
                    <m:r>
                      <a:rPr lang="en-US" sz="1600" i="1" dirty="0" smtClean="0">
                        <a:solidFill>
                          <a:schemeClr val="tx1"/>
                        </a:solidFill>
                        <a:latin typeface="Cambria Math"/>
                      </a:rPr>
                      <m:t>𝑙</m:t>
                    </m:r>
                  </m:oMath>
                </a14:m>
                <a:r>
                  <a:rPr lang="en-US" sz="1600" dirty="0" smtClean="0">
                    <a:solidFill>
                      <a:schemeClr val="tx1"/>
                    </a:solidFill>
                  </a:rPr>
                  <a:t>th receive array</a:t>
                </a:r>
                <a:endParaRPr lang="en-US" sz="1600" dirty="0">
                  <a:solidFill>
                    <a:schemeClr val="tx1"/>
                  </a:solidFill>
                </a:endParaRPr>
              </a:p>
            </p:txBody>
          </p:sp>
        </mc:Choice>
        <mc:Fallback xmlns="">
          <p:sp>
            <p:nvSpPr>
              <p:cNvPr id="238" name="Rectangle 237"/>
              <p:cNvSpPr>
                <a:spLocks noRot="1" noChangeAspect="1" noMove="1" noResize="1" noEditPoints="1" noAdjustHandles="1" noChangeArrowheads="1" noChangeShapeType="1" noTextEdit="1"/>
              </p:cNvSpPr>
              <p:nvPr/>
            </p:nvSpPr>
            <p:spPr>
              <a:xfrm>
                <a:off x="4860032" y="1540490"/>
                <a:ext cx="3892925" cy="606320"/>
              </a:xfrm>
              <a:prstGeom prst="rect">
                <a:avLst/>
              </a:prstGeom>
              <a:blipFill rotWithShape="1">
                <a:blip r:embed="rId6"/>
                <a:stretch>
                  <a:fillRect l="-469" t="-3030" r="-156" b="-11111"/>
                </a:stretch>
              </a:blipFill>
            </p:spPr>
            <p:txBody>
              <a:bodyPr/>
              <a:lstStyle/>
              <a:p>
                <a:r>
                  <a:rPr lang="en-US">
                    <a:noFill/>
                  </a:rPr>
                  <a:t> </a:t>
                </a:r>
              </a:p>
            </p:txBody>
          </p:sp>
        </mc:Fallback>
      </mc:AlternateContent>
      <p:sp>
        <p:nvSpPr>
          <p:cNvPr id="239" name="Right Arrow 238"/>
          <p:cNvSpPr/>
          <p:nvPr/>
        </p:nvSpPr>
        <p:spPr bwMode="auto">
          <a:xfrm rot="5400000">
            <a:off x="6470129" y="3178496"/>
            <a:ext cx="360040" cy="288032"/>
          </a:xfrm>
          <a:prstGeom prst="rightArrow">
            <a:avLst/>
          </a:prstGeom>
          <a:solidFill>
            <a:srgbClr val="92D05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auto" hangingPunct="0">
              <a:spcBef>
                <a:spcPct val="0"/>
              </a:spcBef>
              <a:spcAft>
                <a:spcPts val="0"/>
              </a:spcAft>
              <a:buClr>
                <a:srgbClr val="000000"/>
              </a:buClr>
              <a:buSzPct val="100000"/>
              <a:buFont typeface="Times New Roman" pitchFamily="16" charset="0"/>
              <a:buNone/>
            </a:pPr>
            <a:endParaRPr lang="en-US" sz="2400" kern="0" dirty="0" smtClean="0">
              <a:solidFill>
                <a:srgbClr val="FFFFFF"/>
              </a:solidFill>
              <a:latin typeface="Times New Roman" pitchFamily="16" charset="0"/>
              <a:ea typeface="MS Gothic" charset="-128"/>
            </a:endParaRPr>
          </a:p>
        </p:txBody>
      </p:sp>
      <p:cxnSp>
        <p:nvCxnSpPr>
          <p:cNvPr id="240" name="Straight Connector 239"/>
          <p:cNvCxnSpPr/>
          <p:nvPr/>
        </p:nvCxnSpPr>
        <p:spPr bwMode="auto">
          <a:xfrm>
            <a:off x="4355976" y="1556792"/>
            <a:ext cx="0" cy="4759870"/>
          </a:xfrm>
          <a:prstGeom prst="line">
            <a:avLst/>
          </a:prstGeom>
          <a:solidFill>
            <a:srgbClr val="00B8FF"/>
          </a:solidFill>
          <a:ln w="9525" cap="flat" cmpd="sng" algn="ctr">
            <a:solidFill>
              <a:schemeClr val="bg2">
                <a:lumMod val="40000"/>
                <a:lumOff val="60000"/>
              </a:schemeClr>
            </a:solidFill>
            <a:prstDash val="solid"/>
            <a:round/>
            <a:headEnd type="none" w="med" len="med"/>
            <a:tailEnd type="none" w="med" len="med"/>
          </a:ln>
          <a:effectLst/>
        </p:spPr>
      </p:cxnSp>
    </p:spTree>
    <p:extLst>
      <p:ext uri="{BB962C8B-B14F-4D97-AF65-F5344CB8AC3E}">
        <p14:creationId xmlns:p14="http://schemas.microsoft.com/office/powerpoint/2010/main" val="765784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Exhaustive Search for Beam Selection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fr-FR" smtClean="0"/>
              <a:t>Cagatay Capar,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mc:AlternateContent xmlns:mc="http://schemas.openxmlformats.org/markup-compatibility/2006" xmlns:a14="http://schemas.microsoft.com/office/drawing/2010/main">
        <mc:Choice Requires="a14">
          <p:sp>
            <p:nvSpPr>
              <p:cNvPr id="707" name="TextBox 706"/>
              <p:cNvSpPr txBox="1"/>
              <p:nvPr/>
            </p:nvSpPr>
            <p:spPr>
              <a:xfrm>
                <a:off x="4851572" y="3275275"/>
                <a:ext cx="4139949" cy="584775"/>
              </a:xfrm>
              <a:prstGeom prst="rect">
                <a:avLst/>
              </a:prstGeom>
              <a:noFill/>
              <a:ln>
                <a:solidFill>
                  <a:schemeClr val="tx1"/>
                </a:solidFill>
              </a:ln>
            </p:spPr>
            <p:txBody>
              <a:bodyPr wrap="square" rtlCol="0">
                <a:spAutoFit/>
              </a:bodyPr>
              <a:lstStyle/>
              <a:p>
                <a:pPr marL="342900" indent="-342900" defTabSz="914400" eaLnBrk="1" hangingPunct="1">
                  <a:spcBef>
                    <a:spcPct val="50000"/>
                  </a:spcBef>
                  <a:buClrTx/>
                  <a:buSzTx/>
                  <a:buFont typeface="Arial" panose="020B0604020202020204" pitchFamily="34" charset="0"/>
                  <a:buChar char="•"/>
                </a:pPr>
                <a:r>
                  <a:rPr lang="en-US" sz="1600" dirty="0" smtClean="0">
                    <a:solidFill>
                      <a:schemeClr val="tx1"/>
                    </a:solidFill>
                    <a:latin typeface="Arial" charset="0"/>
                    <a:ea typeface="+mn-ea"/>
                  </a:rPr>
                  <a:t>Goal: find the best set of beam indices </a:t>
                </a:r>
                <a14:m>
                  <m:oMath xmlns:m="http://schemas.openxmlformats.org/officeDocument/2006/math">
                    <m:sSup>
                      <m:sSupPr>
                        <m:ctrlPr>
                          <a:rPr lang="en-US" sz="1600" b="0" i="1" smtClean="0">
                            <a:solidFill>
                              <a:schemeClr val="tx1"/>
                            </a:solidFill>
                            <a:latin typeface="Cambria Math"/>
                            <a:ea typeface="+mn-ea"/>
                          </a:rPr>
                        </m:ctrlPr>
                      </m:sSupPr>
                      <m:e>
                        <m:r>
                          <a:rPr lang="en-US" sz="1600" b="1" i="0" smtClean="0">
                            <a:solidFill>
                              <a:schemeClr val="tx1"/>
                            </a:solidFill>
                            <a:latin typeface="Cambria Math"/>
                            <a:ea typeface="+mn-ea"/>
                          </a:rPr>
                          <m:t>𝐢</m:t>
                        </m:r>
                      </m:e>
                      <m:sup>
                        <m:r>
                          <a:rPr lang="en-US" sz="1600" b="0" i="1" smtClean="0">
                            <a:solidFill>
                              <a:schemeClr val="tx1"/>
                            </a:solidFill>
                            <a:latin typeface="Cambria Math"/>
                            <a:ea typeface="+mn-ea"/>
                          </a:rPr>
                          <m:t>∗</m:t>
                        </m:r>
                      </m:sup>
                    </m:sSup>
                    <m:r>
                      <a:rPr lang="en-US" sz="1600" b="0" i="1" smtClean="0">
                        <a:solidFill>
                          <a:schemeClr val="tx1"/>
                        </a:solidFill>
                        <a:latin typeface="Cambria Math"/>
                        <a:ea typeface="+mn-ea"/>
                      </a:rPr>
                      <m:t>,</m:t>
                    </m:r>
                    <m:sSup>
                      <m:sSupPr>
                        <m:ctrlPr>
                          <a:rPr lang="en-US" sz="1600" b="0" i="1" smtClean="0">
                            <a:solidFill>
                              <a:schemeClr val="tx1"/>
                            </a:solidFill>
                            <a:latin typeface="Cambria Math"/>
                            <a:ea typeface="+mn-ea"/>
                          </a:rPr>
                        </m:ctrlPr>
                      </m:sSupPr>
                      <m:e>
                        <m:r>
                          <a:rPr lang="en-US" sz="1600" b="1" i="0" smtClean="0">
                            <a:solidFill>
                              <a:schemeClr val="tx1"/>
                            </a:solidFill>
                            <a:latin typeface="Cambria Math"/>
                            <a:ea typeface="+mn-ea"/>
                          </a:rPr>
                          <m:t>𝐣</m:t>
                        </m:r>
                      </m:e>
                      <m:sup>
                        <m:r>
                          <a:rPr lang="en-US" sz="1600" b="0" i="1" smtClean="0">
                            <a:solidFill>
                              <a:schemeClr val="tx1"/>
                            </a:solidFill>
                            <a:latin typeface="Cambria Math"/>
                            <a:ea typeface="+mn-ea"/>
                          </a:rPr>
                          <m:t>∗</m:t>
                        </m:r>
                      </m:sup>
                    </m:sSup>
                  </m:oMath>
                </a14:m>
                <a:r>
                  <a:rPr lang="en-US" sz="1600" dirty="0" smtClean="0">
                    <a:solidFill>
                      <a:schemeClr val="tx1"/>
                    </a:solidFill>
                    <a:latin typeface="Arial" charset="0"/>
                    <a:ea typeface="+mn-ea"/>
                  </a:rPr>
                  <a:t> to optimize some metric </a:t>
                </a:r>
                <a14:m>
                  <m:oMath xmlns:m="http://schemas.openxmlformats.org/officeDocument/2006/math">
                    <m:r>
                      <a:rPr lang="en-US" sz="1600" i="1" smtClean="0">
                        <a:solidFill>
                          <a:schemeClr val="tx1"/>
                        </a:solidFill>
                        <a:latin typeface="Cambria Math"/>
                        <a:ea typeface="+mn-ea"/>
                      </a:rPr>
                      <m:t>𝜇</m:t>
                    </m:r>
                    <m:r>
                      <a:rPr lang="en-US" sz="1600" i="1" smtClean="0">
                        <a:solidFill>
                          <a:schemeClr val="tx1"/>
                        </a:solidFill>
                        <a:latin typeface="Cambria Math"/>
                        <a:ea typeface="+mn-ea"/>
                      </a:rPr>
                      <m:t>(</m:t>
                    </m:r>
                    <m:r>
                      <a:rPr lang="en-US" sz="1600" b="1" smtClean="0">
                        <a:solidFill>
                          <a:schemeClr val="tx1"/>
                        </a:solidFill>
                        <a:latin typeface="Cambria Math"/>
                        <a:ea typeface="+mn-ea"/>
                      </a:rPr>
                      <m:t>𝐇</m:t>
                    </m:r>
                    <m:r>
                      <a:rPr lang="en-US" sz="1600" i="1" smtClean="0">
                        <a:solidFill>
                          <a:schemeClr val="tx1"/>
                        </a:solidFill>
                        <a:latin typeface="Cambria Math"/>
                        <a:ea typeface="+mn-ea"/>
                      </a:rPr>
                      <m:t>)</m:t>
                    </m:r>
                  </m:oMath>
                </a14:m>
                <a:r>
                  <a:rPr lang="en-US" sz="1600" dirty="0" smtClean="0">
                    <a:solidFill>
                      <a:schemeClr val="tx1"/>
                    </a:solidFill>
                    <a:latin typeface="Arial" charset="0"/>
                    <a:ea typeface="+mn-ea"/>
                  </a:rPr>
                  <a:t>. </a:t>
                </a:r>
                <a:endParaRPr lang="en-US" sz="1600" dirty="0">
                  <a:solidFill>
                    <a:schemeClr val="tx1"/>
                  </a:solidFill>
                  <a:latin typeface="Arial" charset="0"/>
                  <a:ea typeface="+mn-ea"/>
                </a:endParaRPr>
              </a:p>
            </p:txBody>
          </p:sp>
        </mc:Choice>
        <mc:Fallback xmlns="">
          <p:sp>
            <p:nvSpPr>
              <p:cNvPr id="707" name="TextBox 706"/>
              <p:cNvSpPr txBox="1">
                <a:spLocks noRot="1" noChangeAspect="1" noMove="1" noResize="1" noEditPoints="1" noAdjustHandles="1" noChangeArrowheads="1" noChangeShapeType="1" noTextEdit="1"/>
              </p:cNvSpPr>
              <p:nvPr/>
            </p:nvSpPr>
            <p:spPr>
              <a:xfrm>
                <a:off x="4851572" y="3275275"/>
                <a:ext cx="4139949" cy="584775"/>
              </a:xfrm>
              <a:prstGeom prst="rect">
                <a:avLst/>
              </a:prstGeom>
              <a:blipFill rotWithShape="1">
                <a:blip r:embed="rId2"/>
                <a:stretch>
                  <a:fillRect l="-441" t="-2041" b="-11224"/>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09" name="TextBox 708"/>
              <p:cNvSpPr txBox="1"/>
              <p:nvPr/>
            </p:nvSpPr>
            <p:spPr>
              <a:xfrm>
                <a:off x="233854" y="4533501"/>
                <a:ext cx="4153717" cy="1119537"/>
              </a:xfrm>
              <a:prstGeom prst="rect">
                <a:avLst/>
              </a:prstGeom>
            </p:spPr>
            <p:txBody>
              <a:bodyPr wrap="square">
                <a:spAutoFit/>
              </a:bodyPr>
              <a:lstStyle>
                <a:defPPr>
                  <a:defRPr lang="en-GB"/>
                </a:defPPr>
                <a:lvl1pPr marL="285750" indent="-285750">
                  <a:buFont typeface="Arial" panose="020B0604020202020204" pitchFamily="34" charset="0"/>
                  <a:buChar char="•"/>
                  <a:defRPr sz="1600">
                    <a:solidFill>
                      <a:srgbClr val="000000"/>
                    </a:solidFill>
                  </a:defRPr>
                </a:lvl1pPr>
              </a:lstStyle>
              <a:p>
                <a:r>
                  <a:rPr lang="en-US" dirty="0"/>
                  <a:t>In general, </a:t>
                </a:r>
                <a14:m>
                  <m:oMath xmlns:m="http://schemas.openxmlformats.org/officeDocument/2006/math">
                    <m:sSub>
                      <m:sSubPr>
                        <m:ctrlPr>
                          <a:rPr lang="en-US" i="1">
                            <a:latin typeface="Cambria Math"/>
                          </a:rPr>
                        </m:ctrlPr>
                      </m:sSubPr>
                      <m:e>
                        <m:r>
                          <a:rPr lang="en-US">
                            <a:latin typeface="Cambria Math"/>
                          </a:rPr>
                          <m:t>𝐿</m:t>
                        </m:r>
                      </m:e>
                      <m:sub>
                        <m:r>
                          <a:rPr lang="en-US">
                            <a:latin typeface="Cambria Math"/>
                          </a:rPr>
                          <m:t>𝑇</m:t>
                        </m:r>
                      </m:sub>
                    </m:sSub>
                    <m:r>
                      <a:rPr lang="en-US">
                        <a:latin typeface="Cambria Math"/>
                      </a:rPr>
                      <m:t> </m:t>
                    </m:r>
                  </m:oMath>
                </a14:m>
                <a:r>
                  <a:rPr lang="en-US" dirty="0"/>
                  <a:t>transmit arrays, </a:t>
                </a:r>
                <a14:m>
                  <m:oMath xmlns:m="http://schemas.openxmlformats.org/officeDocument/2006/math">
                    <m:sSub>
                      <m:sSubPr>
                        <m:ctrlPr>
                          <a:rPr lang="en-US" i="1">
                            <a:latin typeface="Cambria Math"/>
                          </a:rPr>
                        </m:ctrlPr>
                      </m:sSubPr>
                      <m:e>
                        <m:r>
                          <a:rPr lang="en-US">
                            <a:latin typeface="Cambria Math"/>
                          </a:rPr>
                          <m:t>𝐿</m:t>
                        </m:r>
                      </m:e>
                      <m:sub>
                        <m:r>
                          <a:rPr lang="en-US">
                            <a:latin typeface="Cambria Math"/>
                          </a:rPr>
                          <m:t>𝑅</m:t>
                        </m:r>
                      </m:sub>
                    </m:sSub>
                  </m:oMath>
                </a14:m>
                <a:r>
                  <a:rPr lang="en-US" dirty="0"/>
                  <a:t> receive arrays.</a:t>
                </a:r>
              </a:p>
              <a:p>
                <a:r>
                  <a:rPr lang="en-US" dirty="0"/>
                  <a:t>Transmit array codebooks: </a:t>
                </a:r>
                <a14:m>
                  <m:oMath xmlns:m="http://schemas.openxmlformats.org/officeDocument/2006/math">
                    <m:sSub>
                      <m:sSubPr>
                        <m:ctrlPr>
                          <a:rPr lang="en-US" i="1">
                            <a:latin typeface="Cambria Math"/>
                          </a:rPr>
                        </m:ctrlPr>
                      </m:sSubPr>
                      <m:e>
                        <m:r>
                          <a:rPr lang="en-US">
                            <a:latin typeface="Cambria Math"/>
                          </a:rPr>
                          <m:t>𝒞</m:t>
                        </m:r>
                      </m:e>
                      <m:sub>
                        <m:r>
                          <a:rPr lang="en-US">
                            <a:latin typeface="Cambria Math"/>
                          </a:rPr>
                          <m:t>𝑇</m:t>
                        </m:r>
                        <m:r>
                          <a:rPr lang="en-US">
                            <a:latin typeface="Cambria Math"/>
                          </a:rPr>
                          <m:t>,1</m:t>
                        </m:r>
                      </m:sub>
                    </m:sSub>
                    <m:r>
                      <a:rPr lang="en-US">
                        <a:latin typeface="Cambria Math"/>
                      </a:rPr>
                      <m:t>,⋯,</m:t>
                    </m:r>
                    <m:sSub>
                      <m:sSubPr>
                        <m:ctrlPr>
                          <a:rPr lang="en-US" i="1">
                            <a:latin typeface="Cambria Math"/>
                          </a:rPr>
                        </m:ctrlPr>
                      </m:sSubPr>
                      <m:e>
                        <m:r>
                          <a:rPr lang="en-US">
                            <a:latin typeface="Cambria Math"/>
                          </a:rPr>
                          <m:t>𝒞</m:t>
                        </m:r>
                      </m:e>
                      <m:sub>
                        <m:r>
                          <a:rPr lang="en-US">
                            <a:latin typeface="Cambria Math"/>
                          </a:rPr>
                          <m:t>𝑇</m:t>
                        </m:r>
                        <m:r>
                          <a:rPr lang="en-US">
                            <a:latin typeface="Cambria Math"/>
                          </a:rPr>
                          <m:t>,</m:t>
                        </m:r>
                        <m:sSub>
                          <m:sSubPr>
                            <m:ctrlPr>
                              <a:rPr lang="en-US" i="1">
                                <a:latin typeface="Cambria Math"/>
                              </a:rPr>
                            </m:ctrlPr>
                          </m:sSubPr>
                          <m:e>
                            <m:r>
                              <a:rPr lang="en-US">
                                <a:latin typeface="Cambria Math"/>
                              </a:rPr>
                              <m:t>𝐿</m:t>
                            </m:r>
                          </m:e>
                          <m:sub>
                            <m:r>
                              <a:rPr lang="en-US">
                                <a:latin typeface="Cambria Math"/>
                              </a:rPr>
                              <m:t>𝑇</m:t>
                            </m:r>
                          </m:sub>
                        </m:sSub>
                      </m:sub>
                    </m:sSub>
                  </m:oMath>
                </a14:m>
                <a:endParaRPr lang="en-US" dirty="0"/>
              </a:p>
              <a:p>
                <a:r>
                  <a:rPr lang="en-US" dirty="0"/>
                  <a:t>Receive array codebooks: </a:t>
                </a:r>
                <a14:m>
                  <m:oMath xmlns:m="http://schemas.openxmlformats.org/officeDocument/2006/math">
                    <m:sSub>
                      <m:sSubPr>
                        <m:ctrlPr>
                          <a:rPr lang="en-US" i="1">
                            <a:latin typeface="Cambria Math"/>
                          </a:rPr>
                        </m:ctrlPr>
                      </m:sSubPr>
                      <m:e>
                        <m:r>
                          <a:rPr lang="en-US">
                            <a:latin typeface="Cambria Math"/>
                          </a:rPr>
                          <m:t>𝒞</m:t>
                        </m:r>
                      </m:e>
                      <m:sub>
                        <m:r>
                          <a:rPr lang="en-US">
                            <a:latin typeface="Cambria Math"/>
                          </a:rPr>
                          <m:t>𝑅</m:t>
                        </m:r>
                        <m:r>
                          <a:rPr lang="en-US">
                            <a:latin typeface="Cambria Math"/>
                          </a:rPr>
                          <m:t>,1</m:t>
                        </m:r>
                      </m:sub>
                    </m:sSub>
                    <m:r>
                      <a:rPr lang="en-US">
                        <a:latin typeface="Cambria Math"/>
                      </a:rPr>
                      <m:t>,⋯,</m:t>
                    </m:r>
                    <m:sSub>
                      <m:sSubPr>
                        <m:ctrlPr>
                          <a:rPr lang="en-US" i="1">
                            <a:latin typeface="Cambria Math"/>
                          </a:rPr>
                        </m:ctrlPr>
                      </m:sSubPr>
                      <m:e>
                        <m:r>
                          <a:rPr lang="en-US">
                            <a:latin typeface="Cambria Math"/>
                          </a:rPr>
                          <m:t>𝒞</m:t>
                        </m:r>
                      </m:e>
                      <m:sub>
                        <m:r>
                          <a:rPr lang="en-US">
                            <a:latin typeface="Cambria Math"/>
                          </a:rPr>
                          <m:t>𝑅</m:t>
                        </m:r>
                        <m:r>
                          <a:rPr lang="en-US">
                            <a:latin typeface="Cambria Math"/>
                          </a:rPr>
                          <m:t>,</m:t>
                        </m:r>
                        <m:sSub>
                          <m:sSubPr>
                            <m:ctrlPr>
                              <a:rPr lang="en-US" i="1">
                                <a:latin typeface="Cambria Math"/>
                              </a:rPr>
                            </m:ctrlPr>
                          </m:sSubPr>
                          <m:e>
                            <m:r>
                              <a:rPr lang="en-US">
                                <a:latin typeface="Cambria Math"/>
                              </a:rPr>
                              <m:t>𝐿</m:t>
                            </m:r>
                          </m:e>
                          <m:sub>
                            <m:r>
                              <a:rPr lang="en-US">
                                <a:latin typeface="Cambria Math"/>
                              </a:rPr>
                              <m:t>𝑅</m:t>
                            </m:r>
                          </m:sub>
                        </m:sSub>
                      </m:sub>
                    </m:sSub>
                  </m:oMath>
                </a14:m>
                <a:endParaRPr lang="en-US" dirty="0"/>
              </a:p>
            </p:txBody>
          </p:sp>
        </mc:Choice>
        <mc:Fallback xmlns="">
          <p:sp>
            <p:nvSpPr>
              <p:cNvPr id="709" name="TextBox 708"/>
              <p:cNvSpPr txBox="1">
                <a:spLocks noRot="1" noChangeAspect="1" noMove="1" noResize="1" noEditPoints="1" noAdjustHandles="1" noChangeArrowheads="1" noChangeShapeType="1" noTextEdit="1"/>
              </p:cNvSpPr>
              <p:nvPr/>
            </p:nvSpPr>
            <p:spPr>
              <a:xfrm>
                <a:off x="233854" y="4533501"/>
                <a:ext cx="4153717" cy="1119537"/>
              </a:xfrm>
              <a:prstGeom prst="rect">
                <a:avLst/>
              </a:prstGeom>
              <a:blipFill rotWithShape="1">
                <a:blip r:embed="rId3"/>
                <a:stretch>
                  <a:fillRect l="-440" t="-1639" b="-437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0" name="TextBox 709"/>
              <p:cNvSpPr txBox="1"/>
              <p:nvPr/>
            </p:nvSpPr>
            <p:spPr>
              <a:xfrm>
                <a:off x="4854671" y="1796641"/>
                <a:ext cx="4080220" cy="895694"/>
              </a:xfrm>
              <a:prstGeom prst="rect">
                <a:avLst/>
              </a:prstGeom>
              <a:noFill/>
            </p:spPr>
            <p:txBody>
              <a:bodyPr wrap="none" rtlCol="0">
                <a:spAutoFit/>
              </a:bodyPr>
              <a:lstStyle/>
              <a:p>
                <a:pPr defTabSz="914400" eaLnBrk="1" hangingPunct="1">
                  <a:spcBef>
                    <a:spcPct val="50000"/>
                  </a:spcBef>
                  <a:buClrTx/>
                  <a:buSzTx/>
                  <a:buFontTx/>
                  <a:buNone/>
                </a:pPr>
                <a14:m>
                  <m:oMathPara xmlns:m="http://schemas.openxmlformats.org/officeDocument/2006/math">
                    <m:oMathParaPr>
                      <m:jc m:val="centerGroup"/>
                    </m:oMathParaPr>
                    <m:oMath xmlns:m="http://schemas.openxmlformats.org/officeDocument/2006/math">
                      <m:r>
                        <a:rPr lang="en-US" sz="1600" b="1" smtClean="0">
                          <a:solidFill>
                            <a:schemeClr val="tx1"/>
                          </a:solidFill>
                          <a:latin typeface="Cambria Math"/>
                          <a:ea typeface="+mn-ea"/>
                        </a:rPr>
                        <m:t>𝐇</m:t>
                      </m:r>
                      <m:r>
                        <a:rPr lang="en-US" sz="1600" b="1" smtClean="0">
                          <a:solidFill>
                            <a:schemeClr val="tx1"/>
                          </a:solidFill>
                          <a:latin typeface="Cambria Math"/>
                          <a:ea typeface="+mn-ea"/>
                        </a:rPr>
                        <m:t>(</m:t>
                      </m:r>
                      <m:r>
                        <a:rPr lang="en-US" sz="1600" b="1" smtClean="0">
                          <a:solidFill>
                            <a:schemeClr val="tx1"/>
                          </a:solidFill>
                          <a:latin typeface="Cambria Math"/>
                          <a:ea typeface="+mn-ea"/>
                        </a:rPr>
                        <m:t>𝐢</m:t>
                      </m:r>
                      <m:r>
                        <a:rPr lang="en-US" sz="1600" b="1" smtClean="0">
                          <a:solidFill>
                            <a:schemeClr val="tx1"/>
                          </a:solidFill>
                          <a:latin typeface="Cambria Math"/>
                          <a:ea typeface="+mn-ea"/>
                        </a:rPr>
                        <m:t>,</m:t>
                      </m:r>
                      <m:r>
                        <a:rPr lang="en-US" sz="1600" b="1" smtClean="0">
                          <a:solidFill>
                            <a:schemeClr val="tx1"/>
                          </a:solidFill>
                          <a:latin typeface="Cambria Math"/>
                          <a:ea typeface="+mn-ea"/>
                        </a:rPr>
                        <m:t>𝐣</m:t>
                      </m:r>
                      <m:r>
                        <a:rPr lang="en-US" sz="1600" b="1" smtClean="0">
                          <a:solidFill>
                            <a:schemeClr val="tx1"/>
                          </a:solidFill>
                          <a:latin typeface="Cambria Math"/>
                          <a:ea typeface="+mn-ea"/>
                        </a:rPr>
                        <m:t>)</m:t>
                      </m:r>
                      <m:r>
                        <a:rPr lang="en-US" sz="1600" i="1">
                          <a:solidFill>
                            <a:schemeClr val="tx1"/>
                          </a:solidFill>
                          <a:latin typeface="Cambria Math"/>
                          <a:ea typeface="+mn-ea"/>
                        </a:rPr>
                        <m:t>=</m:t>
                      </m:r>
                      <m:d>
                        <m:dPr>
                          <m:begChr m:val="["/>
                          <m:endChr m:val="]"/>
                          <m:ctrlPr>
                            <a:rPr lang="en-US" sz="1600" b="1" i="1" smtClean="0">
                              <a:solidFill>
                                <a:schemeClr val="tx1"/>
                              </a:solidFill>
                              <a:latin typeface="Cambria Math"/>
                              <a:ea typeface="+mn-ea"/>
                            </a:rPr>
                          </m:ctrlPr>
                        </m:dPr>
                        <m:e>
                          <m:m>
                            <m:mPr>
                              <m:mcs>
                                <m:mc>
                                  <m:mcPr>
                                    <m:count m:val="3"/>
                                    <m:mcJc m:val="center"/>
                                  </m:mcPr>
                                </m:mc>
                              </m:mcs>
                              <m:ctrlPr>
                                <a:rPr lang="en-US" sz="1600" b="1" i="1" smtClean="0">
                                  <a:solidFill>
                                    <a:schemeClr val="tx1"/>
                                  </a:solidFill>
                                  <a:latin typeface="Cambria Math"/>
                                  <a:ea typeface="+mn-ea"/>
                                </a:rPr>
                              </m:ctrlPr>
                            </m:mPr>
                            <m:mr>
                              <m:e>
                                <m:sSub>
                                  <m:sSubPr>
                                    <m:ctrlPr>
                                      <a:rPr lang="en-US" sz="1600" i="1" smtClean="0">
                                        <a:solidFill>
                                          <a:schemeClr val="tx1"/>
                                        </a:solidFill>
                                        <a:latin typeface="Cambria Math"/>
                                        <a:ea typeface="+mn-ea"/>
                                      </a:rPr>
                                    </m:ctrlPr>
                                  </m:sSubPr>
                                  <m:e>
                                    <m:r>
                                      <m:rPr>
                                        <m:brk m:alnAt="7"/>
                                      </m:rPr>
                                      <a:rPr lang="en-US" sz="1600" i="1" smtClean="0">
                                        <a:solidFill>
                                          <a:schemeClr val="tx1"/>
                                        </a:solidFill>
                                        <a:latin typeface="Cambria Math"/>
                                        <a:ea typeface="+mn-ea"/>
                                      </a:rPr>
                                      <m:t>h</m:t>
                                    </m:r>
                                  </m:e>
                                  <m:sub>
                                    <m:r>
                                      <m:rPr>
                                        <m:brk m:alnAt="7"/>
                                      </m:rPr>
                                      <a:rPr lang="en-US" sz="1600" i="1" smtClean="0">
                                        <a:solidFill>
                                          <a:schemeClr val="tx1"/>
                                        </a:solidFill>
                                        <a:latin typeface="Cambria Math"/>
                                        <a:ea typeface="+mn-ea"/>
                                      </a:rPr>
                                      <m:t>1</m:t>
                                    </m:r>
                                    <m:r>
                                      <a:rPr lang="en-US" sz="1600" i="1" smtClean="0">
                                        <a:solidFill>
                                          <a:schemeClr val="tx1"/>
                                        </a:solidFill>
                                        <a:latin typeface="Cambria Math"/>
                                        <a:ea typeface="+mn-ea"/>
                                      </a:rPr>
                                      <m:t>1</m:t>
                                    </m:r>
                                  </m:sub>
                                </m:sSub>
                                <m:d>
                                  <m:dPr>
                                    <m:ctrlPr>
                                      <a:rPr lang="en-US" sz="1600" i="1" smtClean="0">
                                        <a:solidFill>
                                          <a:schemeClr val="tx1"/>
                                        </a:solidFill>
                                        <a:latin typeface="Cambria Math"/>
                                        <a:ea typeface="+mn-ea"/>
                                      </a:rPr>
                                    </m:ctrlPr>
                                  </m:dPr>
                                  <m:e>
                                    <m:sSub>
                                      <m:sSubPr>
                                        <m:ctrlPr>
                                          <a:rPr lang="en-US" sz="1600" i="1" smtClean="0">
                                            <a:solidFill>
                                              <a:schemeClr val="tx1"/>
                                            </a:solidFill>
                                            <a:latin typeface="Cambria Math"/>
                                            <a:ea typeface="+mn-ea"/>
                                          </a:rPr>
                                        </m:ctrlPr>
                                      </m:sSubPr>
                                      <m:e>
                                        <m:r>
                                          <m:rPr>
                                            <m:brk m:alnAt="7"/>
                                          </m:rPr>
                                          <a:rPr lang="en-US" sz="1600" i="1" smtClean="0">
                                            <a:solidFill>
                                              <a:schemeClr val="tx1"/>
                                            </a:solidFill>
                                            <a:latin typeface="Cambria Math"/>
                                            <a:ea typeface="+mn-ea"/>
                                          </a:rPr>
                                          <m:t>𝑖</m:t>
                                        </m:r>
                                      </m:e>
                                      <m:sub>
                                        <m:r>
                                          <m:rPr>
                                            <m:brk m:alnAt="7"/>
                                          </m:rPr>
                                          <a:rPr lang="en-US" sz="1600" i="1" smtClean="0">
                                            <a:solidFill>
                                              <a:schemeClr val="tx1"/>
                                            </a:solidFill>
                                            <a:latin typeface="Cambria Math"/>
                                            <a:ea typeface="+mn-ea"/>
                                          </a:rPr>
                                          <m:t>1</m:t>
                                        </m:r>
                                      </m:sub>
                                    </m:sSub>
                                    <m:r>
                                      <m:rPr>
                                        <m:brk m:alnAt="7"/>
                                      </m:rPr>
                                      <a:rPr lang="en-US" sz="1600" i="1" smtClean="0">
                                        <a:solidFill>
                                          <a:schemeClr val="tx1"/>
                                        </a:solidFill>
                                        <a:latin typeface="Cambria Math"/>
                                        <a:ea typeface="+mn-ea"/>
                                      </a:rPr>
                                      <m:t>,</m:t>
                                    </m:r>
                                    <m:sSub>
                                      <m:sSubPr>
                                        <m:ctrlPr>
                                          <a:rPr lang="en-US" sz="1600" i="1" smtClean="0">
                                            <a:solidFill>
                                              <a:schemeClr val="tx1"/>
                                            </a:solidFill>
                                            <a:latin typeface="Cambria Math"/>
                                            <a:ea typeface="+mn-ea"/>
                                          </a:rPr>
                                        </m:ctrlPr>
                                      </m:sSubPr>
                                      <m:e>
                                        <m:r>
                                          <m:rPr>
                                            <m:brk m:alnAt="7"/>
                                          </m:rPr>
                                          <a:rPr lang="en-US" sz="1600" i="1" smtClean="0">
                                            <a:solidFill>
                                              <a:schemeClr val="tx1"/>
                                            </a:solidFill>
                                            <a:latin typeface="Cambria Math"/>
                                            <a:ea typeface="+mn-ea"/>
                                          </a:rPr>
                                          <m:t>𝑗</m:t>
                                        </m:r>
                                      </m:e>
                                      <m:sub>
                                        <m:r>
                                          <m:rPr>
                                            <m:brk m:alnAt="7"/>
                                          </m:rPr>
                                          <a:rPr lang="en-US" sz="1600" i="1" smtClean="0">
                                            <a:solidFill>
                                              <a:schemeClr val="tx1"/>
                                            </a:solidFill>
                                            <a:latin typeface="Cambria Math"/>
                                            <a:ea typeface="+mn-ea"/>
                                          </a:rPr>
                                          <m:t>1</m:t>
                                        </m:r>
                                      </m:sub>
                                    </m:sSub>
                                  </m:e>
                                </m:d>
                              </m:e>
                              <m:e>
                                <m:r>
                                  <a:rPr lang="en-US" sz="1600" i="1" smtClean="0">
                                    <a:solidFill>
                                      <a:schemeClr val="tx1"/>
                                    </a:solidFill>
                                    <a:latin typeface="Cambria Math"/>
                                    <a:ea typeface="+mn-ea"/>
                                  </a:rPr>
                                  <m:t>⋯</m:t>
                                </m:r>
                              </m:e>
                              <m:e>
                                <m:sSub>
                                  <m:sSubPr>
                                    <m:ctrlPr>
                                      <a:rPr lang="en-US" sz="1600" i="1" smtClean="0">
                                        <a:solidFill>
                                          <a:schemeClr val="tx1"/>
                                        </a:solidFill>
                                        <a:latin typeface="Cambria Math"/>
                                        <a:ea typeface="+mn-ea"/>
                                      </a:rPr>
                                    </m:ctrlPr>
                                  </m:sSubPr>
                                  <m:e>
                                    <m:r>
                                      <a:rPr lang="en-US" sz="1600" i="1" smtClean="0">
                                        <a:solidFill>
                                          <a:schemeClr val="tx1"/>
                                        </a:solidFill>
                                        <a:latin typeface="Cambria Math"/>
                                        <a:ea typeface="+mn-ea"/>
                                      </a:rPr>
                                      <m:t>h</m:t>
                                    </m:r>
                                  </m:e>
                                  <m:sub>
                                    <m:r>
                                      <a:rPr lang="en-US" sz="1600" i="1" smtClean="0">
                                        <a:solidFill>
                                          <a:schemeClr val="tx1"/>
                                        </a:solidFill>
                                        <a:latin typeface="Cambria Math"/>
                                        <a:ea typeface="+mn-ea"/>
                                      </a:rPr>
                                      <m:t>1</m:t>
                                    </m:r>
                                    <m:sSub>
                                      <m:sSubPr>
                                        <m:ctrlPr>
                                          <a:rPr lang="en-US" sz="1600" i="1" smtClean="0">
                                            <a:solidFill>
                                              <a:schemeClr val="tx1"/>
                                            </a:solidFill>
                                            <a:latin typeface="Cambria Math"/>
                                            <a:ea typeface="+mn-ea"/>
                                          </a:rPr>
                                        </m:ctrlPr>
                                      </m:sSubPr>
                                      <m:e>
                                        <m:r>
                                          <a:rPr lang="en-US" sz="1600" i="1" smtClean="0">
                                            <a:solidFill>
                                              <a:schemeClr val="tx1"/>
                                            </a:solidFill>
                                            <a:latin typeface="Cambria Math"/>
                                            <a:ea typeface="+mn-ea"/>
                                          </a:rPr>
                                          <m:t>𝐿</m:t>
                                        </m:r>
                                      </m:e>
                                      <m:sub>
                                        <m:r>
                                          <a:rPr lang="en-US" sz="1600" i="1" smtClean="0">
                                            <a:solidFill>
                                              <a:schemeClr val="tx1"/>
                                            </a:solidFill>
                                            <a:latin typeface="Cambria Math"/>
                                            <a:ea typeface="+mn-ea"/>
                                          </a:rPr>
                                          <m:t>𝑅</m:t>
                                        </m:r>
                                      </m:sub>
                                    </m:sSub>
                                  </m:sub>
                                </m:sSub>
                                <m:d>
                                  <m:dPr>
                                    <m:ctrlPr>
                                      <a:rPr lang="en-US" sz="1600" i="1" smtClean="0">
                                        <a:solidFill>
                                          <a:schemeClr val="tx1"/>
                                        </a:solidFill>
                                        <a:latin typeface="Cambria Math"/>
                                        <a:ea typeface="+mn-ea"/>
                                      </a:rPr>
                                    </m:ctrlPr>
                                  </m:dPr>
                                  <m:e>
                                    <m:sSub>
                                      <m:sSubPr>
                                        <m:ctrlPr>
                                          <a:rPr lang="en-US" sz="1600" i="1" smtClean="0">
                                            <a:solidFill>
                                              <a:schemeClr val="tx1"/>
                                            </a:solidFill>
                                            <a:latin typeface="Cambria Math"/>
                                            <a:ea typeface="+mn-ea"/>
                                          </a:rPr>
                                        </m:ctrlPr>
                                      </m:sSubPr>
                                      <m:e>
                                        <m:r>
                                          <a:rPr lang="en-US" sz="1600" i="1" smtClean="0">
                                            <a:solidFill>
                                              <a:schemeClr val="tx1"/>
                                            </a:solidFill>
                                            <a:latin typeface="Cambria Math"/>
                                            <a:ea typeface="+mn-ea"/>
                                          </a:rPr>
                                          <m:t>𝑖</m:t>
                                        </m:r>
                                      </m:e>
                                      <m:sub>
                                        <m:r>
                                          <a:rPr lang="en-US" sz="1600" i="1" smtClean="0">
                                            <a:solidFill>
                                              <a:schemeClr val="tx1"/>
                                            </a:solidFill>
                                            <a:latin typeface="Cambria Math"/>
                                            <a:ea typeface="+mn-ea"/>
                                          </a:rPr>
                                          <m:t>1</m:t>
                                        </m:r>
                                      </m:sub>
                                    </m:sSub>
                                    <m:r>
                                      <a:rPr lang="en-US" sz="1600" i="1" smtClean="0">
                                        <a:solidFill>
                                          <a:schemeClr val="tx1"/>
                                        </a:solidFill>
                                        <a:latin typeface="Cambria Math"/>
                                        <a:ea typeface="+mn-ea"/>
                                      </a:rPr>
                                      <m:t>,</m:t>
                                    </m:r>
                                    <m:sSub>
                                      <m:sSubPr>
                                        <m:ctrlPr>
                                          <a:rPr lang="en-US" sz="1600" i="1" smtClean="0">
                                            <a:solidFill>
                                              <a:schemeClr val="tx1"/>
                                            </a:solidFill>
                                            <a:latin typeface="Cambria Math"/>
                                            <a:ea typeface="+mn-ea"/>
                                          </a:rPr>
                                        </m:ctrlPr>
                                      </m:sSubPr>
                                      <m:e>
                                        <m:r>
                                          <a:rPr lang="en-US" sz="1600" i="1" smtClean="0">
                                            <a:solidFill>
                                              <a:schemeClr val="tx1"/>
                                            </a:solidFill>
                                            <a:latin typeface="Cambria Math"/>
                                            <a:ea typeface="+mn-ea"/>
                                          </a:rPr>
                                          <m:t>𝑗</m:t>
                                        </m:r>
                                      </m:e>
                                      <m:sub>
                                        <m:sSub>
                                          <m:sSubPr>
                                            <m:ctrlPr>
                                              <a:rPr lang="en-US" sz="1600" i="1" smtClean="0">
                                                <a:solidFill>
                                                  <a:schemeClr val="tx1"/>
                                                </a:solidFill>
                                                <a:latin typeface="Cambria Math"/>
                                                <a:ea typeface="+mn-ea"/>
                                              </a:rPr>
                                            </m:ctrlPr>
                                          </m:sSubPr>
                                          <m:e>
                                            <m:r>
                                              <a:rPr lang="en-US" sz="1600" i="1" smtClean="0">
                                                <a:solidFill>
                                                  <a:schemeClr val="tx1"/>
                                                </a:solidFill>
                                                <a:latin typeface="Cambria Math"/>
                                                <a:ea typeface="+mn-ea"/>
                                              </a:rPr>
                                              <m:t>𝐿</m:t>
                                            </m:r>
                                          </m:e>
                                          <m:sub>
                                            <m:r>
                                              <a:rPr lang="en-US" sz="1600" i="1" smtClean="0">
                                                <a:solidFill>
                                                  <a:schemeClr val="tx1"/>
                                                </a:solidFill>
                                                <a:latin typeface="Cambria Math"/>
                                                <a:ea typeface="+mn-ea"/>
                                              </a:rPr>
                                              <m:t>𝑅</m:t>
                                            </m:r>
                                          </m:sub>
                                        </m:sSub>
                                      </m:sub>
                                    </m:sSub>
                                  </m:e>
                                </m:d>
                              </m:e>
                            </m:mr>
                            <m:mr>
                              <m:e>
                                <m:r>
                                  <a:rPr lang="en-US" sz="1600" i="1" smtClean="0">
                                    <a:solidFill>
                                      <a:schemeClr val="tx1"/>
                                    </a:solidFill>
                                    <a:latin typeface="Cambria Math"/>
                                    <a:ea typeface="+mn-ea"/>
                                  </a:rPr>
                                  <m:t>⋮</m:t>
                                </m:r>
                              </m:e>
                              <m:e>
                                <m:r>
                                  <a:rPr lang="en-US" sz="1600" i="1" smtClean="0">
                                    <a:solidFill>
                                      <a:schemeClr val="tx1"/>
                                    </a:solidFill>
                                    <a:latin typeface="Cambria Math"/>
                                    <a:ea typeface="+mn-ea"/>
                                  </a:rPr>
                                  <m:t>⋱ </m:t>
                                </m:r>
                              </m:e>
                              <m:e>
                                <m:r>
                                  <a:rPr lang="en-US" sz="1600" b="1" i="1" smtClean="0">
                                    <a:solidFill>
                                      <a:schemeClr val="tx1"/>
                                    </a:solidFill>
                                    <a:latin typeface="Cambria Math"/>
                                    <a:ea typeface="+mn-ea"/>
                                  </a:rPr>
                                  <m:t>⋮</m:t>
                                </m:r>
                              </m:e>
                            </m:mr>
                            <m:mr>
                              <m:e>
                                <m:sSub>
                                  <m:sSubPr>
                                    <m:ctrlPr>
                                      <a:rPr lang="en-US" sz="1600" i="1">
                                        <a:solidFill>
                                          <a:schemeClr val="tx1"/>
                                        </a:solidFill>
                                        <a:latin typeface="Cambria Math"/>
                                        <a:ea typeface="+mn-ea"/>
                                      </a:rPr>
                                    </m:ctrlPr>
                                  </m:sSubPr>
                                  <m:e>
                                    <m:r>
                                      <a:rPr lang="en-US" sz="1600" i="1">
                                        <a:solidFill>
                                          <a:schemeClr val="tx1"/>
                                        </a:solidFill>
                                        <a:latin typeface="Cambria Math"/>
                                        <a:ea typeface="+mn-ea"/>
                                      </a:rPr>
                                      <m:t>h</m:t>
                                    </m:r>
                                  </m:e>
                                  <m:sub>
                                    <m:sSub>
                                      <m:sSubPr>
                                        <m:ctrlPr>
                                          <a:rPr lang="en-US" sz="1600" i="1">
                                            <a:solidFill>
                                              <a:schemeClr val="tx1"/>
                                            </a:solidFill>
                                            <a:latin typeface="Cambria Math"/>
                                            <a:ea typeface="+mn-ea"/>
                                          </a:rPr>
                                        </m:ctrlPr>
                                      </m:sSubPr>
                                      <m:e>
                                        <m:r>
                                          <a:rPr lang="en-US" sz="1600" i="1">
                                            <a:solidFill>
                                              <a:schemeClr val="tx1"/>
                                            </a:solidFill>
                                            <a:latin typeface="Cambria Math"/>
                                            <a:ea typeface="+mn-ea"/>
                                          </a:rPr>
                                          <m:t>𝐿</m:t>
                                        </m:r>
                                      </m:e>
                                      <m:sub>
                                        <m:r>
                                          <a:rPr lang="en-US" sz="1600" i="1">
                                            <a:solidFill>
                                              <a:schemeClr val="tx1"/>
                                            </a:solidFill>
                                            <a:latin typeface="Cambria Math"/>
                                            <a:ea typeface="+mn-ea"/>
                                          </a:rPr>
                                          <m:t>𝑅</m:t>
                                        </m:r>
                                      </m:sub>
                                    </m:sSub>
                                    <m:r>
                                      <a:rPr lang="en-US" sz="1600" i="1" smtClean="0">
                                        <a:solidFill>
                                          <a:schemeClr val="tx1"/>
                                        </a:solidFill>
                                        <a:latin typeface="Cambria Math"/>
                                        <a:ea typeface="+mn-ea"/>
                                      </a:rPr>
                                      <m:t>1</m:t>
                                    </m:r>
                                  </m:sub>
                                </m:sSub>
                                <m:d>
                                  <m:dPr>
                                    <m:ctrlPr>
                                      <a:rPr lang="en-US" sz="1600" b="1" i="1">
                                        <a:solidFill>
                                          <a:schemeClr val="tx1"/>
                                        </a:solidFill>
                                        <a:latin typeface="Cambria Math"/>
                                        <a:ea typeface="+mn-ea"/>
                                      </a:rPr>
                                    </m:ctrlPr>
                                  </m:dPr>
                                  <m:e>
                                    <m:sSub>
                                      <m:sSubPr>
                                        <m:ctrlPr>
                                          <a:rPr lang="en-US" sz="1600" i="1">
                                            <a:solidFill>
                                              <a:schemeClr val="tx1"/>
                                            </a:solidFill>
                                            <a:latin typeface="Cambria Math"/>
                                            <a:ea typeface="+mn-ea"/>
                                          </a:rPr>
                                        </m:ctrlPr>
                                      </m:sSubPr>
                                      <m:e>
                                        <m:r>
                                          <a:rPr lang="en-US" sz="1600" i="1">
                                            <a:solidFill>
                                              <a:schemeClr val="tx1"/>
                                            </a:solidFill>
                                            <a:latin typeface="Cambria Math"/>
                                            <a:ea typeface="+mn-ea"/>
                                          </a:rPr>
                                          <m:t>𝑖</m:t>
                                        </m:r>
                                      </m:e>
                                      <m:sub>
                                        <m:r>
                                          <a:rPr lang="en-US" sz="1600" i="1">
                                            <a:solidFill>
                                              <a:schemeClr val="tx1"/>
                                            </a:solidFill>
                                            <a:latin typeface="Cambria Math"/>
                                            <a:ea typeface="+mn-ea"/>
                                          </a:rPr>
                                          <m:t>1</m:t>
                                        </m:r>
                                      </m:sub>
                                    </m:sSub>
                                    <m:r>
                                      <a:rPr lang="en-US" sz="1600" i="1">
                                        <a:solidFill>
                                          <a:schemeClr val="tx1"/>
                                        </a:solidFill>
                                        <a:latin typeface="Cambria Math"/>
                                        <a:ea typeface="+mn-ea"/>
                                      </a:rPr>
                                      <m:t>, </m:t>
                                    </m:r>
                                    <m:sSub>
                                      <m:sSubPr>
                                        <m:ctrlPr>
                                          <a:rPr lang="en-US" sz="1600" i="1">
                                            <a:solidFill>
                                              <a:schemeClr val="tx1"/>
                                            </a:solidFill>
                                            <a:latin typeface="Cambria Math"/>
                                            <a:ea typeface="+mn-ea"/>
                                          </a:rPr>
                                        </m:ctrlPr>
                                      </m:sSubPr>
                                      <m:e>
                                        <m:r>
                                          <a:rPr lang="en-US" sz="1600" i="1">
                                            <a:solidFill>
                                              <a:schemeClr val="tx1"/>
                                            </a:solidFill>
                                            <a:latin typeface="Cambria Math"/>
                                            <a:ea typeface="+mn-ea"/>
                                          </a:rPr>
                                          <m:t>𝑗</m:t>
                                        </m:r>
                                      </m:e>
                                      <m:sub>
                                        <m:sSub>
                                          <m:sSubPr>
                                            <m:ctrlPr>
                                              <a:rPr lang="en-US" sz="1600" i="1">
                                                <a:solidFill>
                                                  <a:schemeClr val="tx1"/>
                                                </a:solidFill>
                                                <a:latin typeface="Cambria Math"/>
                                                <a:ea typeface="+mn-ea"/>
                                              </a:rPr>
                                            </m:ctrlPr>
                                          </m:sSubPr>
                                          <m:e>
                                            <m:r>
                                              <a:rPr lang="en-US" sz="1600" i="1">
                                                <a:solidFill>
                                                  <a:schemeClr val="tx1"/>
                                                </a:solidFill>
                                                <a:latin typeface="Cambria Math"/>
                                                <a:ea typeface="+mn-ea"/>
                                              </a:rPr>
                                              <m:t>𝐿</m:t>
                                            </m:r>
                                          </m:e>
                                          <m:sub>
                                            <m:r>
                                              <a:rPr lang="en-US" sz="1600" i="1">
                                                <a:solidFill>
                                                  <a:schemeClr val="tx1"/>
                                                </a:solidFill>
                                                <a:latin typeface="Cambria Math"/>
                                                <a:ea typeface="+mn-ea"/>
                                              </a:rPr>
                                              <m:t>𝑅</m:t>
                                            </m:r>
                                          </m:sub>
                                        </m:sSub>
                                      </m:sub>
                                    </m:sSub>
                                  </m:e>
                                </m:d>
                              </m:e>
                              <m:e>
                                <m:r>
                                  <a:rPr lang="en-US" sz="1600" b="1" i="1" smtClean="0">
                                    <a:solidFill>
                                      <a:schemeClr val="tx1"/>
                                    </a:solidFill>
                                    <a:latin typeface="Cambria Math"/>
                                    <a:ea typeface="+mn-ea"/>
                                  </a:rPr>
                                  <m:t>⋯</m:t>
                                </m:r>
                              </m:e>
                              <m:e>
                                <m:sSub>
                                  <m:sSubPr>
                                    <m:ctrlPr>
                                      <a:rPr lang="en-US" sz="1600" i="1">
                                        <a:solidFill>
                                          <a:schemeClr val="tx1"/>
                                        </a:solidFill>
                                        <a:latin typeface="Cambria Math"/>
                                        <a:ea typeface="+mn-ea"/>
                                      </a:rPr>
                                    </m:ctrlPr>
                                  </m:sSubPr>
                                  <m:e>
                                    <m:r>
                                      <a:rPr lang="en-US" sz="1600" i="1">
                                        <a:solidFill>
                                          <a:schemeClr val="tx1"/>
                                        </a:solidFill>
                                        <a:latin typeface="Cambria Math"/>
                                        <a:ea typeface="+mn-ea"/>
                                      </a:rPr>
                                      <m:t>h</m:t>
                                    </m:r>
                                  </m:e>
                                  <m:sub>
                                    <m:sSub>
                                      <m:sSubPr>
                                        <m:ctrlPr>
                                          <a:rPr lang="en-US" sz="1600" i="1">
                                            <a:solidFill>
                                              <a:schemeClr val="tx1"/>
                                            </a:solidFill>
                                            <a:latin typeface="Cambria Math"/>
                                            <a:ea typeface="+mn-ea"/>
                                          </a:rPr>
                                        </m:ctrlPr>
                                      </m:sSubPr>
                                      <m:e>
                                        <m:r>
                                          <a:rPr lang="en-US" sz="1600" i="1">
                                            <a:solidFill>
                                              <a:schemeClr val="tx1"/>
                                            </a:solidFill>
                                            <a:latin typeface="Cambria Math"/>
                                            <a:ea typeface="+mn-ea"/>
                                          </a:rPr>
                                          <m:t>𝐿</m:t>
                                        </m:r>
                                      </m:e>
                                      <m:sub>
                                        <m:r>
                                          <a:rPr lang="en-US" sz="1600" i="1">
                                            <a:solidFill>
                                              <a:schemeClr val="tx1"/>
                                            </a:solidFill>
                                            <a:latin typeface="Cambria Math"/>
                                            <a:ea typeface="+mn-ea"/>
                                          </a:rPr>
                                          <m:t>𝑅</m:t>
                                        </m:r>
                                      </m:sub>
                                    </m:sSub>
                                    <m:sSub>
                                      <m:sSubPr>
                                        <m:ctrlPr>
                                          <a:rPr lang="en-US" sz="1600" i="1" smtClean="0">
                                            <a:solidFill>
                                              <a:schemeClr val="tx1"/>
                                            </a:solidFill>
                                            <a:latin typeface="Cambria Math"/>
                                            <a:ea typeface="+mn-ea"/>
                                          </a:rPr>
                                        </m:ctrlPr>
                                      </m:sSubPr>
                                      <m:e>
                                        <m:r>
                                          <a:rPr lang="en-US" sz="1600" i="1" smtClean="0">
                                            <a:solidFill>
                                              <a:schemeClr val="tx1"/>
                                            </a:solidFill>
                                            <a:latin typeface="Cambria Math"/>
                                            <a:ea typeface="+mn-ea"/>
                                          </a:rPr>
                                          <m:t>𝐿</m:t>
                                        </m:r>
                                      </m:e>
                                      <m:sub>
                                        <m:r>
                                          <a:rPr lang="en-US" sz="1600" i="1" smtClean="0">
                                            <a:solidFill>
                                              <a:schemeClr val="tx1"/>
                                            </a:solidFill>
                                            <a:latin typeface="Cambria Math"/>
                                            <a:ea typeface="+mn-ea"/>
                                          </a:rPr>
                                          <m:t>𝑇</m:t>
                                        </m:r>
                                      </m:sub>
                                    </m:sSub>
                                  </m:sub>
                                </m:sSub>
                                <m:d>
                                  <m:dPr>
                                    <m:ctrlPr>
                                      <a:rPr lang="en-US" sz="1600" b="1" i="1">
                                        <a:solidFill>
                                          <a:schemeClr val="tx1"/>
                                        </a:solidFill>
                                        <a:latin typeface="Cambria Math"/>
                                        <a:ea typeface="+mn-ea"/>
                                      </a:rPr>
                                    </m:ctrlPr>
                                  </m:dPr>
                                  <m:e>
                                    <m:sSub>
                                      <m:sSubPr>
                                        <m:ctrlPr>
                                          <a:rPr lang="en-US" sz="1600" i="1">
                                            <a:solidFill>
                                              <a:schemeClr val="tx1"/>
                                            </a:solidFill>
                                            <a:latin typeface="Cambria Math"/>
                                            <a:ea typeface="+mn-ea"/>
                                          </a:rPr>
                                        </m:ctrlPr>
                                      </m:sSubPr>
                                      <m:e>
                                        <m:r>
                                          <a:rPr lang="en-US" sz="1600" i="1">
                                            <a:solidFill>
                                              <a:schemeClr val="tx1"/>
                                            </a:solidFill>
                                            <a:latin typeface="Cambria Math"/>
                                            <a:ea typeface="+mn-ea"/>
                                          </a:rPr>
                                          <m:t>𝑖</m:t>
                                        </m:r>
                                      </m:e>
                                      <m:sub>
                                        <m:sSub>
                                          <m:sSubPr>
                                            <m:ctrlPr>
                                              <a:rPr lang="en-US" sz="1600" i="1" smtClean="0">
                                                <a:solidFill>
                                                  <a:schemeClr val="tx1"/>
                                                </a:solidFill>
                                                <a:latin typeface="Cambria Math"/>
                                                <a:ea typeface="+mn-ea"/>
                                              </a:rPr>
                                            </m:ctrlPr>
                                          </m:sSubPr>
                                          <m:e>
                                            <m:r>
                                              <a:rPr lang="en-US" sz="1600" i="1" smtClean="0">
                                                <a:solidFill>
                                                  <a:schemeClr val="tx1"/>
                                                </a:solidFill>
                                                <a:latin typeface="Cambria Math"/>
                                                <a:ea typeface="+mn-ea"/>
                                              </a:rPr>
                                              <m:t>𝐿</m:t>
                                            </m:r>
                                          </m:e>
                                          <m:sub>
                                            <m:r>
                                              <a:rPr lang="en-US" sz="1600" i="1" smtClean="0">
                                                <a:solidFill>
                                                  <a:schemeClr val="tx1"/>
                                                </a:solidFill>
                                                <a:latin typeface="Cambria Math"/>
                                                <a:ea typeface="+mn-ea"/>
                                              </a:rPr>
                                              <m:t>𝑇</m:t>
                                            </m:r>
                                          </m:sub>
                                        </m:sSub>
                                      </m:sub>
                                    </m:sSub>
                                    <m:r>
                                      <a:rPr lang="en-US" sz="1600" i="1">
                                        <a:solidFill>
                                          <a:schemeClr val="tx1"/>
                                        </a:solidFill>
                                        <a:latin typeface="Cambria Math"/>
                                        <a:ea typeface="+mn-ea"/>
                                      </a:rPr>
                                      <m:t>, </m:t>
                                    </m:r>
                                    <m:sSub>
                                      <m:sSubPr>
                                        <m:ctrlPr>
                                          <a:rPr lang="en-US" sz="1600" i="1">
                                            <a:solidFill>
                                              <a:schemeClr val="tx1"/>
                                            </a:solidFill>
                                            <a:latin typeface="Cambria Math"/>
                                            <a:ea typeface="+mn-ea"/>
                                          </a:rPr>
                                        </m:ctrlPr>
                                      </m:sSubPr>
                                      <m:e>
                                        <m:r>
                                          <a:rPr lang="en-US" sz="1600" i="1">
                                            <a:solidFill>
                                              <a:schemeClr val="tx1"/>
                                            </a:solidFill>
                                            <a:latin typeface="Cambria Math"/>
                                            <a:ea typeface="+mn-ea"/>
                                          </a:rPr>
                                          <m:t>𝑗</m:t>
                                        </m:r>
                                      </m:e>
                                      <m:sub>
                                        <m:sSub>
                                          <m:sSubPr>
                                            <m:ctrlPr>
                                              <a:rPr lang="en-US" sz="1600" i="1">
                                                <a:solidFill>
                                                  <a:schemeClr val="tx1"/>
                                                </a:solidFill>
                                                <a:latin typeface="Cambria Math"/>
                                                <a:ea typeface="+mn-ea"/>
                                              </a:rPr>
                                            </m:ctrlPr>
                                          </m:sSubPr>
                                          <m:e>
                                            <m:r>
                                              <a:rPr lang="en-US" sz="1600" i="1">
                                                <a:solidFill>
                                                  <a:schemeClr val="tx1"/>
                                                </a:solidFill>
                                                <a:latin typeface="Cambria Math"/>
                                                <a:ea typeface="+mn-ea"/>
                                              </a:rPr>
                                              <m:t>𝐿</m:t>
                                            </m:r>
                                          </m:e>
                                          <m:sub>
                                            <m:r>
                                              <a:rPr lang="en-US" sz="1600" i="1">
                                                <a:solidFill>
                                                  <a:schemeClr val="tx1"/>
                                                </a:solidFill>
                                                <a:latin typeface="Cambria Math"/>
                                                <a:ea typeface="+mn-ea"/>
                                              </a:rPr>
                                              <m:t>𝑅</m:t>
                                            </m:r>
                                          </m:sub>
                                        </m:sSub>
                                      </m:sub>
                                    </m:sSub>
                                  </m:e>
                                </m:d>
                              </m:e>
                            </m:mr>
                          </m:m>
                        </m:e>
                      </m:d>
                    </m:oMath>
                  </m:oMathPara>
                </a14:m>
                <a:endParaRPr lang="en-US" sz="1600" dirty="0">
                  <a:solidFill>
                    <a:schemeClr val="tx1"/>
                  </a:solidFill>
                  <a:latin typeface="Arial" charset="0"/>
                  <a:ea typeface="+mn-ea"/>
                </a:endParaRPr>
              </a:p>
            </p:txBody>
          </p:sp>
        </mc:Choice>
        <mc:Fallback xmlns="">
          <p:sp>
            <p:nvSpPr>
              <p:cNvPr id="710" name="TextBox 709"/>
              <p:cNvSpPr txBox="1">
                <a:spLocks noRot="1" noChangeAspect="1" noMove="1" noResize="1" noEditPoints="1" noAdjustHandles="1" noChangeArrowheads="1" noChangeShapeType="1" noTextEdit="1"/>
              </p:cNvSpPr>
              <p:nvPr/>
            </p:nvSpPr>
            <p:spPr>
              <a:xfrm>
                <a:off x="4854671" y="1796641"/>
                <a:ext cx="4080220" cy="895694"/>
              </a:xfrm>
              <a:prstGeom prst="rect">
                <a:avLst/>
              </a:prstGeom>
              <a:blipFill rotWithShape="1">
                <a:blip r:embed="rId4"/>
                <a:stretch>
                  <a:fillRect/>
                </a:stretch>
              </a:blipFill>
            </p:spPr>
            <p:txBody>
              <a:bodyPr/>
              <a:lstStyle/>
              <a:p>
                <a:r>
                  <a:rPr lang="en-US">
                    <a:noFill/>
                  </a:rPr>
                  <a:t> </a:t>
                </a:r>
              </a:p>
            </p:txBody>
          </p:sp>
        </mc:Fallback>
      </mc:AlternateContent>
      <p:grpSp>
        <p:nvGrpSpPr>
          <p:cNvPr id="947" name="Group 946"/>
          <p:cNvGrpSpPr/>
          <p:nvPr/>
        </p:nvGrpSpPr>
        <p:grpSpPr>
          <a:xfrm>
            <a:off x="4570681" y="4201926"/>
            <a:ext cx="4648200" cy="2114736"/>
            <a:chOff x="4515500" y="4201926"/>
            <a:chExt cx="4648200" cy="2114736"/>
          </a:xfrm>
        </p:grpSpPr>
        <mc:AlternateContent xmlns:mc="http://schemas.openxmlformats.org/markup-compatibility/2006" xmlns:a14="http://schemas.microsoft.com/office/drawing/2010/main">
          <mc:Choice Requires="a14">
            <p:sp>
              <p:nvSpPr>
                <p:cNvPr id="708" name="TextBox 707"/>
                <p:cNvSpPr txBox="1"/>
                <p:nvPr/>
              </p:nvSpPr>
              <p:spPr>
                <a:xfrm>
                  <a:off x="4515500" y="4201926"/>
                  <a:ext cx="4648200" cy="1254639"/>
                </a:xfrm>
                <a:prstGeom prst="rect">
                  <a:avLst/>
                </a:prstGeom>
              </p:spPr>
              <p:txBody>
                <a:bodyPr wrap="square">
                  <a:spAutoFit/>
                </a:bodyPr>
                <a:lstStyle>
                  <a:defPPr>
                    <a:defRPr lang="en-GB"/>
                  </a:defPPr>
                  <a:lvl1pPr marL="285750" indent="-285750">
                    <a:buFont typeface="Arial" panose="020B0604020202020204" pitchFamily="34" charset="0"/>
                    <a:buChar char="•"/>
                    <a:defRPr sz="1600">
                      <a:solidFill>
                        <a:srgbClr val="000000"/>
                      </a:solidFill>
                    </a:defRPr>
                  </a:lvl1pPr>
                </a:lstStyle>
                <a:p>
                  <a:r>
                    <a:rPr lang="en-US" sz="1400" dirty="0" smtClean="0"/>
                    <a:t>Exhaustive search: Calculate </a:t>
                  </a:r>
                  <a14:m>
                    <m:oMath xmlns:m="http://schemas.openxmlformats.org/officeDocument/2006/math">
                      <m:r>
                        <a:rPr lang="en-US" sz="1400">
                          <a:latin typeface="Cambria Math"/>
                        </a:rPr>
                        <m:t>𝜇</m:t>
                      </m:r>
                      <m:d>
                        <m:dPr>
                          <m:ctrlPr>
                            <a:rPr lang="en-US" sz="1400" i="1">
                              <a:latin typeface="Cambria Math"/>
                            </a:rPr>
                          </m:ctrlPr>
                        </m:dPr>
                        <m:e>
                          <m:r>
                            <a:rPr lang="en-US" sz="1400">
                              <a:latin typeface="Cambria Math"/>
                            </a:rPr>
                            <m:t>𝐇</m:t>
                          </m:r>
                        </m:e>
                      </m:d>
                      <m:r>
                        <a:rPr lang="en-US" sz="1400">
                          <a:latin typeface="Cambria Math"/>
                        </a:rPr>
                        <m:t> </m:t>
                      </m:r>
                    </m:oMath>
                  </a14:m>
                  <a:r>
                    <a:rPr lang="en-US" sz="1400" dirty="0"/>
                    <a:t> for all possible beam combinations.</a:t>
                  </a:r>
                </a:p>
                <a:p>
                  <a:r>
                    <a:rPr lang="en-US" sz="1400" dirty="0"/>
                    <a:t>Suppose </a:t>
                  </a:r>
                  <a14:m>
                    <m:oMath xmlns:m="http://schemas.openxmlformats.org/officeDocument/2006/math">
                      <m:sSub>
                        <m:sSubPr>
                          <m:ctrlPr>
                            <a:rPr lang="en-US" sz="1400" i="1">
                              <a:latin typeface="Cambria Math"/>
                            </a:rPr>
                          </m:ctrlPr>
                        </m:sSubPr>
                        <m:e>
                          <m:r>
                            <a:rPr lang="en-US" sz="1400">
                              <a:latin typeface="Cambria Math"/>
                            </a:rPr>
                            <m:t>𝐵</m:t>
                          </m:r>
                        </m:e>
                        <m:sub>
                          <m:r>
                            <a:rPr lang="en-US" sz="1400">
                              <a:latin typeface="Cambria Math"/>
                            </a:rPr>
                            <m:t>𝑇</m:t>
                          </m:r>
                        </m:sub>
                      </m:sSub>
                      <m:r>
                        <a:rPr lang="en-US" sz="1400">
                          <a:latin typeface="Cambria Math"/>
                        </a:rPr>
                        <m:t>=</m:t>
                      </m:r>
                      <m:d>
                        <m:dPr>
                          <m:begChr m:val="|"/>
                          <m:endChr m:val="|"/>
                          <m:ctrlPr>
                            <a:rPr lang="en-US" sz="1400" i="1">
                              <a:latin typeface="Cambria Math"/>
                            </a:rPr>
                          </m:ctrlPr>
                        </m:dPr>
                        <m:e>
                          <m:sSub>
                            <m:sSubPr>
                              <m:ctrlPr>
                                <a:rPr lang="en-US" sz="1400" i="1">
                                  <a:latin typeface="Cambria Math"/>
                                </a:rPr>
                              </m:ctrlPr>
                            </m:sSubPr>
                            <m:e>
                              <m:r>
                                <a:rPr lang="en-US" sz="1400">
                                  <a:latin typeface="Cambria Math"/>
                                </a:rPr>
                                <m:t>𝒞</m:t>
                              </m:r>
                            </m:e>
                            <m:sub>
                              <m:r>
                                <a:rPr lang="en-US" sz="1400">
                                  <a:latin typeface="Cambria Math"/>
                                </a:rPr>
                                <m:t>𝑇</m:t>
                              </m:r>
                              <m:r>
                                <a:rPr lang="en-US" sz="1400">
                                  <a:latin typeface="Cambria Math"/>
                                </a:rPr>
                                <m:t>,1</m:t>
                              </m:r>
                            </m:sub>
                          </m:sSub>
                        </m:e>
                      </m:d>
                      <m:r>
                        <a:rPr lang="en-US" sz="1400">
                          <a:latin typeface="Cambria Math"/>
                        </a:rPr>
                        <m:t>=⋯=|</m:t>
                      </m:r>
                      <m:sSub>
                        <m:sSubPr>
                          <m:ctrlPr>
                            <a:rPr lang="en-US" sz="1400" i="1">
                              <a:latin typeface="Cambria Math"/>
                            </a:rPr>
                          </m:ctrlPr>
                        </m:sSubPr>
                        <m:e>
                          <m:r>
                            <a:rPr lang="en-US" sz="1400">
                              <a:latin typeface="Cambria Math"/>
                            </a:rPr>
                            <m:t>𝒞</m:t>
                          </m:r>
                        </m:e>
                        <m:sub>
                          <m:r>
                            <a:rPr lang="en-US" sz="1400">
                              <a:latin typeface="Cambria Math"/>
                            </a:rPr>
                            <m:t>𝑇</m:t>
                          </m:r>
                          <m:r>
                            <a:rPr lang="en-US" sz="1400">
                              <a:latin typeface="Cambria Math"/>
                            </a:rPr>
                            <m:t>,</m:t>
                          </m:r>
                          <m:sSub>
                            <m:sSubPr>
                              <m:ctrlPr>
                                <a:rPr lang="en-US" sz="1400" i="1">
                                  <a:latin typeface="Cambria Math"/>
                                </a:rPr>
                              </m:ctrlPr>
                            </m:sSubPr>
                            <m:e>
                              <m:r>
                                <a:rPr lang="en-US" sz="1400">
                                  <a:latin typeface="Cambria Math"/>
                                </a:rPr>
                                <m:t>𝐿</m:t>
                              </m:r>
                            </m:e>
                            <m:sub>
                              <m:r>
                                <a:rPr lang="en-US" sz="1400">
                                  <a:latin typeface="Cambria Math"/>
                                </a:rPr>
                                <m:t>𝑇</m:t>
                              </m:r>
                            </m:sub>
                          </m:sSub>
                        </m:sub>
                      </m:sSub>
                      <m:r>
                        <a:rPr lang="en-US" sz="1400">
                          <a:latin typeface="Cambria Math"/>
                        </a:rPr>
                        <m:t>|</m:t>
                      </m:r>
                    </m:oMath>
                  </a14:m>
                  <a:r>
                    <a:rPr lang="en-US" sz="1400" dirty="0"/>
                    <a:t>, </a:t>
                  </a:r>
                  <a14:m>
                    <m:oMath xmlns:m="http://schemas.openxmlformats.org/officeDocument/2006/math">
                      <m:sSub>
                        <m:sSubPr>
                          <m:ctrlPr>
                            <a:rPr lang="en-US" sz="1400" i="1" dirty="0">
                              <a:latin typeface="Cambria Math"/>
                            </a:rPr>
                          </m:ctrlPr>
                        </m:sSubPr>
                        <m:e>
                          <m:r>
                            <a:rPr lang="en-US" sz="1400" dirty="0">
                              <a:latin typeface="Cambria Math"/>
                            </a:rPr>
                            <m:t>𝐵</m:t>
                          </m:r>
                        </m:e>
                        <m:sub>
                          <m:r>
                            <a:rPr lang="en-US" sz="1400" dirty="0">
                              <a:latin typeface="Cambria Math"/>
                            </a:rPr>
                            <m:t>𝑅</m:t>
                          </m:r>
                        </m:sub>
                      </m:sSub>
                      <m:r>
                        <a:rPr lang="en-US" sz="1400" dirty="0">
                          <a:latin typeface="Cambria Math"/>
                        </a:rPr>
                        <m:t>=</m:t>
                      </m:r>
                      <m:d>
                        <m:dPr>
                          <m:begChr m:val="|"/>
                          <m:endChr m:val="|"/>
                          <m:ctrlPr>
                            <a:rPr lang="en-US" sz="1400" i="1">
                              <a:latin typeface="Cambria Math"/>
                            </a:rPr>
                          </m:ctrlPr>
                        </m:dPr>
                        <m:e>
                          <m:sSub>
                            <m:sSubPr>
                              <m:ctrlPr>
                                <a:rPr lang="en-US" sz="1400" i="1">
                                  <a:latin typeface="Cambria Math"/>
                                </a:rPr>
                              </m:ctrlPr>
                            </m:sSubPr>
                            <m:e>
                              <m:r>
                                <a:rPr lang="en-US" sz="1400">
                                  <a:latin typeface="Cambria Math"/>
                                </a:rPr>
                                <m:t>𝒞</m:t>
                              </m:r>
                            </m:e>
                            <m:sub>
                              <m:r>
                                <a:rPr lang="en-US" sz="1400">
                                  <a:latin typeface="Cambria Math"/>
                                </a:rPr>
                                <m:t>𝑅</m:t>
                              </m:r>
                              <m:r>
                                <a:rPr lang="en-US" sz="1400">
                                  <a:latin typeface="Cambria Math"/>
                                </a:rPr>
                                <m:t>,1</m:t>
                              </m:r>
                            </m:sub>
                          </m:sSub>
                        </m:e>
                      </m:d>
                      <m:r>
                        <m:rPr>
                          <m:nor/>
                        </m:rPr>
                        <a:rPr lang="en-US" sz="1400" dirty="0"/>
                        <m:t>=</m:t>
                      </m:r>
                      <m:r>
                        <a:rPr lang="en-US" sz="1400" dirty="0">
                          <a:latin typeface="Cambria Math"/>
                        </a:rPr>
                        <m:t>⋯=</m:t>
                      </m:r>
                      <m:r>
                        <a:rPr lang="en-US" sz="1400">
                          <a:latin typeface="Cambria Math"/>
                        </a:rPr>
                        <m:t>|</m:t>
                      </m:r>
                      <m:sSub>
                        <m:sSubPr>
                          <m:ctrlPr>
                            <a:rPr lang="en-US" sz="1400" i="1">
                              <a:latin typeface="Cambria Math"/>
                            </a:rPr>
                          </m:ctrlPr>
                        </m:sSubPr>
                        <m:e>
                          <m:r>
                            <a:rPr lang="en-US" sz="1400">
                              <a:latin typeface="Cambria Math"/>
                            </a:rPr>
                            <m:t>𝒞</m:t>
                          </m:r>
                        </m:e>
                        <m:sub>
                          <m:r>
                            <a:rPr lang="en-US" sz="1400">
                              <a:latin typeface="Cambria Math"/>
                            </a:rPr>
                            <m:t>𝑅</m:t>
                          </m:r>
                          <m:r>
                            <a:rPr lang="en-US" sz="1400">
                              <a:latin typeface="Cambria Math"/>
                            </a:rPr>
                            <m:t>,</m:t>
                          </m:r>
                          <m:sSub>
                            <m:sSubPr>
                              <m:ctrlPr>
                                <a:rPr lang="en-US" sz="1400" i="1">
                                  <a:latin typeface="Cambria Math"/>
                                </a:rPr>
                              </m:ctrlPr>
                            </m:sSubPr>
                            <m:e>
                              <m:r>
                                <a:rPr lang="en-US" sz="1400">
                                  <a:latin typeface="Cambria Math"/>
                                </a:rPr>
                                <m:t>𝐿</m:t>
                              </m:r>
                            </m:e>
                            <m:sub>
                              <m:r>
                                <a:rPr lang="en-US" sz="1400">
                                  <a:latin typeface="Cambria Math"/>
                                </a:rPr>
                                <m:t>𝑅</m:t>
                              </m:r>
                            </m:sub>
                          </m:sSub>
                        </m:sub>
                      </m:sSub>
                      <m:r>
                        <a:rPr lang="en-US" sz="1400">
                          <a:latin typeface="Cambria Math"/>
                        </a:rPr>
                        <m:t>|</m:t>
                      </m:r>
                    </m:oMath>
                  </a14:m>
                  <a:endParaRPr lang="en-US" sz="1400" dirty="0"/>
                </a:p>
                <a:p>
                  <a:r>
                    <a:rPr lang="en-US" sz="1400" dirty="0"/>
                    <a:t>Then, exhaustive search takes </a:t>
                  </a:r>
                  <a14:m>
                    <m:oMath xmlns:m="http://schemas.openxmlformats.org/officeDocument/2006/math">
                      <m:sSup>
                        <m:sSupPr>
                          <m:ctrlPr>
                            <a:rPr lang="en-US" sz="1400" i="1">
                              <a:latin typeface="Cambria Math"/>
                            </a:rPr>
                          </m:ctrlPr>
                        </m:sSupPr>
                        <m:e>
                          <m:sSubSup>
                            <m:sSubSupPr>
                              <m:ctrlPr>
                                <a:rPr lang="en-US" sz="1400" i="1">
                                  <a:latin typeface="Cambria Math"/>
                                </a:rPr>
                              </m:ctrlPr>
                            </m:sSubSupPr>
                            <m:e>
                              <m:r>
                                <a:rPr lang="en-US" sz="1400">
                                  <a:latin typeface="Cambria Math"/>
                                </a:rPr>
                                <m:t>𝐵</m:t>
                              </m:r>
                            </m:e>
                            <m:sub>
                              <m:r>
                                <a:rPr lang="en-US" sz="1400">
                                  <a:latin typeface="Cambria Math"/>
                                </a:rPr>
                                <m:t>𝑇</m:t>
                              </m:r>
                            </m:sub>
                            <m:sup/>
                          </m:sSubSup>
                        </m:e>
                        <m:sup>
                          <m:sSub>
                            <m:sSubPr>
                              <m:ctrlPr>
                                <a:rPr lang="en-US" sz="1400" i="1">
                                  <a:latin typeface="Cambria Math"/>
                                </a:rPr>
                              </m:ctrlPr>
                            </m:sSubPr>
                            <m:e>
                              <m:r>
                                <a:rPr lang="en-US" sz="1400">
                                  <a:latin typeface="Cambria Math"/>
                                </a:rPr>
                                <m:t>𝐿</m:t>
                              </m:r>
                            </m:e>
                            <m:sub>
                              <m:r>
                                <a:rPr lang="en-US" sz="1400">
                                  <a:latin typeface="Cambria Math"/>
                                </a:rPr>
                                <m:t>𝑇</m:t>
                              </m:r>
                            </m:sub>
                          </m:sSub>
                        </m:sup>
                      </m:sSup>
                      <m:sSup>
                        <m:sSupPr>
                          <m:ctrlPr>
                            <a:rPr lang="en-US" sz="1400" i="1">
                              <a:latin typeface="Cambria Math"/>
                            </a:rPr>
                          </m:ctrlPr>
                        </m:sSupPr>
                        <m:e>
                          <m:sSubSup>
                            <m:sSubSupPr>
                              <m:ctrlPr>
                                <a:rPr lang="en-US" sz="1400" i="1">
                                  <a:latin typeface="Cambria Math"/>
                                </a:rPr>
                              </m:ctrlPr>
                            </m:sSubSupPr>
                            <m:e>
                              <m:r>
                                <a:rPr lang="en-US" sz="1400">
                                  <a:latin typeface="Cambria Math"/>
                                </a:rPr>
                                <m:t>𝐵</m:t>
                              </m:r>
                            </m:e>
                            <m:sub>
                              <m:r>
                                <a:rPr lang="en-US" sz="1400">
                                  <a:latin typeface="Cambria Math"/>
                                </a:rPr>
                                <m:t>𝑅</m:t>
                              </m:r>
                            </m:sub>
                            <m:sup/>
                          </m:sSubSup>
                        </m:e>
                        <m:sup>
                          <m:sSub>
                            <m:sSubPr>
                              <m:ctrlPr>
                                <a:rPr lang="en-US" sz="1400" i="1">
                                  <a:latin typeface="Cambria Math"/>
                                </a:rPr>
                              </m:ctrlPr>
                            </m:sSubPr>
                            <m:e>
                              <m:r>
                                <a:rPr lang="en-US" sz="1400">
                                  <a:latin typeface="Cambria Math"/>
                                </a:rPr>
                                <m:t>𝐿</m:t>
                              </m:r>
                            </m:e>
                            <m:sub>
                              <m:r>
                                <a:rPr lang="en-US" sz="1400">
                                  <a:latin typeface="Cambria Math"/>
                                </a:rPr>
                                <m:t>𝑅</m:t>
                              </m:r>
                            </m:sub>
                          </m:sSub>
                        </m:sup>
                      </m:sSup>
                      <m:r>
                        <a:rPr lang="en-US" sz="1400">
                          <a:latin typeface="Cambria Math"/>
                        </a:rPr>
                        <m:t> </m:t>
                      </m:r>
                    </m:oMath>
                  </a14:m>
                  <a:r>
                    <a:rPr lang="en-US" sz="1400" dirty="0"/>
                    <a:t>calculations.</a:t>
                  </a:r>
                </a:p>
              </p:txBody>
            </p:sp>
          </mc:Choice>
          <mc:Fallback xmlns="">
            <p:sp>
              <p:nvSpPr>
                <p:cNvPr id="708" name="TextBox 707"/>
                <p:cNvSpPr txBox="1">
                  <a:spLocks noRot="1" noChangeAspect="1" noMove="1" noResize="1" noEditPoints="1" noAdjustHandles="1" noChangeArrowheads="1" noChangeShapeType="1" noTextEdit="1"/>
                </p:cNvSpPr>
                <p:nvPr/>
              </p:nvSpPr>
              <p:spPr>
                <a:xfrm>
                  <a:off x="4515500" y="4201926"/>
                  <a:ext cx="4648200" cy="1254639"/>
                </a:xfrm>
                <a:prstGeom prst="rect">
                  <a:avLst/>
                </a:prstGeom>
                <a:blipFill rotWithShape="1">
                  <a:blip r:embed="rId5"/>
                  <a:stretch>
                    <a:fillRect l="-262" t="-485" b="-2427"/>
                  </a:stretch>
                </a:blipFill>
              </p:spPr>
              <p:txBody>
                <a:bodyPr/>
                <a:lstStyle/>
                <a:p>
                  <a:r>
                    <a:rPr lang="en-US">
                      <a:noFill/>
                    </a:rPr>
                    <a:t> </a:t>
                  </a:r>
                </a:p>
              </p:txBody>
            </p:sp>
          </mc:Fallback>
        </mc:AlternateContent>
        <p:sp>
          <p:nvSpPr>
            <p:cNvPr id="711" name="Oval 710"/>
            <p:cNvSpPr/>
            <p:nvPr/>
          </p:nvSpPr>
          <p:spPr bwMode="auto">
            <a:xfrm>
              <a:off x="6948265" y="5126051"/>
              <a:ext cx="917960" cy="415897"/>
            </a:xfrm>
            <a:prstGeom prst="ellipse">
              <a:avLst/>
            </a:prstGeom>
            <a:noFill/>
            <a:ln w="12700" cap="flat" cmpd="sng" algn="ctr">
              <a:solidFill>
                <a:srgbClr val="FF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400" eaLnBrk="1" hangingPunct="1">
                <a:spcBef>
                  <a:spcPct val="50000"/>
                </a:spcBef>
                <a:buClrTx/>
                <a:buSzTx/>
                <a:buFontTx/>
                <a:buNone/>
              </a:pPr>
              <a:endParaRPr lang="en-US" sz="2000" smtClean="0">
                <a:solidFill>
                  <a:schemeClr val="tx1"/>
                </a:solidFill>
                <a:latin typeface="Arial" charset="0"/>
                <a:ea typeface="+mn-ea"/>
              </a:endParaRPr>
            </a:p>
          </p:txBody>
        </p:sp>
        <p:cxnSp>
          <p:nvCxnSpPr>
            <p:cNvPr id="712" name="Straight Arrow Connector 711"/>
            <p:cNvCxnSpPr>
              <a:stCxn id="711" idx="4"/>
              <a:endCxn id="713" idx="0"/>
            </p:cNvCxnSpPr>
            <p:nvPr/>
          </p:nvCxnSpPr>
          <p:spPr bwMode="auto">
            <a:xfrm flipH="1">
              <a:off x="6706973" y="5541948"/>
              <a:ext cx="700272" cy="251494"/>
            </a:xfrm>
            <a:prstGeom prst="straightConnector1">
              <a:avLst/>
            </a:prstGeom>
            <a:solidFill>
              <a:srgbClr val="89BA17"/>
            </a:solidFill>
            <a:ln w="12700" cap="flat" cmpd="sng" algn="ctr">
              <a:solidFill>
                <a:srgbClr val="58585A"/>
              </a:solidFill>
              <a:prstDash val="solid"/>
              <a:round/>
              <a:headEnd type="none" w="med" len="med"/>
              <a:tailEnd type="arrow"/>
            </a:ln>
            <a:effectLst/>
          </p:spPr>
        </p:cxnSp>
        <p:sp>
          <p:nvSpPr>
            <p:cNvPr id="713" name="TextBox 712"/>
            <p:cNvSpPr txBox="1"/>
            <p:nvPr/>
          </p:nvSpPr>
          <p:spPr>
            <a:xfrm>
              <a:off x="4763873" y="5793442"/>
              <a:ext cx="3886200" cy="523220"/>
            </a:xfrm>
            <a:prstGeom prst="rect">
              <a:avLst/>
            </a:prstGeom>
            <a:noFill/>
          </p:spPr>
          <p:txBody>
            <a:bodyPr wrap="square" rtlCol="0">
              <a:spAutoFit/>
            </a:bodyPr>
            <a:lstStyle/>
            <a:p>
              <a:pPr defTabSz="914400" eaLnBrk="1" hangingPunct="1">
                <a:spcBef>
                  <a:spcPct val="50000"/>
                </a:spcBef>
                <a:buClrTx/>
                <a:buSzTx/>
                <a:buFontTx/>
                <a:buNone/>
              </a:pPr>
              <a:r>
                <a:rPr lang="en-US" sz="1400" b="1" dirty="0" smtClean="0">
                  <a:solidFill>
                    <a:schemeClr val="tx1"/>
                  </a:solidFill>
                  <a:latin typeface="Arial" charset="0"/>
                  <a:ea typeface="+mn-ea"/>
                </a:rPr>
                <a:t>Exponential in the number of antenna arrays!</a:t>
              </a:r>
              <a:endParaRPr lang="en-US" sz="1400" b="1" dirty="0">
                <a:solidFill>
                  <a:schemeClr val="tx1"/>
                </a:solidFill>
                <a:latin typeface="Arial" charset="0"/>
                <a:ea typeface="+mn-ea"/>
              </a:endParaRPr>
            </a:p>
          </p:txBody>
        </p:sp>
      </p:grpSp>
      <p:grpSp>
        <p:nvGrpSpPr>
          <p:cNvPr id="714" name="Group 713"/>
          <p:cNvGrpSpPr>
            <a:grpSpLocks noChangeAspect="1"/>
          </p:cNvGrpSpPr>
          <p:nvPr/>
        </p:nvGrpSpPr>
        <p:grpSpPr>
          <a:xfrm>
            <a:off x="273614" y="1654920"/>
            <a:ext cx="4113958" cy="2210100"/>
            <a:chOff x="441400" y="1582146"/>
            <a:chExt cx="5565415" cy="2989854"/>
          </a:xfrm>
        </p:grpSpPr>
        <p:grpSp>
          <p:nvGrpSpPr>
            <p:cNvPr id="715" name="Group 714"/>
            <p:cNvGrpSpPr/>
            <p:nvPr/>
          </p:nvGrpSpPr>
          <p:grpSpPr>
            <a:xfrm>
              <a:off x="441400" y="1582146"/>
              <a:ext cx="5565415" cy="2989854"/>
              <a:chOff x="441395" y="1582146"/>
              <a:chExt cx="5565415" cy="2989854"/>
            </a:xfrm>
          </p:grpSpPr>
          <p:grpSp>
            <p:nvGrpSpPr>
              <p:cNvPr id="720" name="Group 719"/>
              <p:cNvGrpSpPr>
                <a:grpSpLocks noChangeAspect="1"/>
              </p:cNvGrpSpPr>
              <p:nvPr/>
            </p:nvGrpSpPr>
            <p:grpSpPr>
              <a:xfrm>
                <a:off x="2124156" y="1582146"/>
                <a:ext cx="546216" cy="976123"/>
                <a:chOff x="3047999" y="1524000"/>
                <a:chExt cx="1114728" cy="1992088"/>
              </a:xfrm>
            </p:grpSpPr>
            <p:sp>
              <p:nvSpPr>
                <p:cNvPr id="933" name="Oval 932"/>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4" name="Oval 933"/>
                <p:cNvSpPr/>
                <p:nvPr/>
              </p:nvSpPr>
              <p:spPr bwMode="auto">
                <a:xfrm rot="2018591">
                  <a:off x="3325301" y="1540630"/>
                  <a:ext cx="157461"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5" name="Oval 934"/>
                <p:cNvSpPr/>
                <p:nvPr/>
              </p:nvSpPr>
              <p:spPr bwMode="auto">
                <a:xfrm rot="3551079">
                  <a:off x="3490383" y="1689467"/>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6" name="Oval 935"/>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7" name="Oval 936"/>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8" name="Oval 937"/>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9" name="Oval 938"/>
                <p:cNvSpPr/>
                <p:nvPr/>
              </p:nvSpPr>
              <p:spPr bwMode="auto">
                <a:xfrm rot="18048921" flipV="1">
                  <a:off x="3522489" y="2297838"/>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40" name="Oval 939"/>
                <p:cNvSpPr/>
                <p:nvPr/>
              </p:nvSpPr>
              <p:spPr bwMode="auto">
                <a:xfrm rot="16674603" flipV="1">
                  <a:off x="3533386" y="2100760"/>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21" name="Group 720"/>
              <p:cNvGrpSpPr>
                <a:grpSpLocks noChangeAspect="1"/>
              </p:cNvGrpSpPr>
              <p:nvPr/>
            </p:nvGrpSpPr>
            <p:grpSpPr>
              <a:xfrm>
                <a:off x="2127427" y="3595877"/>
                <a:ext cx="546216" cy="976123"/>
                <a:chOff x="3047999" y="1524000"/>
                <a:chExt cx="1114728" cy="1992088"/>
              </a:xfrm>
            </p:grpSpPr>
            <p:sp>
              <p:nvSpPr>
                <p:cNvPr id="925" name="Oval 924"/>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26" name="Oval 925"/>
                <p:cNvSpPr/>
                <p:nvPr/>
              </p:nvSpPr>
              <p:spPr bwMode="auto">
                <a:xfrm rot="2018591">
                  <a:off x="3325301" y="15406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27" name="Oval 926"/>
                <p:cNvSpPr/>
                <p:nvPr/>
              </p:nvSpPr>
              <p:spPr bwMode="auto">
                <a:xfrm rot="3551079">
                  <a:off x="3490383" y="1689467"/>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28" name="Oval 927"/>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29" name="Oval 928"/>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0" name="Oval 929"/>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1" name="Oval 930"/>
                <p:cNvSpPr/>
                <p:nvPr/>
              </p:nvSpPr>
              <p:spPr bwMode="auto">
                <a:xfrm rot="18048921" flipV="1">
                  <a:off x="3522489" y="2297838"/>
                  <a:ext cx="200593"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2" name="Oval 931"/>
                <p:cNvSpPr/>
                <p:nvPr/>
              </p:nvSpPr>
              <p:spPr bwMode="auto">
                <a:xfrm rot="16674603" flipV="1">
                  <a:off x="3533386" y="2100760"/>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22" name="Group 721"/>
              <p:cNvGrpSpPr/>
              <p:nvPr/>
            </p:nvGrpSpPr>
            <p:grpSpPr>
              <a:xfrm>
                <a:off x="1081994" y="1617350"/>
                <a:ext cx="959765" cy="899317"/>
                <a:chOff x="755576" y="1809603"/>
                <a:chExt cx="959765" cy="899317"/>
              </a:xfrm>
            </p:grpSpPr>
            <p:grpSp>
              <p:nvGrpSpPr>
                <p:cNvPr id="886" name="Group 885"/>
                <p:cNvGrpSpPr/>
                <p:nvPr/>
              </p:nvGrpSpPr>
              <p:grpSpPr>
                <a:xfrm>
                  <a:off x="1259632" y="1809603"/>
                  <a:ext cx="455709" cy="251245"/>
                  <a:chOff x="1259632" y="1805628"/>
                  <a:chExt cx="455709" cy="251245"/>
                </a:xfrm>
              </p:grpSpPr>
              <p:grpSp>
                <p:nvGrpSpPr>
                  <p:cNvPr id="917" name="Group 916"/>
                  <p:cNvGrpSpPr>
                    <a:grpSpLocks noChangeAspect="1"/>
                  </p:cNvGrpSpPr>
                  <p:nvPr/>
                </p:nvGrpSpPr>
                <p:grpSpPr>
                  <a:xfrm>
                    <a:off x="1543891" y="1805628"/>
                    <a:ext cx="171450" cy="190500"/>
                    <a:chOff x="2667000" y="1828800"/>
                    <a:chExt cx="342900" cy="381000"/>
                  </a:xfrm>
                </p:grpSpPr>
                <p:cxnSp>
                  <p:nvCxnSpPr>
                    <p:cNvPr id="922" name="Straight Connector 921"/>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923" name="Straight Connector 922"/>
                    <p:cNvCxnSpPr>
                      <a:endCxn id="924"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924" name="Isosceles Triangle 923"/>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918" name="Group 917"/>
                  <p:cNvGrpSpPr/>
                  <p:nvPr/>
                </p:nvGrpSpPr>
                <p:grpSpPr>
                  <a:xfrm>
                    <a:off x="1398611" y="1862778"/>
                    <a:ext cx="184241" cy="194095"/>
                    <a:chOff x="1403648" y="1862778"/>
                    <a:chExt cx="184241" cy="194095"/>
                  </a:xfrm>
                </p:grpSpPr>
                <p:sp>
                  <p:nvSpPr>
                    <p:cNvPr id="920" name="Oval 919"/>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921" name="Straight Arrow Connector 920"/>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919" name="Straight Connector 918"/>
                  <p:cNvCxnSpPr>
                    <a:stCxn id="920"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87" name="Group 886"/>
                <p:cNvGrpSpPr/>
                <p:nvPr/>
              </p:nvGrpSpPr>
              <p:grpSpPr>
                <a:xfrm>
                  <a:off x="1259632" y="2025627"/>
                  <a:ext cx="455709" cy="251245"/>
                  <a:chOff x="1259632" y="1805628"/>
                  <a:chExt cx="455709" cy="251245"/>
                </a:xfrm>
              </p:grpSpPr>
              <p:grpSp>
                <p:nvGrpSpPr>
                  <p:cNvPr id="909" name="Group 908"/>
                  <p:cNvGrpSpPr>
                    <a:grpSpLocks noChangeAspect="1"/>
                  </p:cNvGrpSpPr>
                  <p:nvPr/>
                </p:nvGrpSpPr>
                <p:grpSpPr>
                  <a:xfrm>
                    <a:off x="1543891" y="1805628"/>
                    <a:ext cx="171450" cy="190500"/>
                    <a:chOff x="2667000" y="1828800"/>
                    <a:chExt cx="342900" cy="381000"/>
                  </a:xfrm>
                </p:grpSpPr>
                <p:cxnSp>
                  <p:nvCxnSpPr>
                    <p:cNvPr id="914" name="Straight Connector 913"/>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915" name="Straight Connector 914"/>
                    <p:cNvCxnSpPr>
                      <a:endCxn id="916"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916" name="Isosceles Triangle 915"/>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910" name="Group 909"/>
                  <p:cNvGrpSpPr/>
                  <p:nvPr/>
                </p:nvGrpSpPr>
                <p:grpSpPr>
                  <a:xfrm>
                    <a:off x="1398611" y="1862778"/>
                    <a:ext cx="184241" cy="194095"/>
                    <a:chOff x="1403648" y="1862778"/>
                    <a:chExt cx="184241" cy="194095"/>
                  </a:xfrm>
                </p:grpSpPr>
                <p:sp>
                  <p:nvSpPr>
                    <p:cNvPr id="912" name="Oval 911"/>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913" name="Straight Arrow Connector 912"/>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911" name="Straight Connector 910"/>
                  <p:cNvCxnSpPr>
                    <a:stCxn id="912"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88" name="Group 887"/>
                <p:cNvGrpSpPr/>
                <p:nvPr/>
              </p:nvGrpSpPr>
              <p:grpSpPr>
                <a:xfrm>
                  <a:off x="1259632" y="2241651"/>
                  <a:ext cx="455709" cy="251245"/>
                  <a:chOff x="1259632" y="1805628"/>
                  <a:chExt cx="455709" cy="251245"/>
                </a:xfrm>
              </p:grpSpPr>
              <p:grpSp>
                <p:nvGrpSpPr>
                  <p:cNvPr id="901" name="Group 900"/>
                  <p:cNvGrpSpPr>
                    <a:grpSpLocks noChangeAspect="1"/>
                  </p:cNvGrpSpPr>
                  <p:nvPr/>
                </p:nvGrpSpPr>
                <p:grpSpPr>
                  <a:xfrm>
                    <a:off x="1543891" y="1805628"/>
                    <a:ext cx="171450" cy="190500"/>
                    <a:chOff x="2667000" y="1828800"/>
                    <a:chExt cx="342900" cy="381000"/>
                  </a:xfrm>
                </p:grpSpPr>
                <p:cxnSp>
                  <p:nvCxnSpPr>
                    <p:cNvPr id="906" name="Straight Connector 905"/>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907" name="Straight Connector 906"/>
                    <p:cNvCxnSpPr>
                      <a:endCxn id="908"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908" name="Isosceles Triangle 907"/>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902" name="Group 901"/>
                  <p:cNvGrpSpPr/>
                  <p:nvPr/>
                </p:nvGrpSpPr>
                <p:grpSpPr>
                  <a:xfrm>
                    <a:off x="1398611" y="1862778"/>
                    <a:ext cx="184241" cy="194095"/>
                    <a:chOff x="1403648" y="1862778"/>
                    <a:chExt cx="184241" cy="194095"/>
                  </a:xfrm>
                </p:grpSpPr>
                <p:sp>
                  <p:nvSpPr>
                    <p:cNvPr id="904" name="Oval 903"/>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905" name="Straight Arrow Connector 904"/>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903" name="Straight Connector 902"/>
                  <p:cNvCxnSpPr>
                    <a:stCxn id="904"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89" name="Group 888"/>
                <p:cNvGrpSpPr/>
                <p:nvPr/>
              </p:nvGrpSpPr>
              <p:grpSpPr>
                <a:xfrm>
                  <a:off x="1259632" y="2457675"/>
                  <a:ext cx="455709" cy="251245"/>
                  <a:chOff x="1259632" y="1805628"/>
                  <a:chExt cx="455709" cy="251245"/>
                </a:xfrm>
              </p:grpSpPr>
              <p:grpSp>
                <p:nvGrpSpPr>
                  <p:cNvPr id="893" name="Group 892"/>
                  <p:cNvGrpSpPr>
                    <a:grpSpLocks noChangeAspect="1"/>
                  </p:cNvGrpSpPr>
                  <p:nvPr/>
                </p:nvGrpSpPr>
                <p:grpSpPr>
                  <a:xfrm>
                    <a:off x="1543891" y="1805628"/>
                    <a:ext cx="171450" cy="190500"/>
                    <a:chOff x="2667000" y="1828800"/>
                    <a:chExt cx="342900" cy="381000"/>
                  </a:xfrm>
                </p:grpSpPr>
                <p:cxnSp>
                  <p:nvCxnSpPr>
                    <p:cNvPr id="898" name="Straight Connector 897"/>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99" name="Straight Connector 898"/>
                    <p:cNvCxnSpPr>
                      <a:endCxn id="900"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900" name="Isosceles Triangle 899"/>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94" name="Group 893"/>
                  <p:cNvGrpSpPr/>
                  <p:nvPr/>
                </p:nvGrpSpPr>
                <p:grpSpPr>
                  <a:xfrm>
                    <a:off x="1398611" y="1862778"/>
                    <a:ext cx="184241" cy="194095"/>
                    <a:chOff x="1403648" y="1862778"/>
                    <a:chExt cx="184241" cy="194095"/>
                  </a:xfrm>
                </p:grpSpPr>
                <p:sp>
                  <p:nvSpPr>
                    <p:cNvPr id="896" name="Oval 895"/>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97" name="Straight Arrow Connector 896"/>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95" name="Straight Connector 894"/>
                  <p:cNvCxnSpPr>
                    <a:stCxn id="896"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890" name="Straight Connector 889"/>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891" name="Straight Connector 890"/>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892" name="Rectangle 891"/>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sp>
            <p:nvSpPr>
              <p:cNvPr id="723" name="Rectangle 722"/>
              <p:cNvSpPr/>
              <p:nvPr/>
            </p:nvSpPr>
            <p:spPr bwMode="auto">
              <a:xfrm>
                <a:off x="524888" y="2442559"/>
                <a:ext cx="432048" cy="1235846"/>
              </a:xfrm>
              <a:prstGeom prst="rect">
                <a:avLst/>
              </a:prstGeom>
              <a:solidFill>
                <a:srgbClr val="FFC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nvGrpSpPr>
              <p:cNvPr id="724" name="Group 723"/>
              <p:cNvGrpSpPr/>
              <p:nvPr/>
            </p:nvGrpSpPr>
            <p:grpSpPr>
              <a:xfrm>
                <a:off x="1081994" y="3621255"/>
                <a:ext cx="959765" cy="899317"/>
                <a:chOff x="755576" y="1809603"/>
                <a:chExt cx="959765" cy="899317"/>
              </a:xfrm>
            </p:grpSpPr>
            <p:grpSp>
              <p:nvGrpSpPr>
                <p:cNvPr id="847" name="Group 846"/>
                <p:cNvGrpSpPr/>
                <p:nvPr/>
              </p:nvGrpSpPr>
              <p:grpSpPr>
                <a:xfrm>
                  <a:off x="1259632" y="1809603"/>
                  <a:ext cx="455709" cy="251245"/>
                  <a:chOff x="1259632" y="1805628"/>
                  <a:chExt cx="455709" cy="251245"/>
                </a:xfrm>
              </p:grpSpPr>
              <p:grpSp>
                <p:nvGrpSpPr>
                  <p:cNvPr id="878" name="Group 877"/>
                  <p:cNvGrpSpPr>
                    <a:grpSpLocks noChangeAspect="1"/>
                  </p:cNvGrpSpPr>
                  <p:nvPr/>
                </p:nvGrpSpPr>
                <p:grpSpPr>
                  <a:xfrm>
                    <a:off x="1543891" y="1805628"/>
                    <a:ext cx="171450" cy="190500"/>
                    <a:chOff x="2667000" y="1828800"/>
                    <a:chExt cx="342900" cy="381000"/>
                  </a:xfrm>
                </p:grpSpPr>
                <p:cxnSp>
                  <p:nvCxnSpPr>
                    <p:cNvPr id="883" name="Straight Connector 882"/>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84" name="Straight Connector 883"/>
                    <p:cNvCxnSpPr>
                      <a:endCxn id="885"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85" name="Isosceles Triangle 884"/>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79" name="Group 878"/>
                  <p:cNvGrpSpPr/>
                  <p:nvPr/>
                </p:nvGrpSpPr>
                <p:grpSpPr>
                  <a:xfrm>
                    <a:off x="1398611" y="1862778"/>
                    <a:ext cx="184241" cy="194095"/>
                    <a:chOff x="1403648" y="1862778"/>
                    <a:chExt cx="184241" cy="194095"/>
                  </a:xfrm>
                </p:grpSpPr>
                <p:sp>
                  <p:nvSpPr>
                    <p:cNvPr id="881" name="Oval 880"/>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82" name="Straight Arrow Connector 881"/>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80" name="Straight Connector 879"/>
                  <p:cNvCxnSpPr>
                    <a:stCxn id="881"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48" name="Group 847"/>
                <p:cNvGrpSpPr/>
                <p:nvPr/>
              </p:nvGrpSpPr>
              <p:grpSpPr>
                <a:xfrm>
                  <a:off x="1259632" y="2025627"/>
                  <a:ext cx="455709" cy="251245"/>
                  <a:chOff x="1259632" y="1805628"/>
                  <a:chExt cx="455709" cy="251245"/>
                </a:xfrm>
              </p:grpSpPr>
              <p:grpSp>
                <p:nvGrpSpPr>
                  <p:cNvPr id="870" name="Group 869"/>
                  <p:cNvGrpSpPr>
                    <a:grpSpLocks noChangeAspect="1"/>
                  </p:cNvGrpSpPr>
                  <p:nvPr/>
                </p:nvGrpSpPr>
                <p:grpSpPr>
                  <a:xfrm>
                    <a:off x="1543891" y="1805628"/>
                    <a:ext cx="171450" cy="190500"/>
                    <a:chOff x="2667000" y="1828800"/>
                    <a:chExt cx="342900" cy="381000"/>
                  </a:xfrm>
                </p:grpSpPr>
                <p:cxnSp>
                  <p:nvCxnSpPr>
                    <p:cNvPr id="875" name="Straight Connector 874"/>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76" name="Straight Connector 875"/>
                    <p:cNvCxnSpPr>
                      <a:endCxn id="877"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77" name="Isosceles Triangle 876"/>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71" name="Group 870"/>
                  <p:cNvGrpSpPr/>
                  <p:nvPr/>
                </p:nvGrpSpPr>
                <p:grpSpPr>
                  <a:xfrm>
                    <a:off x="1398611" y="1862778"/>
                    <a:ext cx="184241" cy="194095"/>
                    <a:chOff x="1403648" y="1862778"/>
                    <a:chExt cx="184241" cy="194095"/>
                  </a:xfrm>
                </p:grpSpPr>
                <p:sp>
                  <p:nvSpPr>
                    <p:cNvPr id="873" name="Oval 872"/>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74" name="Straight Arrow Connector 873"/>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72" name="Straight Connector 871"/>
                  <p:cNvCxnSpPr>
                    <a:stCxn id="873"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49" name="Group 848"/>
                <p:cNvGrpSpPr/>
                <p:nvPr/>
              </p:nvGrpSpPr>
              <p:grpSpPr>
                <a:xfrm>
                  <a:off x="1259632" y="2241651"/>
                  <a:ext cx="455709" cy="251245"/>
                  <a:chOff x="1259632" y="1805628"/>
                  <a:chExt cx="455709" cy="251245"/>
                </a:xfrm>
              </p:grpSpPr>
              <p:grpSp>
                <p:nvGrpSpPr>
                  <p:cNvPr id="862" name="Group 861"/>
                  <p:cNvGrpSpPr>
                    <a:grpSpLocks noChangeAspect="1"/>
                  </p:cNvGrpSpPr>
                  <p:nvPr/>
                </p:nvGrpSpPr>
                <p:grpSpPr>
                  <a:xfrm>
                    <a:off x="1543891" y="1805628"/>
                    <a:ext cx="171450" cy="190500"/>
                    <a:chOff x="2667000" y="1828800"/>
                    <a:chExt cx="342900" cy="381000"/>
                  </a:xfrm>
                </p:grpSpPr>
                <p:cxnSp>
                  <p:nvCxnSpPr>
                    <p:cNvPr id="867" name="Straight Connector 866"/>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68" name="Straight Connector 867"/>
                    <p:cNvCxnSpPr>
                      <a:endCxn id="869"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69" name="Isosceles Triangle 868"/>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63" name="Group 862"/>
                  <p:cNvGrpSpPr/>
                  <p:nvPr/>
                </p:nvGrpSpPr>
                <p:grpSpPr>
                  <a:xfrm>
                    <a:off x="1398611" y="1862778"/>
                    <a:ext cx="184241" cy="194095"/>
                    <a:chOff x="1403648" y="1862778"/>
                    <a:chExt cx="184241" cy="194095"/>
                  </a:xfrm>
                </p:grpSpPr>
                <p:sp>
                  <p:nvSpPr>
                    <p:cNvPr id="865" name="Oval 864"/>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66" name="Straight Arrow Connector 865"/>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64" name="Straight Connector 863"/>
                  <p:cNvCxnSpPr>
                    <a:stCxn id="865"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50" name="Group 849"/>
                <p:cNvGrpSpPr/>
                <p:nvPr/>
              </p:nvGrpSpPr>
              <p:grpSpPr>
                <a:xfrm>
                  <a:off x="1259632" y="2457675"/>
                  <a:ext cx="455709" cy="251245"/>
                  <a:chOff x="1259632" y="1805628"/>
                  <a:chExt cx="455709" cy="251245"/>
                </a:xfrm>
              </p:grpSpPr>
              <p:grpSp>
                <p:nvGrpSpPr>
                  <p:cNvPr id="854" name="Group 853"/>
                  <p:cNvGrpSpPr>
                    <a:grpSpLocks noChangeAspect="1"/>
                  </p:cNvGrpSpPr>
                  <p:nvPr/>
                </p:nvGrpSpPr>
                <p:grpSpPr>
                  <a:xfrm>
                    <a:off x="1543891" y="1805628"/>
                    <a:ext cx="171450" cy="190500"/>
                    <a:chOff x="2667000" y="1828800"/>
                    <a:chExt cx="342900" cy="381000"/>
                  </a:xfrm>
                </p:grpSpPr>
                <p:cxnSp>
                  <p:nvCxnSpPr>
                    <p:cNvPr id="859" name="Straight Connector 858"/>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60" name="Straight Connector 859"/>
                    <p:cNvCxnSpPr>
                      <a:endCxn id="861"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61" name="Isosceles Triangle 860"/>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55" name="Group 854"/>
                  <p:cNvGrpSpPr/>
                  <p:nvPr/>
                </p:nvGrpSpPr>
                <p:grpSpPr>
                  <a:xfrm>
                    <a:off x="1398611" y="1862778"/>
                    <a:ext cx="184241" cy="194095"/>
                    <a:chOff x="1403648" y="1862778"/>
                    <a:chExt cx="184241" cy="194095"/>
                  </a:xfrm>
                </p:grpSpPr>
                <p:sp>
                  <p:nvSpPr>
                    <p:cNvPr id="857" name="Oval 856"/>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58" name="Straight Arrow Connector 857"/>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56" name="Straight Connector 855"/>
                  <p:cNvCxnSpPr>
                    <a:stCxn id="857"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851" name="Straight Connector 850"/>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852" name="Straight Connector 851"/>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853" name="Rectangle 852"/>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cxnSp>
            <p:nvCxnSpPr>
              <p:cNvPr id="725" name="Elbow Connector 724"/>
              <p:cNvCxnSpPr>
                <a:stCxn id="892" idx="1"/>
              </p:cNvCxnSpPr>
              <p:nvPr/>
            </p:nvCxnSpPr>
            <p:spPr bwMode="auto">
              <a:xfrm rot="10800000" flipV="1">
                <a:off x="1019466" y="2116459"/>
                <a:ext cx="62529" cy="400207"/>
              </a:xfrm>
              <a:prstGeom prst="bentConnector2">
                <a:avLst/>
              </a:prstGeom>
              <a:solidFill>
                <a:srgbClr val="00B8FF"/>
              </a:solidFill>
              <a:ln w="9525" cap="flat" cmpd="sng" algn="ctr">
                <a:solidFill>
                  <a:srgbClr val="000000"/>
                </a:solidFill>
                <a:prstDash val="solid"/>
                <a:round/>
                <a:headEnd type="none" w="med" len="med"/>
                <a:tailEnd type="none" w="med" len="med"/>
              </a:ln>
              <a:effectLst/>
            </p:spPr>
          </p:cxnSp>
          <p:cxnSp>
            <p:nvCxnSpPr>
              <p:cNvPr id="726" name="Straight Connector 725"/>
              <p:cNvCxnSpPr/>
              <p:nvPr/>
            </p:nvCxnSpPr>
            <p:spPr bwMode="auto">
              <a:xfrm flipH="1">
                <a:off x="956936" y="2516666"/>
                <a:ext cx="62530" cy="1"/>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27" name="TextBox 726"/>
              <p:cNvSpPr txBox="1"/>
              <p:nvPr/>
            </p:nvSpPr>
            <p:spPr>
              <a:xfrm>
                <a:off x="520491" y="2894182"/>
                <a:ext cx="559495" cy="3539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chemeClr val="tx1"/>
                    </a:solidFill>
                    <a:effectLst/>
                    <a:uLnTx/>
                    <a:uFillTx/>
                  </a:rPr>
                  <a:t>BB</a:t>
                </a:r>
              </a:p>
            </p:txBody>
          </p:sp>
          <p:cxnSp>
            <p:nvCxnSpPr>
              <p:cNvPr id="728" name="Straight Connector 727"/>
              <p:cNvCxnSpPr/>
              <p:nvPr/>
            </p:nvCxnSpPr>
            <p:spPr bwMode="auto">
              <a:xfrm>
                <a:off x="441395" y="2549329"/>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729" name="Straight Connector 728"/>
              <p:cNvCxnSpPr/>
              <p:nvPr/>
            </p:nvCxnSpPr>
            <p:spPr bwMode="auto">
              <a:xfrm>
                <a:off x="441395" y="3505200"/>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30" name="TextBox 729"/>
              <p:cNvSpPr txBox="1"/>
              <p:nvPr/>
            </p:nvSpPr>
            <p:spPr>
              <a:xfrm>
                <a:off x="1079986" y="1970922"/>
                <a:ext cx="506063" cy="33309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rPr>
                  <a:t>RF</a:t>
                </a:r>
              </a:p>
            </p:txBody>
          </p:sp>
          <p:sp>
            <p:nvSpPr>
              <p:cNvPr id="731" name="TextBox 730"/>
              <p:cNvSpPr txBox="1"/>
              <p:nvPr/>
            </p:nvSpPr>
            <p:spPr>
              <a:xfrm>
                <a:off x="1059091" y="3984743"/>
                <a:ext cx="526958" cy="33309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rPr>
                  <a:t>RF</a:t>
                </a:r>
              </a:p>
            </p:txBody>
          </p:sp>
          <p:grpSp>
            <p:nvGrpSpPr>
              <p:cNvPr id="732" name="Group 731"/>
              <p:cNvGrpSpPr>
                <a:grpSpLocks noChangeAspect="1"/>
              </p:cNvGrpSpPr>
              <p:nvPr/>
            </p:nvGrpSpPr>
            <p:grpSpPr>
              <a:xfrm flipH="1">
                <a:off x="3777833" y="1582146"/>
                <a:ext cx="546216" cy="976123"/>
                <a:chOff x="3047999" y="1524000"/>
                <a:chExt cx="1114728" cy="1992088"/>
              </a:xfrm>
            </p:grpSpPr>
            <p:sp>
              <p:nvSpPr>
                <p:cNvPr id="839" name="Oval 838"/>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0" name="Oval 839"/>
                <p:cNvSpPr/>
                <p:nvPr/>
              </p:nvSpPr>
              <p:spPr bwMode="auto">
                <a:xfrm rot="2018591">
                  <a:off x="3325301" y="15406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1" name="Oval 840"/>
                <p:cNvSpPr/>
                <p:nvPr/>
              </p:nvSpPr>
              <p:spPr bwMode="auto">
                <a:xfrm rot="3551079">
                  <a:off x="3490383" y="1689467"/>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2" name="Oval 841"/>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3" name="Oval 842"/>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4" name="Oval 843"/>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5" name="Oval 844"/>
                <p:cNvSpPr/>
                <p:nvPr/>
              </p:nvSpPr>
              <p:spPr bwMode="auto">
                <a:xfrm rot="18048921" flipV="1">
                  <a:off x="3522489" y="2297838"/>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6" name="Oval 845"/>
                <p:cNvSpPr/>
                <p:nvPr/>
              </p:nvSpPr>
              <p:spPr bwMode="auto">
                <a:xfrm rot="16674603" flipV="1">
                  <a:off x="3533386" y="2100760"/>
                  <a:ext cx="210024"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33" name="Group 732"/>
              <p:cNvGrpSpPr>
                <a:grpSpLocks noChangeAspect="1"/>
              </p:cNvGrpSpPr>
              <p:nvPr/>
            </p:nvGrpSpPr>
            <p:grpSpPr>
              <a:xfrm flipH="1">
                <a:off x="3774562" y="3595877"/>
                <a:ext cx="546216" cy="976123"/>
                <a:chOff x="3047999" y="1524000"/>
                <a:chExt cx="1114728" cy="1992088"/>
              </a:xfrm>
            </p:grpSpPr>
            <p:sp>
              <p:nvSpPr>
                <p:cNvPr id="831" name="Oval 830"/>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2" name="Oval 831"/>
                <p:cNvSpPr/>
                <p:nvPr/>
              </p:nvSpPr>
              <p:spPr bwMode="auto">
                <a:xfrm rot="2018591">
                  <a:off x="3325301" y="15406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3" name="Oval 832"/>
                <p:cNvSpPr/>
                <p:nvPr/>
              </p:nvSpPr>
              <p:spPr bwMode="auto">
                <a:xfrm rot="3551079">
                  <a:off x="3490383" y="1689467"/>
                  <a:ext cx="200593"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4" name="Oval 833"/>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5" name="Oval 834"/>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6" name="Oval 835"/>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7" name="Oval 836"/>
                <p:cNvSpPr/>
                <p:nvPr/>
              </p:nvSpPr>
              <p:spPr bwMode="auto">
                <a:xfrm rot="18048921" flipV="1">
                  <a:off x="3522489" y="2297838"/>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8" name="Oval 837"/>
                <p:cNvSpPr/>
                <p:nvPr/>
              </p:nvSpPr>
              <p:spPr bwMode="auto">
                <a:xfrm rot="16674603" flipV="1">
                  <a:off x="3533386" y="2100760"/>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34" name="Group 733"/>
              <p:cNvGrpSpPr/>
              <p:nvPr/>
            </p:nvGrpSpPr>
            <p:grpSpPr>
              <a:xfrm flipH="1">
                <a:off x="4406446" y="1617350"/>
                <a:ext cx="959765" cy="899317"/>
                <a:chOff x="755576" y="1809603"/>
                <a:chExt cx="959765" cy="899317"/>
              </a:xfrm>
            </p:grpSpPr>
            <p:grpSp>
              <p:nvGrpSpPr>
                <p:cNvPr id="792" name="Group 791"/>
                <p:cNvGrpSpPr/>
                <p:nvPr/>
              </p:nvGrpSpPr>
              <p:grpSpPr>
                <a:xfrm>
                  <a:off x="1259632" y="1809603"/>
                  <a:ext cx="455709" cy="251245"/>
                  <a:chOff x="1259632" y="1805628"/>
                  <a:chExt cx="455709" cy="251245"/>
                </a:xfrm>
              </p:grpSpPr>
              <p:grpSp>
                <p:nvGrpSpPr>
                  <p:cNvPr id="823" name="Group 822"/>
                  <p:cNvGrpSpPr>
                    <a:grpSpLocks noChangeAspect="1"/>
                  </p:cNvGrpSpPr>
                  <p:nvPr/>
                </p:nvGrpSpPr>
                <p:grpSpPr>
                  <a:xfrm>
                    <a:off x="1543891" y="1805628"/>
                    <a:ext cx="171450" cy="190500"/>
                    <a:chOff x="2667000" y="1828800"/>
                    <a:chExt cx="342900" cy="381000"/>
                  </a:xfrm>
                </p:grpSpPr>
                <p:cxnSp>
                  <p:nvCxnSpPr>
                    <p:cNvPr id="828" name="Straight Connector 827"/>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29" name="Straight Connector 828"/>
                    <p:cNvCxnSpPr>
                      <a:endCxn id="830"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30" name="Isosceles Triangle 829"/>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24" name="Group 823"/>
                  <p:cNvGrpSpPr/>
                  <p:nvPr/>
                </p:nvGrpSpPr>
                <p:grpSpPr>
                  <a:xfrm>
                    <a:off x="1398611" y="1862778"/>
                    <a:ext cx="184241" cy="194095"/>
                    <a:chOff x="1403648" y="1862778"/>
                    <a:chExt cx="184241" cy="194095"/>
                  </a:xfrm>
                </p:grpSpPr>
                <p:sp>
                  <p:nvSpPr>
                    <p:cNvPr id="826" name="Oval 825"/>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27" name="Straight Arrow Connector 826"/>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25" name="Straight Connector 824"/>
                  <p:cNvCxnSpPr>
                    <a:stCxn id="826"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93" name="Group 792"/>
                <p:cNvGrpSpPr/>
                <p:nvPr/>
              </p:nvGrpSpPr>
              <p:grpSpPr>
                <a:xfrm>
                  <a:off x="1259632" y="2025627"/>
                  <a:ext cx="455709" cy="251245"/>
                  <a:chOff x="1259632" y="1805628"/>
                  <a:chExt cx="455709" cy="251245"/>
                </a:xfrm>
              </p:grpSpPr>
              <p:grpSp>
                <p:nvGrpSpPr>
                  <p:cNvPr id="815" name="Group 814"/>
                  <p:cNvGrpSpPr>
                    <a:grpSpLocks noChangeAspect="1"/>
                  </p:cNvGrpSpPr>
                  <p:nvPr/>
                </p:nvGrpSpPr>
                <p:grpSpPr>
                  <a:xfrm>
                    <a:off x="1543891" y="1805628"/>
                    <a:ext cx="171450" cy="190500"/>
                    <a:chOff x="2667000" y="1828800"/>
                    <a:chExt cx="342900" cy="381000"/>
                  </a:xfrm>
                </p:grpSpPr>
                <p:cxnSp>
                  <p:nvCxnSpPr>
                    <p:cNvPr id="820" name="Straight Connector 819"/>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21" name="Straight Connector 820"/>
                    <p:cNvCxnSpPr>
                      <a:endCxn id="822"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22" name="Isosceles Triangle 821"/>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16" name="Group 815"/>
                  <p:cNvGrpSpPr/>
                  <p:nvPr/>
                </p:nvGrpSpPr>
                <p:grpSpPr>
                  <a:xfrm>
                    <a:off x="1398611" y="1862778"/>
                    <a:ext cx="184241" cy="194095"/>
                    <a:chOff x="1403648" y="1862778"/>
                    <a:chExt cx="184241" cy="194095"/>
                  </a:xfrm>
                </p:grpSpPr>
                <p:sp>
                  <p:nvSpPr>
                    <p:cNvPr id="818" name="Oval 817"/>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19" name="Straight Arrow Connector 818"/>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17" name="Straight Connector 816"/>
                  <p:cNvCxnSpPr>
                    <a:stCxn id="818"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94" name="Group 793"/>
                <p:cNvGrpSpPr/>
                <p:nvPr/>
              </p:nvGrpSpPr>
              <p:grpSpPr>
                <a:xfrm>
                  <a:off x="1259632" y="2241651"/>
                  <a:ext cx="455709" cy="251245"/>
                  <a:chOff x="1259632" y="1805628"/>
                  <a:chExt cx="455709" cy="251245"/>
                </a:xfrm>
              </p:grpSpPr>
              <p:grpSp>
                <p:nvGrpSpPr>
                  <p:cNvPr id="807" name="Group 806"/>
                  <p:cNvGrpSpPr>
                    <a:grpSpLocks noChangeAspect="1"/>
                  </p:cNvGrpSpPr>
                  <p:nvPr/>
                </p:nvGrpSpPr>
                <p:grpSpPr>
                  <a:xfrm>
                    <a:off x="1543891" y="1805628"/>
                    <a:ext cx="171450" cy="190500"/>
                    <a:chOff x="2667000" y="1828800"/>
                    <a:chExt cx="342900" cy="381000"/>
                  </a:xfrm>
                </p:grpSpPr>
                <p:cxnSp>
                  <p:nvCxnSpPr>
                    <p:cNvPr id="812" name="Straight Connector 811"/>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13" name="Straight Connector 812"/>
                    <p:cNvCxnSpPr>
                      <a:endCxn id="814"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14" name="Isosceles Triangle 813"/>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08" name="Group 807"/>
                  <p:cNvGrpSpPr/>
                  <p:nvPr/>
                </p:nvGrpSpPr>
                <p:grpSpPr>
                  <a:xfrm>
                    <a:off x="1398611" y="1862778"/>
                    <a:ext cx="184241" cy="194095"/>
                    <a:chOff x="1403648" y="1862778"/>
                    <a:chExt cx="184241" cy="194095"/>
                  </a:xfrm>
                </p:grpSpPr>
                <p:sp>
                  <p:nvSpPr>
                    <p:cNvPr id="810" name="Oval 809"/>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11" name="Straight Arrow Connector 810"/>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09" name="Straight Connector 808"/>
                  <p:cNvCxnSpPr>
                    <a:stCxn id="810"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95" name="Group 794"/>
                <p:cNvGrpSpPr/>
                <p:nvPr/>
              </p:nvGrpSpPr>
              <p:grpSpPr>
                <a:xfrm>
                  <a:off x="1259632" y="2457675"/>
                  <a:ext cx="455709" cy="251245"/>
                  <a:chOff x="1259632" y="1805628"/>
                  <a:chExt cx="455709" cy="251245"/>
                </a:xfrm>
              </p:grpSpPr>
              <p:grpSp>
                <p:nvGrpSpPr>
                  <p:cNvPr id="799" name="Group 798"/>
                  <p:cNvGrpSpPr>
                    <a:grpSpLocks noChangeAspect="1"/>
                  </p:cNvGrpSpPr>
                  <p:nvPr/>
                </p:nvGrpSpPr>
                <p:grpSpPr>
                  <a:xfrm>
                    <a:off x="1543891" y="1805628"/>
                    <a:ext cx="171450" cy="190500"/>
                    <a:chOff x="2667000" y="1828800"/>
                    <a:chExt cx="342900" cy="381000"/>
                  </a:xfrm>
                </p:grpSpPr>
                <p:cxnSp>
                  <p:nvCxnSpPr>
                    <p:cNvPr id="804" name="Straight Connector 803"/>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05" name="Straight Connector 804"/>
                    <p:cNvCxnSpPr>
                      <a:endCxn id="806"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06" name="Isosceles Triangle 805"/>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00" name="Group 799"/>
                  <p:cNvGrpSpPr/>
                  <p:nvPr/>
                </p:nvGrpSpPr>
                <p:grpSpPr>
                  <a:xfrm>
                    <a:off x="1398611" y="1862778"/>
                    <a:ext cx="184241" cy="194095"/>
                    <a:chOff x="1403648" y="1862778"/>
                    <a:chExt cx="184241" cy="194095"/>
                  </a:xfrm>
                </p:grpSpPr>
                <p:sp>
                  <p:nvSpPr>
                    <p:cNvPr id="802" name="Oval 801"/>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03" name="Straight Arrow Connector 802"/>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01" name="Straight Connector 800"/>
                  <p:cNvCxnSpPr>
                    <a:stCxn id="802"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796" name="Straight Connector 795"/>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797" name="Straight Connector 796"/>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98" name="Rectangle 797"/>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sp>
            <p:nvSpPr>
              <p:cNvPr id="735" name="Rectangle 734"/>
              <p:cNvSpPr/>
              <p:nvPr/>
            </p:nvSpPr>
            <p:spPr bwMode="auto">
              <a:xfrm flipH="1">
                <a:off x="5491269" y="2442559"/>
                <a:ext cx="432048" cy="449468"/>
              </a:xfrm>
              <a:prstGeom prst="rect">
                <a:avLst/>
              </a:prstGeom>
              <a:solidFill>
                <a:srgbClr val="FFC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nvGrpSpPr>
              <p:cNvPr id="736" name="Group 735"/>
              <p:cNvGrpSpPr/>
              <p:nvPr/>
            </p:nvGrpSpPr>
            <p:grpSpPr>
              <a:xfrm flipH="1">
                <a:off x="4406446" y="3621255"/>
                <a:ext cx="959765" cy="899317"/>
                <a:chOff x="755576" y="1809603"/>
                <a:chExt cx="959765" cy="899317"/>
              </a:xfrm>
            </p:grpSpPr>
            <p:grpSp>
              <p:nvGrpSpPr>
                <p:cNvPr id="753" name="Group 752"/>
                <p:cNvGrpSpPr/>
                <p:nvPr/>
              </p:nvGrpSpPr>
              <p:grpSpPr>
                <a:xfrm>
                  <a:off x="1259632" y="1809603"/>
                  <a:ext cx="455709" cy="251245"/>
                  <a:chOff x="1259632" y="1805628"/>
                  <a:chExt cx="455709" cy="251245"/>
                </a:xfrm>
              </p:grpSpPr>
              <p:grpSp>
                <p:nvGrpSpPr>
                  <p:cNvPr id="784" name="Group 783"/>
                  <p:cNvGrpSpPr>
                    <a:grpSpLocks noChangeAspect="1"/>
                  </p:cNvGrpSpPr>
                  <p:nvPr/>
                </p:nvGrpSpPr>
                <p:grpSpPr>
                  <a:xfrm>
                    <a:off x="1543891" y="1805628"/>
                    <a:ext cx="171450" cy="190500"/>
                    <a:chOff x="2667000" y="1828800"/>
                    <a:chExt cx="342900" cy="381000"/>
                  </a:xfrm>
                </p:grpSpPr>
                <p:cxnSp>
                  <p:nvCxnSpPr>
                    <p:cNvPr id="789" name="Straight Connector 788"/>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790" name="Straight Connector 789"/>
                    <p:cNvCxnSpPr>
                      <a:endCxn id="791"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791" name="Isosceles Triangle 790"/>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85" name="Group 784"/>
                  <p:cNvGrpSpPr/>
                  <p:nvPr/>
                </p:nvGrpSpPr>
                <p:grpSpPr>
                  <a:xfrm>
                    <a:off x="1398611" y="1862778"/>
                    <a:ext cx="184241" cy="194095"/>
                    <a:chOff x="1403648" y="1862778"/>
                    <a:chExt cx="184241" cy="194095"/>
                  </a:xfrm>
                </p:grpSpPr>
                <p:sp>
                  <p:nvSpPr>
                    <p:cNvPr id="787" name="Oval 786"/>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788" name="Straight Arrow Connector 787"/>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786" name="Straight Connector 785"/>
                  <p:cNvCxnSpPr>
                    <a:stCxn id="787"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54" name="Group 753"/>
                <p:cNvGrpSpPr/>
                <p:nvPr/>
              </p:nvGrpSpPr>
              <p:grpSpPr>
                <a:xfrm>
                  <a:off x="1259632" y="2025627"/>
                  <a:ext cx="455709" cy="251245"/>
                  <a:chOff x="1259632" y="1805628"/>
                  <a:chExt cx="455709" cy="251245"/>
                </a:xfrm>
              </p:grpSpPr>
              <p:grpSp>
                <p:nvGrpSpPr>
                  <p:cNvPr id="776" name="Group 775"/>
                  <p:cNvGrpSpPr>
                    <a:grpSpLocks noChangeAspect="1"/>
                  </p:cNvGrpSpPr>
                  <p:nvPr/>
                </p:nvGrpSpPr>
                <p:grpSpPr>
                  <a:xfrm>
                    <a:off x="1543891" y="1805628"/>
                    <a:ext cx="171450" cy="190500"/>
                    <a:chOff x="2667000" y="1828800"/>
                    <a:chExt cx="342900" cy="381000"/>
                  </a:xfrm>
                </p:grpSpPr>
                <p:cxnSp>
                  <p:nvCxnSpPr>
                    <p:cNvPr id="781" name="Straight Connector 780"/>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782" name="Straight Connector 781"/>
                    <p:cNvCxnSpPr>
                      <a:endCxn id="783"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783" name="Isosceles Triangle 782"/>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77" name="Group 776"/>
                  <p:cNvGrpSpPr/>
                  <p:nvPr/>
                </p:nvGrpSpPr>
                <p:grpSpPr>
                  <a:xfrm>
                    <a:off x="1398611" y="1862778"/>
                    <a:ext cx="184241" cy="194095"/>
                    <a:chOff x="1403648" y="1862778"/>
                    <a:chExt cx="184241" cy="194095"/>
                  </a:xfrm>
                </p:grpSpPr>
                <p:sp>
                  <p:nvSpPr>
                    <p:cNvPr id="779" name="Oval 778"/>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780" name="Straight Arrow Connector 779"/>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778" name="Straight Connector 777"/>
                  <p:cNvCxnSpPr>
                    <a:stCxn id="779"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55" name="Group 754"/>
                <p:cNvGrpSpPr/>
                <p:nvPr/>
              </p:nvGrpSpPr>
              <p:grpSpPr>
                <a:xfrm>
                  <a:off x="1259632" y="2241651"/>
                  <a:ext cx="455709" cy="251245"/>
                  <a:chOff x="1259632" y="1805628"/>
                  <a:chExt cx="455709" cy="251245"/>
                </a:xfrm>
              </p:grpSpPr>
              <p:grpSp>
                <p:nvGrpSpPr>
                  <p:cNvPr id="768" name="Group 767"/>
                  <p:cNvGrpSpPr>
                    <a:grpSpLocks noChangeAspect="1"/>
                  </p:cNvGrpSpPr>
                  <p:nvPr/>
                </p:nvGrpSpPr>
                <p:grpSpPr>
                  <a:xfrm>
                    <a:off x="1543891" y="1805628"/>
                    <a:ext cx="171450" cy="190500"/>
                    <a:chOff x="2667000" y="1828800"/>
                    <a:chExt cx="342900" cy="381000"/>
                  </a:xfrm>
                </p:grpSpPr>
                <p:cxnSp>
                  <p:nvCxnSpPr>
                    <p:cNvPr id="773" name="Straight Connector 772"/>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774" name="Straight Connector 773"/>
                    <p:cNvCxnSpPr>
                      <a:endCxn id="775"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775" name="Isosceles Triangle 774"/>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69" name="Group 768"/>
                  <p:cNvGrpSpPr/>
                  <p:nvPr/>
                </p:nvGrpSpPr>
                <p:grpSpPr>
                  <a:xfrm>
                    <a:off x="1398611" y="1862778"/>
                    <a:ext cx="184241" cy="194095"/>
                    <a:chOff x="1403648" y="1862778"/>
                    <a:chExt cx="184241" cy="194095"/>
                  </a:xfrm>
                </p:grpSpPr>
                <p:sp>
                  <p:nvSpPr>
                    <p:cNvPr id="771" name="Oval 770"/>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772" name="Straight Arrow Connector 771"/>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770" name="Straight Connector 769"/>
                  <p:cNvCxnSpPr>
                    <a:stCxn id="771"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56" name="Group 755"/>
                <p:cNvGrpSpPr/>
                <p:nvPr/>
              </p:nvGrpSpPr>
              <p:grpSpPr>
                <a:xfrm>
                  <a:off x="1259632" y="2457675"/>
                  <a:ext cx="455709" cy="251245"/>
                  <a:chOff x="1259632" y="1805628"/>
                  <a:chExt cx="455709" cy="251245"/>
                </a:xfrm>
              </p:grpSpPr>
              <p:grpSp>
                <p:nvGrpSpPr>
                  <p:cNvPr id="760" name="Group 759"/>
                  <p:cNvGrpSpPr>
                    <a:grpSpLocks noChangeAspect="1"/>
                  </p:cNvGrpSpPr>
                  <p:nvPr/>
                </p:nvGrpSpPr>
                <p:grpSpPr>
                  <a:xfrm>
                    <a:off x="1543891" y="1805628"/>
                    <a:ext cx="171450" cy="190500"/>
                    <a:chOff x="2667000" y="1828800"/>
                    <a:chExt cx="342900" cy="381000"/>
                  </a:xfrm>
                </p:grpSpPr>
                <p:cxnSp>
                  <p:nvCxnSpPr>
                    <p:cNvPr id="765" name="Straight Connector 764"/>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766" name="Straight Connector 765"/>
                    <p:cNvCxnSpPr>
                      <a:endCxn id="767"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767" name="Isosceles Triangle 766"/>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61" name="Group 760"/>
                  <p:cNvGrpSpPr/>
                  <p:nvPr/>
                </p:nvGrpSpPr>
                <p:grpSpPr>
                  <a:xfrm>
                    <a:off x="1398611" y="1862778"/>
                    <a:ext cx="184241" cy="194095"/>
                    <a:chOff x="1403648" y="1862778"/>
                    <a:chExt cx="184241" cy="194095"/>
                  </a:xfrm>
                </p:grpSpPr>
                <p:sp>
                  <p:nvSpPr>
                    <p:cNvPr id="763" name="Oval 762"/>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764" name="Straight Arrow Connector 763"/>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762" name="Straight Connector 761"/>
                  <p:cNvCxnSpPr>
                    <a:stCxn id="763"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757" name="Straight Connector 756"/>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758" name="Straight Connector 757"/>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59" name="Rectangle 758"/>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cxnSp>
            <p:nvCxnSpPr>
              <p:cNvPr id="737" name="Elbow Connector 736"/>
              <p:cNvCxnSpPr>
                <a:stCxn id="798" idx="1"/>
              </p:cNvCxnSpPr>
              <p:nvPr/>
            </p:nvCxnSpPr>
            <p:spPr bwMode="auto">
              <a:xfrm rot="10800000" flipH="1" flipV="1">
                <a:off x="5366210" y="2116459"/>
                <a:ext cx="62529" cy="400207"/>
              </a:xfrm>
              <a:prstGeom prst="bentConnector2">
                <a:avLst/>
              </a:prstGeom>
              <a:solidFill>
                <a:srgbClr val="00B8FF"/>
              </a:solidFill>
              <a:ln w="9525" cap="flat" cmpd="sng" algn="ctr">
                <a:solidFill>
                  <a:srgbClr val="000000"/>
                </a:solidFill>
                <a:prstDash val="solid"/>
                <a:round/>
                <a:headEnd type="none" w="med" len="med"/>
                <a:tailEnd type="none" w="med" len="med"/>
              </a:ln>
              <a:effectLst/>
            </p:spPr>
          </p:cxnSp>
          <p:cxnSp>
            <p:nvCxnSpPr>
              <p:cNvPr id="738" name="Elbow Connector 737"/>
              <p:cNvCxnSpPr>
                <a:stCxn id="759" idx="1"/>
              </p:cNvCxnSpPr>
              <p:nvPr/>
            </p:nvCxnSpPr>
            <p:spPr bwMode="auto">
              <a:xfrm flipV="1">
                <a:off x="5366211" y="3505200"/>
                <a:ext cx="67007" cy="615165"/>
              </a:xfrm>
              <a:prstGeom prst="bentConnector2">
                <a:avLst/>
              </a:prstGeom>
              <a:solidFill>
                <a:srgbClr val="00B8FF"/>
              </a:solidFill>
              <a:ln w="9525" cap="flat" cmpd="sng" algn="ctr">
                <a:solidFill>
                  <a:srgbClr val="000000"/>
                </a:solidFill>
                <a:prstDash val="solid"/>
                <a:round/>
                <a:headEnd type="none" w="med" len="med"/>
                <a:tailEnd type="none" w="med" len="med"/>
              </a:ln>
              <a:effectLst/>
            </p:spPr>
          </p:cxnSp>
          <p:cxnSp>
            <p:nvCxnSpPr>
              <p:cNvPr id="739" name="Straight Connector 738"/>
              <p:cNvCxnSpPr/>
              <p:nvPr/>
            </p:nvCxnSpPr>
            <p:spPr bwMode="auto">
              <a:xfrm>
                <a:off x="5428739" y="2516666"/>
                <a:ext cx="62530" cy="1"/>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40" name="TextBox 739"/>
              <p:cNvSpPr txBox="1"/>
              <p:nvPr/>
            </p:nvSpPr>
            <p:spPr>
              <a:xfrm flipH="1">
                <a:off x="5493658" y="2527408"/>
                <a:ext cx="434055" cy="5829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chemeClr val="tx1"/>
                    </a:solidFill>
                    <a:effectLst/>
                    <a:uLnTx/>
                    <a:uFillTx/>
                  </a:rPr>
                  <a:t>BB</a:t>
                </a:r>
              </a:p>
            </p:txBody>
          </p:sp>
          <p:cxnSp>
            <p:nvCxnSpPr>
              <p:cNvPr id="741" name="Straight Connector 740"/>
              <p:cNvCxnSpPr/>
              <p:nvPr/>
            </p:nvCxnSpPr>
            <p:spPr bwMode="auto">
              <a:xfrm flipH="1">
                <a:off x="5925324" y="2549329"/>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742" name="Straight Connector 741"/>
              <p:cNvCxnSpPr/>
              <p:nvPr/>
            </p:nvCxnSpPr>
            <p:spPr bwMode="auto">
              <a:xfrm flipH="1">
                <a:off x="5925324" y="3505200"/>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43" name="TextBox 742"/>
              <p:cNvSpPr txBox="1"/>
              <p:nvPr/>
            </p:nvSpPr>
            <p:spPr>
              <a:xfrm>
                <a:off x="4999163" y="1973930"/>
                <a:ext cx="492101" cy="33309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rPr>
                  <a:t>RF</a:t>
                </a:r>
              </a:p>
            </p:txBody>
          </p:sp>
          <p:sp>
            <p:nvSpPr>
              <p:cNvPr id="744" name="TextBox 743"/>
              <p:cNvSpPr txBox="1"/>
              <p:nvPr/>
            </p:nvSpPr>
            <p:spPr>
              <a:xfrm>
                <a:off x="4997843" y="3982735"/>
                <a:ext cx="495829" cy="33309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rPr>
                  <a:t>RF</a:t>
                </a:r>
              </a:p>
            </p:txBody>
          </p:sp>
          <p:sp>
            <p:nvSpPr>
              <p:cNvPr id="745" name="TextBox 744"/>
              <p:cNvSpPr txBox="1"/>
              <p:nvPr/>
            </p:nvSpPr>
            <p:spPr>
              <a:xfrm>
                <a:off x="2922956" y="2633488"/>
                <a:ext cx="792088" cy="79109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rPr>
                  <a:t>H</a:t>
                </a:r>
              </a:p>
            </p:txBody>
          </p:sp>
          <p:cxnSp>
            <p:nvCxnSpPr>
              <p:cNvPr id="746" name="Elbow Connector 745"/>
              <p:cNvCxnSpPr>
                <a:stCxn id="731" idx="1"/>
              </p:cNvCxnSpPr>
              <p:nvPr/>
            </p:nvCxnSpPr>
            <p:spPr bwMode="auto">
              <a:xfrm rot="10800000">
                <a:off x="1008068" y="3505232"/>
                <a:ext cx="51024" cy="646059"/>
              </a:xfrm>
              <a:prstGeom prst="bentConnector2">
                <a:avLst/>
              </a:prstGeom>
              <a:solidFill>
                <a:srgbClr val="89BA17"/>
              </a:solidFill>
              <a:ln w="12700" cap="flat" cmpd="sng" algn="ctr">
                <a:solidFill>
                  <a:srgbClr val="58585A"/>
                </a:solidFill>
                <a:prstDash val="solid"/>
                <a:round/>
                <a:headEnd type="none" w="med" len="med"/>
                <a:tailEnd type="none" w="med" len="med"/>
              </a:ln>
              <a:effectLst/>
            </p:spPr>
          </p:cxnSp>
          <p:sp>
            <p:nvSpPr>
              <p:cNvPr id="747" name="Oval 746"/>
              <p:cNvSpPr/>
              <p:nvPr/>
            </p:nvSpPr>
            <p:spPr bwMode="auto">
              <a:xfrm>
                <a:off x="1652098" y="2835186"/>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sp>
            <p:nvSpPr>
              <p:cNvPr id="748" name="Oval 747"/>
              <p:cNvSpPr/>
              <p:nvPr/>
            </p:nvSpPr>
            <p:spPr bwMode="auto">
              <a:xfrm>
                <a:off x="1652098" y="3044427"/>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sp>
            <p:nvSpPr>
              <p:cNvPr id="749" name="Oval 748"/>
              <p:cNvSpPr/>
              <p:nvPr/>
            </p:nvSpPr>
            <p:spPr bwMode="auto">
              <a:xfrm>
                <a:off x="1652098" y="3254702"/>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sp>
            <p:nvSpPr>
              <p:cNvPr id="750" name="Oval 749"/>
              <p:cNvSpPr/>
              <p:nvPr/>
            </p:nvSpPr>
            <p:spPr bwMode="auto">
              <a:xfrm>
                <a:off x="4642720" y="2835186"/>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sp>
            <p:nvSpPr>
              <p:cNvPr id="751" name="Oval 750"/>
              <p:cNvSpPr/>
              <p:nvPr/>
            </p:nvSpPr>
            <p:spPr bwMode="auto">
              <a:xfrm>
                <a:off x="4642720" y="3044427"/>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sp>
            <p:nvSpPr>
              <p:cNvPr id="752" name="Oval 751"/>
              <p:cNvSpPr/>
              <p:nvPr/>
            </p:nvSpPr>
            <p:spPr bwMode="auto">
              <a:xfrm>
                <a:off x="4642720" y="3254702"/>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grpSp>
        <p:sp>
          <p:nvSpPr>
            <p:cNvPr id="716" name="Rectangle 715"/>
            <p:cNvSpPr/>
            <p:nvPr/>
          </p:nvSpPr>
          <p:spPr bwMode="auto">
            <a:xfrm>
              <a:off x="5491269" y="2442559"/>
              <a:ext cx="432048" cy="1235846"/>
            </a:xfrm>
            <a:prstGeom prst="rect">
              <a:avLst/>
            </a:prstGeom>
            <a:solidFill>
              <a:srgbClr val="FFC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cxnSp>
          <p:nvCxnSpPr>
            <p:cNvPr id="717" name="Straight Connector 716"/>
            <p:cNvCxnSpPr/>
            <p:nvPr/>
          </p:nvCxnSpPr>
          <p:spPr bwMode="auto">
            <a:xfrm flipH="1">
              <a:off x="954548" y="3505200"/>
              <a:ext cx="53469" cy="0"/>
            </a:xfrm>
            <a:prstGeom prst="line">
              <a:avLst/>
            </a:prstGeom>
            <a:solidFill>
              <a:srgbClr val="89BA17"/>
            </a:solidFill>
            <a:ln w="12700" cap="flat" cmpd="sng" algn="ctr">
              <a:solidFill>
                <a:srgbClr val="58585A"/>
              </a:solidFill>
              <a:prstDash val="solid"/>
              <a:round/>
              <a:headEnd type="none" w="med" len="med"/>
              <a:tailEnd type="none" w="med" len="med"/>
            </a:ln>
            <a:effectLst/>
          </p:spPr>
        </p:cxnSp>
        <p:cxnSp>
          <p:nvCxnSpPr>
            <p:cNvPr id="718" name="Straight Connector 717"/>
            <p:cNvCxnSpPr/>
            <p:nvPr/>
          </p:nvCxnSpPr>
          <p:spPr bwMode="auto">
            <a:xfrm>
              <a:off x="5428739" y="3505200"/>
              <a:ext cx="64920" cy="0"/>
            </a:xfrm>
            <a:prstGeom prst="line">
              <a:avLst/>
            </a:prstGeom>
            <a:solidFill>
              <a:srgbClr val="89BA17"/>
            </a:solidFill>
            <a:ln w="12700" cap="flat" cmpd="sng" algn="ctr">
              <a:solidFill>
                <a:srgbClr val="58585A"/>
              </a:solidFill>
              <a:prstDash val="solid"/>
              <a:round/>
              <a:headEnd type="none" w="med" len="med"/>
              <a:tailEnd type="none" w="med" len="med"/>
            </a:ln>
            <a:effectLst/>
          </p:spPr>
        </p:cxnSp>
        <p:sp>
          <p:nvSpPr>
            <p:cNvPr id="719" name="TextBox 718"/>
            <p:cNvSpPr txBox="1"/>
            <p:nvPr/>
          </p:nvSpPr>
          <p:spPr>
            <a:xfrm>
              <a:off x="5493677" y="2890551"/>
              <a:ext cx="513138" cy="3539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chemeClr val="tx1"/>
                  </a:solidFill>
                  <a:effectLst/>
                  <a:uLnTx/>
                  <a:uFillTx/>
                </a:rPr>
                <a:t>BB</a:t>
              </a:r>
            </a:p>
          </p:txBody>
        </p:sp>
      </p:grpSp>
      <p:cxnSp>
        <p:nvCxnSpPr>
          <p:cNvPr id="949" name="Straight Connector 948"/>
          <p:cNvCxnSpPr/>
          <p:nvPr/>
        </p:nvCxnSpPr>
        <p:spPr bwMode="auto">
          <a:xfrm>
            <a:off x="4572000" y="1556792"/>
            <a:ext cx="0" cy="4759870"/>
          </a:xfrm>
          <a:prstGeom prst="line">
            <a:avLst/>
          </a:prstGeom>
          <a:solidFill>
            <a:srgbClr val="00B8FF"/>
          </a:solidFill>
          <a:ln w="9525" cap="flat" cmpd="sng" algn="ctr">
            <a:solidFill>
              <a:schemeClr val="bg2">
                <a:lumMod val="40000"/>
                <a:lumOff val="60000"/>
              </a:schemeClr>
            </a:solidFill>
            <a:prstDash val="solid"/>
            <a:round/>
            <a:headEnd type="none" w="med" len="med"/>
            <a:tailEnd type="none" w="med" len="med"/>
          </a:ln>
          <a:effectLst/>
        </p:spPr>
      </p:cxnSp>
    </p:spTree>
    <p:extLst>
      <p:ext uri="{BB962C8B-B14F-4D97-AF65-F5344CB8AC3E}">
        <p14:creationId xmlns:p14="http://schemas.microsoft.com/office/powerpoint/2010/main" val="4237076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Pairwise Search for Beam Selection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fr-FR" smtClean="0"/>
              <a:t>Cagatay Capar,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
        <p:nvSpPr>
          <p:cNvPr id="709" name="TextBox 708"/>
          <p:cNvSpPr txBox="1"/>
          <p:nvPr/>
        </p:nvSpPr>
        <p:spPr>
          <a:xfrm>
            <a:off x="402179" y="4324493"/>
            <a:ext cx="3763986" cy="1277273"/>
          </a:xfrm>
          <a:prstGeom prst="rect">
            <a:avLst/>
          </a:prstGeom>
          <a:noFill/>
        </p:spPr>
        <p:txBody>
          <a:bodyPr wrap="square" rtlCol="0">
            <a:spAutoFit/>
          </a:bodyPr>
          <a:lstStyle/>
          <a:p>
            <a:pPr marL="285750" indent="-285750" defTabSz="914400" eaLnBrk="1" hangingPunct="1">
              <a:spcBef>
                <a:spcPct val="50000"/>
              </a:spcBef>
              <a:buClrTx/>
              <a:buSzTx/>
              <a:buFont typeface="Arial" panose="020B0604020202020204" pitchFamily="34" charset="0"/>
              <a:buChar char="•"/>
            </a:pPr>
            <a:r>
              <a:rPr lang="en-US" sz="1400" dirty="0">
                <a:solidFill>
                  <a:srgbClr val="000000"/>
                </a:solidFill>
              </a:rPr>
              <a:t>Exhaustive search takes too much time.</a:t>
            </a:r>
          </a:p>
          <a:p>
            <a:pPr marL="285750" indent="-285750" defTabSz="914400" eaLnBrk="1" hangingPunct="1">
              <a:spcBef>
                <a:spcPct val="50000"/>
              </a:spcBef>
              <a:buClrTx/>
              <a:buSzTx/>
              <a:buFont typeface="Arial" panose="020B0604020202020204" pitchFamily="34" charset="0"/>
              <a:buChar char="•"/>
            </a:pPr>
            <a:r>
              <a:rPr lang="en-US" sz="1400" dirty="0" smtClean="0">
                <a:solidFill>
                  <a:srgbClr val="000000"/>
                </a:solidFill>
              </a:rPr>
              <a:t>A faster (but suboptimal) way is to go </a:t>
            </a:r>
            <a:r>
              <a:rPr lang="en-US" sz="1400" i="1" dirty="0">
                <a:solidFill>
                  <a:srgbClr val="000000"/>
                </a:solidFill>
              </a:rPr>
              <a:t>pair-by-pair</a:t>
            </a:r>
            <a:r>
              <a:rPr lang="en-US" sz="1400" dirty="0">
                <a:solidFill>
                  <a:srgbClr val="000000"/>
                </a:solidFill>
              </a:rPr>
              <a:t>. For example, first find the array pair which gives you the strongest signal. </a:t>
            </a:r>
            <a:r>
              <a:rPr lang="en-US" sz="1400" dirty="0" smtClean="0">
                <a:solidFill>
                  <a:srgbClr val="000000"/>
                </a:solidFill>
              </a:rPr>
              <a:t>Then keep matching arrays one pair at a time.</a:t>
            </a:r>
          </a:p>
        </p:txBody>
      </p:sp>
      <p:grpSp>
        <p:nvGrpSpPr>
          <p:cNvPr id="714" name="Group 713"/>
          <p:cNvGrpSpPr>
            <a:grpSpLocks noChangeAspect="1"/>
          </p:cNvGrpSpPr>
          <p:nvPr/>
        </p:nvGrpSpPr>
        <p:grpSpPr>
          <a:xfrm>
            <a:off x="273614" y="1654920"/>
            <a:ext cx="4113958" cy="2210100"/>
            <a:chOff x="441400" y="1582146"/>
            <a:chExt cx="5565415" cy="2989854"/>
          </a:xfrm>
        </p:grpSpPr>
        <p:grpSp>
          <p:nvGrpSpPr>
            <p:cNvPr id="715" name="Group 714"/>
            <p:cNvGrpSpPr/>
            <p:nvPr/>
          </p:nvGrpSpPr>
          <p:grpSpPr>
            <a:xfrm>
              <a:off x="441400" y="1582146"/>
              <a:ext cx="5565415" cy="2989854"/>
              <a:chOff x="441395" y="1582146"/>
              <a:chExt cx="5565415" cy="2989854"/>
            </a:xfrm>
          </p:grpSpPr>
          <p:grpSp>
            <p:nvGrpSpPr>
              <p:cNvPr id="720" name="Group 719"/>
              <p:cNvGrpSpPr>
                <a:grpSpLocks noChangeAspect="1"/>
              </p:cNvGrpSpPr>
              <p:nvPr/>
            </p:nvGrpSpPr>
            <p:grpSpPr>
              <a:xfrm>
                <a:off x="2124156" y="1582146"/>
                <a:ext cx="546216" cy="976123"/>
                <a:chOff x="3047999" y="1524000"/>
                <a:chExt cx="1114728" cy="1992088"/>
              </a:xfrm>
            </p:grpSpPr>
            <p:sp>
              <p:nvSpPr>
                <p:cNvPr id="933" name="Oval 932"/>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4" name="Oval 933"/>
                <p:cNvSpPr/>
                <p:nvPr/>
              </p:nvSpPr>
              <p:spPr bwMode="auto">
                <a:xfrm rot="2018591">
                  <a:off x="3325301" y="1540630"/>
                  <a:ext cx="157461"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5" name="Oval 934"/>
                <p:cNvSpPr/>
                <p:nvPr/>
              </p:nvSpPr>
              <p:spPr bwMode="auto">
                <a:xfrm rot="3551079">
                  <a:off x="3490383" y="1689467"/>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6" name="Oval 935"/>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7" name="Oval 936"/>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8" name="Oval 937"/>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9" name="Oval 938"/>
                <p:cNvSpPr/>
                <p:nvPr/>
              </p:nvSpPr>
              <p:spPr bwMode="auto">
                <a:xfrm rot="18048921" flipV="1">
                  <a:off x="3522489" y="2297838"/>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40" name="Oval 939"/>
                <p:cNvSpPr/>
                <p:nvPr/>
              </p:nvSpPr>
              <p:spPr bwMode="auto">
                <a:xfrm rot="16674603" flipV="1">
                  <a:off x="3533386" y="2100760"/>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21" name="Group 720"/>
              <p:cNvGrpSpPr>
                <a:grpSpLocks noChangeAspect="1"/>
              </p:cNvGrpSpPr>
              <p:nvPr/>
            </p:nvGrpSpPr>
            <p:grpSpPr>
              <a:xfrm>
                <a:off x="2127427" y="3595877"/>
                <a:ext cx="546216" cy="976123"/>
                <a:chOff x="3047999" y="1524000"/>
                <a:chExt cx="1114728" cy="1992088"/>
              </a:xfrm>
            </p:grpSpPr>
            <p:sp>
              <p:nvSpPr>
                <p:cNvPr id="925" name="Oval 924"/>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26" name="Oval 925"/>
                <p:cNvSpPr/>
                <p:nvPr/>
              </p:nvSpPr>
              <p:spPr bwMode="auto">
                <a:xfrm rot="2018591">
                  <a:off x="3325301" y="15406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27" name="Oval 926"/>
                <p:cNvSpPr/>
                <p:nvPr/>
              </p:nvSpPr>
              <p:spPr bwMode="auto">
                <a:xfrm rot="3551079">
                  <a:off x="3490383" y="1689467"/>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28" name="Oval 927"/>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29" name="Oval 928"/>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0" name="Oval 929"/>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1" name="Oval 930"/>
                <p:cNvSpPr/>
                <p:nvPr/>
              </p:nvSpPr>
              <p:spPr bwMode="auto">
                <a:xfrm rot="18048921" flipV="1">
                  <a:off x="3522489" y="2297838"/>
                  <a:ext cx="200593"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932" name="Oval 931"/>
                <p:cNvSpPr/>
                <p:nvPr/>
              </p:nvSpPr>
              <p:spPr bwMode="auto">
                <a:xfrm rot="16674603" flipV="1">
                  <a:off x="3533386" y="2100760"/>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22" name="Group 721"/>
              <p:cNvGrpSpPr/>
              <p:nvPr/>
            </p:nvGrpSpPr>
            <p:grpSpPr>
              <a:xfrm>
                <a:off x="1081994" y="1617350"/>
                <a:ext cx="959765" cy="899317"/>
                <a:chOff x="755576" y="1809603"/>
                <a:chExt cx="959765" cy="899317"/>
              </a:xfrm>
            </p:grpSpPr>
            <p:grpSp>
              <p:nvGrpSpPr>
                <p:cNvPr id="886" name="Group 885"/>
                <p:cNvGrpSpPr/>
                <p:nvPr/>
              </p:nvGrpSpPr>
              <p:grpSpPr>
                <a:xfrm>
                  <a:off x="1259632" y="1809603"/>
                  <a:ext cx="455709" cy="251245"/>
                  <a:chOff x="1259632" y="1805628"/>
                  <a:chExt cx="455709" cy="251245"/>
                </a:xfrm>
              </p:grpSpPr>
              <p:grpSp>
                <p:nvGrpSpPr>
                  <p:cNvPr id="917" name="Group 916"/>
                  <p:cNvGrpSpPr>
                    <a:grpSpLocks noChangeAspect="1"/>
                  </p:cNvGrpSpPr>
                  <p:nvPr/>
                </p:nvGrpSpPr>
                <p:grpSpPr>
                  <a:xfrm>
                    <a:off x="1543891" y="1805628"/>
                    <a:ext cx="171450" cy="190500"/>
                    <a:chOff x="2667000" y="1828800"/>
                    <a:chExt cx="342900" cy="381000"/>
                  </a:xfrm>
                </p:grpSpPr>
                <p:cxnSp>
                  <p:nvCxnSpPr>
                    <p:cNvPr id="922" name="Straight Connector 921"/>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923" name="Straight Connector 922"/>
                    <p:cNvCxnSpPr>
                      <a:endCxn id="924"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924" name="Isosceles Triangle 923"/>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918" name="Group 917"/>
                  <p:cNvGrpSpPr/>
                  <p:nvPr/>
                </p:nvGrpSpPr>
                <p:grpSpPr>
                  <a:xfrm>
                    <a:off x="1398611" y="1862778"/>
                    <a:ext cx="184241" cy="194095"/>
                    <a:chOff x="1403648" y="1862778"/>
                    <a:chExt cx="184241" cy="194095"/>
                  </a:xfrm>
                </p:grpSpPr>
                <p:sp>
                  <p:nvSpPr>
                    <p:cNvPr id="920" name="Oval 919"/>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921" name="Straight Arrow Connector 920"/>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919" name="Straight Connector 918"/>
                  <p:cNvCxnSpPr>
                    <a:stCxn id="920"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87" name="Group 886"/>
                <p:cNvGrpSpPr/>
                <p:nvPr/>
              </p:nvGrpSpPr>
              <p:grpSpPr>
                <a:xfrm>
                  <a:off x="1259632" y="2025627"/>
                  <a:ext cx="455709" cy="251245"/>
                  <a:chOff x="1259632" y="1805628"/>
                  <a:chExt cx="455709" cy="251245"/>
                </a:xfrm>
              </p:grpSpPr>
              <p:grpSp>
                <p:nvGrpSpPr>
                  <p:cNvPr id="909" name="Group 908"/>
                  <p:cNvGrpSpPr>
                    <a:grpSpLocks noChangeAspect="1"/>
                  </p:cNvGrpSpPr>
                  <p:nvPr/>
                </p:nvGrpSpPr>
                <p:grpSpPr>
                  <a:xfrm>
                    <a:off x="1543891" y="1805628"/>
                    <a:ext cx="171450" cy="190500"/>
                    <a:chOff x="2667000" y="1828800"/>
                    <a:chExt cx="342900" cy="381000"/>
                  </a:xfrm>
                </p:grpSpPr>
                <p:cxnSp>
                  <p:nvCxnSpPr>
                    <p:cNvPr id="914" name="Straight Connector 913"/>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915" name="Straight Connector 914"/>
                    <p:cNvCxnSpPr>
                      <a:endCxn id="916"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916" name="Isosceles Triangle 915"/>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910" name="Group 909"/>
                  <p:cNvGrpSpPr/>
                  <p:nvPr/>
                </p:nvGrpSpPr>
                <p:grpSpPr>
                  <a:xfrm>
                    <a:off x="1398611" y="1862778"/>
                    <a:ext cx="184241" cy="194095"/>
                    <a:chOff x="1403648" y="1862778"/>
                    <a:chExt cx="184241" cy="194095"/>
                  </a:xfrm>
                </p:grpSpPr>
                <p:sp>
                  <p:nvSpPr>
                    <p:cNvPr id="912" name="Oval 911"/>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913" name="Straight Arrow Connector 912"/>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911" name="Straight Connector 910"/>
                  <p:cNvCxnSpPr>
                    <a:stCxn id="912"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88" name="Group 887"/>
                <p:cNvGrpSpPr/>
                <p:nvPr/>
              </p:nvGrpSpPr>
              <p:grpSpPr>
                <a:xfrm>
                  <a:off x="1259632" y="2241651"/>
                  <a:ext cx="455709" cy="251245"/>
                  <a:chOff x="1259632" y="1805628"/>
                  <a:chExt cx="455709" cy="251245"/>
                </a:xfrm>
              </p:grpSpPr>
              <p:grpSp>
                <p:nvGrpSpPr>
                  <p:cNvPr id="901" name="Group 900"/>
                  <p:cNvGrpSpPr>
                    <a:grpSpLocks noChangeAspect="1"/>
                  </p:cNvGrpSpPr>
                  <p:nvPr/>
                </p:nvGrpSpPr>
                <p:grpSpPr>
                  <a:xfrm>
                    <a:off x="1543891" y="1805628"/>
                    <a:ext cx="171450" cy="190500"/>
                    <a:chOff x="2667000" y="1828800"/>
                    <a:chExt cx="342900" cy="381000"/>
                  </a:xfrm>
                </p:grpSpPr>
                <p:cxnSp>
                  <p:nvCxnSpPr>
                    <p:cNvPr id="906" name="Straight Connector 905"/>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907" name="Straight Connector 906"/>
                    <p:cNvCxnSpPr>
                      <a:endCxn id="908"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908" name="Isosceles Triangle 907"/>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902" name="Group 901"/>
                  <p:cNvGrpSpPr/>
                  <p:nvPr/>
                </p:nvGrpSpPr>
                <p:grpSpPr>
                  <a:xfrm>
                    <a:off x="1398611" y="1862778"/>
                    <a:ext cx="184241" cy="194095"/>
                    <a:chOff x="1403648" y="1862778"/>
                    <a:chExt cx="184241" cy="194095"/>
                  </a:xfrm>
                </p:grpSpPr>
                <p:sp>
                  <p:nvSpPr>
                    <p:cNvPr id="904" name="Oval 903"/>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905" name="Straight Arrow Connector 904"/>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903" name="Straight Connector 902"/>
                  <p:cNvCxnSpPr>
                    <a:stCxn id="904"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89" name="Group 888"/>
                <p:cNvGrpSpPr/>
                <p:nvPr/>
              </p:nvGrpSpPr>
              <p:grpSpPr>
                <a:xfrm>
                  <a:off x="1259632" y="2457675"/>
                  <a:ext cx="455709" cy="251245"/>
                  <a:chOff x="1259632" y="1805628"/>
                  <a:chExt cx="455709" cy="251245"/>
                </a:xfrm>
              </p:grpSpPr>
              <p:grpSp>
                <p:nvGrpSpPr>
                  <p:cNvPr id="893" name="Group 892"/>
                  <p:cNvGrpSpPr>
                    <a:grpSpLocks noChangeAspect="1"/>
                  </p:cNvGrpSpPr>
                  <p:nvPr/>
                </p:nvGrpSpPr>
                <p:grpSpPr>
                  <a:xfrm>
                    <a:off x="1543891" y="1805628"/>
                    <a:ext cx="171450" cy="190500"/>
                    <a:chOff x="2667000" y="1828800"/>
                    <a:chExt cx="342900" cy="381000"/>
                  </a:xfrm>
                </p:grpSpPr>
                <p:cxnSp>
                  <p:nvCxnSpPr>
                    <p:cNvPr id="898" name="Straight Connector 897"/>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99" name="Straight Connector 898"/>
                    <p:cNvCxnSpPr>
                      <a:endCxn id="900"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900" name="Isosceles Triangle 899"/>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94" name="Group 893"/>
                  <p:cNvGrpSpPr/>
                  <p:nvPr/>
                </p:nvGrpSpPr>
                <p:grpSpPr>
                  <a:xfrm>
                    <a:off x="1398611" y="1862778"/>
                    <a:ext cx="184241" cy="194095"/>
                    <a:chOff x="1403648" y="1862778"/>
                    <a:chExt cx="184241" cy="194095"/>
                  </a:xfrm>
                </p:grpSpPr>
                <p:sp>
                  <p:nvSpPr>
                    <p:cNvPr id="896" name="Oval 895"/>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97" name="Straight Arrow Connector 896"/>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95" name="Straight Connector 894"/>
                  <p:cNvCxnSpPr>
                    <a:stCxn id="896"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890" name="Straight Connector 889"/>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891" name="Straight Connector 890"/>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892" name="Rectangle 891"/>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sp>
            <p:nvSpPr>
              <p:cNvPr id="723" name="Rectangle 722"/>
              <p:cNvSpPr/>
              <p:nvPr/>
            </p:nvSpPr>
            <p:spPr bwMode="auto">
              <a:xfrm>
                <a:off x="524888" y="2442559"/>
                <a:ext cx="432048" cy="1235846"/>
              </a:xfrm>
              <a:prstGeom prst="rect">
                <a:avLst/>
              </a:prstGeom>
              <a:solidFill>
                <a:srgbClr val="FFC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nvGrpSpPr>
              <p:cNvPr id="724" name="Group 723"/>
              <p:cNvGrpSpPr/>
              <p:nvPr/>
            </p:nvGrpSpPr>
            <p:grpSpPr>
              <a:xfrm>
                <a:off x="1081994" y="3621255"/>
                <a:ext cx="959765" cy="899317"/>
                <a:chOff x="755576" y="1809603"/>
                <a:chExt cx="959765" cy="899317"/>
              </a:xfrm>
            </p:grpSpPr>
            <p:grpSp>
              <p:nvGrpSpPr>
                <p:cNvPr id="847" name="Group 846"/>
                <p:cNvGrpSpPr/>
                <p:nvPr/>
              </p:nvGrpSpPr>
              <p:grpSpPr>
                <a:xfrm>
                  <a:off x="1259632" y="1809603"/>
                  <a:ext cx="455709" cy="251245"/>
                  <a:chOff x="1259632" y="1805628"/>
                  <a:chExt cx="455709" cy="251245"/>
                </a:xfrm>
              </p:grpSpPr>
              <p:grpSp>
                <p:nvGrpSpPr>
                  <p:cNvPr id="878" name="Group 877"/>
                  <p:cNvGrpSpPr>
                    <a:grpSpLocks noChangeAspect="1"/>
                  </p:cNvGrpSpPr>
                  <p:nvPr/>
                </p:nvGrpSpPr>
                <p:grpSpPr>
                  <a:xfrm>
                    <a:off x="1543891" y="1805628"/>
                    <a:ext cx="171450" cy="190500"/>
                    <a:chOff x="2667000" y="1828800"/>
                    <a:chExt cx="342900" cy="381000"/>
                  </a:xfrm>
                </p:grpSpPr>
                <p:cxnSp>
                  <p:nvCxnSpPr>
                    <p:cNvPr id="883" name="Straight Connector 882"/>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84" name="Straight Connector 883"/>
                    <p:cNvCxnSpPr>
                      <a:endCxn id="885"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85" name="Isosceles Triangle 884"/>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79" name="Group 878"/>
                  <p:cNvGrpSpPr/>
                  <p:nvPr/>
                </p:nvGrpSpPr>
                <p:grpSpPr>
                  <a:xfrm>
                    <a:off x="1398611" y="1862778"/>
                    <a:ext cx="184241" cy="194095"/>
                    <a:chOff x="1403648" y="1862778"/>
                    <a:chExt cx="184241" cy="194095"/>
                  </a:xfrm>
                </p:grpSpPr>
                <p:sp>
                  <p:nvSpPr>
                    <p:cNvPr id="881" name="Oval 880"/>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82" name="Straight Arrow Connector 881"/>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80" name="Straight Connector 879"/>
                  <p:cNvCxnSpPr>
                    <a:stCxn id="881"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48" name="Group 847"/>
                <p:cNvGrpSpPr/>
                <p:nvPr/>
              </p:nvGrpSpPr>
              <p:grpSpPr>
                <a:xfrm>
                  <a:off x="1259632" y="2025627"/>
                  <a:ext cx="455709" cy="251245"/>
                  <a:chOff x="1259632" y="1805628"/>
                  <a:chExt cx="455709" cy="251245"/>
                </a:xfrm>
              </p:grpSpPr>
              <p:grpSp>
                <p:nvGrpSpPr>
                  <p:cNvPr id="870" name="Group 869"/>
                  <p:cNvGrpSpPr>
                    <a:grpSpLocks noChangeAspect="1"/>
                  </p:cNvGrpSpPr>
                  <p:nvPr/>
                </p:nvGrpSpPr>
                <p:grpSpPr>
                  <a:xfrm>
                    <a:off x="1543891" y="1805628"/>
                    <a:ext cx="171450" cy="190500"/>
                    <a:chOff x="2667000" y="1828800"/>
                    <a:chExt cx="342900" cy="381000"/>
                  </a:xfrm>
                </p:grpSpPr>
                <p:cxnSp>
                  <p:nvCxnSpPr>
                    <p:cNvPr id="875" name="Straight Connector 874"/>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76" name="Straight Connector 875"/>
                    <p:cNvCxnSpPr>
                      <a:endCxn id="877"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77" name="Isosceles Triangle 876"/>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71" name="Group 870"/>
                  <p:cNvGrpSpPr/>
                  <p:nvPr/>
                </p:nvGrpSpPr>
                <p:grpSpPr>
                  <a:xfrm>
                    <a:off x="1398611" y="1862778"/>
                    <a:ext cx="184241" cy="194095"/>
                    <a:chOff x="1403648" y="1862778"/>
                    <a:chExt cx="184241" cy="194095"/>
                  </a:xfrm>
                </p:grpSpPr>
                <p:sp>
                  <p:nvSpPr>
                    <p:cNvPr id="873" name="Oval 872"/>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74" name="Straight Arrow Connector 873"/>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72" name="Straight Connector 871"/>
                  <p:cNvCxnSpPr>
                    <a:stCxn id="873"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49" name="Group 848"/>
                <p:cNvGrpSpPr/>
                <p:nvPr/>
              </p:nvGrpSpPr>
              <p:grpSpPr>
                <a:xfrm>
                  <a:off x="1259632" y="2241651"/>
                  <a:ext cx="455709" cy="251245"/>
                  <a:chOff x="1259632" y="1805628"/>
                  <a:chExt cx="455709" cy="251245"/>
                </a:xfrm>
              </p:grpSpPr>
              <p:grpSp>
                <p:nvGrpSpPr>
                  <p:cNvPr id="862" name="Group 861"/>
                  <p:cNvGrpSpPr>
                    <a:grpSpLocks noChangeAspect="1"/>
                  </p:cNvGrpSpPr>
                  <p:nvPr/>
                </p:nvGrpSpPr>
                <p:grpSpPr>
                  <a:xfrm>
                    <a:off x="1543891" y="1805628"/>
                    <a:ext cx="171450" cy="190500"/>
                    <a:chOff x="2667000" y="1828800"/>
                    <a:chExt cx="342900" cy="381000"/>
                  </a:xfrm>
                </p:grpSpPr>
                <p:cxnSp>
                  <p:nvCxnSpPr>
                    <p:cNvPr id="867" name="Straight Connector 866"/>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68" name="Straight Connector 867"/>
                    <p:cNvCxnSpPr>
                      <a:endCxn id="869"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69" name="Isosceles Triangle 868"/>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63" name="Group 862"/>
                  <p:cNvGrpSpPr/>
                  <p:nvPr/>
                </p:nvGrpSpPr>
                <p:grpSpPr>
                  <a:xfrm>
                    <a:off x="1398611" y="1862778"/>
                    <a:ext cx="184241" cy="194095"/>
                    <a:chOff x="1403648" y="1862778"/>
                    <a:chExt cx="184241" cy="194095"/>
                  </a:xfrm>
                </p:grpSpPr>
                <p:sp>
                  <p:nvSpPr>
                    <p:cNvPr id="865" name="Oval 864"/>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66" name="Straight Arrow Connector 865"/>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64" name="Straight Connector 863"/>
                  <p:cNvCxnSpPr>
                    <a:stCxn id="865"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850" name="Group 849"/>
                <p:cNvGrpSpPr/>
                <p:nvPr/>
              </p:nvGrpSpPr>
              <p:grpSpPr>
                <a:xfrm>
                  <a:off x="1259632" y="2457675"/>
                  <a:ext cx="455709" cy="251245"/>
                  <a:chOff x="1259632" y="1805628"/>
                  <a:chExt cx="455709" cy="251245"/>
                </a:xfrm>
              </p:grpSpPr>
              <p:grpSp>
                <p:nvGrpSpPr>
                  <p:cNvPr id="854" name="Group 853"/>
                  <p:cNvGrpSpPr>
                    <a:grpSpLocks noChangeAspect="1"/>
                  </p:cNvGrpSpPr>
                  <p:nvPr/>
                </p:nvGrpSpPr>
                <p:grpSpPr>
                  <a:xfrm>
                    <a:off x="1543891" y="1805628"/>
                    <a:ext cx="171450" cy="190500"/>
                    <a:chOff x="2667000" y="1828800"/>
                    <a:chExt cx="342900" cy="381000"/>
                  </a:xfrm>
                </p:grpSpPr>
                <p:cxnSp>
                  <p:nvCxnSpPr>
                    <p:cNvPr id="859" name="Straight Connector 858"/>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60" name="Straight Connector 859"/>
                    <p:cNvCxnSpPr>
                      <a:endCxn id="861"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61" name="Isosceles Triangle 860"/>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55" name="Group 854"/>
                  <p:cNvGrpSpPr/>
                  <p:nvPr/>
                </p:nvGrpSpPr>
                <p:grpSpPr>
                  <a:xfrm>
                    <a:off x="1398611" y="1862778"/>
                    <a:ext cx="184241" cy="194095"/>
                    <a:chOff x="1403648" y="1862778"/>
                    <a:chExt cx="184241" cy="194095"/>
                  </a:xfrm>
                </p:grpSpPr>
                <p:sp>
                  <p:nvSpPr>
                    <p:cNvPr id="857" name="Oval 856"/>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58" name="Straight Arrow Connector 857"/>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56" name="Straight Connector 855"/>
                  <p:cNvCxnSpPr>
                    <a:stCxn id="857"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851" name="Straight Connector 850"/>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852" name="Straight Connector 851"/>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853" name="Rectangle 852"/>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cxnSp>
            <p:nvCxnSpPr>
              <p:cNvPr id="725" name="Elbow Connector 724"/>
              <p:cNvCxnSpPr>
                <a:stCxn id="892" idx="1"/>
              </p:cNvCxnSpPr>
              <p:nvPr/>
            </p:nvCxnSpPr>
            <p:spPr bwMode="auto">
              <a:xfrm rot="10800000" flipV="1">
                <a:off x="1019466" y="2116459"/>
                <a:ext cx="62529" cy="400207"/>
              </a:xfrm>
              <a:prstGeom prst="bentConnector2">
                <a:avLst/>
              </a:prstGeom>
              <a:solidFill>
                <a:srgbClr val="00B8FF"/>
              </a:solidFill>
              <a:ln w="9525" cap="flat" cmpd="sng" algn="ctr">
                <a:solidFill>
                  <a:srgbClr val="000000"/>
                </a:solidFill>
                <a:prstDash val="solid"/>
                <a:round/>
                <a:headEnd type="none" w="med" len="med"/>
                <a:tailEnd type="none" w="med" len="med"/>
              </a:ln>
              <a:effectLst/>
            </p:spPr>
          </p:cxnSp>
          <p:cxnSp>
            <p:nvCxnSpPr>
              <p:cNvPr id="726" name="Straight Connector 725"/>
              <p:cNvCxnSpPr/>
              <p:nvPr/>
            </p:nvCxnSpPr>
            <p:spPr bwMode="auto">
              <a:xfrm flipH="1">
                <a:off x="956936" y="2516666"/>
                <a:ext cx="62530" cy="1"/>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27" name="TextBox 726"/>
              <p:cNvSpPr txBox="1"/>
              <p:nvPr/>
            </p:nvSpPr>
            <p:spPr>
              <a:xfrm>
                <a:off x="520491" y="2894182"/>
                <a:ext cx="559495" cy="3539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chemeClr val="tx1"/>
                    </a:solidFill>
                    <a:effectLst/>
                    <a:uLnTx/>
                    <a:uFillTx/>
                  </a:rPr>
                  <a:t>BB</a:t>
                </a:r>
              </a:p>
            </p:txBody>
          </p:sp>
          <p:cxnSp>
            <p:nvCxnSpPr>
              <p:cNvPr id="728" name="Straight Connector 727"/>
              <p:cNvCxnSpPr/>
              <p:nvPr/>
            </p:nvCxnSpPr>
            <p:spPr bwMode="auto">
              <a:xfrm>
                <a:off x="441395" y="2549329"/>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729" name="Straight Connector 728"/>
              <p:cNvCxnSpPr/>
              <p:nvPr/>
            </p:nvCxnSpPr>
            <p:spPr bwMode="auto">
              <a:xfrm>
                <a:off x="441395" y="3505200"/>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30" name="TextBox 729"/>
              <p:cNvSpPr txBox="1"/>
              <p:nvPr/>
            </p:nvSpPr>
            <p:spPr>
              <a:xfrm>
                <a:off x="1079986" y="1970922"/>
                <a:ext cx="506063" cy="33309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rPr>
                  <a:t>RF</a:t>
                </a:r>
              </a:p>
            </p:txBody>
          </p:sp>
          <p:sp>
            <p:nvSpPr>
              <p:cNvPr id="731" name="TextBox 730"/>
              <p:cNvSpPr txBox="1"/>
              <p:nvPr/>
            </p:nvSpPr>
            <p:spPr>
              <a:xfrm>
                <a:off x="1059091" y="3984743"/>
                <a:ext cx="526958" cy="33309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rPr>
                  <a:t>RF</a:t>
                </a:r>
              </a:p>
            </p:txBody>
          </p:sp>
          <p:grpSp>
            <p:nvGrpSpPr>
              <p:cNvPr id="732" name="Group 731"/>
              <p:cNvGrpSpPr>
                <a:grpSpLocks noChangeAspect="1"/>
              </p:cNvGrpSpPr>
              <p:nvPr/>
            </p:nvGrpSpPr>
            <p:grpSpPr>
              <a:xfrm flipH="1">
                <a:off x="3777833" y="1582146"/>
                <a:ext cx="546216" cy="976123"/>
                <a:chOff x="3047999" y="1524000"/>
                <a:chExt cx="1114728" cy="1992088"/>
              </a:xfrm>
            </p:grpSpPr>
            <p:sp>
              <p:nvSpPr>
                <p:cNvPr id="839" name="Oval 838"/>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0" name="Oval 839"/>
                <p:cNvSpPr/>
                <p:nvPr/>
              </p:nvSpPr>
              <p:spPr bwMode="auto">
                <a:xfrm rot="2018591">
                  <a:off x="3325301" y="15406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1" name="Oval 840"/>
                <p:cNvSpPr/>
                <p:nvPr/>
              </p:nvSpPr>
              <p:spPr bwMode="auto">
                <a:xfrm rot="3551079">
                  <a:off x="3490383" y="1689467"/>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2" name="Oval 841"/>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3" name="Oval 842"/>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4" name="Oval 843"/>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5" name="Oval 844"/>
                <p:cNvSpPr/>
                <p:nvPr/>
              </p:nvSpPr>
              <p:spPr bwMode="auto">
                <a:xfrm rot="18048921" flipV="1">
                  <a:off x="3522489" y="2297838"/>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46" name="Oval 845"/>
                <p:cNvSpPr/>
                <p:nvPr/>
              </p:nvSpPr>
              <p:spPr bwMode="auto">
                <a:xfrm rot="16674603" flipV="1">
                  <a:off x="3533386" y="2100760"/>
                  <a:ext cx="210024"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33" name="Group 732"/>
              <p:cNvGrpSpPr>
                <a:grpSpLocks noChangeAspect="1"/>
              </p:cNvGrpSpPr>
              <p:nvPr/>
            </p:nvGrpSpPr>
            <p:grpSpPr>
              <a:xfrm flipH="1">
                <a:off x="3774562" y="3595877"/>
                <a:ext cx="546216" cy="976123"/>
                <a:chOff x="3047999" y="1524000"/>
                <a:chExt cx="1114728" cy="1992088"/>
              </a:xfrm>
            </p:grpSpPr>
            <p:sp>
              <p:nvSpPr>
                <p:cNvPr id="831" name="Oval 830"/>
                <p:cNvSpPr/>
                <p:nvPr/>
              </p:nvSpPr>
              <p:spPr bwMode="auto">
                <a:xfrm>
                  <a:off x="3048000" y="152400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2" name="Oval 831"/>
                <p:cNvSpPr/>
                <p:nvPr/>
              </p:nvSpPr>
              <p:spPr bwMode="auto">
                <a:xfrm rot="2018591">
                  <a:off x="3325301" y="15406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3" name="Oval 832"/>
                <p:cNvSpPr/>
                <p:nvPr/>
              </p:nvSpPr>
              <p:spPr bwMode="auto">
                <a:xfrm rot="3551079">
                  <a:off x="3490383" y="1689467"/>
                  <a:ext cx="200593" cy="1048658"/>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4" name="Oval 833"/>
                <p:cNvSpPr/>
                <p:nvPr/>
              </p:nvSpPr>
              <p:spPr bwMode="auto">
                <a:xfrm rot="4925397">
                  <a:off x="3517773" y="1937117"/>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5" name="Oval 834"/>
                <p:cNvSpPr/>
                <p:nvPr/>
              </p:nvSpPr>
              <p:spPr bwMode="auto">
                <a:xfrm flipV="1">
                  <a:off x="3047999" y="2467430"/>
                  <a:ext cx="152400"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6" name="Oval 835"/>
                <p:cNvSpPr/>
                <p:nvPr/>
              </p:nvSpPr>
              <p:spPr bwMode="auto">
                <a:xfrm rot="19581409" flipV="1">
                  <a:off x="3334050" y="2467430"/>
                  <a:ext cx="157461"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7" name="Oval 836"/>
                <p:cNvSpPr/>
                <p:nvPr/>
              </p:nvSpPr>
              <p:spPr bwMode="auto">
                <a:xfrm rot="18048921" flipV="1">
                  <a:off x="3522489" y="2297838"/>
                  <a:ext cx="200593"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sp>
              <p:nvSpPr>
                <p:cNvPr id="838" name="Oval 837"/>
                <p:cNvSpPr/>
                <p:nvPr/>
              </p:nvSpPr>
              <p:spPr bwMode="auto">
                <a:xfrm rot="16674603" flipV="1">
                  <a:off x="3533386" y="2100760"/>
                  <a:ext cx="210024" cy="1048658"/>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34" name="Group 733"/>
              <p:cNvGrpSpPr/>
              <p:nvPr/>
            </p:nvGrpSpPr>
            <p:grpSpPr>
              <a:xfrm flipH="1">
                <a:off x="4406446" y="1617350"/>
                <a:ext cx="959765" cy="899317"/>
                <a:chOff x="755576" y="1809603"/>
                <a:chExt cx="959765" cy="899317"/>
              </a:xfrm>
            </p:grpSpPr>
            <p:grpSp>
              <p:nvGrpSpPr>
                <p:cNvPr id="792" name="Group 791"/>
                <p:cNvGrpSpPr/>
                <p:nvPr/>
              </p:nvGrpSpPr>
              <p:grpSpPr>
                <a:xfrm>
                  <a:off x="1259632" y="1809603"/>
                  <a:ext cx="455709" cy="251245"/>
                  <a:chOff x="1259632" y="1805628"/>
                  <a:chExt cx="455709" cy="251245"/>
                </a:xfrm>
              </p:grpSpPr>
              <p:grpSp>
                <p:nvGrpSpPr>
                  <p:cNvPr id="823" name="Group 822"/>
                  <p:cNvGrpSpPr>
                    <a:grpSpLocks noChangeAspect="1"/>
                  </p:cNvGrpSpPr>
                  <p:nvPr/>
                </p:nvGrpSpPr>
                <p:grpSpPr>
                  <a:xfrm>
                    <a:off x="1543891" y="1805628"/>
                    <a:ext cx="171450" cy="190500"/>
                    <a:chOff x="2667000" y="1828800"/>
                    <a:chExt cx="342900" cy="381000"/>
                  </a:xfrm>
                </p:grpSpPr>
                <p:cxnSp>
                  <p:nvCxnSpPr>
                    <p:cNvPr id="828" name="Straight Connector 827"/>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29" name="Straight Connector 828"/>
                    <p:cNvCxnSpPr>
                      <a:endCxn id="830"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30" name="Isosceles Triangle 829"/>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24" name="Group 823"/>
                  <p:cNvGrpSpPr/>
                  <p:nvPr/>
                </p:nvGrpSpPr>
                <p:grpSpPr>
                  <a:xfrm>
                    <a:off x="1398611" y="1862778"/>
                    <a:ext cx="184241" cy="194095"/>
                    <a:chOff x="1403648" y="1862778"/>
                    <a:chExt cx="184241" cy="194095"/>
                  </a:xfrm>
                </p:grpSpPr>
                <p:sp>
                  <p:nvSpPr>
                    <p:cNvPr id="826" name="Oval 825"/>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27" name="Straight Arrow Connector 826"/>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25" name="Straight Connector 824"/>
                  <p:cNvCxnSpPr>
                    <a:stCxn id="826"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93" name="Group 792"/>
                <p:cNvGrpSpPr/>
                <p:nvPr/>
              </p:nvGrpSpPr>
              <p:grpSpPr>
                <a:xfrm>
                  <a:off x="1259632" y="2025627"/>
                  <a:ext cx="455709" cy="251245"/>
                  <a:chOff x="1259632" y="1805628"/>
                  <a:chExt cx="455709" cy="251245"/>
                </a:xfrm>
              </p:grpSpPr>
              <p:grpSp>
                <p:nvGrpSpPr>
                  <p:cNvPr id="815" name="Group 814"/>
                  <p:cNvGrpSpPr>
                    <a:grpSpLocks noChangeAspect="1"/>
                  </p:cNvGrpSpPr>
                  <p:nvPr/>
                </p:nvGrpSpPr>
                <p:grpSpPr>
                  <a:xfrm>
                    <a:off x="1543891" y="1805628"/>
                    <a:ext cx="171450" cy="190500"/>
                    <a:chOff x="2667000" y="1828800"/>
                    <a:chExt cx="342900" cy="381000"/>
                  </a:xfrm>
                </p:grpSpPr>
                <p:cxnSp>
                  <p:nvCxnSpPr>
                    <p:cNvPr id="820" name="Straight Connector 819"/>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21" name="Straight Connector 820"/>
                    <p:cNvCxnSpPr>
                      <a:endCxn id="822"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22" name="Isosceles Triangle 821"/>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16" name="Group 815"/>
                  <p:cNvGrpSpPr/>
                  <p:nvPr/>
                </p:nvGrpSpPr>
                <p:grpSpPr>
                  <a:xfrm>
                    <a:off x="1398611" y="1862778"/>
                    <a:ext cx="184241" cy="194095"/>
                    <a:chOff x="1403648" y="1862778"/>
                    <a:chExt cx="184241" cy="194095"/>
                  </a:xfrm>
                </p:grpSpPr>
                <p:sp>
                  <p:nvSpPr>
                    <p:cNvPr id="818" name="Oval 817"/>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19" name="Straight Arrow Connector 818"/>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17" name="Straight Connector 816"/>
                  <p:cNvCxnSpPr>
                    <a:stCxn id="818"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94" name="Group 793"/>
                <p:cNvGrpSpPr/>
                <p:nvPr/>
              </p:nvGrpSpPr>
              <p:grpSpPr>
                <a:xfrm>
                  <a:off x="1259632" y="2241651"/>
                  <a:ext cx="455709" cy="251245"/>
                  <a:chOff x="1259632" y="1805628"/>
                  <a:chExt cx="455709" cy="251245"/>
                </a:xfrm>
              </p:grpSpPr>
              <p:grpSp>
                <p:nvGrpSpPr>
                  <p:cNvPr id="807" name="Group 806"/>
                  <p:cNvGrpSpPr>
                    <a:grpSpLocks noChangeAspect="1"/>
                  </p:cNvGrpSpPr>
                  <p:nvPr/>
                </p:nvGrpSpPr>
                <p:grpSpPr>
                  <a:xfrm>
                    <a:off x="1543891" y="1805628"/>
                    <a:ext cx="171450" cy="190500"/>
                    <a:chOff x="2667000" y="1828800"/>
                    <a:chExt cx="342900" cy="381000"/>
                  </a:xfrm>
                </p:grpSpPr>
                <p:cxnSp>
                  <p:nvCxnSpPr>
                    <p:cNvPr id="812" name="Straight Connector 811"/>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13" name="Straight Connector 812"/>
                    <p:cNvCxnSpPr>
                      <a:endCxn id="814"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14" name="Isosceles Triangle 813"/>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08" name="Group 807"/>
                  <p:cNvGrpSpPr/>
                  <p:nvPr/>
                </p:nvGrpSpPr>
                <p:grpSpPr>
                  <a:xfrm>
                    <a:off x="1398611" y="1862778"/>
                    <a:ext cx="184241" cy="194095"/>
                    <a:chOff x="1403648" y="1862778"/>
                    <a:chExt cx="184241" cy="194095"/>
                  </a:xfrm>
                </p:grpSpPr>
                <p:sp>
                  <p:nvSpPr>
                    <p:cNvPr id="810" name="Oval 809"/>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11" name="Straight Arrow Connector 810"/>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09" name="Straight Connector 808"/>
                  <p:cNvCxnSpPr>
                    <a:stCxn id="810"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95" name="Group 794"/>
                <p:cNvGrpSpPr/>
                <p:nvPr/>
              </p:nvGrpSpPr>
              <p:grpSpPr>
                <a:xfrm>
                  <a:off x="1259632" y="2457675"/>
                  <a:ext cx="455709" cy="251245"/>
                  <a:chOff x="1259632" y="1805628"/>
                  <a:chExt cx="455709" cy="251245"/>
                </a:xfrm>
              </p:grpSpPr>
              <p:grpSp>
                <p:nvGrpSpPr>
                  <p:cNvPr id="799" name="Group 798"/>
                  <p:cNvGrpSpPr>
                    <a:grpSpLocks noChangeAspect="1"/>
                  </p:cNvGrpSpPr>
                  <p:nvPr/>
                </p:nvGrpSpPr>
                <p:grpSpPr>
                  <a:xfrm>
                    <a:off x="1543891" y="1805628"/>
                    <a:ext cx="171450" cy="190500"/>
                    <a:chOff x="2667000" y="1828800"/>
                    <a:chExt cx="342900" cy="381000"/>
                  </a:xfrm>
                </p:grpSpPr>
                <p:cxnSp>
                  <p:nvCxnSpPr>
                    <p:cNvPr id="804" name="Straight Connector 803"/>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805" name="Straight Connector 804"/>
                    <p:cNvCxnSpPr>
                      <a:endCxn id="806"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806" name="Isosceles Triangle 805"/>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800" name="Group 799"/>
                  <p:cNvGrpSpPr/>
                  <p:nvPr/>
                </p:nvGrpSpPr>
                <p:grpSpPr>
                  <a:xfrm>
                    <a:off x="1398611" y="1862778"/>
                    <a:ext cx="184241" cy="194095"/>
                    <a:chOff x="1403648" y="1862778"/>
                    <a:chExt cx="184241" cy="194095"/>
                  </a:xfrm>
                </p:grpSpPr>
                <p:sp>
                  <p:nvSpPr>
                    <p:cNvPr id="802" name="Oval 801"/>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803" name="Straight Arrow Connector 802"/>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801" name="Straight Connector 800"/>
                  <p:cNvCxnSpPr>
                    <a:stCxn id="802"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796" name="Straight Connector 795"/>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797" name="Straight Connector 796"/>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98" name="Rectangle 797"/>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sp>
            <p:nvSpPr>
              <p:cNvPr id="735" name="Rectangle 734"/>
              <p:cNvSpPr/>
              <p:nvPr/>
            </p:nvSpPr>
            <p:spPr bwMode="auto">
              <a:xfrm flipH="1">
                <a:off x="5491269" y="2442559"/>
                <a:ext cx="432048" cy="449468"/>
              </a:xfrm>
              <a:prstGeom prst="rect">
                <a:avLst/>
              </a:prstGeom>
              <a:solidFill>
                <a:srgbClr val="FFC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nvGrpSpPr>
              <p:cNvPr id="736" name="Group 735"/>
              <p:cNvGrpSpPr/>
              <p:nvPr/>
            </p:nvGrpSpPr>
            <p:grpSpPr>
              <a:xfrm flipH="1">
                <a:off x="4406446" y="3621255"/>
                <a:ext cx="959765" cy="899317"/>
                <a:chOff x="755576" y="1809603"/>
                <a:chExt cx="959765" cy="899317"/>
              </a:xfrm>
            </p:grpSpPr>
            <p:grpSp>
              <p:nvGrpSpPr>
                <p:cNvPr id="753" name="Group 752"/>
                <p:cNvGrpSpPr/>
                <p:nvPr/>
              </p:nvGrpSpPr>
              <p:grpSpPr>
                <a:xfrm>
                  <a:off x="1259632" y="1809603"/>
                  <a:ext cx="455709" cy="251245"/>
                  <a:chOff x="1259632" y="1805628"/>
                  <a:chExt cx="455709" cy="251245"/>
                </a:xfrm>
              </p:grpSpPr>
              <p:grpSp>
                <p:nvGrpSpPr>
                  <p:cNvPr id="784" name="Group 783"/>
                  <p:cNvGrpSpPr>
                    <a:grpSpLocks noChangeAspect="1"/>
                  </p:cNvGrpSpPr>
                  <p:nvPr/>
                </p:nvGrpSpPr>
                <p:grpSpPr>
                  <a:xfrm>
                    <a:off x="1543891" y="1805628"/>
                    <a:ext cx="171450" cy="190500"/>
                    <a:chOff x="2667000" y="1828800"/>
                    <a:chExt cx="342900" cy="381000"/>
                  </a:xfrm>
                </p:grpSpPr>
                <p:cxnSp>
                  <p:nvCxnSpPr>
                    <p:cNvPr id="789" name="Straight Connector 788"/>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790" name="Straight Connector 789"/>
                    <p:cNvCxnSpPr>
                      <a:endCxn id="791"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791" name="Isosceles Triangle 790"/>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85" name="Group 784"/>
                  <p:cNvGrpSpPr/>
                  <p:nvPr/>
                </p:nvGrpSpPr>
                <p:grpSpPr>
                  <a:xfrm>
                    <a:off x="1398611" y="1862778"/>
                    <a:ext cx="184241" cy="194095"/>
                    <a:chOff x="1403648" y="1862778"/>
                    <a:chExt cx="184241" cy="194095"/>
                  </a:xfrm>
                </p:grpSpPr>
                <p:sp>
                  <p:nvSpPr>
                    <p:cNvPr id="787" name="Oval 786"/>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788" name="Straight Arrow Connector 787"/>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786" name="Straight Connector 785"/>
                  <p:cNvCxnSpPr>
                    <a:stCxn id="787"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54" name="Group 753"/>
                <p:cNvGrpSpPr/>
                <p:nvPr/>
              </p:nvGrpSpPr>
              <p:grpSpPr>
                <a:xfrm>
                  <a:off x="1259632" y="2025627"/>
                  <a:ext cx="455709" cy="251245"/>
                  <a:chOff x="1259632" y="1805628"/>
                  <a:chExt cx="455709" cy="251245"/>
                </a:xfrm>
              </p:grpSpPr>
              <p:grpSp>
                <p:nvGrpSpPr>
                  <p:cNvPr id="776" name="Group 775"/>
                  <p:cNvGrpSpPr>
                    <a:grpSpLocks noChangeAspect="1"/>
                  </p:cNvGrpSpPr>
                  <p:nvPr/>
                </p:nvGrpSpPr>
                <p:grpSpPr>
                  <a:xfrm>
                    <a:off x="1543891" y="1805628"/>
                    <a:ext cx="171450" cy="190500"/>
                    <a:chOff x="2667000" y="1828800"/>
                    <a:chExt cx="342900" cy="381000"/>
                  </a:xfrm>
                </p:grpSpPr>
                <p:cxnSp>
                  <p:nvCxnSpPr>
                    <p:cNvPr id="781" name="Straight Connector 780"/>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782" name="Straight Connector 781"/>
                    <p:cNvCxnSpPr>
                      <a:endCxn id="783"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783" name="Isosceles Triangle 782"/>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77" name="Group 776"/>
                  <p:cNvGrpSpPr/>
                  <p:nvPr/>
                </p:nvGrpSpPr>
                <p:grpSpPr>
                  <a:xfrm>
                    <a:off x="1398611" y="1862778"/>
                    <a:ext cx="184241" cy="194095"/>
                    <a:chOff x="1403648" y="1862778"/>
                    <a:chExt cx="184241" cy="194095"/>
                  </a:xfrm>
                </p:grpSpPr>
                <p:sp>
                  <p:nvSpPr>
                    <p:cNvPr id="779" name="Oval 778"/>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780" name="Straight Arrow Connector 779"/>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778" name="Straight Connector 777"/>
                  <p:cNvCxnSpPr>
                    <a:stCxn id="779"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55" name="Group 754"/>
                <p:cNvGrpSpPr/>
                <p:nvPr/>
              </p:nvGrpSpPr>
              <p:grpSpPr>
                <a:xfrm>
                  <a:off x="1259632" y="2241651"/>
                  <a:ext cx="455709" cy="251245"/>
                  <a:chOff x="1259632" y="1805628"/>
                  <a:chExt cx="455709" cy="251245"/>
                </a:xfrm>
              </p:grpSpPr>
              <p:grpSp>
                <p:nvGrpSpPr>
                  <p:cNvPr id="768" name="Group 767"/>
                  <p:cNvGrpSpPr>
                    <a:grpSpLocks noChangeAspect="1"/>
                  </p:cNvGrpSpPr>
                  <p:nvPr/>
                </p:nvGrpSpPr>
                <p:grpSpPr>
                  <a:xfrm>
                    <a:off x="1543891" y="1805628"/>
                    <a:ext cx="171450" cy="190500"/>
                    <a:chOff x="2667000" y="1828800"/>
                    <a:chExt cx="342900" cy="381000"/>
                  </a:xfrm>
                </p:grpSpPr>
                <p:cxnSp>
                  <p:nvCxnSpPr>
                    <p:cNvPr id="773" name="Straight Connector 772"/>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774" name="Straight Connector 773"/>
                    <p:cNvCxnSpPr>
                      <a:endCxn id="775"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775" name="Isosceles Triangle 774"/>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69" name="Group 768"/>
                  <p:cNvGrpSpPr/>
                  <p:nvPr/>
                </p:nvGrpSpPr>
                <p:grpSpPr>
                  <a:xfrm>
                    <a:off x="1398611" y="1862778"/>
                    <a:ext cx="184241" cy="194095"/>
                    <a:chOff x="1403648" y="1862778"/>
                    <a:chExt cx="184241" cy="194095"/>
                  </a:xfrm>
                </p:grpSpPr>
                <p:sp>
                  <p:nvSpPr>
                    <p:cNvPr id="771" name="Oval 770"/>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772" name="Straight Arrow Connector 771"/>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770" name="Straight Connector 769"/>
                  <p:cNvCxnSpPr>
                    <a:stCxn id="771"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grpSp>
              <p:nvGrpSpPr>
                <p:cNvPr id="756" name="Group 755"/>
                <p:cNvGrpSpPr/>
                <p:nvPr/>
              </p:nvGrpSpPr>
              <p:grpSpPr>
                <a:xfrm>
                  <a:off x="1259632" y="2457675"/>
                  <a:ext cx="455709" cy="251245"/>
                  <a:chOff x="1259632" y="1805628"/>
                  <a:chExt cx="455709" cy="251245"/>
                </a:xfrm>
              </p:grpSpPr>
              <p:grpSp>
                <p:nvGrpSpPr>
                  <p:cNvPr id="760" name="Group 759"/>
                  <p:cNvGrpSpPr>
                    <a:grpSpLocks noChangeAspect="1"/>
                  </p:cNvGrpSpPr>
                  <p:nvPr/>
                </p:nvGrpSpPr>
                <p:grpSpPr>
                  <a:xfrm>
                    <a:off x="1543891" y="1805628"/>
                    <a:ext cx="171450" cy="190500"/>
                    <a:chOff x="2667000" y="1828800"/>
                    <a:chExt cx="342900" cy="381000"/>
                  </a:xfrm>
                </p:grpSpPr>
                <p:cxnSp>
                  <p:nvCxnSpPr>
                    <p:cNvPr id="765" name="Straight Connector 764"/>
                    <p:cNvCxnSpPr/>
                    <p:nvPr/>
                  </p:nvCxnSpPr>
                  <p:spPr bwMode="auto">
                    <a:xfrm>
                      <a:off x="2667000" y="2209800"/>
                      <a:ext cx="228600" cy="0"/>
                    </a:xfrm>
                    <a:prstGeom prst="line">
                      <a:avLst/>
                    </a:prstGeom>
                    <a:solidFill>
                      <a:srgbClr val="00CC99"/>
                    </a:solidFill>
                    <a:ln w="12700" cap="flat" cmpd="sng" algn="ctr">
                      <a:solidFill>
                        <a:srgbClr val="000000"/>
                      </a:solidFill>
                      <a:prstDash val="solid"/>
                      <a:round/>
                      <a:headEnd type="none" w="med" len="med"/>
                      <a:tailEnd type="none" w="med" len="med"/>
                    </a:ln>
                    <a:effectLst/>
                  </p:spPr>
                </p:cxnSp>
                <p:cxnSp>
                  <p:nvCxnSpPr>
                    <p:cNvPr id="766" name="Straight Connector 765"/>
                    <p:cNvCxnSpPr>
                      <a:endCxn id="767" idx="0"/>
                    </p:cNvCxnSpPr>
                    <p:nvPr/>
                  </p:nvCxnSpPr>
                  <p:spPr bwMode="auto">
                    <a:xfrm flipV="1">
                      <a:off x="2895600" y="2057400"/>
                      <a:ext cx="0" cy="152400"/>
                    </a:xfrm>
                    <a:prstGeom prst="line">
                      <a:avLst/>
                    </a:prstGeom>
                    <a:solidFill>
                      <a:srgbClr val="00CC99"/>
                    </a:solidFill>
                    <a:ln w="12700" cap="flat" cmpd="sng" algn="ctr">
                      <a:solidFill>
                        <a:srgbClr val="000000"/>
                      </a:solidFill>
                      <a:prstDash val="solid"/>
                      <a:round/>
                      <a:headEnd type="none" w="med" len="med"/>
                      <a:tailEnd type="none" w="med" len="med"/>
                    </a:ln>
                    <a:effectLst/>
                  </p:spPr>
                </p:cxnSp>
                <p:sp>
                  <p:nvSpPr>
                    <p:cNvPr id="767" name="Isosceles Triangle 766"/>
                    <p:cNvSpPr/>
                    <p:nvPr/>
                  </p:nvSpPr>
                  <p:spPr bwMode="auto">
                    <a:xfrm rot="10800000">
                      <a:off x="2781300" y="1828800"/>
                      <a:ext cx="228600" cy="228600"/>
                    </a:xfrm>
                    <a:prstGeom prst="triangle">
                      <a:avLst/>
                    </a:prstGeom>
                    <a:solidFill>
                      <a:srgbClr val="00CC99"/>
                    </a:solid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grpSp>
              <p:grpSp>
                <p:nvGrpSpPr>
                  <p:cNvPr id="761" name="Group 760"/>
                  <p:cNvGrpSpPr/>
                  <p:nvPr/>
                </p:nvGrpSpPr>
                <p:grpSpPr>
                  <a:xfrm>
                    <a:off x="1398611" y="1862778"/>
                    <a:ext cx="184241" cy="194095"/>
                    <a:chOff x="1403648" y="1862778"/>
                    <a:chExt cx="184241" cy="194095"/>
                  </a:xfrm>
                </p:grpSpPr>
                <p:sp>
                  <p:nvSpPr>
                    <p:cNvPr id="763" name="Oval 762"/>
                    <p:cNvSpPr>
                      <a:spLocks noChangeAspect="1"/>
                    </p:cNvSpPr>
                    <p:nvPr/>
                  </p:nvSpPr>
                  <p:spPr bwMode="auto">
                    <a:xfrm>
                      <a:off x="1420064" y="1931659"/>
                      <a:ext cx="123827" cy="113683"/>
                    </a:xfrm>
                    <a:prstGeom prst="ellipse">
                      <a:avLst/>
                    </a:prstGeom>
                    <a:noFill/>
                    <a:ln w="12700" cap="flat" cmpd="sng" algn="ctr">
                      <a:solidFill>
                        <a:srgbClr val="000000"/>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latin typeface="Arial" charset="0"/>
                      </a:endParaRPr>
                    </a:p>
                  </p:txBody>
                </p:sp>
                <p:cxnSp>
                  <p:nvCxnSpPr>
                    <p:cNvPr id="764" name="Straight Arrow Connector 763"/>
                    <p:cNvCxnSpPr>
                      <a:cxnSpLocks noChangeAspect="1"/>
                    </p:cNvCxnSpPr>
                    <p:nvPr/>
                  </p:nvCxnSpPr>
                  <p:spPr bwMode="auto">
                    <a:xfrm flipV="1">
                      <a:off x="1403648" y="1862778"/>
                      <a:ext cx="184241" cy="194095"/>
                    </a:xfrm>
                    <a:prstGeom prst="straightConnector1">
                      <a:avLst/>
                    </a:prstGeom>
                    <a:solidFill>
                      <a:srgbClr val="00CC99"/>
                    </a:solidFill>
                    <a:ln w="12700" cap="flat" cmpd="sng" algn="ctr">
                      <a:solidFill>
                        <a:srgbClr val="000000"/>
                      </a:solidFill>
                      <a:prstDash val="solid"/>
                      <a:round/>
                      <a:headEnd type="none" w="med" len="med"/>
                      <a:tailEnd type="arrow"/>
                    </a:ln>
                    <a:effectLst/>
                  </p:spPr>
                </p:cxnSp>
              </p:grpSp>
              <p:cxnSp>
                <p:nvCxnSpPr>
                  <p:cNvPr id="762" name="Straight Connector 761"/>
                  <p:cNvCxnSpPr>
                    <a:stCxn id="763" idx="2"/>
                  </p:cNvCxnSpPr>
                  <p:nvPr/>
                </p:nvCxnSpPr>
                <p:spPr bwMode="auto">
                  <a:xfrm flipH="1" flipV="1">
                    <a:off x="1259632" y="1988500"/>
                    <a:ext cx="155395" cy="1"/>
                  </a:xfrm>
                  <a:prstGeom prst="line">
                    <a:avLst/>
                  </a:prstGeom>
                  <a:solidFill>
                    <a:srgbClr val="00B8FF"/>
                  </a:solidFill>
                  <a:ln w="9525" cap="flat" cmpd="sng" algn="ctr">
                    <a:solidFill>
                      <a:srgbClr val="000000"/>
                    </a:solidFill>
                    <a:prstDash val="solid"/>
                    <a:round/>
                    <a:headEnd type="none" w="med" len="med"/>
                    <a:tailEnd type="none" w="med" len="med"/>
                  </a:ln>
                  <a:effectLst/>
                </p:spPr>
              </p:cxnSp>
            </p:grpSp>
            <p:cxnSp>
              <p:nvCxnSpPr>
                <p:cNvPr id="757" name="Straight Connector 756"/>
                <p:cNvCxnSpPr/>
                <p:nvPr/>
              </p:nvCxnSpPr>
              <p:spPr bwMode="auto">
                <a:xfrm>
                  <a:off x="1259632" y="1992476"/>
                  <a:ext cx="0" cy="648072"/>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758" name="Straight Connector 757"/>
                <p:cNvCxnSpPr/>
                <p:nvPr/>
              </p:nvCxnSpPr>
              <p:spPr bwMode="auto">
                <a:xfrm flipH="1">
                  <a:off x="1115616" y="2304684"/>
                  <a:ext cx="14401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59" name="Rectangle 758"/>
                <p:cNvSpPr/>
                <p:nvPr/>
              </p:nvSpPr>
              <p:spPr bwMode="auto">
                <a:xfrm>
                  <a:off x="755576" y="2236680"/>
                  <a:ext cx="360040" cy="144065"/>
                </a:xfrm>
                <a:prstGeom prst="rect">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grpSp>
          <p:cxnSp>
            <p:nvCxnSpPr>
              <p:cNvPr id="737" name="Elbow Connector 736"/>
              <p:cNvCxnSpPr>
                <a:stCxn id="798" idx="1"/>
              </p:cNvCxnSpPr>
              <p:nvPr/>
            </p:nvCxnSpPr>
            <p:spPr bwMode="auto">
              <a:xfrm rot="10800000" flipH="1" flipV="1">
                <a:off x="5366210" y="2116459"/>
                <a:ext cx="62529" cy="400207"/>
              </a:xfrm>
              <a:prstGeom prst="bentConnector2">
                <a:avLst/>
              </a:prstGeom>
              <a:solidFill>
                <a:srgbClr val="00B8FF"/>
              </a:solidFill>
              <a:ln w="9525" cap="flat" cmpd="sng" algn="ctr">
                <a:solidFill>
                  <a:srgbClr val="000000"/>
                </a:solidFill>
                <a:prstDash val="solid"/>
                <a:round/>
                <a:headEnd type="none" w="med" len="med"/>
                <a:tailEnd type="none" w="med" len="med"/>
              </a:ln>
              <a:effectLst/>
            </p:spPr>
          </p:cxnSp>
          <p:cxnSp>
            <p:nvCxnSpPr>
              <p:cNvPr id="738" name="Elbow Connector 737"/>
              <p:cNvCxnSpPr>
                <a:stCxn id="759" idx="1"/>
              </p:cNvCxnSpPr>
              <p:nvPr/>
            </p:nvCxnSpPr>
            <p:spPr bwMode="auto">
              <a:xfrm flipV="1">
                <a:off x="5366211" y="3505200"/>
                <a:ext cx="67007" cy="615165"/>
              </a:xfrm>
              <a:prstGeom prst="bentConnector2">
                <a:avLst/>
              </a:prstGeom>
              <a:solidFill>
                <a:srgbClr val="00B8FF"/>
              </a:solidFill>
              <a:ln w="9525" cap="flat" cmpd="sng" algn="ctr">
                <a:solidFill>
                  <a:srgbClr val="000000"/>
                </a:solidFill>
                <a:prstDash val="solid"/>
                <a:round/>
                <a:headEnd type="none" w="med" len="med"/>
                <a:tailEnd type="none" w="med" len="med"/>
              </a:ln>
              <a:effectLst/>
            </p:spPr>
          </p:cxnSp>
          <p:cxnSp>
            <p:nvCxnSpPr>
              <p:cNvPr id="739" name="Straight Connector 738"/>
              <p:cNvCxnSpPr/>
              <p:nvPr/>
            </p:nvCxnSpPr>
            <p:spPr bwMode="auto">
              <a:xfrm>
                <a:off x="5428739" y="2516666"/>
                <a:ext cx="62530" cy="1"/>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40" name="TextBox 739"/>
              <p:cNvSpPr txBox="1"/>
              <p:nvPr/>
            </p:nvSpPr>
            <p:spPr>
              <a:xfrm flipH="1">
                <a:off x="5493658" y="2527408"/>
                <a:ext cx="434055" cy="5829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chemeClr val="tx1"/>
                    </a:solidFill>
                    <a:effectLst/>
                    <a:uLnTx/>
                    <a:uFillTx/>
                  </a:rPr>
                  <a:t>BB</a:t>
                </a:r>
              </a:p>
            </p:txBody>
          </p:sp>
          <p:cxnSp>
            <p:nvCxnSpPr>
              <p:cNvPr id="741" name="Straight Connector 740"/>
              <p:cNvCxnSpPr/>
              <p:nvPr/>
            </p:nvCxnSpPr>
            <p:spPr bwMode="auto">
              <a:xfrm flipH="1">
                <a:off x="5925324" y="2549329"/>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cxnSp>
            <p:nvCxnSpPr>
              <p:cNvPr id="742" name="Straight Connector 741"/>
              <p:cNvCxnSpPr/>
              <p:nvPr/>
            </p:nvCxnSpPr>
            <p:spPr bwMode="auto">
              <a:xfrm flipH="1">
                <a:off x="5925324" y="3505200"/>
                <a:ext cx="81486" cy="0"/>
              </a:xfrm>
              <a:prstGeom prst="line">
                <a:avLst/>
              </a:prstGeom>
              <a:solidFill>
                <a:srgbClr val="00B8FF"/>
              </a:solidFill>
              <a:ln w="9525" cap="flat" cmpd="sng" algn="ctr">
                <a:solidFill>
                  <a:srgbClr val="000000"/>
                </a:solidFill>
                <a:prstDash val="solid"/>
                <a:round/>
                <a:headEnd type="none" w="med" len="med"/>
                <a:tailEnd type="none" w="med" len="med"/>
              </a:ln>
              <a:effectLst/>
            </p:spPr>
          </p:cxnSp>
          <p:sp>
            <p:nvSpPr>
              <p:cNvPr id="743" name="TextBox 742"/>
              <p:cNvSpPr txBox="1"/>
              <p:nvPr/>
            </p:nvSpPr>
            <p:spPr>
              <a:xfrm>
                <a:off x="4999163" y="1973930"/>
                <a:ext cx="492101" cy="33309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rPr>
                  <a:t>RF</a:t>
                </a:r>
              </a:p>
            </p:txBody>
          </p:sp>
          <p:sp>
            <p:nvSpPr>
              <p:cNvPr id="744" name="TextBox 743"/>
              <p:cNvSpPr txBox="1"/>
              <p:nvPr/>
            </p:nvSpPr>
            <p:spPr>
              <a:xfrm>
                <a:off x="4997843" y="3982735"/>
                <a:ext cx="495829" cy="33309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rPr>
                  <a:t>RF</a:t>
                </a:r>
              </a:p>
            </p:txBody>
          </p:sp>
          <p:sp>
            <p:nvSpPr>
              <p:cNvPr id="745" name="TextBox 744"/>
              <p:cNvSpPr txBox="1"/>
              <p:nvPr/>
            </p:nvSpPr>
            <p:spPr>
              <a:xfrm>
                <a:off x="2922956" y="2633488"/>
                <a:ext cx="792088" cy="79109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rPr>
                  <a:t>H</a:t>
                </a:r>
              </a:p>
            </p:txBody>
          </p:sp>
          <p:cxnSp>
            <p:nvCxnSpPr>
              <p:cNvPr id="746" name="Elbow Connector 745"/>
              <p:cNvCxnSpPr>
                <a:stCxn id="731" idx="1"/>
              </p:cNvCxnSpPr>
              <p:nvPr/>
            </p:nvCxnSpPr>
            <p:spPr bwMode="auto">
              <a:xfrm rot="10800000">
                <a:off x="1008068" y="3505232"/>
                <a:ext cx="51024" cy="646059"/>
              </a:xfrm>
              <a:prstGeom prst="bentConnector2">
                <a:avLst/>
              </a:prstGeom>
              <a:solidFill>
                <a:srgbClr val="89BA17"/>
              </a:solidFill>
              <a:ln w="12700" cap="flat" cmpd="sng" algn="ctr">
                <a:solidFill>
                  <a:srgbClr val="58585A"/>
                </a:solidFill>
                <a:prstDash val="solid"/>
                <a:round/>
                <a:headEnd type="none" w="med" len="med"/>
                <a:tailEnd type="none" w="med" len="med"/>
              </a:ln>
              <a:effectLst/>
            </p:spPr>
          </p:cxnSp>
          <p:sp>
            <p:nvSpPr>
              <p:cNvPr id="747" name="Oval 746"/>
              <p:cNvSpPr/>
              <p:nvPr/>
            </p:nvSpPr>
            <p:spPr bwMode="auto">
              <a:xfrm>
                <a:off x="1652098" y="2835186"/>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sp>
            <p:nvSpPr>
              <p:cNvPr id="748" name="Oval 747"/>
              <p:cNvSpPr/>
              <p:nvPr/>
            </p:nvSpPr>
            <p:spPr bwMode="auto">
              <a:xfrm>
                <a:off x="1652098" y="3044427"/>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sp>
            <p:nvSpPr>
              <p:cNvPr id="749" name="Oval 748"/>
              <p:cNvSpPr/>
              <p:nvPr/>
            </p:nvSpPr>
            <p:spPr bwMode="auto">
              <a:xfrm>
                <a:off x="1652098" y="3254702"/>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sp>
            <p:nvSpPr>
              <p:cNvPr id="750" name="Oval 749"/>
              <p:cNvSpPr/>
              <p:nvPr/>
            </p:nvSpPr>
            <p:spPr bwMode="auto">
              <a:xfrm>
                <a:off x="4642720" y="2835186"/>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sp>
            <p:nvSpPr>
              <p:cNvPr id="751" name="Oval 750"/>
              <p:cNvSpPr/>
              <p:nvPr/>
            </p:nvSpPr>
            <p:spPr bwMode="auto">
              <a:xfrm>
                <a:off x="4642720" y="3044427"/>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sp>
            <p:nvSpPr>
              <p:cNvPr id="752" name="Oval 751"/>
              <p:cNvSpPr/>
              <p:nvPr/>
            </p:nvSpPr>
            <p:spPr bwMode="auto">
              <a:xfrm>
                <a:off x="4642720" y="3254702"/>
                <a:ext cx="61282" cy="56841"/>
              </a:xfrm>
              <a:prstGeom prst="ellipse">
                <a:avLst/>
              </a:prstGeom>
              <a:solidFill>
                <a:srgbClr val="58585A"/>
              </a:solidFill>
              <a:ln w="12700" cap="flat" cmpd="sng" algn="ctr">
                <a:solidFill>
                  <a:srgbClr val="58585A"/>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400" b="0" i="0" u="none" strike="noStrike" kern="0" cap="none" spc="0" normalizeH="0" baseline="0" noProof="0" smtClean="0">
                  <a:ln>
                    <a:noFill/>
                  </a:ln>
                  <a:solidFill>
                    <a:schemeClr val="tx1"/>
                  </a:solidFill>
                  <a:effectLst/>
                  <a:uLnTx/>
                  <a:uFillTx/>
                  <a:latin typeface="Arial" charset="0"/>
                  <a:ea typeface="+mn-ea"/>
                </a:endParaRPr>
              </a:p>
            </p:txBody>
          </p:sp>
        </p:grpSp>
        <p:sp>
          <p:nvSpPr>
            <p:cNvPr id="716" name="Rectangle 715"/>
            <p:cNvSpPr/>
            <p:nvPr/>
          </p:nvSpPr>
          <p:spPr bwMode="auto">
            <a:xfrm>
              <a:off x="5491269" y="2442559"/>
              <a:ext cx="432048" cy="1235846"/>
            </a:xfrm>
            <a:prstGeom prst="rect">
              <a:avLst/>
            </a:prstGeom>
            <a:solidFill>
              <a:srgbClr val="FFC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tx1"/>
                </a:solidFill>
                <a:effectLst/>
                <a:uLnTx/>
                <a:uFillTx/>
              </a:endParaRPr>
            </a:p>
          </p:txBody>
        </p:sp>
        <p:cxnSp>
          <p:nvCxnSpPr>
            <p:cNvPr id="717" name="Straight Connector 716"/>
            <p:cNvCxnSpPr/>
            <p:nvPr/>
          </p:nvCxnSpPr>
          <p:spPr bwMode="auto">
            <a:xfrm flipH="1">
              <a:off x="954548" y="3505200"/>
              <a:ext cx="53469" cy="0"/>
            </a:xfrm>
            <a:prstGeom prst="line">
              <a:avLst/>
            </a:prstGeom>
            <a:solidFill>
              <a:srgbClr val="89BA17"/>
            </a:solidFill>
            <a:ln w="12700" cap="flat" cmpd="sng" algn="ctr">
              <a:solidFill>
                <a:srgbClr val="58585A"/>
              </a:solidFill>
              <a:prstDash val="solid"/>
              <a:round/>
              <a:headEnd type="none" w="med" len="med"/>
              <a:tailEnd type="none" w="med" len="med"/>
            </a:ln>
            <a:effectLst/>
          </p:spPr>
        </p:cxnSp>
        <p:cxnSp>
          <p:nvCxnSpPr>
            <p:cNvPr id="718" name="Straight Connector 717"/>
            <p:cNvCxnSpPr/>
            <p:nvPr/>
          </p:nvCxnSpPr>
          <p:spPr bwMode="auto">
            <a:xfrm>
              <a:off x="5428739" y="3505200"/>
              <a:ext cx="64920" cy="0"/>
            </a:xfrm>
            <a:prstGeom prst="line">
              <a:avLst/>
            </a:prstGeom>
            <a:solidFill>
              <a:srgbClr val="89BA17"/>
            </a:solidFill>
            <a:ln w="12700" cap="flat" cmpd="sng" algn="ctr">
              <a:solidFill>
                <a:srgbClr val="58585A"/>
              </a:solidFill>
              <a:prstDash val="solid"/>
              <a:round/>
              <a:headEnd type="none" w="med" len="med"/>
              <a:tailEnd type="none" w="med" len="med"/>
            </a:ln>
            <a:effectLst/>
          </p:spPr>
        </p:cxnSp>
        <p:sp>
          <p:nvSpPr>
            <p:cNvPr id="719" name="TextBox 718"/>
            <p:cNvSpPr txBox="1"/>
            <p:nvPr/>
          </p:nvSpPr>
          <p:spPr>
            <a:xfrm>
              <a:off x="5493677" y="2890551"/>
              <a:ext cx="513138" cy="3539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chemeClr val="tx1"/>
                  </a:solidFill>
                  <a:effectLst/>
                  <a:uLnTx/>
                  <a:uFillTx/>
                </a:rPr>
                <a:t>BB</a:t>
              </a:r>
            </a:p>
          </p:txBody>
        </p:sp>
      </p:grpSp>
      <p:cxnSp>
        <p:nvCxnSpPr>
          <p:cNvPr id="949" name="Straight Connector 948"/>
          <p:cNvCxnSpPr/>
          <p:nvPr/>
        </p:nvCxnSpPr>
        <p:spPr bwMode="auto">
          <a:xfrm>
            <a:off x="4572000" y="1556792"/>
            <a:ext cx="0" cy="4759870"/>
          </a:xfrm>
          <a:prstGeom prst="line">
            <a:avLst/>
          </a:prstGeom>
          <a:solidFill>
            <a:srgbClr val="00B8FF"/>
          </a:solidFill>
          <a:ln w="9525" cap="flat" cmpd="sng" algn="ctr">
            <a:solidFill>
              <a:schemeClr val="bg2">
                <a:lumMod val="40000"/>
                <a:lumOff val="60000"/>
              </a:schemeClr>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242" name="TextBox 241"/>
              <p:cNvSpPr txBox="1"/>
              <p:nvPr/>
            </p:nvSpPr>
            <p:spPr>
              <a:xfrm>
                <a:off x="4941268" y="1579926"/>
                <a:ext cx="3763986" cy="4680064"/>
              </a:xfrm>
              <a:prstGeom prst="rect">
                <a:avLst/>
              </a:prstGeom>
              <a:noFill/>
            </p:spPr>
            <p:txBody>
              <a:bodyPr wrap="square" rtlCol="0">
                <a:spAutoFit/>
              </a:bodyPr>
              <a:lstStyle/>
              <a:p>
                <a:pPr marL="342900" indent="-342900">
                  <a:buFont typeface="Arial" panose="020B0604020202020204" pitchFamily="34" charset="0"/>
                  <a:buChar char="•"/>
                </a:pPr>
                <a:r>
                  <a:rPr lang="en-US" sz="1400" dirty="0" smtClean="0">
                    <a:solidFill>
                      <a:schemeClr val="tx1"/>
                    </a:solidFill>
                  </a:rPr>
                  <a:t>First step: Do the first matching by finding</a:t>
                </a:r>
              </a:p>
              <a:p>
                <a:pPr marL="342900" indent="-342900">
                  <a:buFont typeface="Arial" panose="020B0604020202020204" pitchFamily="34" charset="0"/>
                  <a:buChar char="•"/>
                </a:pPr>
                <a:endParaRPr lang="en-US" sz="1400" dirty="0" smtClean="0">
                  <a:solidFill>
                    <a:schemeClr val="tx1"/>
                  </a:solidFill>
                </a:endParaRPr>
              </a:p>
              <a:p>
                <a:pPr/>
                <a14:m>
                  <m:oMathPara xmlns:m="http://schemas.openxmlformats.org/officeDocument/2006/math">
                    <m:oMathParaPr>
                      <m:jc m:val="centerGroup"/>
                    </m:oMathParaPr>
                    <m:oMath xmlns:m="http://schemas.openxmlformats.org/officeDocument/2006/math">
                      <m:func>
                        <m:funcPr>
                          <m:ctrlPr>
                            <a:rPr lang="en-US" sz="1400" i="1">
                              <a:solidFill>
                                <a:schemeClr val="tx1"/>
                              </a:solidFill>
                              <a:latin typeface="Cambria Math"/>
                            </a:rPr>
                          </m:ctrlPr>
                        </m:funcPr>
                        <m:fName>
                          <m:r>
                            <m:rPr>
                              <m:lit/>
                            </m:rPr>
                            <a:rPr lang="en-US" sz="1400" b="0" i="1" smtClean="0">
                              <a:solidFill>
                                <a:schemeClr val="tx1"/>
                              </a:solidFill>
                              <a:latin typeface="Cambria Math"/>
                            </a:rPr>
                            <m:t>{</m:t>
                          </m:r>
                          <m:r>
                            <a:rPr lang="en-US" sz="1400" b="0" i="1" smtClean="0">
                              <a:solidFill>
                                <a:schemeClr val="tx1"/>
                              </a:solidFill>
                              <a:latin typeface="Cambria Math"/>
                            </a:rPr>
                            <m:t> </m:t>
                          </m:r>
                          <m:sSup>
                            <m:sSupPr>
                              <m:ctrlPr>
                                <a:rPr lang="en-US" sz="1400" i="1" smtClean="0">
                                  <a:solidFill>
                                    <a:srgbClr val="FF0000"/>
                                  </a:solidFill>
                                  <a:latin typeface="Cambria Math"/>
                                </a:rPr>
                              </m:ctrlPr>
                            </m:sSupPr>
                            <m:e>
                              <m:r>
                                <a:rPr lang="en-US" sz="1400" b="0" i="1" smtClean="0">
                                  <a:solidFill>
                                    <a:srgbClr val="FF0000"/>
                                  </a:solidFill>
                                  <a:latin typeface="Cambria Math"/>
                                </a:rPr>
                                <m:t>(</m:t>
                              </m:r>
                              <m:r>
                                <a:rPr lang="en-US" sz="1400" i="1">
                                  <a:solidFill>
                                    <a:srgbClr val="FF0000"/>
                                  </a:solidFill>
                                  <a:latin typeface="Cambria Math"/>
                                </a:rPr>
                                <m:t>𝑘</m:t>
                              </m:r>
                            </m:e>
                            <m:sup>
                              <m:r>
                                <a:rPr lang="en-US" sz="1400" i="1">
                                  <a:solidFill>
                                    <a:srgbClr val="FF0000"/>
                                  </a:solidFill>
                                  <a:latin typeface="Cambria Math"/>
                                </a:rPr>
                                <m:t>∗</m:t>
                              </m:r>
                            </m:sup>
                          </m:sSup>
                          <m:r>
                            <a:rPr lang="en-US" sz="1400" b="0" i="1" smtClean="0">
                              <a:solidFill>
                                <a:srgbClr val="FF0000"/>
                              </a:solidFill>
                              <a:latin typeface="Cambria Math"/>
                            </a:rPr>
                            <m:t>,</m:t>
                          </m:r>
                          <m:sSubSup>
                            <m:sSubSupPr>
                              <m:ctrlPr>
                                <a:rPr lang="en-US" sz="1400" i="1">
                                  <a:solidFill>
                                    <a:srgbClr val="FF0000"/>
                                  </a:solidFill>
                                  <a:latin typeface="Cambria Math"/>
                                </a:rPr>
                              </m:ctrlPr>
                            </m:sSubSupPr>
                            <m:e>
                              <m:r>
                                <a:rPr lang="en-US" sz="1400" i="1">
                                  <a:solidFill>
                                    <a:srgbClr val="FF0000"/>
                                  </a:solidFill>
                                  <a:latin typeface="Cambria Math"/>
                                </a:rPr>
                                <m:t>𝑖</m:t>
                              </m:r>
                            </m:e>
                            <m:sub>
                              <m:sSup>
                                <m:sSupPr>
                                  <m:ctrlPr>
                                    <a:rPr lang="en-US" sz="1400" b="0" i="1" smtClean="0">
                                      <a:solidFill>
                                        <a:srgbClr val="FF0000"/>
                                      </a:solidFill>
                                      <a:latin typeface="Cambria Math"/>
                                    </a:rPr>
                                  </m:ctrlPr>
                                </m:sSupPr>
                                <m:e>
                                  <m:r>
                                    <a:rPr lang="en-US" sz="1400" i="1">
                                      <a:solidFill>
                                        <a:srgbClr val="FF0000"/>
                                      </a:solidFill>
                                      <a:latin typeface="Cambria Math"/>
                                    </a:rPr>
                                    <m:t>𝑘</m:t>
                                  </m:r>
                                </m:e>
                                <m:sup>
                                  <m:r>
                                    <a:rPr lang="en-US" sz="1400" b="0" i="1" smtClean="0">
                                      <a:solidFill>
                                        <a:srgbClr val="FF0000"/>
                                      </a:solidFill>
                                      <a:latin typeface="Cambria Math"/>
                                    </a:rPr>
                                    <m:t>∗</m:t>
                                  </m:r>
                                </m:sup>
                              </m:sSup>
                            </m:sub>
                            <m:sup>
                              <m:r>
                                <a:rPr lang="en-US" sz="1400" i="1">
                                  <a:solidFill>
                                    <a:srgbClr val="FF0000"/>
                                  </a:solidFill>
                                  <a:latin typeface="Cambria Math"/>
                                </a:rPr>
                                <m:t>∗</m:t>
                              </m:r>
                            </m:sup>
                          </m:sSubSup>
                          <m:r>
                            <a:rPr lang="en-US" sz="1400" b="0" i="1" smtClean="0">
                              <a:solidFill>
                                <a:srgbClr val="FF0000"/>
                              </a:solidFill>
                              <a:latin typeface="Cambria Math"/>
                            </a:rPr>
                            <m:t>)</m:t>
                          </m:r>
                          <m:r>
                            <a:rPr lang="en-US" sz="1400" i="1">
                              <a:solidFill>
                                <a:schemeClr val="tx1"/>
                              </a:solidFill>
                              <a:latin typeface="Cambria Math"/>
                            </a:rPr>
                            <m:t>,</m:t>
                          </m:r>
                          <m:r>
                            <a:rPr lang="en-US" sz="1400" b="0" i="1" smtClean="0">
                              <a:solidFill>
                                <a:srgbClr val="0070C0"/>
                              </a:solidFill>
                              <a:latin typeface="Cambria Math"/>
                            </a:rPr>
                            <m:t>(</m:t>
                          </m:r>
                          <m:sSup>
                            <m:sSupPr>
                              <m:ctrlPr>
                                <a:rPr lang="en-US" sz="1400" b="0" i="1" smtClean="0">
                                  <a:solidFill>
                                    <a:srgbClr val="0070C0"/>
                                  </a:solidFill>
                                  <a:latin typeface="Cambria Math"/>
                                </a:rPr>
                              </m:ctrlPr>
                            </m:sSupPr>
                            <m:e>
                              <m:r>
                                <a:rPr lang="en-US" sz="1400" b="0" i="1" smtClean="0">
                                  <a:solidFill>
                                    <a:srgbClr val="0070C0"/>
                                  </a:solidFill>
                                  <a:latin typeface="Cambria Math"/>
                                </a:rPr>
                                <m:t>𝑙</m:t>
                              </m:r>
                            </m:e>
                            <m:sup>
                              <m:r>
                                <a:rPr lang="en-US" sz="1400" b="0" i="1" smtClean="0">
                                  <a:solidFill>
                                    <a:srgbClr val="0070C0"/>
                                  </a:solidFill>
                                  <a:latin typeface="Cambria Math"/>
                                </a:rPr>
                                <m:t>∗</m:t>
                              </m:r>
                            </m:sup>
                          </m:sSup>
                          <m:r>
                            <a:rPr lang="en-US" sz="1400" b="0" i="1" smtClean="0">
                              <a:solidFill>
                                <a:srgbClr val="0070C0"/>
                              </a:solidFill>
                              <a:latin typeface="Cambria Math"/>
                            </a:rPr>
                            <m:t>,</m:t>
                          </m:r>
                          <m:sSubSup>
                            <m:sSubSupPr>
                              <m:ctrlPr>
                                <a:rPr lang="en-US" sz="1400" i="1">
                                  <a:solidFill>
                                    <a:srgbClr val="0070C0"/>
                                  </a:solidFill>
                                  <a:latin typeface="Cambria Math"/>
                                </a:rPr>
                              </m:ctrlPr>
                            </m:sSubSupPr>
                            <m:e>
                              <m:r>
                                <a:rPr lang="en-US" sz="1400" i="1">
                                  <a:solidFill>
                                    <a:srgbClr val="0070C0"/>
                                  </a:solidFill>
                                  <a:latin typeface="Cambria Math"/>
                                </a:rPr>
                                <m:t>𝑗</m:t>
                              </m:r>
                            </m:e>
                            <m:sub>
                              <m:sSup>
                                <m:sSupPr>
                                  <m:ctrlPr>
                                    <a:rPr lang="en-US" sz="1400" b="0" i="1" smtClean="0">
                                      <a:solidFill>
                                        <a:srgbClr val="0070C0"/>
                                      </a:solidFill>
                                      <a:latin typeface="Cambria Math"/>
                                    </a:rPr>
                                  </m:ctrlPr>
                                </m:sSupPr>
                                <m:e>
                                  <m:r>
                                    <a:rPr lang="en-US" sz="1400" i="1">
                                      <a:solidFill>
                                        <a:srgbClr val="0070C0"/>
                                      </a:solidFill>
                                      <a:latin typeface="Cambria Math"/>
                                    </a:rPr>
                                    <m:t>𝑙</m:t>
                                  </m:r>
                                </m:e>
                                <m:sup>
                                  <m:r>
                                    <a:rPr lang="en-US" sz="1400" b="0" i="1" smtClean="0">
                                      <a:solidFill>
                                        <a:srgbClr val="0070C0"/>
                                      </a:solidFill>
                                      <a:latin typeface="Cambria Math"/>
                                    </a:rPr>
                                    <m:t>∗</m:t>
                                  </m:r>
                                </m:sup>
                              </m:sSup>
                            </m:sub>
                            <m:sup>
                              <m:r>
                                <a:rPr lang="en-US" sz="1400" i="1">
                                  <a:solidFill>
                                    <a:srgbClr val="0070C0"/>
                                  </a:solidFill>
                                  <a:latin typeface="Cambria Math"/>
                                </a:rPr>
                                <m:t>∗</m:t>
                              </m:r>
                            </m:sup>
                          </m:sSubSup>
                          <m:r>
                            <a:rPr lang="en-US" sz="1400" b="0" i="1" smtClean="0">
                              <a:solidFill>
                                <a:srgbClr val="0070C0"/>
                              </a:solidFill>
                              <a:latin typeface="Cambria Math"/>
                            </a:rPr>
                            <m:t>)</m:t>
                          </m:r>
                          <m:r>
                            <m:rPr>
                              <m:lit/>
                            </m:rPr>
                            <a:rPr lang="en-US" sz="1400" b="0" i="1" smtClean="0">
                              <a:solidFill>
                                <a:schemeClr val="tx1"/>
                              </a:solidFill>
                              <a:latin typeface="Cambria Math"/>
                            </a:rPr>
                            <m:t>}</m:t>
                          </m:r>
                          <m:r>
                            <a:rPr lang="en-US" sz="1400" i="1">
                              <a:solidFill>
                                <a:schemeClr val="tx1"/>
                              </a:solidFill>
                              <a:latin typeface="Cambria Math"/>
                            </a:rPr>
                            <m:t> =</m:t>
                          </m:r>
                          <m:limLow>
                            <m:limLowPr>
                              <m:ctrlPr>
                                <a:rPr lang="en-US" sz="1400" i="1">
                                  <a:solidFill>
                                    <a:schemeClr val="tx1"/>
                                  </a:solidFill>
                                  <a:latin typeface="Cambria Math"/>
                                </a:rPr>
                              </m:ctrlPr>
                            </m:limLowPr>
                            <m:e>
                              <m:r>
                                <m:rPr>
                                  <m:sty m:val="p"/>
                                </m:rPr>
                                <a:rPr lang="en-US" sz="1400">
                                  <a:solidFill>
                                    <a:schemeClr val="tx1"/>
                                  </a:solidFill>
                                  <a:latin typeface="Cambria Math"/>
                                </a:rPr>
                                <m:t>argmax</m:t>
                              </m:r>
                            </m:e>
                            <m:lim>
                              <m:r>
                                <a:rPr lang="en-US" sz="1400" i="1">
                                  <a:solidFill>
                                    <a:schemeClr val="tx1"/>
                                  </a:solidFill>
                                  <a:latin typeface="Cambria Math"/>
                                </a:rPr>
                                <m:t>𝑘</m:t>
                              </m:r>
                              <m:r>
                                <a:rPr lang="en-US" sz="1400" i="1">
                                  <a:solidFill>
                                    <a:schemeClr val="tx1"/>
                                  </a:solidFill>
                                  <a:latin typeface="Cambria Math"/>
                                </a:rPr>
                                <m:t>,</m:t>
                              </m:r>
                              <m:sSub>
                                <m:sSubPr>
                                  <m:ctrlPr>
                                    <a:rPr lang="en-US" sz="1400" b="0" i="1" smtClean="0">
                                      <a:solidFill>
                                        <a:schemeClr val="tx1"/>
                                      </a:solidFill>
                                      <a:latin typeface="Cambria Math"/>
                                    </a:rPr>
                                  </m:ctrlPr>
                                </m:sSubPr>
                                <m:e>
                                  <m:r>
                                    <a:rPr lang="en-US" sz="1400" b="0" i="1" smtClean="0">
                                      <a:solidFill>
                                        <a:schemeClr val="tx1"/>
                                      </a:solidFill>
                                      <a:latin typeface="Cambria Math"/>
                                    </a:rPr>
                                    <m:t>𝑖</m:t>
                                  </m:r>
                                </m:e>
                                <m:sub>
                                  <m:r>
                                    <a:rPr lang="en-US" sz="1400" b="0" i="1" smtClean="0">
                                      <a:solidFill>
                                        <a:schemeClr val="tx1"/>
                                      </a:solidFill>
                                      <a:latin typeface="Cambria Math"/>
                                    </a:rPr>
                                    <m:t>𝑘</m:t>
                                  </m:r>
                                </m:sub>
                              </m:sSub>
                              <m:r>
                                <a:rPr lang="en-US" sz="1400" b="0" i="1" smtClean="0">
                                  <a:solidFill>
                                    <a:schemeClr val="tx1"/>
                                  </a:solidFill>
                                  <a:latin typeface="Cambria Math"/>
                                </a:rPr>
                                <m:t>,</m:t>
                              </m:r>
                              <m:sSub>
                                <m:sSubPr>
                                  <m:ctrlPr>
                                    <a:rPr lang="en-US" sz="1400" b="0" i="1" smtClean="0">
                                      <a:solidFill>
                                        <a:schemeClr val="tx1"/>
                                      </a:solidFill>
                                      <a:latin typeface="Cambria Math"/>
                                    </a:rPr>
                                  </m:ctrlPr>
                                </m:sSubPr>
                                <m:e>
                                  <m:r>
                                    <a:rPr lang="en-US" sz="1400" b="0" i="1" smtClean="0">
                                      <a:solidFill>
                                        <a:schemeClr val="tx1"/>
                                      </a:solidFill>
                                      <a:latin typeface="Cambria Math"/>
                                    </a:rPr>
                                    <m:t>𝑙</m:t>
                                  </m:r>
                                  <m:r>
                                    <a:rPr lang="en-US" sz="1400" b="0" i="1" smtClean="0">
                                      <a:solidFill>
                                        <a:schemeClr val="tx1"/>
                                      </a:solidFill>
                                      <a:latin typeface="Cambria Math"/>
                                    </a:rPr>
                                    <m:t>,</m:t>
                                  </m:r>
                                  <m:r>
                                    <a:rPr lang="en-US" sz="1400" b="0" i="1" smtClean="0">
                                      <a:solidFill>
                                        <a:schemeClr val="tx1"/>
                                      </a:solidFill>
                                      <a:latin typeface="Cambria Math"/>
                                    </a:rPr>
                                    <m:t>𝑗</m:t>
                                  </m:r>
                                </m:e>
                                <m:sub>
                                  <m:r>
                                    <a:rPr lang="en-US" sz="1400" b="0" i="1" smtClean="0">
                                      <a:solidFill>
                                        <a:schemeClr val="tx1"/>
                                      </a:solidFill>
                                      <a:latin typeface="Cambria Math"/>
                                    </a:rPr>
                                    <m:t>𝑙</m:t>
                                  </m:r>
                                </m:sub>
                              </m:sSub>
                            </m:lim>
                          </m:limLow>
                        </m:fName>
                        <m:e>
                          <m:sSub>
                            <m:sSubPr>
                              <m:ctrlPr>
                                <a:rPr lang="en-US" sz="1400" i="1">
                                  <a:solidFill>
                                    <a:schemeClr val="tx1"/>
                                  </a:solidFill>
                                  <a:latin typeface="Cambria Math"/>
                                </a:rPr>
                              </m:ctrlPr>
                            </m:sSubPr>
                            <m:e>
                              <m:r>
                                <a:rPr lang="en-US" sz="1400" i="1">
                                  <a:solidFill>
                                    <a:schemeClr val="tx1"/>
                                  </a:solidFill>
                                  <a:latin typeface="Cambria Math"/>
                                </a:rPr>
                                <m:t>𝜇</m:t>
                              </m:r>
                            </m:e>
                            <m:sub>
                              <m:r>
                                <a:rPr lang="en-US" sz="1400" i="1">
                                  <a:solidFill>
                                    <a:schemeClr val="tx1"/>
                                  </a:solidFill>
                                  <a:latin typeface="Cambria Math"/>
                                </a:rPr>
                                <m:t>1</m:t>
                              </m:r>
                            </m:sub>
                          </m:sSub>
                          <m:r>
                            <a:rPr lang="en-US" sz="1400" i="1">
                              <a:solidFill>
                                <a:schemeClr val="tx1"/>
                              </a:solidFill>
                              <a:latin typeface="Cambria Math"/>
                            </a:rPr>
                            <m:t>(</m:t>
                          </m:r>
                          <m:sSub>
                            <m:sSubPr>
                              <m:ctrlPr>
                                <a:rPr lang="en-US" sz="1400" i="1">
                                  <a:solidFill>
                                    <a:schemeClr val="tx1"/>
                                  </a:solidFill>
                                  <a:latin typeface="Cambria Math"/>
                                </a:rPr>
                              </m:ctrlPr>
                            </m:sSubPr>
                            <m:e>
                              <m:r>
                                <a:rPr lang="en-US" sz="1400" i="1">
                                  <a:solidFill>
                                    <a:schemeClr val="tx1"/>
                                  </a:solidFill>
                                  <a:latin typeface="Cambria Math"/>
                                </a:rPr>
                                <m:t>h</m:t>
                              </m:r>
                            </m:e>
                            <m:sub>
                              <m:r>
                                <a:rPr lang="en-US" sz="1400" i="1">
                                  <a:solidFill>
                                    <a:schemeClr val="tx1"/>
                                  </a:solidFill>
                                  <a:latin typeface="Cambria Math"/>
                                </a:rPr>
                                <m:t>𝑙𝑘</m:t>
                              </m:r>
                            </m:sub>
                          </m:sSub>
                          <m:d>
                            <m:dPr>
                              <m:ctrlPr>
                                <a:rPr lang="en-US" sz="1400" i="1">
                                  <a:solidFill>
                                    <a:schemeClr val="tx1"/>
                                  </a:solidFill>
                                  <a:latin typeface="Cambria Math"/>
                                </a:rPr>
                              </m:ctrlPr>
                            </m:dPr>
                            <m:e>
                              <m:sSub>
                                <m:sSubPr>
                                  <m:ctrlPr>
                                    <a:rPr lang="en-US" sz="1400" i="1">
                                      <a:solidFill>
                                        <a:schemeClr val="tx1"/>
                                      </a:solidFill>
                                      <a:latin typeface="Cambria Math"/>
                                    </a:rPr>
                                  </m:ctrlPr>
                                </m:sSubPr>
                                <m:e>
                                  <m:r>
                                    <a:rPr lang="en-US" sz="1400" i="1">
                                      <a:solidFill>
                                        <a:schemeClr val="tx1"/>
                                      </a:solidFill>
                                      <a:latin typeface="Cambria Math"/>
                                    </a:rPr>
                                    <m:t>𝑖</m:t>
                                  </m:r>
                                </m:e>
                                <m:sub>
                                  <m:r>
                                    <a:rPr lang="en-US" sz="1400" i="1">
                                      <a:solidFill>
                                        <a:schemeClr val="tx1"/>
                                      </a:solidFill>
                                      <a:latin typeface="Cambria Math"/>
                                    </a:rPr>
                                    <m:t>𝑘</m:t>
                                  </m:r>
                                </m:sub>
                              </m:sSub>
                              <m:r>
                                <a:rPr lang="en-US" sz="1400" i="1">
                                  <a:solidFill>
                                    <a:schemeClr val="tx1"/>
                                  </a:solidFill>
                                  <a:latin typeface="Cambria Math"/>
                                </a:rPr>
                                <m:t>, </m:t>
                              </m:r>
                              <m:sSub>
                                <m:sSubPr>
                                  <m:ctrlPr>
                                    <a:rPr lang="en-US" sz="1400" i="1">
                                      <a:solidFill>
                                        <a:schemeClr val="tx1"/>
                                      </a:solidFill>
                                      <a:latin typeface="Cambria Math"/>
                                    </a:rPr>
                                  </m:ctrlPr>
                                </m:sSubPr>
                                <m:e>
                                  <m:r>
                                    <a:rPr lang="en-US" sz="1400" i="1">
                                      <a:solidFill>
                                        <a:schemeClr val="tx1"/>
                                      </a:solidFill>
                                      <a:latin typeface="Cambria Math"/>
                                    </a:rPr>
                                    <m:t>𝑗</m:t>
                                  </m:r>
                                </m:e>
                                <m:sub>
                                  <m:r>
                                    <a:rPr lang="en-US" sz="1400" i="1">
                                      <a:solidFill>
                                        <a:schemeClr val="tx1"/>
                                      </a:solidFill>
                                      <a:latin typeface="Cambria Math"/>
                                    </a:rPr>
                                    <m:t>𝑙</m:t>
                                  </m:r>
                                </m:sub>
                              </m:sSub>
                            </m:e>
                          </m:d>
                          <m:r>
                            <a:rPr lang="en-US" sz="1400" i="1">
                              <a:solidFill>
                                <a:schemeClr val="tx1"/>
                              </a:solidFill>
                              <a:latin typeface="Cambria Math"/>
                            </a:rPr>
                            <m:t>)</m:t>
                          </m:r>
                        </m:e>
                      </m:func>
                    </m:oMath>
                  </m:oMathPara>
                </a14:m>
                <a:endParaRPr lang="en-US" sz="1400" dirty="0">
                  <a:solidFill>
                    <a:schemeClr val="tx1"/>
                  </a:solidFill>
                </a:endParaRPr>
              </a:p>
              <a:p>
                <a:pPr marL="342900" indent="-342900">
                  <a:buFont typeface="Arial" panose="020B0604020202020204" pitchFamily="34" charset="0"/>
                  <a:buChar char="•"/>
                </a:pPr>
                <a:endParaRPr lang="en-US" sz="1400" dirty="0" smtClean="0">
                  <a:solidFill>
                    <a:schemeClr val="tx1"/>
                  </a:solidFill>
                </a:endParaRPr>
              </a:p>
              <a:p>
                <a:pPr marL="342900" indent="-342900">
                  <a:buFont typeface="Arial" panose="020B0604020202020204" pitchFamily="34" charset="0"/>
                  <a:buChar char="•"/>
                </a:pPr>
                <a:endParaRPr lang="en-US" sz="1400" dirty="0">
                  <a:solidFill>
                    <a:schemeClr val="tx1"/>
                  </a:solidFill>
                </a:endParaRPr>
              </a:p>
              <a:p>
                <a:pPr marL="342900" indent="-342900">
                  <a:buFont typeface="Arial" panose="020B0604020202020204" pitchFamily="34" charset="0"/>
                  <a:buChar char="•"/>
                </a:pPr>
                <a:endParaRPr lang="en-US" sz="1400" dirty="0" smtClean="0">
                  <a:solidFill>
                    <a:schemeClr val="tx1"/>
                  </a:solidFill>
                </a:endParaRPr>
              </a:p>
              <a:p>
                <a:pPr marL="342900" indent="-342900">
                  <a:buFont typeface="Arial" panose="020B0604020202020204" pitchFamily="34" charset="0"/>
                  <a:buChar char="•"/>
                </a:pPr>
                <a:r>
                  <a:rPr lang="en-US" sz="1400" dirty="0" smtClean="0">
                    <a:solidFill>
                      <a:schemeClr val="tx1"/>
                    </a:solidFill>
                  </a:rPr>
                  <a:t>Note </a:t>
                </a:r>
                <a:r>
                  <a:rPr lang="en-US" sz="1400" dirty="0">
                    <a:solidFill>
                      <a:schemeClr val="tx1"/>
                    </a:solidFill>
                  </a:rPr>
                  <a:t>that the argument is just a </a:t>
                </a:r>
                <a:r>
                  <a:rPr lang="en-US" sz="1400" dirty="0" smtClean="0">
                    <a:solidFill>
                      <a:schemeClr val="tx1"/>
                    </a:solidFill>
                  </a:rPr>
                  <a:t>scalar. </a:t>
                </a:r>
              </a:p>
              <a:p>
                <a:pPr marL="342900" indent="-342900">
                  <a:buFont typeface="Arial" panose="020B0604020202020204" pitchFamily="34" charset="0"/>
                  <a:buChar char="•"/>
                </a:pPr>
                <a:r>
                  <a:rPr lang="en-US" sz="1400" dirty="0" smtClean="0">
                    <a:solidFill>
                      <a:schemeClr val="tx1"/>
                    </a:solidFill>
                  </a:rPr>
                  <a:t>This </a:t>
                </a:r>
                <a:r>
                  <a:rPr lang="en-US" sz="1400" dirty="0">
                    <a:solidFill>
                      <a:schemeClr val="tx1"/>
                    </a:solidFill>
                  </a:rPr>
                  <a:t>step takes </a:t>
                </a:r>
                <a14:m>
                  <m:oMath xmlns:m="http://schemas.openxmlformats.org/officeDocument/2006/math">
                    <m:sSub>
                      <m:sSubPr>
                        <m:ctrlPr>
                          <a:rPr lang="en-US" sz="1400" i="1">
                            <a:solidFill>
                              <a:schemeClr val="tx1"/>
                            </a:solidFill>
                            <a:latin typeface="Cambria Math"/>
                          </a:rPr>
                        </m:ctrlPr>
                      </m:sSubPr>
                      <m:e>
                        <m:r>
                          <a:rPr lang="en-US" sz="1400" i="1">
                            <a:solidFill>
                              <a:schemeClr val="tx1"/>
                            </a:solidFill>
                            <a:latin typeface="Cambria Math"/>
                          </a:rPr>
                          <m:t>𝐿</m:t>
                        </m:r>
                      </m:e>
                      <m:sub>
                        <m:r>
                          <a:rPr lang="en-US" sz="1400" i="1">
                            <a:solidFill>
                              <a:schemeClr val="tx1"/>
                            </a:solidFill>
                            <a:latin typeface="Cambria Math"/>
                          </a:rPr>
                          <m:t>𝑇</m:t>
                        </m:r>
                      </m:sub>
                    </m:sSub>
                    <m:sSub>
                      <m:sSubPr>
                        <m:ctrlPr>
                          <a:rPr lang="en-US" sz="1400" i="1">
                            <a:solidFill>
                              <a:schemeClr val="tx1"/>
                            </a:solidFill>
                            <a:latin typeface="Cambria Math"/>
                          </a:rPr>
                        </m:ctrlPr>
                      </m:sSubPr>
                      <m:e>
                        <m:r>
                          <a:rPr lang="en-US" sz="1400" i="1">
                            <a:solidFill>
                              <a:schemeClr val="tx1"/>
                            </a:solidFill>
                            <a:latin typeface="Cambria Math"/>
                          </a:rPr>
                          <m:t>𝐿</m:t>
                        </m:r>
                      </m:e>
                      <m:sub>
                        <m:r>
                          <a:rPr lang="en-US" sz="1400" i="1">
                            <a:solidFill>
                              <a:schemeClr val="tx1"/>
                            </a:solidFill>
                            <a:latin typeface="Cambria Math"/>
                          </a:rPr>
                          <m:t>𝑅</m:t>
                        </m:r>
                      </m:sub>
                    </m:sSub>
                    <m:sSub>
                      <m:sSubPr>
                        <m:ctrlPr>
                          <a:rPr lang="en-US" sz="1400" i="1">
                            <a:solidFill>
                              <a:schemeClr val="tx1"/>
                            </a:solidFill>
                            <a:latin typeface="Cambria Math"/>
                          </a:rPr>
                        </m:ctrlPr>
                      </m:sSubPr>
                      <m:e>
                        <m:r>
                          <a:rPr lang="en-US" sz="1400" i="1">
                            <a:solidFill>
                              <a:schemeClr val="tx1"/>
                            </a:solidFill>
                            <a:latin typeface="Cambria Math"/>
                          </a:rPr>
                          <m:t>𝐵</m:t>
                        </m:r>
                      </m:e>
                      <m:sub>
                        <m:r>
                          <a:rPr lang="en-US" sz="1400" i="1">
                            <a:solidFill>
                              <a:schemeClr val="tx1"/>
                            </a:solidFill>
                            <a:latin typeface="Cambria Math"/>
                          </a:rPr>
                          <m:t>𝑇</m:t>
                        </m:r>
                      </m:sub>
                    </m:sSub>
                    <m:sSub>
                      <m:sSubPr>
                        <m:ctrlPr>
                          <a:rPr lang="en-US" sz="1400" i="1">
                            <a:solidFill>
                              <a:schemeClr val="tx1"/>
                            </a:solidFill>
                            <a:latin typeface="Cambria Math"/>
                          </a:rPr>
                        </m:ctrlPr>
                      </m:sSubPr>
                      <m:e>
                        <m:r>
                          <a:rPr lang="en-US" sz="1400" i="1">
                            <a:solidFill>
                              <a:schemeClr val="tx1"/>
                            </a:solidFill>
                            <a:latin typeface="Cambria Math"/>
                          </a:rPr>
                          <m:t>𝐵</m:t>
                        </m:r>
                      </m:e>
                      <m:sub>
                        <m:r>
                          <a:rPr lang="en-US" sz="1400" i="1">
                            <a:solidFill>
                              <a:schemeClr val="tx1"/>
                            </a:solidFill>
                            <a:latin typeface="Cambria Math"/>
                          </a:rPr>
                          <m:t>𝑅</m:t>
                        </m:r>
                      </m:sub>
                    </m:sSub>
                  </m:oMath>
                </a14:m>
                <a:r>
                  <a:rPr lang="en-US" sz="1400" dirty="0">
                    <a:solidFill>
                      <a:schemeClr val="tx1"/>
                    </a:solidFill>
                  </a:rPr>
                  <a:t> </a:t>
                </a:r>
                <a:r>
                  <a:rPr lang="en-US" sz="1400" dirty="0" smtClean="0">
                    <a:solidFill>
                      <a:schemeClr val="tx1"/>
                    </a:solidFill>
                  </a:rPr>
                  <a:t>calculations:</a:t>
                </a:r>
                <a:r>
                  <a:rPr lang="en-US" sz="1400" dirty="0" smtClean="0">
                    <a:solidFill>
                      <a:schemeClr val="tx1"/>
                    </a:solidFill>
                    <a:sym typeface="Wingdings" panose="05000000000000000000" pitchFamily="2" charset="2"/>
                  </a:rPr>
                  <a:t> </a:t>
                </a:r>
                <a:r>
                  <a:rPr lang="en-US" sz="1400" dirty="0" smtClean="0">
                    <a:solidFill>
                      <a:schemeClr val="tx1"/>
                    </a:solidFill>
                  </a:rPr>
                  <a:t>  </a:t>
                </a:r>
                <a:r>
                  <a:rPr lang="en-US" sz="1400" dirty="0">
                    <a:solidFill>
                      <a:schemeClr val="tx1"/>
                    </a:solidFill>
                  </a:rPr>
                  <a:t>Linear in </a:t>
                </a:r>
                <a14:m>
                  <m:oMath xmlns:m="http://schemas.openxmlformats.org/officeDocument/2006/math">
                    <m:sSub>
                      <m:sSubPr>
                        <m:ctrlPr>
                          <a:rPr lang="en-US" sz="1400" i="1">
                            <a:solidFill>
                              <a:schemeClr val="tx1"/>
                            </a:solidFill>
                            <a:latin typeface="Cambria Math"/>
                          </a:rPr>
                        </m:ctrlPr>
                      </m:sSubPr>
                      <m:e>
                        <m:r>
                          <a:rPr lang="en-US" sz="1400" i="1">
                            <a:solidFill>
                              <a:schemeClr val="tx1"/>
                            </a:solidFill>
                            <a:latin typeface="Cambria Math"/>
                          </a:rPr>
                          <m:t>𝐿</m:t>
                        </m:r>
                      </m:e>
                      <m:sub>
                        <m:r>
                          <a:rPr lang="en-US" sz="1400" i="1">
                            <a:solidFill>
                              <a:schemeClr val="tx1"/>
                            </a:solidFill>
                            <a:latin typeface="Cambria Math"/>
                          </a:rPr>
                          <m:t>𝑇</m:t>
                        </m:r>
                      </m:sub>
                    </m:sSub>
                    <m:r>
                      <a:rPr lang="en-US" sz="1400" i="1">
                        <a:solidFill>
                          <a:schemeClr val="tx1"/>
                        </a:solidFill>
                        <a:latin typeface="Cambria Math"/>
                      </a:rPr>
                      <m:t>, </m:t>
                    </m:r>
                    <m:sSub>
                      <m:sSubPr>
                        <m:ctrlPr>
                          <a:rPr lang="en-US" sz="1400" i="1">
                            <a:solidFill>
                              <a:schemeClr val="tx1"/>
                            </a:solidFill>
                            <a:latin typeface="Cambria Math"/>
                          </a:rPr>
                        </m:ctrlPr>
                      </m:sSubPr>
                      <m:e>
                        <m:r>
                          <a:rPr lang="en-US" sz="1400" i="1">
                            <a:solidFill>
                              <a:schemeClr val="tx1"/>
                            </a:solidFill>
                            <a:latin typeface="Cambria Math"/>
                          </a:rPr>
                          <m:t>𝐿</m:t>
                        </m:r>
                      </m:e>
                      <m:sub>
                        <m:r>
                          <a:rPr lang="en-US" sz="1400" i="1">
                            <a:solidFill>
                              <a:schemeClr val="tx1"/>
                            </a:solidFill>
                            <a:latin typeface="Cambria Math"/>
                          </a:rPr>
                          <m:t>𝑅</m:t>
                        </m:r>
                      </m:sub>
                    </m:sSub>
                  </m:oMath>
                </a14:m>
                <a:r>
                  <a:rPr lang="en-US" sz="1400" dirty="0" smtClean="0">
                    <a:solidFill>
                      <a:schemeClr val="tx1"/>
                    </a:solidFill>
                  </a:rPr>
                  <a:t>.</a:t>
                </a:r>
                <a:endParaRPr lang="en-US" sz="1400" dirty="0">
                  <a:solidFill>
                    <a:schemeClr val="tx1"/>
                  </a:solidFill>
                </a:endParaRPr>
              </a:p>
              <a:p>
                <a:pPr marL="342900" indent="-342900">
                  <a:buFont typeface="Arial" panose="020B0604020202020204" pitchFamily="34" charset="0"/>
                  <a:buChar char="•"/>
                </a:pPr>
                <a:endParaRPr lang="en-US" sz="1400" dirty="0" smtClean="0">
                  <a:solidFill>
                    <a:schemeClr val="tx1"/>
                  </a:solidFill>
                </a:endParaRPr>
              </a:p>
              <a:p>
                <a:pPr marL="342900" indent="-342900">
                  <a:buFont typeface="Arial" panose="020B0604020202020204" pitchFamily="34" charset="0"/>
                  <a:buChar char="•"/>
                </a:pPr>
                <a:r>
                  <a:rPr lang="en-US" sz="1400" dirty="0" smtClean="0">
                    <a:solidFill>
                      <a:schemeClr val="tx1"/>
                    </a:solidFill>
                  </a:rPr>
                  <a:t>Second </a:t>
                </a:r>
                <a:r>
                  <a:rPr lang="en-US" sz="1400" dirty="0">
                    <a:solidFill>
                      <a:schemeClr val="tx1"/>
                    </a:solidFill>
                  </a:rPr>
                  <a:t>step: Find</a:t>
                </a:r>
              </a:p>
              <a:p>
                <a:pPr marL="342900" indent="-342900">
                  <a:buFont typeface="Arial" panose="020B0604020202020204" pitchFamily="34" charset="0"/>
                  <a:buChar char="•"/>
                </a:pPr>
                <a:endParaRPr lang="en-US" sz="1400" i="1" dirty="0">
                  <a:solidFill>
                    <a:schemeClr val="tx1"/>
                  </a:solidFill>
                  <a:latin typeface="Cambria Math"/>
                </a:endParaRPr>
              </a:p>
              <a:p>
                <a:pPr/>
                <a14:m>
                  <m:oMathPara xmlns:m="http://schemas.openxmlformats.org/officeDocument/2006/math">
                    <m:oMathParaPr>
                      <m:jc m:val="centerGroup"/>
                    </m:oMathParaPr>
                    <m:oMath xmlns:m="http://schemas.openxmlformats.org/officeDocument/2006/math">
                      <m:func>
                        <m:funcPr>
                          <m:ctrlPr>
                            <a:rPr lang="en-US" sz="1400" i="1" smtClean="0">
                              <a:solidFill>
                                <a:schemeClr val="tx1"/>
                              </a:solidFill>
                              <a:latin typeface="Cambria Math"/>
                            </a:rPr>
                          </m:ctrlPr>
                        </m:funcPr>
                        <m:fName>
                          <m:sSup>
                            <m:sSupPr>
                              <m:ctrlPr>
                                <a:rPr lang="en-US" sz="1400" i="1">
                                  <a:solidFill>
                                    <a:schemeClr val="tx1"/>
                                  </a:solidFill>
                                  <a:latin typeface="Cambria Math"/>
                                </a:rPr>
                              </m:ctrlPr>
                            </m:sSupPr>
                            <m:e>
                              <m:r>
                                <a:rPr lang="en-US" sz="1400" b="0" i="1" smtClean="0">
                                  <a:solidFill>
                                    <a:schemeClr val="tx1"/>
                                  </a:solidFill>
                                  <a:latin typeface="Cambria Math"/>
                                </a:rPr>
                                <m:t>{(</m:t>
                              </m:r>
                              <m:r>
                                <a:rPr lang="en-US" sz="1400" i="1">
                                  <a:solidFill>
                                    <a:schemeClr val="tx1"/>
                                  </a:solidFill>
                                  <a:latin typeface="Cambria Math"/>
                                </a:rPr>
                                <m:t>𝑚</m:t>
                              </m:r>
                            </m:e>
                            <m:sup>
                              <m:r>
                                <a:rPr lang="en-US" sz="1400" i="1">
                                  <a:solidFill>
                                    <a:schemeClr val="tx1"/>
                                  </a:solidFill>
                                  <a:latin typeface="Cambria Math"/>
                                </a:rPr>
                                <m:t>∗</m:t>
                              </m:r>
                            </m:sup>
                          </m:sSup>
                          <m:r>
                            <a:rPr lang="en-US" sz="1400" i="1">
                              <a:solidFill>
                                <a:schemeClr val="tx1"/>
                              </a:solidFill>
                              <a:latin typeface="Cambria Math"/>
                            </a:rPr>
                            <m:t>,</m:t>
                          </m:r>
                          <m:sSubSup>
                            <m:sSubSupPr>
                              <m:ctrlPr>
                                <a:rPr lang="en-US" sz="1400" i="1">
                                  <a:solidFill>
                                    <a:schemeClr val="tx1"/>
                                  </a:solidFill>
                                  <a:latin typeface="Cambria Math"/>
                                </a:rPr>
                              </m:ctrlPr>
                            </m:sSubSupPr>
                            <m:e>
                              <m:r>
                                <a:rPr lang="en-US" sz="1400" i="1">
                                  <a:solidFill>
                                    <a:schemeClr val="tx1"/>
                                  </a:solidFill>
                                  <a:latin typeface="Cambria Math"/>
                                </a:rPr>
                                <m:t>𝑖</m:t>
                              </m:r>
                            </m:e>
                            <m:sub>
                              <m:sSup>
                                <m:sSupPr>
                                  <m:ctrlPr>
                                    <a:rPr lang="en-US" sz="1400" b="0" i="1" smtClean="0">
                                      <a:solidFill>
                                        <a:schemeClr val="tx1"/>
                                      </a:solidFill>
                                      <a:latin typeface="Cambria Math"/>
                                    </a:rPr>
                                  </m:ctrlPr>
                                </m:sSupPr>
                                <m:e>
                                  <m:r>
                                    <a:rPr lang="en-US" sz="1400" i="1">
                                      <a:solidFill>
                                        <a:schemeClr val="tx1"/>
                                      </a:solidFill>
                                      <a:latin typeface="Cambria Math"/>
                                    </a:rPr>
                                    <m:t>𝑚</m:t>
                                  </m:r>
                                </m:e>
                                <m:sup>
                                  <m:r>
                                    <a:rPr lang="en-US" sz="1400" b="0" i="1" smtClean="0">
                                      <a:solidFill>
                                        <a:schemeClr val="tx1"/>
                                      </a:solidFill>
                                      <a:latin typeface="Cambria Math"/>
                                    </a:rPr>
                                    <m:t>∗</m:t>
                                  </m:r>
                                </m:sup>
                              </m:sSup>
                            </m:sub>
                            <m:sup>
                              <m:r>
                                <a:rPr lang="en-US" sz="1400" i="1">
                                  <a:solidFill>
                                    <a:schemeClr val="tx1"/>
                                  </a:solidFill>
                                  <a:latin typeface="Cambria Math"/>
                                </a:rPr>
                                <m:t>∗</m:t>
                              </m:r>
                            </m:sup>
                          </m:sSubSup>
                          <m:r>
                            <a:rPr lang="en-US" sz="1400" b="0" i="1" smtClean="0">
                              <a:solidFill>
                                <a:schemeClr val="tx1"/>
                              </a:solidFill>
                              <a:latin typeface="Cambria Math"/>
                            </a:rPr>
                            <m:t>)</m:t>
                          </m:r>
                          <m:sSup>
                            <m:sSupPr>
                              <m:ctrlPr>
                                <a:rPr lang="en-US" sz="1400" i="1">
                                  <a:solidFill>
                                    <a:schemeClr val="tx1"/>
                                  </a:solidFill>
                                  <a:latin typeface="Cambria Math"/>
                                </a:rPr>
                              </m:ctrlPr>
                            </m:sSupPr>
                            <m:e>
                              <m:r>
                                <a:rPr lang="en-US" sz="1400" b="0" i="1" smtClean="0">
                                  <a:solidFill>
                                    <a:schemeClr val="tx1"/>
                                  </a:solidFill>
                                  <a:latin typeface="Cambria Math"/>
                                </a:rPr>
                                <m:t>,(</m:t>
                              </m:r>
                              <m:r>
                                <a:rPr lang="en-US" sz="1400" i="1">
                                  <a:solidFill>
                                    <a:schemeClr val="tx1"/>
                                  </a:solidFill>
                                  <a:latin typeface="Cambria Math"/>
                                </a:rPr>
                                <m:t>𝑛</m:t>
                              </m:r>
                            </m:e>
                            <m:sup>
                              <m:r>
                                <a:rPr lang="en-US" sz="1400" i="1">
                                  <a:solidFill>
                                    <a:schemeClr val="tx1"/>
                                  </a:solidFill>
                                  <a:latin typeface="Cambria Math"/>
                                </a:rPr>
                                <m:t>∗</m:t>
                              </m:r>
                            </m:sup>
                          </m:sSup>
                          <m:r>
                            <a:rPr lang="en-US" sz="1400" i="1">
                              <a:solidFill>
                                <a:schemeClr val="tx1"/>
                              </a:solidFill>
                              <a:latin typeface="Cambria Math"/>
                            </a:rPr>
                            <m:t>,</m:t>
                          </m:r>
                          <m:sSubSup>
                            <m:sSubSupPr>
                              <m:ctrlPr>
                                <a:rPr lang="en-US" sz="1400" i="1">
                                  <a:solidFill>
                                    <a:schemeClr val="tx1"/>
                                  </a:solidFill>
                                  <a:latin typeface="Cambria Math"/>
                                </a:rPr>
                              </m:ctrlPr>
                            </m:sSubSupPr>
                            <m:e>
                              <m:r>
                                <a:rPr lang="en-US" sz="1400" i="1">
                                  <a:solidFill>
                                    <a:schemeClr val="tx1"/>
                                  </a:solidFill>
                                  <a:latin typeface="Cambria Math"/>
                                </a:rPr>
                                <m:t>𝑗</m:t>
                              </m:r>
                            </m:e>
                            <m:sub>
                              <m:sSup>
                                <m:sSupPr>
                                  <m:ctrlPr>
                                    <a:rPr lang="en-US" sz="1400" b="0" i="1" smtClean="0">
                                      <a:solidFill>
                                        <a:schemeClr val="tx1"/>
                                      </a:solidFill>
                                      <a:latin typeface="Cambria Math"/>
                                    </a:rPr>
                                  </m:ctrlPr>
                                </m:sSupPr>
                                <m:e>
                                  <m:r>
                                    <a:rPr lang="en-US" sz="1400" i="1">
                                      <a:solidFill>
                                        <a:schemeClr val="tx1"/>
                                      </a:solidFill>
                                      <a:latin typeface="Cambria Math"/>
                                    </a:rPr>
                                    <m:t>𝑛</m:t>
                                  </m:r>
                                </m:e>
                                <m:sup>
                                  <m:r>
                                    <a:rPr lang="en-US" sz="1400" b="0" i="1" smtClean="0">
                                      <a:solidFill>
                                        <a:schemeClr val="tx1"/>
                                      </a:solidFill>
                                      <a:latin typeface="Cambria Math"/>
                                    </a:rPr>
                                    <m:t>∗</m:t>
                                  </m:r>
                                </m:sup>
                              </m:sSup>
                            </m:sub>
                            <m:sup>
                              <m:r>
                                <a:rPr lang="en-US" sz="1400" i="1">
                                  <a:solidFill>
                                    <a:schemeClr val="tx1"/>
                                  </a:solidFill>
                                  <a:latin typeface="Cambria Math"/>
                                </a:rPr>
                                <m:t>∗</m:t>
                              </m:r>
                            </m:sup>
                          </m:sSubSup>
                          <m:r>
                            <a:rPr lang="en-US" sz="1400" b="0" i="1" smtClean="0">
                              <a:solidFill>
                                <a:schemeClr val="tx1"/>
                              </a:solidFill>
                              <a:latin typeface="Cambria Math"/>
                            </a:rPr>
                            <m:t>)}</m:t>
                          </m:r>
                          <m:r>
                            <a:rPr lang="en-US" sz="1400" i="1">
                              <a:solidFill>
                                <a:schemeClr val="tx1"/>
                              </a:solidFill>
                              <a:latin typeface="Cambria Math"/>
                            </a:rPr>
                            <m:t>=</m:t>
                          </m:r>
                          <m:limLow>
                            <m:limLowPr>
                              <m:ctrlPr>
                                <a:rPr lang="en-US" sz="1400" i="1">
                                  <a:solidFill>
                                    <a:schemeClr val="tx1"/>
                                  </a:solidFill>
                                  <a:latin typeface="Cambria Math"/>
                                </a:rPr>
                              </m:ctrlPr>
                            </m:limLowPr>
                            <m:e>
                              <m:r>
                                <m:rPr>
                                  <m:sty m:val="p"/>
                                </m:rPr>
                                <a:rPr lang="en-US" sz="1400">
                                  <a:solidFill>
                                    <a:schemeClr val="tx1"/>
                                  </a:solidFill>
                                  <a:latin typeface="Cambria Math"/>
                                </a:rPr>
                                <m:t>argmax</m:t>
                              </m:r>
                            </m:e>
                            <m:lim>
                              <m:r>
                                <a:rPr lang="en-US" sz="1400" i="1">
                                  <a:solidFill>
                                    <a:schemeClr val="tx1"/>
                                  </a:solidFill>
                                  <a:latin typeface="Cambria Math"/>
                                </a:rPr>
                                <m:t>𝑚</m:t>
                              </m:r>
                              <m:r>
                                <a:rPr lang="en-US" sz="1400" i="1">
                                  <a:solidFill>
                                    <a:schemeClr val="tx1"/>
                                  </a:solidFill>
                                  <a:latin typeface="Cambria Math"/>
                                </a:rPr>
                                <m:t>,</m:t>
                              </m:r>
                              <m:sSub>
                                <m:sSubPr>
                                  <m:ctrlPr>
                                    <a:rPr lang="en-US" sz="1400" i="1">
                                      <a:solidFill>
                                        <a:schemeClr val="tx1"/>
                                      </a:solidFill>
                                      <a:latin typeface="Cambria Math"/>
                                    </a:rPr>
                                  </m:ctrlPr>
                                </m:sSubPr>
                                <m:e>
                                  <m:r>
                                    <a:rPr lang="en-US" sz="1400" i="1">
                                      <a:solidFill>
                                        <a:schemeClr val="tx1"/>
                                      </a:solidFill>
                                      <a:latin typeface="Cambria Math"/>
                                    </a:rPr>
                                    <m:t>𝑖</m:t>
                                  </m:r>
                                </m:e>
                                <m:sub>
                                  <m:r>
                                    <a:rPr lang="en-US" sz="1400" i="1">
                                      <a:solidFill>
                                        <a:schemeClr val="tx1"/>
                                      </a:solidFill>
                                      <a:latin typeface="Cambria Math"/>
                                    </a:rPr>
                                    <m:t>𝑚</m:t>
                                  </m:r>
                                </m:sub>
                              </m:sSub>
                              <m:r>
                                <a:rPr lang="en-US" sz="1400" b="0" i="1" smtClean="0">
                                  <a:solidFill>
                                    <a:schemeClr val="tx1"/>
                                  </a:solidFill>
                                  <a:latin typeface="Cambria Math"/>
                                </a:rPr>
                                <m:t>,</m:t>
                              </m:r>
                              <m:r>
                                <a:rPr lang="en-US" sz="1400" i="1">
                                  <a:solidFill>
                                    <a:schemeClr val="tx1"/>
                                  </a:solidFill>
                                  <a:latin typeface="Cambria Math"/>
                                </a:rPr>
                                <m:t>𝑛</m:t>
                              </m:r>
                              <m:r>
                                <a:rPr lang="en-US" sz="1400" b="0" i="1" smtClean="0">
                                  <a:solidFill>
                                    <a:schemeClr val="tx1"/>
                                  </a:solidFill>
                                  <a:latin typeface="Cambria Math"/>
                                </a:rPr>
                                <m:t>,</m:t>
                              </m:r>
                              <m:sSub>
                                <m:sSubPr>
                                  <m:ctrlPr>
                                    <a:rPr lang="en-US" sz="1400" b="0" i="1" smtClean="0">
                                      <a:solidFill>
                                        <a:schemeClr val="tx1"/>
                                      </a:solidFill>
                                      <a:latin typeface="Cambria Math"/>
                                    </a:rPr>
                                  </m:ctrlPr>
                                </m:sSubPr>
                                <m:e>
                                  <m:r>
                                    <a:rPr lang="en-US" sz="1400" b="0" i="1" smtClean="0">
                                      <a:solidFill>
                                        <a:schemeClr val="tx1"/>
                                      </a:solidFill>
                                      <a:latin typeface="Cambria Math"/>
                                    </a:rPr>
                                    <m:t>𝑗</m:t>
                                  </m:r>
                                </m:e>
                                <m:sub>
                                  <m:r>
                                    <a:rPr lang="en-US" sz="1400" b="0" i="1" smtClean="0">
                                      <a:solidFill>
                                        <a:schemeClr val="tx1"/>
                                      </a:solidFill>
                                      <a:latin typeface="Cambria Math"/>
                                    </a:rPr>
                                    <m:t>𝑛</m:t>
                                  </m:r>
                                </m:sub>
                              </m:sSub>
                            </m:lim>
                          </m:limLow>
                        </m:fName>
                        <m:e>
                          <m:sSub>
                            <m:sSubPr>
                              <m:ctrlPr>
                                <a:rPr lang="en-US" sz="1400" i="1">
                                  <a:solidFill>
                                    <a:schemeClr val="tx1"/>
                                  </a:solidFill>
                                  <a:latin typeface="Cambria Math"/>
                                </a:rPr>
                              </m:ctrlPr>
                            </m:sSubPr>
                            <m:e>
                              <m:r>
                                <a:rPr lang="en-US" sz="1400" i="1">
                                  <a:solidFill>
                                    <a:schemeClr val="tx1"/>
                                  </a:solidFill>
                                  <a:latin typeface="Cambria Math"/>
                                </a:rPr>
                                <m:t>𝜇</m:t>
                              </m:r>
                            </m:e>
                            <m:sub>
                              <m:r>
                                <a:rPr lang="en-US" sz="1400" i="1">
                                  <a:solidFill>
                                    <a:schemeClr val="tx1"/>
                                  </a:solidFill>
                                  <a:latin typeface="Cambria Math"/>
                                </a:rPr>
                                <m:t>2</m:t>
                              </m:r>
                            </m:sub>
                          </m:sSub>
                          <m:r>
                            <a:rPr lang="en-US" sz="1400" i="1">
                              <a:solidFill>
                                <a:schemeClr val="tx1"/>
                              </a:solidFill>
                              <a:latin typeface="Cambria Math"/>
                            </a:rPr>
                            <m:t>(</m:t>
                          </m:r>
                          <m:acc>
                            <m:accPr>
                              <m:chr m:val="̂"/>
                              <m:ctrlPr>
                                <a:rPr lang="en-US" sz="1400" b="1" i="1">
                                  <a:solidFill>
                                    <a:schemeClr val="tx1"/>
                                  </a:solidFill>
                                  <a:latin typeface="Cambria Math"/>
                                </a:rPr>
                              </m:ctrlPr>
                            </m:accPr>
                            <m:e>
                              <m:r>
                                <a:rPr lang="en-US" sz="1400" b="1">
                                  <a:solidFill>
                                    <a:schemeClr val="tx1"/>
                                  </a:solidFill>
                                  <a:latin typeface="Cambria Math"/>
                                </a:rPr>
                                <m:t>𝐇</m:t>
                              </m:r>
                            </m:e>
                          </m:acc>
                          <m:d>
                            <m:dPr>
                              <m:ctrlPr>
                                <a:rPr lang="en-US" sz="1400" i="1">
                                  <a:solidFill>
                                    <a:schemeClr val="tx1"/>
                                  </a:solidFill>
                                  <a:latin typeface="Cambria Math"/>
                                </a:rPr>
                              </m:ctrlPr>
                            </m:dPr>
                            <m:e>
                              <m:sSubSup>
                                <m:sSubSupPr>
                                  <m:ctrlPr>
                                    <a:rPr lang="en-US" sz="1400" i="1">
                                      <a:solidFill>
                                        <a:schemeClr val="tx1"/>
                                      </a:solidFill>
                                      <a:latin typeface="Cambria Math"/>
                                    </a:rPr>
                                  </m:ctrlPr>
                                </m:sSubSupPr>
                                <m:e>
                                  <m:r>
                                    <a:rPr lang="en-US" sz="1400" i="1">
                                      <a:solidFill>
                                        <a:schemeClr val="tx1"/>
                                      </a:solidFill>
                                      <a:latin typeface="Cambria Math"/>
                                    </a:rPr>
                                    <m:t>𝑖</m:t>
                                  </m:r>
                                </m:e>
                                <m:sub>
                                  <m:sSup>
                                    <m:sSupPr>
                                      <m:ctrlPr>
                                        <a:rPr lang="en-US" sz="1400" i="1">
                                          <a:solidFill>
                                            <a:schemeClr val="tx1"/>
                                          </a:solidFill>
                                          <a:latin typeface="Cambria Math"/>
                                        </a:rPr>
                                      </m:ctrlPr>
                                    </m:sSupPr>
                                    <m:e>
                                      <m:r>
                                        <a:rPr lang="en-US" sz="1400" i="1">
                                          <a:solidFill>
                                            <a:schemeClr val="tx1"/>
                                          </a:solidFill>
                                          <a:latin typeface="Cambria Math"/>
                                        </a:rPr>
                                        <m:t>𝑘</m:t>
                                      </m:r>
                                    </m:e>
                                    <m:sup>
                                      <m:r>
                                        <a:rPr lang="en-US" sz="1400" i="1">
                                          <a:solidFill>
                                            <a:schemeClr val="tx1"/>
                                          </a:solidFill>
                                          <a:latin typeface="Cambria Math"/>
                                        </a:rPr>
                                        <m:t>∗</m:t>
                                      </m:r>
                                    </m:sup>
                                  </m:sSup>
                                </m:sub>
                                <m:sup>
                                  <m:r>
                                    <a:rPr lang="en-US" sz="1400" i="1">
                                      <a:solidFill>
                                        <a:schemeClr val="tx1"/>
                                      </a:solidFill>
                                      <a:latin typeface="Cambria Math"/>
                                    </a:rPr>
                                    <m:t>∗</m:t>
                                  </m:r>
                                </m:sup>
                              </m:sSubSup>
                              <m:r>
                                <a:rPr lang="en-US" sz="1400" i="1">
                                  <a:solidFill>
                                    <a:schemeClr val="tx1"/>
                                  </a:solidFill>
                                  <a:latin typeface="Cambria Math"/>
                                </a:rPr>
                                <m:t>, </m:t>
                              </m:r>
                              <m:sSub>
                                <m:sSubPr>
                                  <m:ctrlPr>
                                    <a:rPr lang="en-US" sz="1400" i="1">
                                      <a:solidFill>
                                        <a:schemeClr val="tx1"/>
                                      </a:solidFill>
                                      <a:latin typeface="Cambria Math"/>
                                    </a:rPr>
                                  </m:ctrlPr>
                                </m:sSubPr>
                                <m:e>
                                  <m:r>
                                    <a:rPr lang="en-US" sz="1400" i="1">
                                      <a:solidFill>
                                        <a:schemeClr val="tx1"/>
                                      </a:solidFill>
                                      <a:latin typeface="Cambria Math"/>
                                    </a:rPr>
                                    <m:t>𝑖</m:t>
                                  </m:r>
                                </m:e>
                                <m:sub>
                                  <m:r>
                                    <a:rPr lang="en-US" sz="1400" i="1">
                                      <a:solidFill>
                                        <a:schemeClr val="tx1"/>
                                      </a:solidFill>
                                      <a:latin typeface="Cambria Math"/>
                                    </a:rPr>
                                    <m:t>𝑚</m:t>
                                  </m:r>
                                </m:sub>
                              </m:sSub>
                              <m:r>
                                <a:rPr lang="en-US" sz="1400" i="1">
                                  <a:solidFill>
                                    <a:schemeClr val="tx1"/>
                                  </a:solidFill>
                                  <a:latin typeface="Cambria Math"/>
                                </a:rPr>
                                <m:t>,</m:t>
                              </m:r>
                              <m:sSubSup>
                                <m:sSubSupPr>
                                  <m:ctrlPr>
                                    <a:rPr lang="en-US" sz="1400" i="1">
                                      <a:solidFill>
                                        <a:schemeClr val="tx1"/>
                                      </a:solidFill>
                                      <a:latin typeface="Cambria Math"/>
                                    </a:rPr>
                                  </m:ctrlPr>
                                </m:sSubSupPr>
                                <m:e>
                                  <m:r>
                                    <a:rPr lang="en-US" sz="1400" i="1">
                                      <a:solidFill>
                                        <a:schemeClr val="tx1"/>
                                      </a:solidFill>
                                      <a:latin typeface="Cambria Math"/>
                                    </a:rPr>
                                    <m:t>𝑗</m:t>
                                  </m:r>
                                </m:e>
                                <m:sub>
                                  <m:sSup>
                                    <m:sSupPr>
                                      <m:ctrlPr>
                                        <a:rPr lang="en-US" sz="1400" i="1">
                                          <a:solidFill>
                                            <a:schemeClr val="tx1"/>
                                          </a:solidFill>
                                          <a:latin typeface="Cambria Math"/>
                                        </a:rPr>
                                      </m:ctrlPr>
                                    </m:sSupPr>
                                    <m:e>
                                      <m:r>
                                        <a:rPr lang="en-US" sz="1400" i="1">
                                          <a:solidFill>
                                            <a:schemeClr val="tx1"/>
                                          </a:solidFill>
                                          <a:latin typeface="Cambria Math"/>
                                        </a:rPr>
                                        <m:t>𝑙</m:t>
                                      </m:r>
                                    </m:e>
                                    <m:sup>
                                      <m:r>
                                        <a:rPr lang="en-US" sz="1400" i="1">
                                          <a:solidFill>
                                            <a:schemeClr val="tx1"/>
                                          </a:solidFill>
                                          <a:latin typeface="Cambria Math"/>
                                        </a:rPr>
                                        <m:t>∗</m:t>
                                      </m:r>
                                    </m:sup>
                                  </m:sSup>
                                </m:sub>
                                <m:sup>
                                  <m:r>
                                    <a:rPr lang="en-US" sz="1400" i="1">
                                      <a:solidFill>
                                        <a:schemeClr val="tx1"/>
                                      </a:solidFill>
                                      <a:latin typeface="Cambria Math"/>
                                    </a:rPr>
                                    <m:t>∗</m:t>
                                  </m:r>
                                </m:sup>
                              </m:sSubSup>
                              <m:r>
                                <a:rPr lang="en-US" sz="1400" i="1">
                                  <a:solidFill>
                                    <a:schemeClr val="tx1"/>
                                  </a:solidFill>
                                  <a:latin typeface="Cambria Math"/>
                                </a:rPr>
                                <m:t>,</m:t>
                              </m:r>
                              <m:sSub>
                                <m:sSubPr>
                                  <m:ctrlPr>
                                    <a:rPr lang="en-US" sz="1400" i="1">
                                      <a:solidFill>
                                        <a:schemeClr val="tx1"/>
                                      </a:solidFill>
                                      <a:latin typeface="Cambria Math"/>
                                    </a:rPr>
                                  </m:ctrlPr>
                                </m:sSubPr>
                                <m:e>
                                  <m:r>
                                    <a:rPr lang="en-US" sz="1400" i="1">
                                      <a:solidFill>
                                        <a:schemeClr val="tx1"/>
                                      </a:solidFill>
                                      <a:latin typeface="Cambria Math"/>
                                    </a:rPr>
                                    <m:t>𝑗</m:t>
                                  </m:r>
                                </m:e>
                                <m:sub>
                                  <m:r>
                                    <a:rPr lang="en-US" sz="1400" i="1">
                                      <a:solidFill>
                                        <a:schemeClr val="tx1"/>
                                      </a:solidFill>
                                      <a:latin typeface="Cambria Math"/>
                                    </a:rPr>
                                    <m:t>𝑛</m:t>
                                  </m:r>
                                </m:sub>
                              </m:sSub>
                            </m:e>
                          </m:d>
                          <m:r>
                            <a:rPr lang="en-US" sz="1400" i="1">
                              <a:solidFill>
                                <a:schemeClr val="tx1"/>
                              </a:solidFill>
                              <a:latin typeface="Cambria Math"/>
                            </a:rPr>
                            <m:t>)</m:t>
                          </m:r>
                        </m:e>
                      </m:func>
                    </m:oMath>
                  </m:oMathPara>
                </a14:m>
                <a:endParaRPr lang="en-US" sz="1400" dirty="0">
                  <a:solidFill>
                    <a:schemeClr val="tx1"/>
                  </a:solidFill>
                </a:endParaRPr>
              </a:p>
              <a:p>
                <a:r>
                  <a:rPr lang="en-US" sz="1400" dirty="0" smtClean="0">
                    <a:solidFill>
                      <a:schemeClr val="tx1"/>
                    </a:solidFill>
                  </a:rPr>
                  <a:t>where </a:t>
                </a:r>
                <a14:m>
                  <m:oMath xmlns:m="http://schemas.openxmlformats.org/officeDocument/2006/math">
                    <m:acc>
                      <m:accPr>
                        <m:chr m:val="̂"/>
                        <m:ctrlPr>
                          <a:rPr lang="en-US" sz="1400" i="1">
                            <a:solidFill>
                              <a:schemeClr val="tx1"/>
                            </a:solidFill>
                            <a:latin typeface="Cambria Math"/>
                          </a:rPr>
                        </m:ctrlPr>
                      </m:accPr>
                      <m:e>
                        <m:r>
                          <a:rPr lang="en-US" sz="1400" b="1">
                            <a:solidFill>
                              <a:schemeClr val="tx1"/>
                            </a:solidFill>
                            <a:latin typeface="Cambria Math"/>
                          </a:rPr>
                          <m:t>𝐇</m:t>
                        </m:r>
                      </m:e>
                    </m:acc>
                  </m:oMath>
                </a14:m>
                <a:r>
                  <a:rPr lang="en-US" sz="1400" dirty="0">
                    <a:solidFill>
                      <a:schemeClr val="tx1"/>
                    </a:solidFill>
                  </a:rPr>
                  <a:t> is the 2x2 matrix seen between the two transmit and receive antenna arrays with the given beams</a:t>
                </a:r>
                <a:r>
                  <a:rPr lang="en-US" sz="1400" dirty="0" smtClean="0">
                    <a:solidFill>
                      <a:schemeClr val="tx1"/>
                    </a:solidFill>
                  </a:rPr>
                  <a:t>.</a:t>
                </a:r>
              </a:p>
              <a:p>
                <a:endParaRPr lang="en-US" sz="1400" dirty="0">
                  <a:solidFill>
                    <a:schemeClr val="tx1"/>
                  </a:solidFill>
                </a:endParaRPr>
              </a:p>
              <a:p>
                <a:pPr marL="342900" indent="-342900">
                  <a:buFont typeface="Arial" panose="020B0604020202020204" pitchFamily="34" charset="0"/>
                  <a:buChar char="•"/>
                </a:pPr>
                <a:r>
                  <a:rPr lang="en-US" sz="1400" dirty="0">
                    <a:solidFill>
                      <a:schemeClr val="tx1"/>
                    </a:solidFill>
                  </a:rPr>
                  <a:t>This step takes </a:t>
                </a:r>
                <a14:m>
                  <m:oMath xmlns:m="http://schemas.openxmlformats.org/officeDocument/2006/math">
                    <m:d>
                      <m:dPr>
                        <m:ctrlPr>
                          <a:rPr lang="en-US" sz="1400" i="1">
                            <a:solidFill>
                              <a:schemeClr val="tx1"/>
                            </a:solidFill>
                            <a:latin typeface="Cambria Math"/>
                          </a:rPr>
                        </m:ctrlPr>
                      </m:dPr>
                      <m:e>
                        <m:sSub>
                          <m:sSubPr>
                            <m:ctrlPr>
                              <a:rPr lang="en-US" sz="1400" i="1">
                                <a:solidFill>
                                  <a:schemeClr val="tx1"/>
                                </a:solidFill>
                                <a:latin typeface="Cambria Math"/>
                              </a:rPr>
                            </m:ctrlPr>
                          </m:sSubPr>
                          <m:e>
                            <m:r>
                              <a:rPr lang="en-US" sz="1400" i="1">
                                <a:solidFill>
                                  <a:schemeClr val="tx1"/>
                                </a:solidFill>
                                <a:latin typeface="Cambria Math"/>
                              </a:rPr>
                              <m:t>𝐿</m:t>
                            </m:r>
                          </m:e>
                          <m:sub>
                            <m:r>
                              <a:rPr lang="en-US" sz="1400" i="1">
                                <a:solidFill>
                                  <a:schemeClr val="tx1"/>
                                </a:solidFill>
                                <a:latin typeface="Cambria Math"/>
                              </a:rPr>
                              <m:t>𝑇</m:t>
                            </m:r>
                          </m:sub>
                        </m:sSub>
                        <m:r>
                          <a:rPr lang="en-US" sz="1400" i="1">
                            <a:solidFill>
                              <a:schemeClr val="tx1"/>
                            </a:solidFill>
                            <a:latin typeface="Cambria Math"/>
                          </a:rPr>
                          <m:t>−1</m:t>
                        </m:r>
                      </m:e>
                    </m:d>
                    <m:d>
                      <m:dPr>
                        <m:ctrlPr>
                          <a:rPr lang="en-US" sz="1400" i="1">
                            <a:solidFill>
                              <a:schemeClr val="tx1"/>
                            </a:solidFill>
                            <a:latin typeface="Cambria Math"/>
                          </a:rPr>
                        </m:ctrlPr>
                      </m:dPr>
                      <m:e>
                        <m:sSub>
                          <m:sSubPr>
                            <m:ctrlPr>
                              <a:rPr lang="en-US" sz="1400" i="1">
                                <a:solidFill>
                                  <a:schemeClr val="tx1"/>
                                </a:solidFill>
                                <a:latin typeface="Cambria Math"/>
                              </a:rPr>
                            </m:ctrlPr>
                          </m:sSubPr>
                          <m:e>
                            <m:r>
                              <a:rPr lang="en-US" sz="1400" i="1">
                                <a:solidFill>
                                  <a:schemeClr val="tx1"/>
                                </a:solidFill>
                                <a:latin typeface="Cambria Math"/>
                              </a:rPr>
                              <m:t>𝐿</m:t>
                            </m:r>
                          </m:e>
                          <m:sub>
                            <m:r>
                              <a:rPr lang="en-US" sz="1400" i="1">
                                <a:solidFill>
                                  <a:schemeClr val="tx1"/>
                                </a:solidFill>
                                <a:latin typeface="Cambria Math"/>
                              </a:rPr>
                              <m:t>𝑅</m:t>
                            </m:r>
                          </m:sub>
                        </m:sSub>
                        <m:r>
                          <a:rPr lang="en-US" sz="1400" i="1">
                            <a:solidFill>
                              <a:schemeClr val="tx1"/>
                            </a:solidFill>
                            <a:latin typeface="Cambria Math"/>
                          </a:rPr>
                          <m:t>−1</m:t>
                        </m:r>
                      </m:e>
                    </m:d>
                    <m:sSub>
                      <m:sSubPr>
                        <m:ctrlPr>
                          <a:rPr lang="en-US" sz="1400" i="1">
                            <a:solidFill>
                              <a:schemeClr val="tx1"/>
                            </a:solidFill>
                            <a:latin typeface="Cambria Math"/>
                          </a:rPr>
                        </m:ctrlPr>
                      </m:sSubPr>
                      <m:e>
                        <m:r>
                          <a:rPr lang="en-US" sz="1400" i="1">
                            <a:solidFill>
                              <a:schemeClr val="tx1"/>
                            </a:solidFill>
                            <a:latin typeface="Cambria Math"/>
                          </a:rPr>
                          <m:t>𝐵</m:t>
                        </m:r>
                      </m:e>
                      <m:sub>
                        <m:r>
                          <a:rPr lang="en-US" sz="1400" i="1">
                            <a:solidFill>
                              <a:schemeClr val="tx1"/>
                            </a:solidFill>
                            <a:latin typeface="Cambria Math"/>
                          </a:rPr>
                          <m:t>𝑇</m:t>
                        </m:r>
                      </m:sub>
                    </m:sSub>
                    <m:sSub>
                      <m:sSubPr>
                        <m:ctrlPr>
                          <a:rPr lang="en-US" sz="1400" i="1">
                            <a:solidFill>
                              <a:schemeClr val="tx1"/>
                            </a:solidFill>
                            <a:latin typeface="Cambria Math"/>
                          </a:rPr>
                        </m:ctrlPr>
                      </m:sSubPr>
                      <m:e>
                        <m:r>
                          <a:rPr lang="en-US" sz="1400" i="1">
                            <a:solidFill>
                              <a:schemeClr val="tx1"/>
                            </a:solidFill>
                            <a:latin typeface="Cambria Math"/>
                          </a:rPr>
                          <m:t>𝐵</m:t>
                        </m:r>
                      </m:e>
                      <m:sub>
                        <m:r>
                          <a:rPr lang="en-US" sz="1400" i="1">
                            <a:solidFill>
                              <a:schemeClr val="tx1"/>
                            </a:solidFill>
                            <a:latin typeface="Cambria Math"/>
                          </a:rPr>
                          <m:t>𝑅</m:t>
                        </m:r>
                      </m:sub>
                    </m:sSub>
                  </m:oMath>
                </a14:m>
                <a:r>
                  <a:rPr lang="en-US" sz="1400" dirty="0">
                    <a:solidFill>
                      <a:schemeClr val="tx1"/>
                    </a:solidFill>
                  </a:rPr>
                  <a:t> calculations</a:t>
                </a:r>
                <a:r>
                  <a:rPr lang="en-US" sz="1400" dirty="0" smtClean="0">
                    <a:solidFill>
                      <a:schemeClr val="tx1"/>
                    </a:solidFill>
                  </a:rPr>
                  <a:t>.</a:t>
                </a:r>
              </a:p>
              <a:p>
                <a:pPr marL="342900" indent="-342900">
                  <a:buFont typeface="Arial" panose="020B0604020202020204" pitchFamily="34" charset="0"/>
                  <a:buChar char="•"/>
                </a:pPr>
                <a:r>
                  <a:rPr lang="en-US" sz="1400" dirty="0" smtClean="0">
                    <a:solidFill>
                      <a:schemeClr val="tx1"/>
                    </a:solidFill>
                  </a:rPr>
                  <a:t>and </a:t>
                </a:r>
                <a:r>
                  <a:rPr lang="en-US" sz="1400" dirty="0">
                    <a:solidFill>
                      <a:schemeClr val="tx1"/>
                    </a:solidFill>
                  </a:rPr>
                  <a:t>so on…</a:t>
                </a:r>
              </a:p>
            </p:txBody>
          </p:sp>
        </mc:Choice>
        <mc:Fallback xmlns="">
          <p:sp>
            <p:nvSpPr>
              <p:cNvPr id="242" name="TextBox 241"/>
              <p:cNvSpPr txBox="1">
                <a:spLocks noRot="1" noChangeAspect="1" noMove="1" noResize="1" noEditPoints="1" noAdjustHandles="1" noChangeArrowheads="1" noChangeShapeType="1" noTextEdit="1"/>
              </p:cNvSpPr>
              <p:nvPr/>
            </p:nvSpPr>
            <p:spPr>
              <a:xfrm>
                <a:off x="4941268" y="1579926"/>
                <a:ext cx="3763986" cy="4680064"/>
              </a:xfrm>
              <a:prstGeom prst="rect">
                <a:avLst/>
              </a:prstGeom>
              <a:blipFill rotWithShape="1">
                <a:blip r:embed="rId2"/>
                <a:stretch>
                  <a:fillRect l="-486" t="-130" r="-7131" b="-260"/>
                </a:stretch>
              </a:blipFill>
            </p:spPr>
            <p:txBody>
              <a:bodyPr/>
              <a:lstStyle/>
              <a:p>
                <a:r>
                  <a:rPr lang="en-US">
                    <a:noFill/>
                  </a:rPr>
                  <a:t> </a:t>
                </a:r>
              </a:p>
            </p:txBody>
          </p:sp>
        </mc:Fallback>
      </mc:AlternateContent>
      <p:sp>
        <p:nvSpPr>
          <p:cNvPr id="3" name="TextBox 2"/>
          <p:cNvSpPr txBox="1"/>
          <p:nvPr/>
        </p:nvSpPr>
        <p:spPr>
          <a:xfrm>
            <a:off x="4716016" y="2569101"/>
            <a:ext cx="1224136" cy="461665"/>
          </a:xfrm>
          <a:prstGeom prst="rect">
            <a:avLst/>
          </a:prstGeom>
          <a:noFill/>
          <a:ln>
            <a:solidFill>
              <a:srgbClr val="FF0000"/>
            </a:solidFill>
          </a:ln>
        </p:spPr>
        <p:txBody>
          <a:bodyPr wrap="square" rtlCol="0">
            <a:spAutoFit/>
          </a:bodyPr>
          <a:lstStyle/>
          <a:p>
            <a:r>
              <a:rPr lang="en-US" sz="1200" dirty="0" smtClean="0">
                <a:solidFill>
                  <a:schemeClr val="tx1"/>
                </a:solidFill>
              </a:rPr>
              <a:t>Transmit array,</a:t>
            </a:r>
          </a:p>
          <a:p>
            <a:r>
              <a:rPr lang="en-US" sz="1200" dirty="0">
                <a:solidFill>
                  <a:schemeClr val="tx1"/>
                </a:solidFill>
              </a:rPr>
              <a:t>a</a:t>
            </a:r>
            <a:r>
              <a:rPr lang="en-US" sz="1200" dirty="0" smtClean="0">
                <a:solidFill>
                  <a:schemeClr val="tx1"/>
                </a:solidFill>
              </a:rPr>
              <a:t>nd its beam </a:t>
            </a:r>
            <a:endParaRPr lang="en-US" sz="1200" dirty="0">
              <a:solidFill>
                <a:schemeClr val="tx1"/>
              </a:solidFill>
            </a:endParaRPr>
          </a:p>
        </p:txBody>
      </p:sp>
      <p:sp>
        <p:nvSpPr>
          <p:cNvPr id="237" name="TextBox 236"/>
          <p:cNvSpPr txBox="1"/>
          <p:nvPr/>
        </p:nvSpPr>
        <p:spPr>
          <a:xfrm>
            <a:off x="6084168" y="2569100"/>
            <a:ext cx="1224136" cy="461665"/>
          </a:xfrm>
          <a:prstGeom prst="rect">
            <a:avLst/>
          </a:prstGeom>
          <a:noFill/>
          <a:ln>
            <a:solidFill>
              <a:srgbClr val="0070C0"/>
            </a:solidFill>
          </a:ln>
        </p:spPr>
        <p:txBody>
          <a:bodyPr wrap="square" rtlCol="0">
            <a:spAutoFit/>
          </a:bodyPr>
          <a:lstStyle/>
          <a:p>
            <a:r>
              <a:rPr lang="en-US" sz="1200" dirty="0" smtClean="0">
                <a:solidFill>
                  <a:schemeClr val="tx1"/>
                </a:solidFill>
              </a:rPr>
              <a:t>Receive array,</a:t>
            </a:r>
          </a:p>
          <a:p>
            <a:r>
              <a:rPr lang="en-US" sz="1200" dirty="0">
                <a:solidFill>
                  <a:schemeClr val="tx1"/>
                </a:solidFill>
              </a:rPr>
              <a:t>a</a:t>
            </a:r>
            <a:r>
              <a:rPr lang="en-US" sz="1200" dirty="0" smtClean="0">
                <a:solidFill>
                  <a:schemeClr val="tx1"/>
                </a:solidFill>
              </a:rPr>
              <a:t>nd its beam </a:t>
            </a:r>
            <a:endParaRPr lang="en-US" sz="1200" dirty="0">
              <a:solidFill>
                <a:schemeClr val="tx1"/>
              </a:solidFill>
            </a:endParaRPr>
          </a:p>
        </p:txBody>
      </p:sp>
      <p:cxnSp>
        <p:nvCxnSpPr>
          <p:cNvPr id="8" name="Straight Arrow Connector 7"/>
          <p:cNvCxnSpPr>
            <a:stCxn id="3" idx="0"/>
          </p:cNvCxnSpPr>
          <p:nvPr/>
        </p:nvCxnSpPr>
        <p:spPr bwMode="auto">
          <a:xfrm flipV="1">
            <a:off x="5328084" y="2300815"/>
            <a:ext cx="180020" cy="268286"/>
          </a:xfrm>
          <a:prstGeom prst="straightConnector1">
            <a:avLst/>
          </a:prstGeom>
          <a:solidFill>
            <a:srgbClr val="00B8FF"/>
          </a:solidFill>
          <a:ln w="9525" cap="flat" cmpd="sng" algn="ctr">
            <a:solidFill>
              <a:srgbClr val="FF0000"/>
            </a:solidFill>
            <a:prstDash val="solid"/>
            <a:round/>
            <a:headEnd type="none" w="med" len="med"/>
            <a:tailEnd type="arrow"/>
          </a:ln>
          <a:effectLst/>
        </p:spPr>
      </p:cxnSp>
      <p:cxnSp>
        <p:nvCxnSpPr>
          <p:cNvPr id="10" name="Straight Arrow Connector 9"/>
          <p:cNvCxnSpPr>
            <a:stCxn id="237" idx="0"/>
          </p:cNvCxnSpPr>
          <p:nvPr/>
        </p:nvCxnSpPr>
        <p:spPr bwMode="auto">
          <a:xfrm flipH="1" flipV="1">
            <a:off x="6228184" y="2300815"/>
            <a:ext cx="468052" cy="268285"/>
          </a:xfrm>
          <a:prstGeom prst="straightConnector1">
            <a:avLst/>
          </a:prstGeom>
          <a:solidFill>
            <a:srgbClr val="00B8FF"/>
          </a:solidFill>
          <a:ln w="9525" cap="flat" cmpd="sng" algn="ctr">
            <a:solidFill>
              <a:srgbClr val="0070C0"/>
            </a:solidFill>
            <a:prstDash val="solid"/>
            <a:round/>
            <a:headEnd type="none" w="med" len="med"/>
            <a:tailEnd type="arrow"/>
          </a:ln>
          <a:effectLst/>
        </p:spPr>
      </p:cxnSp>
    </p:spTree>
    <p:extLst>
      <p:ext uri="{BB962C8B-B14F-4D97-AF65-F5344CB8AC3E}">
        <p14:creationId xmlns:p14="http://schemas.microsoft.com/office/powerpoint/2010/main" val="1417042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48423</TotalTime>
  <Words>2472</Words>
  <Application>Microsoft Office PowerPoint</Application>
  <PresentationFormat>On-screen Show (4:3)</PresentationFormat>
  <Paragraphs>287</Paragraphs>
  <Slides>16</Slides>
  <Notes>5</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16</vt:i4>
      </vt:variant>
    </vt:vector>
  </HeadingPairs>
  <TitlesOfParts>
    <vt:vector size="21" baseType="lpstr">
      <vt:lpstr>802-11-Submission</vt:lpstr>
      <vt:lpstr>Custom Design</vt:lpstr>
      <vt:lpstr>1_Custom Design</vt:lpstr>
      <vt:lpstr>2_Custom Design</vt:lpstr>
      <vt:lpstr>Document</vt:lpstr>
      <vt:lpstr> Efficient Beam Selection for Hybrid Beamforming   </vt:lpstr>
      <vt:lpstr>Abstract</vt:lpstr>
      <vt:lpstr>Outline</vt:lpstr>
      <vt:lpstr>Introduction</vt:lpstr>
      <vt:lpstr>Hybrid Beamforming </vt:lpstr>
      <vt:lpstr>Analog Beamforming Stage</vt:lpstr>
      <vt:lpstr>Exhaustive Search for Beam Selection</vt:lpstr>
      <vt:lpstr>Exhaustive Search for Beam Selection</vt:lpstr>
      <vt:lpstr>Pairwise Search for Beam Selection</vt:lpstr>
      <vt:lpstr>Pairwise Search for Beam Selection</vt:lpstr>
      <vt:lpstr>Simulation Details</vt:lpstr>
      <vt:lpstr>(Pairwise) SNR-based Search</vt:lpstr>
      <vt:lpstr>(Pairwise) Rate-based Tree Search</vt:lpstr>
      <vt:lpstr>(Pairwise) Rate-based Tree Search</vt:lpstr>
      <vt:lpstr>Summary and Conclusions</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Frequency selective scheduling</dc:title>
  <dc:creator>leif.r.wilhelmsson@ericsson.com</dc:creator>
  <cp:lastModifiedBy>Cagatay Capar</cp:lastModifiedBy>
  <cp:revision>528</cp:revision>
  <cp:lastPrinted>1601-01-01T00:00:00Z</cp:lastPrinted>
  <dcterms:created xsi:type="dcterms:W3CDTF">2014-09-04T15:30:18Z</dcterms:created>
  <dcterms:modified xsi:type="dcterms:W3CDTF">2015-09-14T02:14:46Z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ies>
</file>