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318" r:id="rId4"/>
    <p:sldId id="319" r:id="rId5"/>
    <p:sldId id="277" r:id="rId6"/>
    <p:sldId id="288" r:id="rId7"/>
    <p:sldId id="289" r:id="rId8"/>
    <p:sldId id="290" r:id="rId9"/>
    <p:sldId id="291" r:id="rId10"/>
    <p:sldId id="292" r:id="rId11"/>
    <p:sldId id="297" r:id="rId12"/>
    <p:sldId id="293" r:id="rId13"/>
    <p:sldId id="300" r:id="rId14"/>
    <p:sldId id="301" r:id="rId15"/>
    <p:sldId id="306" r:id="rId16"/>
    <p:sldId id="307" r:id="rId17"/>
    <p:sldId id="305" r:id="rId18"/>
    <p:sldId id="302" r:id="rId19"/>
    <p:sldId id="310" r:id="rId20"/>
    <p:sldId id="303" r:id="rId21"/>
    <p:sldId id="304" r:id="rId22"/>
    <p:sldId id="312" r:id="rId23"/>
    <p:sldId id="313" r:id="rId24"/>
    <p:sldId id="314" r:id="rId25"/>
    <p:sldId id="315" r:id="rId26"/>
    <p:sldId id="316" r:id="rId27"/>
    <p:sldId id="317" r:id="rId2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FFCC99"/>
    <a:srgbClr val="FFFFCC"/>
    <a:srgbClr val="CCECFF"/>
    <a:srgbClr val="FFFF99"/>
    <a:srgbClr val="00956F"/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133" autoAdjust="0"/>
  </p:normalViewPr>
  <p:slideViewPr>
    <p:cSldViewPr>
      <p:cViewPr varScale="1">
        <p:scale>
          <a:sx n="71" d="100"/>
          <a:sy n="71" d="100"/>
        </p:scale>
        <p:origin x="1164" y="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2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2369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0955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825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242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0292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1329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Sean Coffey, Realtek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8950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2567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777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2348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24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1492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183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9138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27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338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802.11-15/1115r0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802.11-15/1115r0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3" Type="http://schemas.openxmlformats.org/officeDocument/2006/relationships/slide" Target="slide21.xml"/><Relationship Id="rId7" Type="http://schemas.openxmlformats.org/officeDocument/2006/relationships/slide" Target="slide2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4.xml"/><Relationship Id="rId5" Type="http://schemas.openxmlformats.org/officeDocument/2006/relationships/slide" Target="slide23.xml"/><Relationship Id="rId4" Type="http://schemas.openxmlformats.org/officeDocument/2006/relationships/slide" Target="slide22.xml"/><Relationship Id="rId9" Type="http://schemas.openxmlformats.org/officeDocument/2006/relationships/slide" Target="slide2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303451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latin typeface="Calibri" pitchFamily="34" charset="0"/>
              </a:rPr>
              <a:t>High Efficiency in Accessing the Medium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</a:t>
            </a:r>
            <a:r>
              <a:rPr lang="en-GB" sz="2000" b="0" dirty="0" smtClean="0">
                <a:latin typeface="Calibri" pitchFamily="34" charset="0"/>
              </a:rPr>
              <a:t>2015-09-14</a:t>
            </a:r>
            <a:endParaRPr lang="en-GB" sz="2000" b="0" dirty="0"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712" y="2305137"/>
            <a:ext cx="7780575" cy="224772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Using a roster—II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0" dirty="0">
                <a:solidFill>
                  <a:schemeClr val="tx2"/>
                </a:solidFill>
                <a:latin typeface="Calibri" pitchFamily="34" charset="0"/>
                <a:sym typeface="Wingdings"/>
              </a:rPr>
              <a:t>⑤</a:t>
            </a:r>
            <a:r>
              <a:rPr lang="en-US" sz="2000" b="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</a:rPr>
              <a:t>AP invokes a roster (now in usage mode):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81398" y="2408903"/>
            <a:ext cx="34290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NAV set for legacy devices (say 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5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ms)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543050" y="397758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943100" y="2863155"/>
            <a:ext cx="20955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181225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8098155" y="2853630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390650" y="5077361"/>
            <a:ext cx="25717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invoked: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number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Roster length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Current NAV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Offset within roster length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57" name="Curved Connector 56"/>
          <p:cNvCxnSpPr>
            <a:stCxn id="52" idx="2"/>
          </p:cNvCxnSpPr>
          <p:nvPr/>
        </p:nvCxnSpPr>
        <p:spPr>
          <a:xfrm rot="5400000">
            <a:off x="1407766" y="4312890"/>
            <a:ext cx="984945" cy="295275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267200" y="5257800"/>
            <a:ext cx="2066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STA / traffic stream reaches assigned slot but has no data</a:t>
            </a:r>
            <a:endParaRPr lang="en-US" sz="1600" i="1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—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just don’t transmit</a:t>
            </a:r>
          </a:p>
        </p:txBody>
      </p:sp>
      <p:sp>
        <p:nvSpPr>
          <p:cNvPr id="60" name="Arc 59"/>
          <p:cNvSpPr/>
          <p:nvPr/>
        </p:nvSpPr>
        <p:spPr>
          <a:xfrm rot="5400000" flipV="1">
            <a:off x="3943351" y="4895850"/>
            <a:ext cx="647698" cy="457200"/>
          </a:xfrm>
          <a:prstGeom prst="arc">
            <a:avLst>
              <a:gd name="adj1" fmla="val 16200000"/>
              <a:gd name="adj2" fmla="val 21332769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1" name="Curved Connector 60"/>
          <p:cNvCxnSpPr/>
          <p:nvPr/>
        </p:nvCxnSpPr>
        <p:spPr>
          <a:xfrm rot="5400000" flipH="1" flipV="1">
            <a:off x="5453066" y="4605334"/>
            <a:ext cx="609593" cy="542925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096000" y="4343400"/>
            <a:ext cx="297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Total loss is limited to one slot 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    time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 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(AP may mark that slot as   </a:t>
            </a:r>
          </a:p>
          <a:p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    unused if repeatedly empty)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90575" y="325368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2000" y="4615755"/>
            <a:ext cx="516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000501" y="3987105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67075" y="4330005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229225" y="4320480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Using a roster—III (hidden nodes*)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⑥</a:t>
            </a:r>
            <a:r>
              <a:rPr lang="en-US" sz="2000" b="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</a:rPr>
              <a:t>AP invokes roster with bitmap of protection policy (usage mode):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81398" y="2408903"/>
            <a:ext cx="34290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NAV set for legacy devices (say 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5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 ms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)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543050" y="397758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943100" y="2863155"/>
            <a:ext cx="20955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181225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8098155" y="2853630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390650" y="5094982"/>
            <a:ext cx="25717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invoked: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… all as before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Bitmap of slots that are   </a:t>
            </a:r>
          </a:p>
          <a:p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    required to use protection</a:t>
            </a:r>
          </a:p>
        </p:txBody>
      </p:sp>
      <p:cxnSp>
        <p:nvCxnSpPr>
          <p:cNvPr id="57" name="Curved Connector 56"/>
          <p:cNvCxnSpPr>
            <a:stCxn id="52" idx="2"/>
          </p:cNvCxnSpPr>
          <p:nvPr/>
        </p:nvCxnSpPr>
        <p:spPr>
          <a:xfrm rot="5400000">
            <a:off x="1407766" y="4312890"/>
            <a:ext cx="984945" cy="295275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790575" y="325368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2000" y="4615755"/>
            <a:ext cx="516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333875" y="3986784"/>
            <a:ext cx="161925" cy="11049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76800" y="5410200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Each participating STA reads protection bitmap and allows additional CTS* + SIFS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Reads duration from AP’s response</a:t>
            </a:r>
            <a:endParaRPr lang="en-US" sz="1600" i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9" name="Arc 38"/>
          <p:cNvSpPr/>
          <p:nvPr/>
        </p:nvSpPr>
        <p:spPr>
          <a:xfrm rot="5400000" flipV="1">
            <a:off x="4495801" y="4724400"/>
            <a:ext cx="761999" cy="914402"/>
          </a:xfrm>
          <a:prstGeom prst="arc">
            <a:avLst>
              <a:gd name="adj1" fmla="val 16200000"/>
              <a:gd name="adj2" fmla="val 21332769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648200" y="2857500"/>
            <a:ext cx="161925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495800" y="4562477"/>
            <a:ext cx="1371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800600" y="3383280"/>
            <a:ext cx="1069848" cy="0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 bwMode="auto">
          <a:xfrm flipV="1">
            <a:off x="5867400" y="2971800"/>
            <a:ext cx="0" cy="1984248"/>
          </a:xfrm>
          <a:prstGeom prst="line">
            <a:avLst/>
          </a:prstGeom>
          <a:solidFill>
            <a:srgbClr val="00B8FF"/>
          </a:solidFill>
          <a:ln w="3175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978113" y="1600200"/>
            <a:ext cx="18610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* Non-OBSS for now</a:t>
            </a:r>
            <a:endParaRPr lang="en-US" sz="1600" i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(Diagnosing hidden nodes)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</a:rPr>
              <a:t>One way is to use the roster itself (extra setup step, if needed):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81398" y="2408903"/>
            <a:ext cx="34290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NAV set for legacy devices (say 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3 ms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)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543050" y="397758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943100" y="2863155"/>
            <a:ext cx="20955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181225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8098155" y="2853630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390650" y="5077361"/>
            <a:ext cx="25717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diagnostics: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number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Roster length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Current NAV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Bitmap of slots to respond</a:t>
            </a:r>
          </a:p>
        </p:txBody>
      </p:sp>
      <p:cxnSp>
        <p:nvCxnSpPr>
          <p:cNvPr id="57" name="Curved Connector 56"/>
          <p:cNvCxnSpPr>
            <a:stCxn id="52" idx="2"/>
          </p:cNvCxnSpPr>
          <p:nvPr/>
        </p:nvCxnSpPr>
        <p:spPr>
          <a:xfrm rot="5400000">
            <a:off x="1407766" y="4312890"/>
            <a:ext cx="984945" cy="295275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962400" y="5410200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Each participating STA sends response (e.g. NDP) at its assigned turn</a:t>
            </a:r>
            <a:endParaRPr lang="en-US" sz="1600" i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90575" y="325368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2000" y="4615755"/>
            <a:ext cx="516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Arc 59"/>
          <p:cNvSpPr/>
          <p:nvPr/>
        </p:nvSpPr>
        <p:spPr>
          <a:xfrm rot="5400000" flipV="1">
            <a:off x="3752851" y="5086350"/>
            <a:ext cx="647698" cy="76200"/>
          </a:xfrm>
          <a:prstGeom prst="arc">
            <a:avLst>
              <a:gd name="adj1" fmla="val 16200000"/>
              <a:gd name="adj2" fmla="val 21332769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4000501" y="3987105"/>
            <a:ext cx="114299" cy="11049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67075" y="4330005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229225" y="4320480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771901" y="3986784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657600" y="3986784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886200" y="3986784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143626" y="3986784"/>
            <a:ext cx="114299" cy="11049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915026" y="3986784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800725" y="3986784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029325" y="3986784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629400" y="5417403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Each participating STA reports at its assigned turn a bitmap of NDPs it heard</a:t>
            </a:r>
            <a:endParaRPr lang="en-US" sz="1600" i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8" name="Arc 37"/>
          <p:cNvSpPr/>
          <p:nvPr/>
        </p:nvSpPr>
        <p:spPr>
          <a:xfrm rot="5400000" flipV="1">
            <a:off x="6172200" y="4743452"/>
            <a:ext cx="876303" cy="838204"/>
          </a:xfrm>
          <a:prstGeom prst="arc">
            <a:avLst>
              <a:gd name="adj1" fmla="val 16200019"/>
              <a:gd name="adj2" fmla="val 21332769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4114800" y="3986784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254496" y="3986784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Example format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defRPr/>
            </a:pP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</a:rPr>
              <a:t>AP roster initiation / invocation: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1543050" y="3980528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943100" y="2866103"/>
            <a:ext cx="20955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181225" y="2694655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581398" y="2408903"/>
            <a:ext cx="34290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NAV set for legacy devices (say 1-5 ms)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098155" y="2856578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238251" y="5181600"/>
            <a:ext cx="15811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initiation: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Roster number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Roster length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Current NAV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21" name="Curved Connector 20"/>
          <p:cNvCxnSpPr>
            <a:stCxn id="16" idx="2"/>
          </p:cNvCxnSpPr>
          <p:nvPr/>
        </p:nvCxnSpPr>
        <p:spPr>
          <a:xfrm rot="5400000">
            <a:off x="1256840" y="4314364"/>
            <a:ext cx="1134397" cy="447675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>
            <a:off x="2152650" y="4038600"/>
            <a:ext cx="1123950" cy="990600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90575" y="3256628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581400" y="4857690"/>
            <a:ext cx="4341813" cy="400110"/>
            <a:chOff x="4114800" y="5029200"/>
            <a:chExt cx="4341813" cy="400110"/>
          </a:xfrm>
        </p:grpSpPr>
        <p:sp>
          <p:nvSpPr>
            <p:cNvPr id="7" name="Rectangle 6"/>
            <p:cNvSpPr/>
            <p:nvPr/>
          </p:nvSpPr>
          <p:spPr bwMode="auto">
            <a:xfrm>
              <a:off x="4114800" y="5029200"/>
              <a:ext cx="1371600" cy="381000"/>
            </a:xfrm>
            <a:prstGeom prst="rect">
              <a:avLst/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2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CTS-To-Self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647402" y="5029200"/>
              <a:ext cx="6009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SIFS</a:t>
              </a:r>
              <a:endParaRPr lang="en-US" sz="20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6324600" y="5029200"/>
              <a:ext cx="1371600" cy="381000"/>
            </a:xfrm>
            <a:prstGeom prst="rect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2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RI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781002" y="5029200"/>
              <a:ext cx="6009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SIFS</a:t>
              </a:r>
              <a:endParaRPr lang="en-US" sz="20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 bwMode="auto">
            <a:xfrm>
              <a:off x="4114800" y="5410200"/>
              <a:ext cx="4341813" cy="0"/>
            </a:xfrm>
            <a:prstGeom prst="line">
              <a:avLst/>
            </a:prstGeom>
            <a:solidFill>
              <a:srgbClr val="00B8FF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" name="TextBox 1"/>
          <p:cNvSpPr txBox="1"/>
          <p:nvPr/>
        </p:nvSpPr>
        <p:spPr>
          <a:xfrm>
            <a:off x="5410200" y="5486399"/>
            <a:ext cx="2209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(Not necessarily at same data rate as CTS-to-self</a:t>
            </a:r>
            <a:r>
              <a:rPr lang="en-US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)</a:t>
            </a:r>
            <a:endParaRPr lang="en-US" sz="1600" i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Straight Connector 10"/>
          <p:cNvCxnSpPr>
            <a:stCxn id="2" idx="0"/>
            <a:endCxn id="30" idx="2"/>
          </p:cNvCxnSpPr>
          <p:nvPr/>
        </p:nvCxnSpPr>
        <p:spPr bwMode="auto">
          <a:xfrm flipH="1" flipV="1">
            <a:off x="6477000" y="5238689"/>
            <a:ext cx="0" cy="3017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710061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STA processing for new slots—I</a:t>
            </a:r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85800" y="1920240"/>
            <a:ext cx="4343400" cy="3794760"/>
            <a:chOff x="685800" y="2392680"/>
            <a:chExt cx="4343400" cy="3794760"/>
          </a:xfrm>
        </p:grpSpPr>
        <p:grpSp>
          <p:nvGrpSpPr>
            <p:cNvPr id="2" name="Group 1"/>
            <p:cNvGrpSpPr/>
            <p:nvPr/>
          </p:nvGrpSpPr>
          <p:grpSpPr>
            <a:xfrm>
              <a:off x="685800" y="2667000"/>
              <a:ext cx="4341813" cy="400110"/>
              <a:chOff x="4114800" y="5029200"/>
              <a:chExt cx="4341813" cy="400110"/>
            </a:xfrm>
          </p:grpSpPr>
          <p:sp>
            <p:nvSpPr>
              <p:cNvPr id="7" name="Rectangle 6"/>
              <p:cNvSpPr/>
              <p:nvPr/>
            </p:nvSpPr>
            <p:spPr bwMode="auto">
              <a:xfrm>
                <a:off x="4114800" y="5029200"/>
                <a:ext cx="1371600" cy="381000"/>
              </a:xfrm>
              <a:prstGeom prst="rect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20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CTS-To-Self</a:t>
                </a:r>
                <a:endPara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5647402" y="5029200"/>
                <a:ext cx="60099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SIFS</a:t>
                </a:r>
                <a:endParaRPr lang="en-US" sz="20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 bwMode="auto">
              <a:xfrm>
                <a:off x="6324600" y="5029200"/>
                <a:ext cx="1371600" cy="381000"/>
              </a:xfrm>
              <a:prstGeom prst="rect">
                <a:avLst/>
              </a:prstGeom>
              <a:solidFill>
                <a:srgbClr val="CCEC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lang="en-US" sz="20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RI</a:t>
                </a:r>
                <a:endPara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7781002" y="5029200"/>
                <a:ext cx="60099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SIFS</a:t>
                </a:r>
                <a:endParaRPr lang="en-US" sz="20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cxnSp>
            <p:nvCxnSpPr>
              <p:cNvPr id="10" name="Straight Connector 9"/>
              <p:cNvCxnSpPr/>
              <p:nvPr/>
            </p:nvCxnSpPr>
            <p:spPr bwMode="auto">
              <a:xfrm>
                <a:off x="4114800" y="5410200"/>
                <a:ext cx="4341813" cy="0"/>
              </a:xfrm>
              <a:prstGeom prst="line">
                <a:avLst/>
              </a:prstGeom>
              <a:solidFill>
                <a:srgbClr val="00B8FF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22" name="Straight Connector 21"/>
            <p:cNvCxnSpPr/>
            <p:nvPr/>
          </p:nvCxnSpPr>
          <p:spPr bwMode="auto">
            <a:xfrm flipV="1">
              <a:off x="5029200" y="2392680"/>
              <a:ext cx="0" cy="3794760"/>
            </a:xfrm>
            <a:prstGeom prst="line">
              <a:avLst/>
            </a:prstGeom>
            <a:solidFill>
              <a:srgbClr val="00B8FF"/>
            </a:solidFill>
            <a:ln w="6350" cap="flat" cmpd="sng" algn="ctr">
              <a:solidFill>
                <a:schemeClr val="bg1">
                  <a:lumMod val="7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3" name="Rectangle 22"/>
          <p:cNvSpPr/>
          <p:nvPr/>
        </p:nvSpPr>
        <p:spPr>
          <a:xfrm>
            <a:off x="5029200" y="3124200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29200" y="4610100"/>
            <a:ext cx="381000" cy="1104900"/>
          </a:xfrm>
          <a:prstGeom prst="rect">
            <a:avLst/>
          </a:prstGeom>
          <a:pattFill prst="wdUpDiag">
            <a:fgClr>
              <a:srgbClr val="FFFFCC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410200" y="4610100"/>
            <a:ext cx="304800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15000" y="4610100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63640" y="3377625"/>
            <a:ext cx="22092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Slot time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(if AP bitmap signaled 0)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263640" y="4876800"/>
            <a:ext cx="2371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CTS time + SIFS + slot time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(if AP bitmap signaled 1)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82999" y="4248090"/>
            <a:ext cx="5556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STA</a:t>
            </a:r>
            <a:endParaRPr lang="en-US" sz="30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216" name="Left Brace 9215"/>
          <p:cNvSpPr/>
          <p:nvPr/>
        </p:nvSpPr>
        <p:spPr bwMode="auto">
          <a:xfrm>
            <a:off x="4267199" y="3048000"/>
            <a:ext cx="304801" cy="2743200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18" name="TextBox 9217"/>
          <p:cNvSpPr txBox="1"/>
          <p:nvPr/>
        </p:nvSpPr>
        <p:spPr>
          <a:xfrm>
            <a:off x="1526175" y="4248090"/>
            <a:ext cx="11408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First slot:</a:t>
            </a:r>
            <a:endParaRPr lang="en-US" sz="20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3490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STA processing for new slots—II</a:t>
            </a:r>
            <a:endParaRPr lang="en-US" dirty="0">
              <a:latin typeface="Calibri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676400" y="2194560"/>
            <a:ext cx="3352800" cy="400110"/>
            <a:chOff x="5105400" y="5029200"/>
            <a:chExt cx="3352800" cy="400110"/>
          </a:xfrm>
        </p:grpSpPr>
        <p:sp>
          <p:nvSpPr>
            <p:cNvPr id="30" name="Rectangle 29"/>
            <p:cNvSpPr/>
            <p:nvPr/>
          </p:nvSpPr>
          <p:spPr bwMode="auto">
            <a:xfrm>
              <a:off x="5105400" y="5029200"/>
              <a:ext cx="3352800" cy="381000"/>
            </a:xfrm>
            <a:prstGeom prst="rect">
              <a:avLst/>
            </a:prstGeom>
            <a:solidFill>
              <a:srgbClr val="CCE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2000" dirty="0" smtClean="0">
                  <a:solidFill>
                    <a:schemeClr val="tx1"/>
                  </a:solidFill>
                  <a:latin typeface="Calibri" panose="020F0502020204030204" pitchFamily="34" charset="0"/>
                </a:rPr>
                <a:t>A-MPDU / Block </a:t>
              </a:r>
              <a:r>
                <a:rPr lang="en-US" sz="2000" dirty="0" err="1" smtClean="0">
                  <a:solidFill>
                    <a:schemeClr val="tx1"/>
                  </a:solidFill>
                  <a:latin typeface="Calibri" panose="020F0502020204030204" pitchFamily="34" charset="0"/>
                </a:rPr>
                <a:t>Ack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781002" y="5029200"/>
              <a:ext cx="1847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2000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cxnSp>
        <p:nvCxnSpPr>
          <p:cNvPr id="22" name="Straight Connector 21"/>
          <p:cNvCxnSpPr/>
          <p:nvPr/>
        </p:nvCxnSpPr>
        <p:spPr bwMode="auto">
          <a:xfrm flipV="1">
            <a:off x="5029200" y="1920240"/>
            <a:ext cx="0" cy="379476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Rectangle 22"/>
          <p:cNvSpPr/>
          <p:nvPr/>
        </p:nvSpPr>
        <p:spPr>
          <a:xfrm>
            <a:off x="5105400" y="3124200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05400" y="4610100"/>
            <a:ext cx="381000" cy="1104900"/>
          </a:xfrm>
          <a:prstGeom prst="rect">
            <a:avLst/>
          </a:prstGeom>
          <a:pattFill prst="wdUpDiag">
            <a:fgClr>
              <a:srgbClr val="FFFFCC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486400" y="4610100"/>
            <a:ext cx="304800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91200" y="4610100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63640" y="3377625"/>
            <a:ext cx="22092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VIFS + slot time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(if AP bitmap signaled 0)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263640" y="4876800"/>
            <a:ext cx="29216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VIFS + CTS time + SIFS + slot time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(if AP bitmap signaled 1)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82999" y="4248090"/>
            <a:ext cx="5556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STA</a:t>
            </a:r>
            <a:endParaRPr lang="en-US" sz="30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216" name="Left Brace 9215"/>
          <p:cNvSpPr/>
          <p:nvPr/>
        </p:nvSpPr>
        <p:spPr bwMode="auto">
          <a:xfrm>
            <a:off x="4267199" y="3048000"/>
            <a:ext cx="304801" cy="2743200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18" name="TextBox 9217"/>
          <p:cNvSpPr txBox="1"/>
          <p:nvPr/>
        </p:nvSpPr>
        <p:spPr>
          <a:xfrm>
            <a:off x="1526175" y="4248090"/>
            <a:ext cx="1220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Later slot:</a:t>
            </a:r>
            <a:endParaRPr lang="en-US" sz="20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 flipV="1">
            <a:off x="5102352" y="1920240"/>
            <a:ext cx="0" cy="379476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7"/>
          <p:cNvSpPr/>
          <p:nvPr/>
        </p:nvSpPr>
        <p:spPr>
          <a:xfrm>
            <a:off x="5027613" y="3124200"/>
            <a:ext cx="77787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029200" y="4610100"/>
            <a:ext cx="77787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37271" y="6096000"/>
            <a:ext cx="65685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VIFS = Vestigial IFS, say 4 </a:t>
            </a:r>
            <a:r>
              <a:rPr lang="en-US" sz="1600" i="1" dirty="0" smtClean="0">
                <a:solidFill>
                  <a:srgbClr val="FF0000"/>
                </a:solidFill>
                <a:latin typeface="Symbol" panose="05050102010706020507" pitchFamily="18" charset="2"/>
              </a:rPr>
              <a:t>m</a:t>
            </a:r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s: for CCA, Rx-to-</a:t>
            </a:r>
            <a:r>
              <a:rPr lang="en-US" sz="1600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Tx</a:t>
            </a:r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 and </a:t>
            </a:r>
            <a:r>
              <a:rPr lang="en-US" sz="1600" i="1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Tx</a:t>
            </a:r>
            <a:r>
              <a:rPr lang="en-US" sz="16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-to-Rx turnaround times</a:t>
            </a:r>
            <a:endParaRPr lang="en-US" sz="1600" i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43000" y="4629090"/>
            <a:ext cx="1999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(after a busy slot)</a:t>
            </a:r>
            <a:endParaRPr lang="en-US" sz="2000" i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584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Using a roster—IV (external hidden nodes)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⑦</a:t>
            </a:r>
            <a:r>
              <a:rPr lang="en-US" sz="2000" b="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 Accounting for external hidden nodes (now in usage mode)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81398" y="2408903"/>
            <a:ext cx="34290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NAV set for legacy devices (say 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5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ms)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543050" y="397758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943100" y="2863155"/>
            <a:ext cx="20955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181225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8098155" y="2853630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689225" y="5399782"/>
            <a:ext cx="34829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CTS-to-self: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Mirror the full NAV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Sent by first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STAs,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signaled by AP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Can be simultaneous; cf. SFD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Arc 59"/>
          <p:cNvSpPr/>
          <p:nvPr/>
        </p:nvSpPr>
        <p:spPr>
          <a:xfrm rot="5400000" flipV="1">
            <a:off x="2266951" y="5086351"/>
            <a:ext cx="647698" cy="457200"/>
          </a:xfrm>
          <a:prstGeom prst="arc">
            <a:avLst>
              <a:gd name="adj1" fmla="val 16200000"/>
              <a:gd name="adj2" fmla="val 21332769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1" name="Curved Connector 60"/>
          <p:cNvCxnSpPr/>
          <p:nvPr/>
        </p:nvCxnSpPr>
        <p:spPr>
          <a:xfrm>
            <a:off x="4762499" y="4571999"/>
            <a:ext cx="504826" cy="228601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257800" y="4655403"/>
            <a:ext cx="3505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Each STA does CCA during each VIFS 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and unused slot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Does not use a slot if it falls less than   </a:t>
            </a:r>
          </a:p>
          <a:p>
            <a:r>
              <a:rPr lang="en-US" sz="1600" i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  AIFS after any unexpected CCA high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90575" y="325368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2000" y="4615755"/>
            <a:ext cx="748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STAs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572000" y="3987105"/>
            <a:ext cx="114299" cy="11049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67075" y="4330005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229225" y="4320480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2209800" y="3990053"/>
            <a:ext cx="85725" cy="11049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76475" y="4076700"/>
            <a:ext cx="85725" cy="11049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352675" y="4152900"/>
            <a:ext cx="85725" cy="11049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6527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Other considerations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343400"/>
          </a:xfrm>
          <a:ln/>
        </p:spPr>
        <p:txBody>
          <a:bodyPr/>
          <a:lstStyle/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Unused slots: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hlinkClick r:id="rId3" action="ppaction://hlinksldjump"/>
              </a:rPr>
              <a:t>Appendix A</a:t>
            </a: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628650" lvl="1" indent="-228600">
              <a:defRPr/>
            </a:pPr>
            <a:endParaRPr lang="en-US" sz="6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Legacy fairness: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hlinkClick r:id="rId4" action="ppaction://hlinksldjump"/>
              </a:rPr>
              <a:t>Appendix B</a:t>
            </a: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0" indent="0">
              <a:defRPr/>
            </a:pPr>
            <a:endParaRPr lang="en-US" sz="6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Fairness and traffic prioritization within roster: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hlinkClick r:id="rId5" action="ppaction://hlinksldjump"/>
              </a:rPr>
              <a:t>Appendix C</a:t>
            </a: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0" indent="0">
              <a:defRPr/>
            </a:pPr>
            <a:endParaRPr lang="en-US" sz="6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compared to baseline EDCA: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hlinkClick r:id="rId6" action="ppaction://hlinksldjump"/>
              </a:rPr>
              <a:t>Appendix D</a:t>
            </a: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0" indent="0">
              <a:defRPr/>
            </a:pPr>
            <a:endParaRPr lang="en-US" sz="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compared to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PSMP: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hlinkClick r:id="rId7" action="ppaction://hlinksldjump"/>
              </a:rPr>
              <a:t>Appendix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hlinkClick r:id="rId7" action="ppaction://hlinksldjump"/>
              </a:rPr>
              <a:t>E</a:t>
            </a: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0" indent="0">
              <a:defRPr/>
            </a:pPr>
            <a:endParaRPr lang="en-US" sz="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Downlink and multi-user transmissions: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hlinkClick r:id="rId8" action="ppaction://hlinksldjump"/>
              </a:rPr>
              <a:t>Appendix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hlinkClick r:id="rId8" action="ppaction://hlinksldjump"/>
              </a:rPr>
              <a:t>F</a:t>
            </a: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0" indent="0">
              <a:defRPr/>
            </a:pPr>
            <a:endParaRPr lang="en-US" sz="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Numerical example: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hlinkClick r:id="rId9" action="ppaction://hlinksldjump"/>
              </a:rPr>
              <a:t>Appendix G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628650" lvl="1">
              <a:defRPr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628650" lvl="1">
              <a:defRPr/>
            </a:pPr>
            <a:endParaRPr lang="en-US" sz="6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1119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Straw poll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343400"/>
          </a:xfrm>
          <a:ln/>
        </p:spPr>
        <p:txBody>
          <a:bodyPr/>
          <a:lstStyle/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Do you agree to add the following text to the 11ax SFD?</a:t>
            </a:r>
          </a:p>
          <a:p>
            <a:pPr marL="0" indent="0">
              <a:defRPr/>
            </a:pPr>
            <a:endParaRPr lang="en-US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“The 11ax specification shall include one or more modes of operation that reduce contention and arbitration overhead, without polling.”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628650" lvl="1" indent="-228600">
              <a:buFont typeface="Arial" pitchFamily="34" charset="0"/>
              <a:buChar char="•"/>
              <a:defRPr/>
            </a:pP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Yes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No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17177513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799"/>
            <a:ext cx="7770813" cy="1161288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References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[1] </a:t>
            </a:r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IEEE doc. 11/15-0xxxr0, “High Efficiency in Accessing the Medium”, S. Coffey, D.Z. Liu (Realtek), September 2015</a:t>
            </a:r>
            <a:endParaRPr lang="en-US" sz="1800" b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[2] IEEE doc</a:t>
            </a:r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. 11/15-0341r2, “Empirical Measurements of Channel Degradation Under Load”, C. Lukaszewski, L. Li (Aruba Networks), March </a:t>
            </a:r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2015</a:t>
            </a:r>
          </a:p>
          <a:p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[3] </a:t>
            </a:r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“Designing Very High Density Best Practices and Test Results”, C. Lukaszewski (Aruba Networks), Wireless LAN Professionals Conference (WLPC) Dallas </a:t>
            </a:r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713231" y="356616"/>
            <a:ext cx="2377440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703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 smtClean="0">
                <a:latin typeface="Calibri" pitchFamily="34" charset="0"/>
              </a:rPr>
              <a:t>This presentation outlines an approach to reducing medium access overhead, by providing 11ax devices with predictable and unique backoff slots. </a:t>
            </a:r>
            <a:endParaRPr lang="en-GB" sz="2600" dirty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3232" y="356616"/>
            <a:ext cx="1874823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383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21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Appendix A: Unused slots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343400"/>
          </a:xfrm>
          <a:ln/>
        </p:spPr>
        <p:txBody>
          <a:bodyPr/>
          <a:lstStyle/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Option A:  AP marks unused slots as to-be-ignored in a RI bitmap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Option B: Slots deemed reassigned to AP if unused </a:t>
            </a:r>
            <a:r>
              <a:rPr lang="en-US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consecutive times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180072" y="3084375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541897" y="4370248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8097002" y="3246298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89422" y="3646348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429256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37816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252853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167128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602992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520696" y="3250168"/>
            <a:ext cx="85725" cy="1104900"/>
          </a:xfrm>
          <a:prstGeom prst="rect">
            <a:avLst/>
          </a:prstGeom>
          <a:pattFill prst="ltUpDiag">
            <a:fgClr>
              <a:srgbClr val="FF0000"/>
            </a:fgClr>
            <a:bgClr>
              <a:schemeClr val="bg1"/>
            </a:bgClr>
          </a:patt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41947" y="3255823"/>
            <a:ext cx="20955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959608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783205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97480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133344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051048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389376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218688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474720" y="3250168"/>
            <a:ext cx="774954" cy="1104900"/>
            <a:chOff x="3495675" y="2857500"/>
            <a:chExt cx="774954" cy="1104900"/>
          </a:xfrm>
        </p:grpSpPr>
        <p:sp>
          <p:nvSpPr>
            <p:cNvPr id="20" name="Rectangle 19"/>
            <p:cNvSpPr/>
            <p:nvPr/>
          </p:nvSpPr>
          <p:spPr>
            <a:xfrm>
              <a:off x="3495675" y="2857500"/>
              <a:ext cx="85725" cy="1104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654552" y="2857500"/>
              <a:ext cx="85725" cy="1104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572256" y="2857500"/>
              <a:ext cx="85725" cy="1104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011168" y="2857500"/>
              <a:ext cx="85725" cy="1104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919728" y="2857500"/>
              <a:ext cx="85725" cy="1104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834765" y="2857500"/>
              <a:ext cx="85725" cy="1104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749040" y="2857500"/>
              <a:ext cx="85725" cy="1104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184904" y="2857500"/>
              <a:ext cx="85725" cy="11049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102608" y="2857500"/>
              <a:ext cx="85725" cy="1104900"/>
            </a:xfrm>
            <a:prstGeom prst="rect">
              <a:avLst/>
            </a:prstGeom>
            <a:pattFill prst="ltUpDiag">
              <a:fgClr>
                <a:srgbClr val="FF0000"/>
              </a:fgClr>
              <a:bgClr>
                <a:schemeClr val="bg1"/>
              </a:bgClr>
            </a:patt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</p:grpSp>
      <p:sp>
        <p:nvSpPr>
          <p:cNvPr id="26" name="Rectangle 25"/>
          <p:cNvSpPr/>
          <p:nvPr/>
        </p:nvSpPr>
        <p:spPr>
          <a:xfrm>
            <a:off x="3304413" y="3250168"/>
            <a:ext cx="85725" cy="1104900"/>
          </a:xfrm>
          <a:prstGeom prst="rect">
            <a:avLst/>
          </a:prstGeom>
          <a:pattFill prst="ltUpDiag">
            <a:fgClr>
              <a:schemeClr val="bg1"/>
            </a:fgClr>
            <a:bgClr>
              <a:schemeClr val="bg1"/>
            </a:bgClr>
          </a:patt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4709160" y="3821668"/>
            <a:ext cx="1005840" cy="91440"/>
            <a:chOff x="4937760" y="3429000"/>
            <a:chExt cx="1005840" cy="91440"/>
          </a:xfrm>
        </p:grpSpPr>
        <p:sp>
          <p:nvSpPr>
            <p:cNvPr id="28" name="Oval 27"/>
            <p:cNvSpPr/>
            <p:nvPr/>
          </p:nvSpPr>
          <p:spPr bwMode="auto">
            <a:xfrm>
              <a:off x="493776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541020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585216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2868168" y="3250168"/>
            <a:ext cx="85725" cy="1104900"/>
          </a:xfrm>
          <a:prstGeom prst="rect">
            <a:avLst/>
          </a:prstGeom>
          <a:pattFill prst="ltUpDiag">
            <a:fgClr>
              <a:srgbClr val="FF0000"/>
            </a:fgClr>
            <a:bgClr>
              <a:schemeClr val="bg1"/>
            </a:bgClr>
          </a:patt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2200" y="43550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×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708702" y="43550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×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927902" y="43550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×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Action Button: Return 7">
            <a:hlinkClick r:id="" action="ppaction://hlinkshowjump?jump=lastslideviewed" highlightClick="1"/>
          </p:cNvPr>
          <p:cNvSpPr/>
          <p:nvPr/>
        </p:nvSpPr>
        <p:spPr bwMode="auto">
          <a:xfrm>
            <a:off x="8702040" y="5867400"/>
            <a:ext cx="365760" cy="365760"/>
          </a:xfrm>
          <a:prstGeom prst="actionButtonRetur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21" name="TextBox 9220"/>
          <p:cNvSpPr txBox="1"/>
          <p:nvPr/>
        </p:nvSpPr>
        <p:spPr>
          <a:xfrm>
            <a:off x="1254548" y="4876800"/>
            <a:ext cx="161762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A: bitmap in RI</a:t>
            </a: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B: counter in RI</a:t>
            </a: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9222" name="Picture 92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4346349"/>
            <a:ext cx="463336" cy="53045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618097" y="5739825"/>
            <a:ext cx="5620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May be used to adapt to traffic flow that stops, and to calibrate number of slots needed for a traffic flow that continues </a:t>
            </a:r>
            <a:endParaRPr lang="en-US" sz="1600" i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3091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22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Appendix B: Legacy fairness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343400"/>
          </a:xfrm>
          <a:ln/>
        </p:spPr>
        <p:txBody>
          <a:bodyPr/>
          <a:lstStyle/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Compensate outside the roster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devices give up appropriate number of TXOPs after roster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180072" y="3084375"/>
            <a:ext cx="2514600" cy="0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541897" y="4370248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724400" y="3246298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89422" y="3646348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429256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337816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252853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167128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602992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520696" y="3250168"/>
            <a:ext cx="85725" cy="1104900"/>
          </a:xfrm>
          <a:prstGeom prst="rect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41947" y="3255823"/>
            <a:ext cx="20955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959608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783205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97480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051048" y="3250168"/>
            <a:ext cx="85725" cy="11049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352800" y="3821668"/>
            <a:ext cx="1005840" cy="91440"/>
            <a:chOff x="4937760" y="3429000"/>
            <a:chExt cx="1005840" cy="91440"/>
          </a:xfrm>
        </p:grpSpPr>
        <p:sp>
          <p:nvSpPr>
            <p:cNvPr id="28" name="Oval 27"/>
            <p:cNvSpPr/>
            <p:nvPr/>
          </p:nvSpPr>
          <p:spPr bwMode="auto">
            <a:xfrm>
              <a:off x="493776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541020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585216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2868168" y="3250168"/>
            <a:ext cx="85725" cy="1104900"/>
          </a:xfrm>
          <a:prstGeom prst="rect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8" name="Action Button: Return 7">
            <a:hlinkClick r:id="" action="ppaction://hlinkshowjump?jump=lastslideviewed" highlightClick="1"/>
          </p:cNvPr>
          <p:cNvSpPr/>
          <p:nvPr/>
        </p:nvSpPr>
        <p:spPr bwMode="auto">
          <a:xfrm>
            <a:off x="8702040" y="5867400"/>
            <a:ext cx="365760" cy="365760"/>
          </a:xfrm>
          <a:prstGeom prst="actionButtonRetur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21" name="TextBox 9220"/>
          <p:cNvSpPr txBox="1"/>
          <p:nvPr/>
        </p:nvSpPr>
        <p:spPr>
          <a:xfrm>
            <a:off x="1254548" y="4876800"/>
            <a:ext cx="6765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STA had two TXOPs in data phase             . . .  so gives up next two after</a:t>
            </a:r>
          </a:p>
        </p:txBody>
      </p:sp>
      <p:pic>
        <p:nvPicPr>
          <p:cNvPr id="9222" name="Picture 92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4346349"/>
            <a:ext cx="463336" cy="53045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295401" y="5739825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So in principle it is possible to have strict fairness with legacy.</a:t>
            </a:r>
          </a:p>
          <a:p>
            <a:pPr algn="ctr"/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More generally the AP may adjust policy to calibrate advantage of HE devices. </a:t>
            </a:r>
            <a:endParaRPr lang="en-US" sz="1600" i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781675" y="3246120"/>
            <a:ext cx="85725" cy="1104900"/>
          </a:xfrm>
          <a:prstGeom prst="rect">
            <a:avLst/>
          </a:prstGeom>
          <a:pattFill prst="openDmnd">
            <a:fgClr>
              <a:srgbClr val="FFFF00"/>
            </a:fgClr>
            <a:bgClr>
              <a:schemeClr val="bg1"/>
            </a:bgClr>
          </a:patt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50" name="Rectangle 49"/>
          <p:cNvSpPr>
            <a:spLocks noChangeAspect="1"/>
          </p:cNvSpPr>
          <p:nvPr/>
        </p:nvSpPr>
        <p:spPr>
          <a:xfrm>
            <a:off x="7229475" y="3246120"/>
            <a:ext cx="85725" cy="1104900"/>
          </a:xfrm>
          <a:prstGeom prst="rect">
            <a:avLst/>
          </a:prstGeom>
          <a:pattFill prst="openDmnd">
            <a:fgClr>
              <a:srgbClr val="FFFF00"/>
            </a:fgClr>
            <a:bgClr>
              <a:schemeClr val="bg1"/>
            </a:bgClr>
          </a:patt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623560" y="4355068"/>
            <a:ext cx="475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×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059168" y="433425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×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6921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23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Appendix </a:t>
            </a:r>
            <a:r>
              <a:rPr lang="en-US" dirty="0">
                <a:latin typeface="Calibri" pitchFamily="34" charset="0"/>
              </a:rPr>
              <a:t>C</a:t>
            </a:r>
            <a:r>
              <a:rPr lang="en-US" dirty="0" smtClean="0">
                <a:latin typeface="Calibri" pitchFamily="34" charset="0"/>
              </a:rPr>
              <a:t>: Fairness</a:t>
            </a:r>
            <a:br>
              <a:rPr lang="en-US" dirty="0" smtClean="0">
                <a:latin typeface="Calibri" pitchFamily="34" charset="0"/>
              </a:rPr>
            </a:br>
            <a:r>
              <a:rPr lang="en-US" dirty="0" smtClean="0">
                <a:latin typeface="Calibri" pitchFamily="34" charset="0"/>
              </a:rPr>
              <a:t>and traffic prioritization within roster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343400"/>
          </a:xfrm>
          <a:ln/>
        </p:spPr>
        <p:txBody>
          <a:bodyPr/>
          <a:lstStyle/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provides guaranteed slots rather than probabilistic advantage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AP may grant higher priority traffic more slots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AP is free to accept or reject requests to be added to any given roster, and/or maintain multiple rosters for different purposes</a:t>
            </a:r>
          </a:p>
          <a:p>
            <a:pPr marL="1028700" lvl="2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for mini-TXOPs (e.g., max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200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ymbol" pitchFamily="18" charset="2"/>
              </a:rPr>
              <a:t>m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s)</a:t>
            </a:r>
          </a:p>
          <a:p>
            <a:pPr marL="1028700" lvl="2">
              <a:buFont typeface="Arial" pitchFamily="34" charset="0"/>
              <a:buChar char="•"/>
              <a:defRPr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reserved for high-priority traffic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1028700" lvl="2">
              <a:buFont typeface="Arial" pitchFamily="34" charset="0"/>
              <a:buChar char="•"/>
              <a:defRPr/>
            </a:pPr>
            <a:endParaRPr lang="en-US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AP may commence new roster usage phase at any offset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May for example begin new roster usage phase where previous usage of that roster ended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So rosters may be used in a way that preserves relative assignments</a:t>
            </a:r>
          </a:p>
        </p:txBody>
      </p:sp>
      <p:sp>
        <p:nvSpPr>
          <p:cNvPr id="8" name="Action Button: Return 7">
            <a:hlinkClick r:id="" action="ppaction://hlinkshowjump?jump=lastslideviewed" highlightClick="1"/>
          </p:cNvPr>
          <p:cNvSpPr/>
          <p:nvPr/>
        </p:nvSpPr>
        <p:spPr bwMode="auto">
          <a:xfrm>
            <a:off x="8702040" y="5867400"/>
            <a:ext cx="365760" cy="365760"/>
          </a:xfrm>
          <a:prstGeom prst="actionButtonRetur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39762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24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Appendix D: Roster compared to baseline EDCA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199"/>
            <a:ext cx="8305800" cy="4494213"/>
          </a:xfrm>
          <a:ln/>
        </p:spPr>
        <p:txBody>
          <a:bodyPr/>
          <a:lstStyle/>
          <a:p>
            <a:pPr marL="0" indent="0"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EDCA in which all STAs happen to choose different backoff slots: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628650" lvl="1" indent="-228600">
              <a:buFont typeface="Arial" pitchFamily="34" charset="0"/>
              <a:buChar char="•"/>
              <a:defRPr/>
            </a:pP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400050" lvl="1" indent="0">
              <a:defRPr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628650" lvl="1" indent="-228600">
              <a:buFont typeface="Arial" pitchFamily="34" charset="0"/>
              <a:buChar char="•"/>
              <a:defRPr/>
            </a:pP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400050" lvl="1" indent="0">
              <a:defRPr/>
            </a:pPr>
            <a:endParaRPr lang="en-U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400050" lvl="1" indent="0">
              <a:defRPr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                             No losses due to collisions; a best case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400050" lvl="1" indent="0">
              <a:defRPr/>
            </a:pPr>
            <a:endParaRPr lang="en-US" sz="1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0" indent="0">
              <a:defRPr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Roster: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628650" lvl="1" indent="-228600">
              <a:buFont typeface="Arial" pitchFamily="34" charset="0"/>
              <a:buChar char="•"/>
              <a:defRPr/>
            </a:pP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628650" lvl="1" indent="-228600">
              <a:buFont typeface="Arial" pitchFamily="34" charset="0"/>
              <a:buChar char="•"/>
              <a:defRPr/>
            </a:pPr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400050" lvl="1" indent="0">
              <a:defRPr/>
            </a:pPr>
            <a:endParaRPr lang="en-US" sz="8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400050" lvl="1" indent="0">
              <a:defRPr/>
            </a:pPr>
            <a:endParaRPr lang="en-US" sz="3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400050" lvl="1" indent="0">
              <a:defRPr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No collisions; but now no need for AIFS, or for RTS/CTS; (group the BAs?)</a:t>
            </a:r>
          </a:p>
        </p:txBody>
      </p:sp>
      <p:sp>
        <p:nvSpPr>
          <p:cNvPr id="8" name="Action Button: Return 7">
            <a:hlinkClick r:id="" action="ppaction://hlinkshowjump?jump=lastslideviewed" highlightClick="1"/>
          </p:cNvPr>
          <p:cNvSpPr/>
          <p:nvPr/>
        </p:nvSpPr>
        <p:spPr bwMode="auto">
          <a:xfrm>
            <a:off x="8702040" y="5867400"/>
            <a:ext cx="365760" cy="365760"/>
          </a:xfrm>
          <a:prstGeom prst="actionButtonRetur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541897" y="363855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286000" y="2518470"/>
            <a:ext cx="1221105" cy="1104900"/>
          </a:xfrm>
          <a:prstGeom prst="rect">
            <a:avLst/>
          </a:prstGeom>
          <a:solidFill>
            <a:srgbClr val="2E75B6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41947" y="2514600"/>
            <a:ext cx="385211" cy="1104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3505201" y="2514600"/>
            <a:ext cx="228599" cy="1104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729589" y="2514600"/>
            <a:ext cx="615399" cy="1104900"/>
          </a:xfrm>
          <a:prstGeom prst="rect">
            <a:avLst/>
          </a:prstGeom>
          <a:solidFill>
            <a:srgbClr val="FFCC99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4687453" y="2518470"/>
            <a:ext cx="1713348" cy="1104900"/>
          </a:xfrm>
          <a:prstGeom prst="rect">
            <a:avLst/>
          </a:prstGeom>
          <a:solidFill>
            <a:srgbClr val="2E75B6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343400" y="2514600"/>
            <a:ext cx="385211" cy="1104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6400801" y="2514600"/>
            <a:ext cx="228599" cy="1104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6623601" y="2514600"/>
            <a:ext cx="615399" cy="1104900"/>
          </a:xfrm>
          <a:prstGeom prst="rect">
            <a:avLst/>
          </a:prstGeom>
          <a:solidFill>
            <a:srgbClr val="FFCC99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828800" y="3657600"/>
            <a:ext cx="583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AIFS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438400" y="3657600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A-MPDU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329701" y="3657600"/>
            <a:ext cx="556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S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IFS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835850" y="3657600"/>
            <a:ext cx="440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BA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7528560" y="3048000"/>
            <a:ext cx="1005840" cy="91440"/>
            <a:chOff x="4937760" y="3429000"/>
            <a:chExt cx="1005840" cy="91440"/>
          </a:xfrm>
        </p:grpSpPr>
        <p:sp>
          <p:nvSpPr>
            <p:cNvPr id="55" name="Oval 54"/>
            <p:cNvSpPr/>
            <p:nvPr/>
          </p:nvSpPr>
          <p:spPr bwMode="auto">
            <a:xfrm>
              <a:off x="493776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Oval 55"/>
            <p:cNvSpPr/>
            <p:nvPr/>
          </p:nvSpPr>
          <p:spPr bwMode="auto">
            <a:xfrm>
              <a:off x="541020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585216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58" name="Straight Connector 57"/>
          <p:cNvCxnSpPr/>
          <p:nvPr/>
        </p:nvCxnSpPr>
        <p:spPr>
          <a:xfrm flipV="1">
            <a:off x="1524000" y="592455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1981200" y="4804470"/>
            <a:ext cx="1221105" cy="1104900"/>
          </a:xfrm>
          <a:prstGeom prst="rect">
            <a:avLst/>
          </a:prstGeom>
          <a:solidFill>
            <a:srgbClr val="2E75B6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200400" y="4800600"/>
            <a:ext cx="228599" cy="1104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3429000" y="4800600"/>
            <a:ext cx="615399" cy="1104900"/>
          </a:xfrm>
          <a:prstGeom prst="rect">
            <a:avLst/>
          </a:prstGeom>
          <a:solidFill>
            <a:srgbClr val="FFCC99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4114800" y="4804470"/>
            <a:ext cx="1713348" cy="1104900"/>
          </a:xfrm>
          <a:prstGeom prst="rect">
            <a:avLst/>
          </a:prstGeom>
          <a:solidFill>
            <a:srgbClr val="2E75B6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038601" y="4801124"/>
            <a:ext cx="76200" cy="1104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5791200" y="4801124"/>
            <a:ext cx="228599" cy="1104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6019800" y="4800600"/>
            <a:ext cx="615399" cy="1104900"/>
          </a:xfrm>
          <a:prstGeom prst="rect">
            <a:avLst/>
          </a:prstGeom>
          <a:solidFill>
            <a:srgbClr val="FFCC99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1" name="Group 70"/>
          <p:cNvGrpSpPr/>
          <p:nvPr/>
        </p:nvGrpSpPr>
        <p:grpSpPr>
          <a:xfrm>
            <a:off x="7086600" y="5334000"/>
            <a:ext cx="1005840" cy="91440"/>
            <a:chOff x="4937760" y="3429000"/>
            <a:chExt cx="1005840" cy="91440"/>
          </a:xfrm>
        </p:grpSpPr>
        <p:sp>
          <p:nvSpPr>
            <p:cNvPr id="72" name="Oval 71"/>
            <p:cNvSpPr/>
            <p:nvPr/>
          </p:nvSpPr>
          <p:spPr bwMode="auto">
            <a:xfrm>
              <a:off x="493776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3" name="Oval 72"/>
            <p:cNvSpPr/>
            <p:nvPr/>
          </p:nvSpPr>
          <p:spPr bwMode="auto">
            <a:xfrm>
              <a:off x="541020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585216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69911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25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Appendix E: Roster compared to PSMP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" name="Action Button: Return 7">
            <a:hlinkClick r:id="" action="ppaction://hlinkshowjump?jump=lastslideviewed" highlightClick="1"/>
          </p:cNvPr>
          <p:cNvSpPr/>
          <p:nvPr/>
        </p:nvSpPr>
        <p:spPr bwMode="auto">
          <a:xfrm>
            <a:off x="8702040" y="5867400"/>
            <a:ext cx="365760" cy="365760"/>
          </a:xfrm>
          <a:prstGeom prst="actionButtonRetur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8305800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8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“An AP may transmit a recovery frame (called a PSMP recovery frame) during a PSMP-UTT when both of the following conditions are met: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The CS mechanism (…)  indicates that the medium is idle at the </a:t>
            </a:r>
            <a:r>
              <a:rPr lang="en-US" sz="1600" kern="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TxPIFS</a:t>
            </a: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slot boundary (…) after the start of the PSMP-UTT, and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The PSMP-UTT duration is longer than the total duration of the PSMP recovery frame plus PIFS”</a:t>
            </a:r>
          </a:p>
          <a:p>
            <a:pPr marL="800100" lvl="2" indent="0">
              <a:defRPr/>
            </a:pPr>
            <a:r>
              <a:rPr lang="en-US" sz="1600" i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―</a:t>
            </a:r>
            <a:r>
              <a:rPr lang="en-US" sz="1600" i="1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REVmc</a:t>
            </a:r>
            <a:r>
              <a:rPr lang="en-US" sz="1600" i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D3.0, Section 9.29.2.3, P 1386 LL </a:t>
            </a:r>
            <a:r>
              <a:rPr lang="en-US" sz="1600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11-16</a:t>
            </a:r>
          </a:p>
          <a:p>
            <a:pPr marL="800100" lvl="2" indent="0">
              <a:defRPr/>
            </a:pPr>
            <a:endParaRPr lang="en-US" sz="400" kern="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600" kern="0" dirty="0" smtClean="0">
                <a:solidFill>
                  <a:srgbClr val="2E75B6"/>
                </a:solidFill>
                <a:latin typeface="Calibri" pitchFamily="34" charset="0"/>
              </a:rPr>
              <a:t>Roster allows all participating devices to infer release of the possible TXOP from one idle slot time, without further frames: lower (and minimal) overhead</a:t>
            </a:r>
          </a:p>
          <a:p>
            <a:pPr marL="400050" lvl="1" indent="0">
              <a:defRPr/>
            </a:pPr>
            <a:endParaRPr lang="en-US" sz="400" kern="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“A STA that has frames to send that are valid for transmission within the PSMP-UTT shall start transmission without performing CCA and regardless of NAV at the start of its PSMP-UTT”</a:t>
            </a:r>
          </a:p>
          <a:p>
            <a:pPr marL="400050" lvl="1" indent="0">
              <a:defRPr/>
            </a:pPr>
            <a:r>
              <a:rPr lang="en-US" sz="1600" i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―</a:t>
            </a:r>
            <a:r>
              <a:rPr lang="en-US" sz="1600" i="1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REVmc</a:t>
            </a:r>
            <a:r>
              <a:rPr lang="en-US" sz="1600" i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D3.0, Section 9.29.2.3, P </a:t>
            </a:r>
            <a:r>
              <a:rPr lang="en-US" sz="1600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1385 </a:t>
            </a:r>
            <a:r>
              <a:rPr lang="en-US" sz="1600" i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LL </a:t>
            </a:r>
            <a:r>
              <a:rPr lang="en-US" sz="1600" i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55-57</a:t>
            </a:r>
          </a:p>
          <a:p>
            <a:pPr marL="400050" lvl="1" indent="0">
              <a:defRPr/>
            </a:pPr>
            <a:endParaRPr lang="en-US" sz="200" kern="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600" kern="0" dirty="0" smtClean="0">
                <a:solidFill>
                  <a:srgbClr val="2E75B6"/>
                </a:solidFill>
                <a:latin typeface="Calibri" pitchFamily="34" charset="0"/>
              </a:rPr>
              <a:t>Roster  devices perform CCA</a:t>
            </a:r>
          </a:p>
        </p:txBody>
      </p:sp>
    </p:spTree>
    <p:extLst>
      <p:ext uri="{BB962C8B-B14F-4D97-AF65-F5344CB8AC3E}">
        <p14:creationId xmlns:p14="http://schemas.microsoft.com/office/powerpoint/2010/main" val="21772498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26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Appendix </a:t>
            </a:r>
            <a:r>
              <a:rPr lang="en-US" dirty="0">
                <a:latin typeface="Calibri" pitchFamily="34" charset="0"/>
              </a:rPr>
              <a:t>F</a:t>
            </a:r>
            <a:r>
              <a:rPr lang="en-US" dirty="0" smtClean="0">
                <a:latin typeface="Calibri" pitchFamily="34" charset="0"/>
              </a:rPr>
              <a:t>: Downlink and multi-user transmissions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" name="Action Button: Return 7">
            <a:hlinkClick r:id="" action="ppaction://hlinkshowjump?jump=lastslideviewed" highlightClick="1"/>
          </p:cNvPr>
          <p:cNvSpPr/>
          <p:nvPr/>
        </p:nvSpPr>
        <p:spPr bwMode="auto">
          <a:xfrm>
            <a:off x="8702040" y="5867400"/>
            <a:ext cx="365760" cy="365760"/>
          </a:xfrm>
          <a:prstGeom prst="actionButtonRetur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8305800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Downlink transmissions may be added to any roster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8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The AP needs only assign to itself the appropriate slots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8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Marking the slots as assigned in roster initiation frames is enough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endParaRPr lang="en-US" sz="1800" kern="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MU-MIMO transmissions (DL or UL) may also be added to any roster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8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With UL MU-MIMO, an inferred release of the allocated time if uplink transmission does not commence soon after the trigger frame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8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Modified (shorter) trigger frames could be used as position within roster is sufficient to identify STAs</a:t>
            </a:r>
          </a:p>
        </p:txBody>
      </p:sp>
    </p:spTree>
    <p:extLst>
      <p:ext uri="{BB962C8B-B14F-4D97-AF65-F5344CB8AC3E}">
        <p14:creationId xmlns:p14="http://schemas.microsoft.com/office/powerpoint/2010/main" val="24766623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27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Appendix G: Numerical example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" name="Action Button: Return 7">
            <a:hlinkClick r:id="" action="ppaction://hlinkshowjump?jump=lastslideviewed" highlightClick="1"/>
          </p:cNvPr>
          <p:cNvSpPr/>
          <p:nvPr/>
        </p:nvSpPr>
        <p:spPr bwMode="auto">
          <a:xfrm>
            <a:off x="8702040" y="5867400"/>
            <a:ext cx="365760" cy="365760"/>
          </a:xfrm>
          <a:prstGeom prst="actionButtonReturn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8305800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800" b="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24 </a:t>
            </a:r>
            <a:r>
              <a:rPr lang="en-US" sz="1800" b="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competing STAs, all BE, no hidden </a:t>
            </a:r>
            <a:r>
              <a:rPr lang="en-US" sz="1800" b="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nodes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800" b="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At any given time 12 of the STAs will have traffic to transmit—which 12 varies </a:t>
            </a:r>
            <a:r>
              <a:rPr lang="en-US" sz="1800" b="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constantly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800" b="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A-MPDUs are all 400 </a:t>
            </a:r>
            <a:r>
              <a:rPr lang="en-US" sz="1800" b="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ymbol" panose="05050102010706020507" pitchFamily="18" charset="2"/>
              </a:rPr>
              <a:t>m</a:t>
            </a:r>
            <a:r>
              <a:rPr lang="en-US" sz="1800" b="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s, including preambles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800" b="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AP chooses to limit roster durations to 4 ms</a:t>
            </a:r>
          </a:p>
          <a:p>
            <a:pPr marL="0" indent="0">
              <a:defRPr/>
            </a:pPr>
            <a:endParaRPr lang="en-US" sz="1000" kern="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8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EDCA: </a:t>
            </a:r>
            <a:r>
              <a:rPr lang="en-US" sz="1800" b="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access overhead 43 + 25 + 121 + 12 </a:t>
            </a:r>
            <a:r>
              <a:rPr lang="en-US" sz="18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= </a:t>
            </a:r>
            <a:r>
              <a:rPr lang="en-US" sz="1800" u="sng" kern="0" dirty="0" smtClean="0">
                <a:solidFill>
                  <a:srgbClr val="2E75B6"/>
                </a:solidFill>
                <a:latin typeface="Calibri" pitchFamily="34" charset="0"/>
              </a:rPr>
              <a:t>201 </a:t>
            </a:r>
            <a:r>
              <a:rPr lang="en-US" sz="1800" u="sng" kern="0" dirty="0" smtClean="0">
                <a:solidFill>
                  <a:srgbClr val="2E75B6"/>
                </a:solidFill>
                <a:latin typeface="Symbol" panose="05050102010706020507" pitchFamily="18" charset="2"/>
              </a:rPr>
              <a:t>m</a:t>
            </a:r>
            <a:r>
              <a:rPr lang="en-US" sz="1800" u="sng" kern="0" dirty="0" smtClean="0">
                <a:solidFill>
                  <a:srgbClr val="2E75B6"/>
                </a:solidFill>
                <a:latin typeface="Calibri" pitchFamily="34" charset="0"/>
              </a:rPr>
              <a:t>s </a:t>
            </a:r>
            <a:r>
              <a:rPr lang="en-US" sz="1800" b="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per successful </a:t>
            </a:r>
            <a:r>
              <a:rPr lang="en-US" sz="1800" b="0" kern="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Tx</a:t>
            </a:r>
            <a:endParaRPr lang="en-US" sz="1600" b="0" kern="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18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Roster: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6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</a:t>
            </a: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pprox. (44 + 16 + 52+ 16) / 8 = </a:t>
            </a:r>
            <a:r>
              <a:rPr lang="en-US" sz="16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16 </a:t>
            </a:r>
            <a:r>
              <a:rPr lang="en-US" sz="16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ymbol" panose="05050102010706020507" pitchFamily="18" charset="2"/>
              </a:rPr>
              <a:t>m</a:t>
            </a:r>
            <a:r>
              <a:rPr lang="en-US" sz="16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 </a:t>
            </a: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invocation, amortized over successful </a:t>
            </a:r>
            <a:r>
              <a:rPr lang="en-US" sz="1600" kern="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Tx’s</a:t>
            </a:r>
            <a:endParaRPr lang="en-US" sz="1600" kern="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en-US" sz="16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&lt; 10 </a:t>
            </a:r>
            <a:r>
              <a:rPr lang="en-US" sz="16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ymbol" panose="05050102010706020507" pitchFamily="18" charset="2"/>
              </a:rPr>
              <a:t>m</a:t>
            </a:r>
            <a:r>
              <a:rPr lang="en-US" sz="16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 </a:t>
            </a: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setup, amortized over reuses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6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&lt; 13 </a:t>
            </a:r>
            <a:r>
              <a:rPr lang="en-US" sz="16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ymbol" panose="05050102010706020507" pitchFamily="18" charset="2"/>
              </a:rPr>
              <a:t>m</a:t>
            </a:r>
            <a:r>
              <a:rPr lang="en-US" sz="16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 </a:t>
            </a: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from unused slots (VIFS + slot time)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6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&lt; 10 </a:t>
            </a:r>
            <a:r>
              <a:rPr lang="en-US" sz="16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ymbol" panose="05050102010706020507" pitchFamily="18" charset="2"/>
              </a:rPr>
              <a:t>m</a:t>
            </a:r>
            <a:r>
              <a:rPr lang="en-US" sz="1600" b="1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 </a:t>
            </a: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from terminating the roster (60-70 </a:t>
            </a: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ymbol" panose="05050102010706020507" pitchFamily="18" charset="2"/>
              </a:rPr>
              <a:t>m</a:t>
            </a: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 / 8)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600" kern="0" dirty="0" smtClean="0">
                <a:solidFill>
                  <a:srgbClr val="2E75B6"/>
                </a:solidFill>
                <a:latin typeface="Calibri" pitchFamily="34" charset="0"/>
              </a:rPr>
              <a:t>= </a:t>
            </a:r>
            <a:r>
              <a:rPr lang="en-US" sz="1600" b="1" u="sng" kern="0" dirty="0" smtClean="0">
                <a:solidFill>
                  <a:srgbClr val="2E75B6"/>
                </a:solidFill>
                <a:latin typeface="Calibri" pitchFamily="34" charset="0"/>
              </a:rPr>
              <a:t>49 </a:t>
            </a:r>
            <a:r>
              <a:rPr lang="en-US" sz="1600" b="1" u="sng" kern="0" dirty="0" smtClean="0">
                <a:solidFill>
                  <a:srgbClr val="2E75B6"/>
                </a:solidFill>
                <a:latin typeface="Symbol" panose="05050102010706020507" pitchFamily="18" charset="2"/>
              </a:rPr>
              <a:t>m</a:t>
            </a:r>
            <a:r>
              <a:rPr lang="en-US" sz="1600" b="1" u="sng" kern="0" dirty="0" smtClean="0">
                <a:solidFill>
                  <a:srgbClr val="2E75B6"/>
                </a:solidFill>
                <a:latin typeface="Calibri" pitchFamily="34" charset="0"/>
              </a:rPr>
              <a:t>s</a:t>
            </a:r>
            <a:r>
              <a:rPr lang="en-US" sz="1600" kern="0" dirty="0" smtClean="0">
                <a:solidFill>
                  <a:srgbClr val="2E75B6"/>
                </a:solidFill>
                <a:latin typeface="Calibri" pitchFamily="34" charset="0"/>
              </a:rPr>
              <a:t>―</a:t>
            </a: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75</a:t>
            </a:r>
            <a:r>
              <a:rPr lang="en-US" sz="1600" kern="0" dirty="0" smtClean="0">
                <a:solidFill>
                  <a:srgbClr val="2E75B6"/>
                </a:solidFill>
                <a:latin typeface="Calibri" pitchFamily="34" charset="0"/>
              </a:rPr>
              <a:t> </a:t>
            </a: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% reduction—28% throughput improvement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The assumptions were conservative and greater % gains can easily be derived</a:t>
            </a:r>
          </a:p>
          <a:p>
            <a:pPr marL="628650" lvl="1" indent="-228600">
              <a:buFont typeface="Arial" pitchFamily="34" charset="0"/>
              <a:buChar char="•"/>
              <a:defRPr/>
            </a:pPr>
            <a:endParaRPr lang="en-US" sz="1600" kern="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7195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112" y="1527048"/>
            <a:ext cx="7419475" cy="502963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685800" y="2377589"/>
            <a:ext cx="8305800" cy="4343400"/>
          </a:xfrm>
          <a:prstGeom prst="rect">
            <a:avLst/>
          </a:prstGeom>
          <a:ln/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28600" indent="-228600">
              <a:defRPr/>
            </a:pPr>
            <a:endParaRPr lang="en-US" sz="2100" kern="0" smtClean="0">
              <a:latin typeface="Calibri" pitchFamily="34" charset="0"/>
            </a:endParaRPr>
          </a:p>
          <a:p>
            <a:pPr>
              <a:buFont typeface="Times New Roman" pitchFamily="16" charset="0"/>
              <a:buChar char="•"/>
            </a:pPr>
            <a:endParaRPr lang="en-GB" kern="0" dirty="0"/>
          </a:p>
        </p:txBody>
      </p:sp>
      <p:sp>
        <p:nvSpPr>
          <p:cNvPr id="14" name="TextBox 13"/>
          <p:cNvSpPr txBox="1"/>
          <p:nvPr/>
        </p:nvSpPr>
        <p:spPr>
          <a:xfrm>
            <a:off x="8686800" y="4063931"/>
            <a:ext cx="42030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43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23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20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15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52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15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44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356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16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68</a:t>
            </a: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686736" y="2755541"/>
            <a:ext cx="4203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43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22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133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24800" y="2758589"/>
            <a:ext cx="778146" cy="101566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Backoff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CCA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+IFS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 . . 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924800" y="4063931"/>
            <a:ext cx="778146" cy="212365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Backoff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CCA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+IFS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RTS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CTS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A-MPDU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</a:t>
            </a: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9" name="Rectangle 1"/>
          <p:cNvSpPr txBox="1">
            <a:spLocks noChangeArrowheads="1"/>
          </p:cNvSpPr>
          <p:nvPr/>
        </p:nvSpPr>
        <p:spPr>
          <a:xfrm>
            <a:off x="685800" y="684213"/>
            <a:ext cx="7772400" cy="1160462"/>
          </a:xfrm>
          <a:prstGeom prst="rect">
            <a:avLst/>
          </a:prstGeom>
          <a:ln/>
        </p:spPr>
        <p:txBody>
          <a:bodyPr lIns="90000" tIns="46800" rIns="90000" bIns="46800" anchor="ctr"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>
                <a:latin typeface="Calibri" pitchFamily="34" charset="0"/>
              </a:rPr>
              <a:t>Motivation—I</a:t>
            </a:r>
            <a:endParaRPr lang="en-US" kern="0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77200" y="1962090"/>
            <a:ext cx="791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Cf. [1]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17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96112" y="1527048"/>
            <a:ext cx="7415784" cy="502920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685800" y="2377589"/>
            <a:ext cx="8305800" cy="4343400"/>
          </a:xfrm>
          <a:prstGeom prst="rect">
            <a:avLst/>
          </a:prstGeom>
          <a:ln/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28600" indent="-228600">
              <a:defRPr/>
            </a:pPr>
            <a:endParaRPr lang="en-US" sz="2100" kern="0" smtClean="0">
              <a:latin typeface="Calibri" pitchFamily="34" charset="0"/>
            </a:endParaRPr>
          </a:p>
          <a:p>
            <a:pPr>
              <a:buFont typeface="Times New Roman" pitchFamily="16" charset="0"/>
              <a:buChar char="•"/>
            </a:pPr>
            <a:endParaRPr lang="en-GB" kern="0" dirty="0"/>
          </a:p>
        </p:txBody>
      </p:sp>
      <p:sp>
        <p:nvSpPr>
          <p:cNvPr id="19" name="Rectangle 1"/>
          <p:cNvSpPr txBox="1">
            <a:spLocks noChangeArrowheads="1"/>
          </p:cNvSpPr>
          <p:nvPr/>
        </p:nvSpPr>
        <p:spPr>
          <a:xfrm>
            <a:off x="685800" y="684213"/>
            <a:ext cx="7772400" cy="1160462"/>
          </a:xfrm>
          <a:prstGeom prst="rect">
            <a:avLst/>
          </a:prstGeom>
          <a:ln/>
        </p:spPr>
        <p:txBody>
          <a:bodyPr lIns="90000" tIns="46800" rIns="90000" bIns="46800" anchor="ctr"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>
                <a:latin typeface="Calibri" pitchFamily="34" charset="0"/>
              </a:rPr>
              <a:t>Motivation</a:t>
            </a:r>
            <a:endParaRPr lang="en-US" kern="0" dirty="0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1662" y="2638961"/>
            <a:ext cx="44275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Baseline EDCA medium access overhead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igurineCB TimeSP" panose="02020500000000000000" pitchFamily="18" charset="0"/>
              </a:rPr>
              <a:t>=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the lower of the two quantities shown</a:t>
            </a:r>
          </a:p>
          <a:p>
            <a:pPr algn="ctr"/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oth quantities are usually significant [1] 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59262" y="4343400"/>
            <a:ext cx="45799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It is possible to achieve much lower medium access overhead than either of these, by re-using well-proven components that are already part of the protocol</a:t>
            </a:r>
            <a:endParaRPr lang="en-US" sz="2000" i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88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Approach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343400"/>
          </a:xfrm>
          <a:ln/>
        </p:spPr>
        <p:txBody>
          <a:bodyPr/>
          <a:lstStyle/>
          <a:p>
            <a:pPr marL="228600" indent="-228600">
              <a:buFont typeface="Arial" pitchFamily="34" charset="0"/>
              <a:buChar char="•"/>
              <a:defRPr/>
            </a:pPr>
            <a:r>
              <a:rPr lang="en-US" sz="2200" dirty="0" smtClean="0">
                <a:latin typeface="Calibri" pitchFamily="34" charset="0"/>
              </a:rPr>
              <a:t>Arrange matters so that each STA may obtain a </a:t>
            </a:r>
            <a:r>
              <a:rPr lang="en-US" sz="2200" i="1" dirty="0" smtClean="0">
                <a:latin typeface="Calibri" pitchFamily="34" charset="0"/>
              </a:rPr>
              <a:t>unique </a:t>
            </a:r>
            <a:r>
              <a:rPr lang="en-US" sz="2200" dirty="0" smtClean="0">
                <a:latin typeface="Calibri" pitchFamily="34" charset="0"/>
              </a:rPr>
              <a:t>backoff slot</a:t>
            </a:r>
            <a:endParaRPr lang="en-US" dirty="0" smtClean="0">
              <a:latin typeface="Calibri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514600" y="3276600"/>
            <a:ext cx="4038600" cy="2286000"/>
            <a:chOff x="2514600" y="3505200"/>
            <a:chExt cx="4038600" cy="2286000"/>
          </a:xfrm>
        </p:grpSpPr>
        <p:sp>
          <p:nvSpPr>
            <p:cNvPr id="9" name="Rectangle 8"/>
            <p:cNvSpPr/>
            <p:nvPr/>
          </p:nvSpPr>
          <p:spPr bwMode="auto">
            <a:xfrm>
              <a:off x="2514600" y="3505200"/>
              <a:ext cx="4038600" cy="914400"/>
            </a:xfrm>
            <a:prstGeom prst="rect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alibri" pitchFamily="34" charset="0"/>
                </a:rPr>
                <a:t>Build a roster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514600" y="4876800"/>
              <a:ext cx="4038600" cy="914400"/>
            </a:xfrm>
            <a:prstGeom prst="rect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alibri" pitchFamily="34" charset="0"/>
                </a:rPr>
                <a:t>Use the roster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733800" y="2667000"/>
            <a:ext cx="1717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Calibri" pitchFamily="34" charset="0"/>
              </a:rPr>
              <a:t>Two phases:</a:t>
            </a:r>
            <a:endParaRPr lang="en-US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Building a roster*—I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defRPr/>
            </a:pPr>
            <a:r>
              <a:rPr lang="en-US" sz="1800" dirty="0" smtClean="0">
                <a:solidFill>
                  <a:schemeClr val="tx2"/>
                </a:solidFill>
                <a:latin typeface="Calibri" pitchFamily="34" charset="0"/>
              </a:rPr>
              <a:t>①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</a:rPr>
              <a:t>	AP initiates a roster (setup mode):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1543050" y="3980528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943100" y="2866103"/>
            <a:ext cx="20955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181225" y="2694655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581398" y="2408903"/>
            <a:ext cx="34290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NAV set for legacy devices (say 1 ms)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098155" y="2856578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238251" y="5247382"/>
            <a:ext cx="15811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initiation: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Roster number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Roster length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Current NAV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21" name="Curved Connector 20"/>
          <p:cNvCxnSpPr>
            <a:stCxn id="16" idx="2"/>
          </p:cNvCxnSpPr>
          <p:nvPr/>
        </p:nvCxnSpPr>
        <p:spPr>
          <a:xfrm rot="5400000">
            <a:off x="1256840" y="4314364"/>
            <a:ext cx="1134397" cy="447675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267200" y="2866103"/>
            <a:ext cx="85725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124325" y="3990053"/>
            <a:ext cx="85725" cy="11049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19427" y="5399782"/>
            <a:ext cx="16287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STA selects random slot within roster length, sends RTS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25" name="Arc 24"/>
          <p:cNvSpPr/>
          <p:nvPr/>
        </p:nvSpPr>
        <p:spPr>
          <a:xfrm rot="5400000">
            <a:off x="3481847" y="4739147"/>
            <a:ext cx="561055" cy="781050"/>
          </a:xfrm>
          <a:prstGeom prst="arc">
            <a:avLst>
              <a:gd name="adj1" fmla="val 16200000"/>
              <a:gd name="adj2" fmla="val 21483017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029200" y="5029200"/>
            <a:ext cx="2971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STA receives CTS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Marks its slot as assigned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Sends no data</a:t>
            </a:r>
          </a:p>
          <a:p>
            <a:endParaRPr lang="en-US" sz="8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AP marks slot as assigned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Doesn’t have to note assignee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27" name="Curved Connector 26"/>
          <p:cNvCxnSpPr>
            <a:endCxn id="26" idx="1"/>
          </p:cNvCxnSpPr>
          <p:nvPr/>
        </p:nvCxnSpPr>
        <p:spPr>
          <a:xfrm rot="16200000" flipH="1">
            <a:off x="3814617" y="4537891"/>
            <a:ext cx="1714797" cy="714369"/>
          </a:xfrm>
          <a:prstGeom prst="curved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90575" y="3256628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62000" y="4618703"/>
            <a:ext cx="6281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STA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15000" y="4267200"/>
            <a:ext cx="3276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alibri" pitchFamily="34" charset="0"/>
              </a:rPr>
              <a:t>* There are many ways to do this</a:t>
            </a:r>
            <a:endParaRPr lang="en-US" sz="16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Building a roster—II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0" dirty="0">
                <a:solidFill>
                  <a:schemeClr val="tx2"/>
                </a:solidFill>
                <a:latin typeface="Calibri" pitchFamily="34" charset="0"/>
                <a:sym typeface="Wingdings"/>
              </a:rPr>
              <a:t>②</a:t>
            </a:r>
            <a:r>
              <a:rPr lang="en-US" sz="2000" b="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</a:rPr>
              <a:t>AP continues a previously initiated roster (still setup mode):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219200" y="4953000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continuation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number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Roster length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Current NAV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Bitmap of assigned slots</a:t>
            </a:r>
          </a:p>
          <a:p>
            <a:pPr>
              <a:buFont typeface="Arial" pitchFamily="34" charset="0"/>
              <a:buChar char="•"/>
            </a:pPr>
            <a:r>
              <a:rPr lang="en-US" sz="1600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Offset within roster length</a:t>
            </a:r>
            <a:endParaRPr lang="en-US" sz="1600" i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799323" y="5334000"/>
            <a:ext cx="19918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STA selects random</a:t>
            </a:r>
          </a:p>
          <a:p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unassigned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slot within roster length, sends RTS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40" name="Curved Connector 39"/>
          <p:cNvCxnSpPr/>
          <p:nvPr/>
        </p:nvCxnSpPr>
        <p:spPr>
          <a:xfrm rot="5400000" flipH="1" flipV="1">
            <a:off x="5362575" y="5076825"/>
            <a:ext cx="933450" cy="533400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019800" y="4648200"/>
            <a:ext cx="3124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STA received no CTS last time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  (collision)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Or couldn’t send RTS last time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  (chosen slot too soon after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   another device’s RTS)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Or NAV expired before chosen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   slot reached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60847" y="2408903"/>
            <a:ext cx="7696200" cy="2949802"/>
            <a:chOff x="760847" y="2408903"/>
            <a:chExt cx="7696200" cy="2949802"/>
          </a:xfrm>
        </p:grpSpPr>
        <p:sp>
          <p:nvSpPr>
            <p:cNvPr id="18" name="TextBox 17"/>
            <p:cNvSpPr txBox="1"/>
            <p:nvPr/>
          </p:nvSpPr>
          <p:spPr>
            <a:xfrm>
              <a:off x="3581398" y="2408903"/>
              <a:ext cx="34290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NAV set for legacy devices (say 1 ms)</a:t>
              </a:r>
              <a:endPara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 flipV="1">
              <a:off x="1541897" y="3977580"/>
              <a:ext cx="6915150" cy="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1941947" y="2863155"/>
              <a:ext cx="209550" cy="11049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>
              <a:off x="2180072" y="2691707"/>
              <a:ext cx="5943600" cy="9523"/>
            </a:xfrm>
            <a:prstGeom prst="straightConnector1">
              <a:avLst/>
            </a:prstGeom>
            <a:ln w="3175">
              <a:solidFill>
                <a:schemeClr val="bg1">
                  <a:lumMod val="50000"/>
                </a:schemeClr>
              </a:solidFill>
              <a:prstDash val="das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8097002" y="2853630"/>
              <a:ext cx="0" cy="11049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6" name="Curved Connector 35"/>
            <p:cNvCxnSpPr>
              <a:stCxn id="32" idx="2"/>
            </p:cNvCxnSpPr>
            <p:nvPr/>
          </p:nvCxnSpPr>
          <p:spPr>
            <a:xfrm rot="5400000">
              <a:off x="1330988" y="4237267"/>
              <a:ext cx="984947" cy="446522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4266047" y="2863155"/>
              <a:ext cx="85725" cy="11049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Arc 38"/>
            <p:cNvSpPr/>
            <p:nvPr/>
          </p:nvSpPr>
          <p:spPr>
            <a:xfrm rot="5400000">
              <a:off x="3739918" y="4946881"/>
              <a:ext cx="481905" cy="341744"/>
            </a:xfrm>
            <a:prstGeom prst="arc">
              <a:avLst>
                <a:gd name="adj1" fmla="val 16200000"/>
                <a:gd name="adj2" fmla="val 21507091"/>
              </a:avLst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89422" y="3253680"/>
              <a:ext cx="4363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</a:rPr>
                <a:t>AP</a:t>
              </a:r>
              <a:endParaRPr lang="en-US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60847" y="4615755"/>
              <a:ext cx="5161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</a:rPr>
                <a:t>STA</a:t>
              </a:r>
              <a:endParaRPr lang="en-US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027922" y="3987105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780272" y="3987105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608822" y="3987105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523097" y="3987105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113647" y="3987105"/>
              <a:ext cx="85725" cy="1104900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361297" y="3987105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980172" y="4330005"/>
              <a:ext cx="4154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580372" y="4320480"/>
              <a:ext cx="4154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Building a roster—III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943893"/>
            <a:ext cx="7770813" cy="41132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③</a:t>
            </a:r>
            <a:r>
              <a:rPr lang="en-US" sz="2000" b="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  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</a:rPr>
              <a:t>AP compresses the roster (still setup mode):</a:t>
            </a:r>
          </a:p>
          <a:p>
            <a:pPr marL="0" indent="0">
              <a:defRPr/>
            </a:pPr>
            <a:endParaRPr lang="en-US" sz="2000" dirty="0" smtClean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398" y="2408903"/>
            <a:ext cx="4419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NAV set for legacy devices (enough to cover)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180072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19" name="Group 9218"/>
          <p:cNvGrpSpPr/>
          <p:nvPr/>
        </p:nvGrpSpPr>
        <p:grpSpPr>
          <a:xfrm>
            <a:off x="789422" y="2853630"/>
            <a:ext cx="7667625" cy="1123951"/>
            <a:chOff x="789422" y="2853630"/>
            <a:chExt cx="7667625" cy="1123951"/>
          </a:xfrm>
        </p:grpSpPr>
        <p:cxnSp>
          <p:nvCxnSpPr>
            <p:cNvPr id="9" name="Straight Connector 8"/>
            <p:cNvCxnSpPr/>
            <p:nvPr/>
          </p:nvCxnSpPr>
          <p:spPr>
            <a:xfrm flipV="1">
              <a:off x="1541897" y="3977580"/>
              <a:ext cx="6915150" cy="1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8097002" y="2853630"/>
              <a:ext cx="0" cy="11049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89422" y="3253680"/>
              <a:ext cx="4363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</a:rPr>
                <a:t>AP</a:t>
              </a:r>
              <a:endParaRPr lang="en-US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2167128" y="2857500"/>
              <a:ext cx="521589" cy="1104900"/>
              <a:chOff x="2133600" y="2857500"/>
              <a:chExt cx="521589" cy="1104900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2395728" y="2857500"/>
                <a:ext cx="85725" cy="11049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99"/>
                  </a:solidFill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2304288" y="2857500"/>
                <a:ext cx="85725" cy="11049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99"/>
                  </a:solidFill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219325" y="2857500"/>
                <a:ext cx="85725" cy="11049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99"/>
                  </a:solidFill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2133600" y="2857500"/>
                <a:ext cx="85725" cy="11049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99"/>
                  </a:solidFill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569464" y="2857500"/>
                <a:ext cx="85725" cy="11049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99"/>
                  </a:solidFill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2487168" y="2857500"/>
                <a:ext cx="85725" cy="1104900"/>
              </a:xfrm>
              <a:prstGeom prst="rect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99"/>
                  </a:solidFill>
                </a:endParaRPr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1941947" y="2863155"/>
              <a:ext cx="209550" cy="11049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959608" y="2857500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868168" y="2857500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783205" y="2857500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697480" y="2857500"/>
              <a:ext cx="85725" cy="1104900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0095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133344" y="2857500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051048" y="2857500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495675" y="2857500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389376" y="2857500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218688" y="2857500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654552" y="2857500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572256" y="2857500"/>
              <a:ext cx="85725" cy="11049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3749040" y="2857500"/>
              <a:ext cx="521589" cy="1104900"/>
              <a:chOff x="2133600" y="2857500"/>
              <a:chExt cx="521589" cy="1104900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2395728" y="2857500"/>
                <a:ext cx="85725" cy="11049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99"/>
                  </a:solidFill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2304288" y="2857500"/>
                <a:ext cx="85725" cy="11049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99"/>
                  </a:solidFill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2219325" y="2857500"/>
                <a:ext cx="85725" cy="11049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99"/>
                  </a:solidFill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2133600" y="2857500"/>
                <a:ext cx="85725" cy="11049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99"/>
                  </a:solidFill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2569464" y="2857500"/>
                <a:ext cx="85725" cy="11049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99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2487168" y="2857500"/>
                <a:ext cx="85725" cy="1104900"/>
              </a:xfrm>
              <a:prstGeom prst="rect">
                <a:avLst/>
              </a:prstGeom>
              <a:solidFill>
                <a:srgbClr val="FFFF99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rgbClr val="FFFF99"/>
                  </a:solidFill>
                </a:endParaRPr>
              </a:p>
            </p:txBody>
          </p:sp>
        </p:grpSp>
        <p:sp>
          <p:nvSpPr>
            <p:cNvPr id="45" name="Rectangle 44"/>
            <p:cNvSpPr/>
            <p:nvPr/>
          </p:nvSpPr>
          <p:spPr>
            <a:xfrm>
              <a:off x="3304413" y="2857500"/>
              <a:ext cx="85725" cy="1104900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0095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99"/>
                </a:solidFill>
              </a:endParaRPr>
            </a:p>
          </p:txBody>
        </p:sp>
        <p:grpSp>
          <p:nvGrpSpPr>
            <p:cNvPr id="9218" name="Group 9217"/>
            <p:cNvGrpSpPr/>
            <p:nvPr/>
          </p:nvGrpSpPr>
          <p:grpSpPr>
            <a:xfrm>
              <a:off x="4709160" y="3429000"/>
              <a:ext cx="1005840" cy="91440"/>
              <a:chOff x="4937760" y="3429000"/>
              <a:chExt cx="1005840" cy="91440"/>
            </a:xfrm>
          </p:grpSpPr>
          <p:sp>
            <p:nvSpPr>
              <p:cNvPr id="9216" name="Oval 9215"/>
              <p:cNvSpPr/>
              <p:nvPr/>
            </p:nvSpPr>
            <p:spPr bwMode="auto">
              <a:xfrm>
                <a:off x="4937760" y="3429000"/>
                <a:ext cx="91440" cy="9144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7" name="Oval 56"/>
              <p:cNvSpPr/>
              <p:nvPr/>
            </p:nvSpPr>
            <p:spPr bwMode="auto">
              <a:xfrm>
                <a:off x="5410200" y="3429000"/>
                <a:ext cx="91440" cy="9144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8" name="Oval 57"/>
              <p:cNvSpPr/>
              <p:nvPr/>
            </p:nvSpPr>
            <p:spPr bwMode="auto">
              <a:xfrm>
                <a:off x="5852160" y="3429000"/>
                <a:ext cx="91440" cy="9144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</p:grpSp>
      <p:cxnSp>
        <p:nvCxnSpPr>
          <p:cNvPr id="62" name="Straight Connector 61"/>
          <p:cNvCxnSpPr/>
          <p:nvPr/>
        </p:nvCxnSpPr>
        <p:spPr>
          <a:xfrm flipV="1">
            <a:off x="1543050" y="5638799"/>
            <a:ext cx="297180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2430409" y="4518719"/>
            <a:ext cx="85725" cy="1104900"/>
          </a:xfrm>
          <a:prstGeom prst="rect">
            <a:avLst/>
          </a:prstGeom>
          <a:solidFill>
            <a:srgbClr val="FFFF99"/>
          </a:solidFill>
          <a:ln>
            <a:solidFill>
              <a:srgbClr val="0095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338969" y="4518719"/>
            <a:ext cx="85725" cy="1104900"/>
          </a:xfrm>
          <a:prstGeom prst="rect">
            <a:avLst/>
          </a:prstGeom>
          <a:solidFill>
            <a:srgbClr val="FFFF99"/>
          </a:solidFill>
          <a:ln>
            <a:solidFill>
              <a:srgbClr val="0095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254006" y="4518719"/>
            <a:ext cx="85725" cy="1104900"/>
          </a:xfrm>
          <a:prstGeom prst="rect">
            <a:avLst/>
          </a:prstGeom>
          <a:solidFill>
            <a:srgbClr val="FFFF99"/>
          </a:solidFill>
          <a:ln>
            <a:solidFill>
              <a:srgbClr val="0095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2168281" y="4518719"/>
            <a:ext cx="85725" cy="1104900"/>
          </a:xfrm>
          <a:prstGeom prst="rect">
            <a:avLst/>
          </a:prstGeom>
          <a:solidFill>
            <a:srgbClr val="FFFF99"/>
          </a:solidFill>
          <a:ln>
            <a:solidFill>
              <a:srgbClr val="0095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3124200" y="5090219"/>
            <a:ext cx="1005840" cy="91440"/>
            <a:chOff x="4937760" y="3429000"/>
            <a:chExt cx="1005840" cy="91440"/>
          </a:xfrm>
        </p:grpSpPr>
        <p:sp>
          <p:nvSpPr>
            <p:cNvPr id="81" name="Oval 80"/>
            <p:cNvSpPr/>
            <p:nvPr/>
          </p:nvSpPr>
          <p:spPr bwMode="auto">
            <a:xfrm>
              <a:off x="493776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2" name="Oval 81"/>
            <p:cNvSpPr/>
            <p:nvPr/>
          </p:nvSpPr>
          <p:spPr bwMode="auto">
            <a:xfrm>
              <a:off x="541020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3" name="Oval 82"/>
            <p:cNvSpPr/>
            <p:nvPr/>
          </p:nvSpPr>
          <p:spPr bwMode="auto">
            <a:xfrm>
              <a:off x="5852160" y="3429000"/>
              <a:ext cx="91440" cy="914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9221" name="Straight Arrow Connector 9220"/>
          <p:cNvCxnSpPr/>
          <p:nvPr/>
        </p:nvCxnSpPr>
        <p:spPr bwMode="auto">
          <a:xfrm flipH="1">
            <a:off x="2472118" y="4000499"/>
            <a:ext cx="1673352" cy="495301"/>
          </a:xfrm>
          <a:prstGeom prst="straightConnector1">
            <a:avLst/>
          </a:prstGeom>
          <a:solidFill>
            <a:srgbClr val="00B8FF"/>
          </a:solidFill>
          <a:ln w="6350" cap="flat" cmpd="sng" algn="ctr">
            <a:solidFill>
              <a:srgbClr val="C00000"/>
            </a:solidFill>
            <a:prstDash val="sysDash"/>
            <a:round/>
            <a:headEnd type="none" w="med" len="med"/>
            <a:tailEnd type="stealth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5486399" y="4373940"/>
            <a:ext cx="35782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AP:</a:t>
            </a:r>
            <a:endParaRPr lang="en-US" sz="16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number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Bitmap of assigned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slots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New roster number</a:t>
            </a:r>
            <a:endParaRPr lang="en-US" sz="1600" i="1" dirty="0">
              <a:solidFill>
                <a:srgbClr val="FF0000"/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1600" i="1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STAs: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Map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 old </a:t>
            </a:r>
            <a:r>
              <a:rPr lang="en-US" sz="1600" i="1" dirty="0">
                <a:solidFill>
                  <a:srgbClr val="FF0000"/>
                </a:solidFill>
                <a:latin typeface="Calibri" pitchFamily="34" charset="0"/>
              </a:rPr>
              <a:t>n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th assigned slot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to 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new slot </a:t>
            </a:r>
            <a:r>
              <a:rPr lang="en-US" sz="1600" i="1" dirty="0">
                <a:solidFill>
                  <a:srgbClr val="FF0000"/>
                </a:solidFill>
                <a:latin typeface="Calibri" pitchFamily="34" charset="0"/>
              </a:rPr>
              <a:t>n</a:t>
            </a:r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>
                <a:latin typeface="Calibri" pitchFamily="34" charset="0"/>
              </a:rPr>
              <a:t>Using a roster—I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b="0" dirty="0">
                <a:solidFill>
                  <a:schemeClr val="tx2"/>
                </a:solidFill>
                <a:latin typeface="Calibri" pitchFamily="34" charset="0"/>
                <a:sym typeface="Wingdings"/>
              </a:rPr>
              <a:t>④</a:t>
            </a:r>
            <a:r>
              <a:rPr lang="en-US" sz="2000" b="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  <a:sym typeface="Wingdings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Calibri" pitchFamily="34" charset="0"/>
              </a:rPr>
              <a:t>AP invokes a roster (now in usage mode):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81398" y="2408903"/>
            <a:ext cx="34290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NAV set for legacy devices (say 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5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ms)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543050" y="3977580"/>
            <a:ext cx="6915150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1943100" y="2863155"/>
            <a:ext cx="20955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181225" y="2691707"/>
            <a:ext cx="5943600" cy="9523"/>
          </a:xfrm>
          <a:prstGeom prst="straightConnector1">
            <a:avLst/>
          </a:prstGeom>
          <a:ln w="3175">
            <a:solidFill>
              <a:schemeClr val="bg1">
                <a:lumMod val="50000"/>
              </a:schemeClr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8098155" y="2853630"/>
            <a:ext cx="0" cy="1104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390650" y="5077361"/>
            <a:ext cx="25717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invoked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Roster number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Roster length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Current NAV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Offset within roster length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57" name="Curved Connector 56"/>
          <p:cNvCxnSpPr>
            <a:stCxn id="52" idx="2"/>
          </p:cNvCxnSpPr>
          <p:nvPr/>
        </p:nvCxnSpPr>
        <p:spPr>
          <a:xfrm rot="5400000">
            <a:off x="1407766" y="4312890"/>
            <a:ext cx="984945" cy="295275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886200" y="5399782"/>
            <a:ext cx="20669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STA / traffic stream uses its assigned slot(s) modulo offset within roster length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60" name="Arc 59"/>
          <p:cNvSpPr/>
          <p:nvPr/>
        </p:nvSpPr>
        <p:spPr>
          <a:xfrm rot="5400000">
            <a:off x="3738563" y="4843462"/>
            <a:ext cx="647698" cy="561975"/>
          </a:xfrm>
          <a:prstGeom prst="arc">
            <a:avLst>
              <a:gd name="adj1" fmla="val 16200000"/>
              <a:gd name="adj2" fmla="val 21507091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1" name="Curved Connector 60"/>
          <p:cNvCxnSpPr/>
          <p:nvPr/>
        </p:nvCxnSpPr>
        <p:spPr>
          <a:xfrm rot="5400000" flipH="1" flipV="1">
            <a:off x="5300664" y="5138740"/>
            <a:ext cx="1142997" cy="314325"/>
          </a:xfrm>
          <a:prstGeom prst="curved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096000" y="4343400"/>
            <a:ext cx="2971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 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If the assigned slot is reached </a:t>
            </a:r>
          </a:p>
          <a:p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within TXOP, STA may transmit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</a:t>
            </a: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Other devices set NAV and    </a:t>
            </a:r>
          </a:p>
          <a:p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   freeze countdown as usual</a:t>
            </a:r>
          </a:p>
          <a:p>
            <a:pPr>
              <a:buFont typeface="Arial" pitchFamily="34" charset="0"/>
              <a:buChar char="•"/>
            </a:pPr>
            <a:r>
              <a:rPr lang="en-US" sz="1600" i="1" dirty="0" smtClean="0">
                <a:solidFill>
                  <a:srgbClr val="FF0000"/>
                </a:solidFill>
                <a:latin typeface="Calibri" pitchFamily="34" charset="0"/>
              </a:rPr>
              <a:t> 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Depicted STA will have frozen    </a:t>
            </a:r>
          </a:p>
          <a:p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 its own countdown for each   </a:t>
            </a:r>
          </a:p>
          <a:p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 preceding transmission by </a:t>
            </a:r>
          </a:p>
          <a:p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   others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90575" y="3253680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AP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2000" y="4615755"/>
            <a:ext cx="516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STA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000500" y="3987105"/>
            <a:ext cx="619125" cy="11049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99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267075" y="4330005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5229225" y="4320480"/>
            <a:ext cx="415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20954</TotalTime>
  <Words>2303</Words>
  <Application>Microsoft Office PowerPoint</Application>
  <PresentationFormat>On-screen Show (4:3)</PresentationFormat>
  <Paragraphs>503</Paragraphs>
  <Slides>27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 Unicode MS</vt:lpstr>
      <vt:lpstr>MS Gothic</vt:lpstr>
      <vt:lpstr>Arial</vt:lpstr>
      <vt:lpstr>Calibri</vt:lpstr>
      <vt:lpstr>FigurineCB TimeSP</vt:lpstr>
      <vt:lpstr>Symbol</vt:lpstr>
      <vt:lpstr>Times New Roman</vt:lpstr>
      <vt:lpstr>Wingdings</vt:lpstr>
      <vt:lpstr>802-11-Submission</vt:lpstr>
      <vt:lpstr>High Efficiency in Accessing the Medium</vt:lpstr>
      <vt:lpstr>Abstract</vt:lpstr>
      <vt:lpstr>PowerPoint Presentation</vt:lpstr>
      <vt:lpstr>PowerPoint Presentation</vt:lpstr>
      <vt:lpstr>Approach</vt:lpstr>
      <vt:lpstr>Building a roster*—I</vt:lpstr>
      <vt:lpstr>Building a roster—II</vt:lpstr>
      <vt:lpstr>Building a roster—III</vt:lpstr>
      <vt:lpstr>Using a roster—I</vt:lpstr>
      <vt:lpstr>Using a roster—II</vt:lpstr>
      <vt:lpstr>Using a roster—III (hidden nodes*)</vt:lpstr>
      <vt:lpstr>(Diagnosing hidden nodes)</vt:lpstr>
      <vt:lpstr>Example format</vt:lpstr>
      <vt:lpstr>STA processing for new slots—I</vt:lpstr>
      <vt:lpstr>STA processing for new slots—II</vt:lpstr>
      <vt:lpstr>Using a roster—IV (external hidden nodes)</vt:lpstr>
      <vt:lpstr>Other considerations</vt:lpstr>
      <vt:lpstr>Straw poll</vt:lpstr>
      <vt:lpstr>References</vt:lpstr>
      <vt:lpstr>APPENDIX</vt:lpstr>
      <vt:lpstr>Appendix A: Unused slots</vt:lpstr>
      <vt:lpstr>Appendix B: Legacy fairness</vt:lpstr>
      <vt:lpstr>Appendix C: Fairness and traffic prioritization within roster</vt:lpstr>
      <vt:lpstr>Appendix D: Roster compared to baseline EDCA</vt:lpstr>
      <vt:lpstr>Appendix E: Roster compared to PSMP</vt:lpstr>
      <vt:lpstr>Appendix F: Downlink and multi-user transmissions</vt:lpstr>
      <vt:lpstr>Appendix G: Numerical example</vt:lpstr>
    </vt:vector>
  </TitlesOfParts>
  <Company>Realtek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Efficiency in Accessing the Medium</dc:title>
  <dc:creator>Sean Coffey;DZ Liu</dc:creator>
  <cp:lastModifiedBy>Sean Coffey</cp:lastModifiedBy>
  <cp:revision>176</cp:revision>
  <cp:lastPrinted>1601-01-01T00:00:00Z</cp:lastPrinted>
  <dcterms:created xsi:type="dcterms:W3CDTF">2014-07-14T14:49:11Z</dcterms:created>
  <dcterms:modified xsi:type="dcterms:W3CDTF">2015-09-13T17:33:05Z</dcterms:modified>
</cp:coreProperties>
</file>