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355" r:id="rId4"/>
    <p:sldId id="349" r:id="rId5"/>
    <p:sldId id="354" r:id="rId6"/>
    <p:sldId id="348" r:id="rId7"/>
    <p:sldId id="351" r:id="rId8"/>
    <p:sldId id="352" r:id="rId9"/>
    <p:sldId id="340" r:id="rId10"/>
    <p:sldId id="338" r:id="rId11"/>
    <p:sldId id="339" r:id="rId12"/>
    <p:sldId id="347" r:id="rId13"/>
    <p:sldId id="337" r:id="rId14"/>
    <p:sldId id="323" r:id="rId15"/>
    <p:sldId id="303" r:id="rId16"/>
    <p:sldId id="342" r:id="rId17"/>
    <p:sldId id="345" r:id="rId18"/>
    <p:sldId id="346" r:id="rId19"/>
    <p:sldId id="344" r:id="rId20"/>
    <p:sldId id="336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6699FF"/>
    <a:srgbClr val="99CCFF"/>
    <a:srgbClr val="FFFF99"/>
    <a:srgbClr val="00956F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 varScale="1">
        <p:scale>
          <a:sx n="71" d="100"/>
          <a:sy n="71" d="100"/>
        </p:scale>
        <p:origin x="1164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802.11-15/1114r0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802.11-15/1114r0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802.11-15/1114r0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Sean Coffey, Realtek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78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802.11-15/1114r0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Sean Coffey, Realtek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895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802.11-15/1114r0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8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itchFamily="34" charset="0"/>
              </a:rPr>
              <a:t>Airtime Analysis of EDCA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</a:t>
            </a:r>
            <a:r>
              <a:rPr lang="en-GB" sz="2000" b="0" dirty="0" smtClean="0">
                <a:latin typeface="Calibri" pitchFamily="34" charset="0"/>
              </a:rPr>
              <a:t>2015-09-14</a:t>
            </a:r>
            <a:endParaRPr lang="en-GB" sz="2000" b="0" dirty="0">
              <a:latin typeface="Calibri" pitchFamily="34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448695"/>
              </p:ext>
            </p:extLst>
          </p:nvPr>
        </p:nvGraphicFramePr>
        <p:xfrm>
          <a:off x="569913" y="2281238"/>
          <a:ext cx="7777162" cy="225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8" name="Document" r:id="rId5" imgW="8526058" imgH="2465301" progId="Word.Document.8">
                  <p:embed/>
                </p:oleObj>
              </mc:Choice>
              <mc:Fallback>
                <p:oleObj name="Document" r:id="rId5" imgW="8526058" imgH="2465301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2281238"/>
                        <a:ext cx="7777162" cy="225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9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" y="1426464"/>
            <a:ext cx="7397496" cy="4535424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48" y="5486400"/>
            <a:ext cx="7397496" cy="458007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912" y="3048000"/>
            <a:ext cx="432854" cy="137171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 rot="16200000">
            <a:off x="8166499" y="3505200"/>
            <a:ext cx="6171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Ratio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243072" y="5961888"/>
            <a:ext cx="109728" cy="10972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2800" y="5833646"/>
            <a:ext cx="2951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= ratio to optimum RTS threshold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066" y="5440680"/>
            <a:ext cx="4236134" cy="50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78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9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" y="1426464"/>
            <a:ext cx="7397496" cy="4535424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48" y="5561793"/>
            <a:ext cx="7397496" cy="458007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912" y="3048000"/>
            <a:ext cx="432854" cy="13717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553927"/>
            <a:ext cx="7397496" cy="465873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1" name="TextBox 10"/>
          <p:cNvSpPr txBox="1"/>
          <p:nvPr/>
        </p:nvSpPr>
        <p:spPr>
          <a:xfrm>
            <a:off x="1752600" y="6138446"/>
            <a:ext cx="6172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Subtract 40 </a:t>
            </a:r>
            <a:r>
              <a:rPr lang="en-US" sz="1500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for 24 Mbps Control Rate (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RTS 28 </a:t>
            </a:r>
            <a:r>
              <a:rPr lang="en-US" sz="1500" i="1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vs. 52; CTS 28 </a:t>
            </a:r>
            <a:r>
              <a:rPr lang="en-US" sz="1500" i="1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v. 44</a:t>
            </a:r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)</a:t>
            </a:r>
            <a:endParaRPr lang="en-US" sz="15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55" y="5516880"/>
            <a:ext cx="7529445" cy="50292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71469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9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" y="1426464"/>
            <a:ext cx="7397496" cy="4535424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48" y="5410200"/>
            <a:ext cx="7397496" cy="458007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912" y="3048000"/>
            <a:ext cx="432854" cy="137171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16200000">
            <a:off x="8166499" y="3505200"/>
            <a:ext cx="6171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Ratio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243072" y="5961888"/>
            <a:ext cx="109728" cy="10972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52800" y="5833646"/>
            <a:ext cx="2951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= ratio to optimum RTS threshold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066" y="5440680"/>
            <a:ext cx="4236134" cy="50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49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Conclusions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i="1" dirty="0" smtClean="0">
                <a:solidFill>
                  <a:schemeClr val="accent2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There is appreciable medium access overhead even at low numbers of contending STAs, with and without 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 225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 for low contending numbers in BE traffic with RTS, extending to beyond 300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 for high numbers of contending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Baseline of  200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s:</a:t>
            </a:r>
            <a:r>
              <a:rPr lang="en-US" b="0" dirty="0">
                <a:latin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43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 AIFS + ≥ 22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 Backoff + 128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 RTS-CTS = 193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s, even before considering CCA High and extra 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 200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 for 12 competing STAs in BE traffic without RTS (for 400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 A-MPDU—roughly proportional to A-MPDU size)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Significant fraction of A-MPDU airtime when that is below optimum RTS threshold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sym typeface="Symbol" panose="05050102010706020507" pitchFamily="18" charset="2"/>
              </a:rPr>
              <a:t>Though not simulated here, overhead not much less for VO or VI traffic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9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 lower AIFS; backoff and +IFS slightly lower but low for BE anyway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34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References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[1] IEEE doc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. 11/15-0341r2, “Empirical Measurements of Channel Degradation Under Load”, C. Lukaszewski, L. Li (Aruba Networks), March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2015</a:t>
            </a:r>
          </a:p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[2] 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“Designing Very High Density Best Practices and Test Results”, C. Lukaszewski (Aruba Networks), Wireless LAN Professionals Conference (WLPC) Dallas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2015</a:t>
            </a:r>
          </a:p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[3] G. Bianchi, “Performance analysis of the IEEE 802.11 distributed coordination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function”, IEEE Journal on Selected Areas in Communications, vol. 18 no. 3, March 2000, pp. 535-547</a:t>
            </a:r>
          </a:p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[4] M.X. Gong, E. </a:t>
            </a:r>
            <a:r>
              <a:rPr lang="en-US" sz="18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erahia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, R. Stacey, R. Want, S. Mao, “A CSMA/CA MAC Protocol for Multi-User MIMO Wireless LANs”, Proc. IEEE GLOBECOM, Dec. 2010, pp. 1-6</a:t>
            </a:r>
            <a:endParaRPr lang="en-US" sz="18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[5] IEEE doc. 11/15-0059r1, “Uplink RTS/CTS Control”, S. Schelstraete (</a:t>
            </a:r>
            <a:r>
              <a:rPr lang="en-US" sz="1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Quantenna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), et al., January 2015</a:t>
            </a:r>
          </a:p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[6] IEEE doc. 11/15-0xxxr0, “High Efficiency in Accessing the Medium”, S. Coffey, D.Z. Liu (Realtek), September 2015</a:t>
            </a:r>
            <a:endParaRPr lang="en-US" sz="18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03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83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(I) RTS on, 1-20 STAs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5541489"/>
              </p:ext>
            </p:extLst>
          </p:nvPr>
        </p:nvGraphicFramePr>
        <p:xfrm>
          <a:off x="1524000" y="1524000"/>
          <a:ext cx="6172200" cy="4845384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22146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STAs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AIFS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BO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CCA H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+IFS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RTS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SIFS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CTS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SIFS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 smtClean="0">
                          <a:latin typeface="Calibri" panose="020F0502020204030204" pitchFamily="34" charset="0"/>
                        </a:rPr>
                        <a:t>Thr</a:t>
                      </a:r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.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14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(II) RTS off, 1-20 STAs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503800"/>
              </p:ext>
            </p:extLst>
          </p:nvPr>
        </p:nvGraphicFramePr>
        <p:xfrm>
          <a:off x="2133600" y="1524000"/>
          <a:ext cx="5181600" cy="4860624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  <a:gridCol w="863600"/>
              </a:tblGrid>
              <a:tr h="22146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STAs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AIFS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BO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CCA 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+IFS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alibri" panose="020F0502020204030204" pitchFamily="34" charset="0"/>
                        </a:rPr>
                        <a:t>Thr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.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575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(III) RTS on, 10-200 STAs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128686"/>
              </p:ext>
            </p:extLst>
          </p:nvPr>
        </p:nvGraphicFramePr>
        <p:xfrm>
          <a:off x="1524000" y="1524000"/>
          <a:ext cx="6172200" cy="4845384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22146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STAs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AIFS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BO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CCA H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+IFS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RTS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SIFS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CTS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SIFS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 smtClean="0">
                          <a:latin typeface="Calibri" panose="020F0502020204030204" pitchFamily="34" charset="0"/>
                        </a:rPr>
                        <a:t>Thr</a:t>
                      </a:r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.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84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(IV) RTS off, 10-200 STAs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695129"/>
              </p:ext>
            </p:extLst>
          </p:nvPr>
        </p:nvGraphicFramePr>
        <p:xfrm>
          <a:off x="2133600" y="1524000"/>
          <a:ext cx="5181600" cy="4860624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  <a:gridCol w="863600"/>
              </a:tblGrid>
              <a:tr h="22146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STAs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AIFS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BO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CCA 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+IFS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alibri" panose="020F0502020204030204" pitchFamily="34" charset="0"/>
                        </a:rPr>
                        <a:t>Thr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.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539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149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400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185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329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304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320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330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348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366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194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377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188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392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183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402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178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430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173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169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457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165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975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 smtClean="0">
                <a:latin typeface="Calibri" pitchFamily="34" charset="0"/>
              </a:rPr>
              <a:t>This presentation examines (some aspects of) EDCA medium access overhead, including the contributions of the different components of overhead and the relationships between them.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dirty="0"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 smtClean="0">
                <a:latin typeface="Calibri" pitchFamily="34" charset="0"/>
              </a:rPr>
              <a:t>The analysis is motivated by a separate proposal [6] of an enhanced EDCA-based mode that greatly reduces medium access overhead. </a:t>
            </a:r>
            <a:endParaRPr lang="en-GB" sz="2200" dirty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(V) Comments on RTS on v. RTS off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For fixed number of competing devices, there is an optimum threshold </a:t>
            </a:r>
            <a:r>
              <a:rPr lang="en-US" b="0" i="1" dirty="0" smtClean="0">
                <a:solidFill>
                  <a:srgbClr val="6699FF"/>
                </a:solidFill>
                <a:latin typeface="Calibri" panose="020F0502020204030204" pitchFamily="34" charset="0"/>
              </a:rPr>
              <a:t>duration </a:t>
            </a:r>
            <a:r>
              <a:rPr lang="en-US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for use of RTS/CTS </a:t>
            </a:r>
            <a:r>
              <a:rPr lang="en-US" b="0" dirty="0" smtClean="0">
                <a:latin typeface="Calibri" panose="020F0502020204030204" pitchFamily="34" charset="0"/>
              </a:rPr>
              <a:t>that maximizes throughput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Base standard permits defining an RTS Threshold </a:t>
            </a:r>
            <a:r>
              <a:rPr lang="en-US" sz="1800" i="1" dirty="0" smtClean="0">
                <a:solidFill>
                  <a:srgbClr val="6699FF"/>
                </a:solidFill>
                <a:latin typeface="Calibri" panose="020F0502020204030204" pitchFamily="34" charset="0"/>
              </a:rPr>
              <a:t>length </a:t>
            </a:r>
            <a:r>
              <a:rPr lang="en-US" sz="1800" dirty="0" smtClean="0">
                <a:latin typeface="Calibri" panose="020F0502020204030204" pitchFamily="34" charset="0"/>
              </a:rPr>
              <a:t>in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Adding threshold duration was considered in 2007 (LB 97) but rejected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RTS Threshold length is dynamically settable per STA so capability </a:t>
            </a:r>
            <a:r>
              <a:rPr lang="en-US" sz="1800" dirty="0">
                <a:latin typeface="Calibri" panose="020F0502020204030204" pitchFamily="34" charset="0"/>
              </a:rPr>
              <a:t>i</a:t>
            </a:r>
            <a:r>
              <a:rPr lang="en-US" sz="1800" dirty="0" smtClean="0">
                <a:latin typeface="Calibri" panose="020F0502020204030204" pitchFamily="34" charset="0"/>
              </a:rPr>
              <a:t>s equivalent (even if more clumsy than it needs to be)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Cf. 11ax SFD item enabling AP to distribute threshold length / duration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Optimum threshold duration decreases with increasing contention and with increasing control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Optimum threshold duration – T </a:t>
            </a:r>
            <a:r>
              <a:rPr lang="en-US" sz="1800" baseline="-25000" dirty="0" smtClean="0">
                <a:latin typeface="Calibri" panose="020F0502020204030204" pitchFamily="34" charset="0"/>
              </a:rPr>
              <a:t>RTS</a:t>
            </a:r>
            <a:r>
              <a:rPr lang="en-US" sz="1800" dirty="0" smtClean="0">
                <a:latin typeface="Calibri" panose="020F0502020204030204" pitchFamily="34" charset="0"/>
              </a:rPr>
              <a:t>  </a:t>
            </a:r>
            <a:r>
              <a:rPr lang="en-US" sz="1800" dirty="0" smtClean="0">
                <a:latin typeface="Calibri" panose="020F0502020204030204" pitchFamily="34" charset="0"/>
                <a:sym typeface="Symbol" panose="05050102010706020507" pitchFamily="18" charset="2"/>
              </a:rPr>
              <a:t>  1 / CCA High </a:t>
            </a:r>
            <a:r>
              <a:rPr lang="en-US" sz="1800" baseline="-25000" dirty="0" smtClean="0">
                <a:latin typeface="Calibri" panose="020F0502020204030204" pitchFamily="34" charset="0"/>
                <a:sym typeface="Symbol" panose="05050102010706020507" pitchFamily="18" charset="2"/>
              </a:rPr>
              <a:t>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992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2" y="1133856"/>
            <a:ext cx="7402982" cy="50292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5800" y="1981200"/>
            <a:ext cx="8305800" cy="4343400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defRPr/>
            </a:pPr>
            <a:endParaRPr lang="en-US" sz="2100" kern="0" smtClean="0">
              <a:latin typeface="Calibri" pitchFamily="34" charset="0"/>
            </a:endParaRP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sp>
        <p:nvSpPr>
          <p:cNvPr id="14" name="TextBox 13"/>
          <p:cNvSpPr txBox="1"/>
          <p:nvPr/>
        </p:nvSpPr>
        <p:spPr>
          <a:xfrm>
            <a:off x="8610537" y="2743200"/>
            <a:ext cx="420371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43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22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20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15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52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44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356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68</a:t>
            </a:r>
          </a:p>
          <a:p>
            <a:pPr algn="r"/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668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95400" y="5943600"/>
            <a:ext cx="640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 </a:t>
            </a:r>
            <a:endParaRPr lang="en-US" sz="14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24800" y="2743200"/>
            <a:ext cx="778146" cy="212365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Backoff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CCA High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+IFS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RTS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CTS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A-MPDU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6138446"/>
            <a:ext cx="784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STAs (here and throughout) include all those competing for the medium; not simply one BSS</a:t>
            </a:r>
            <a:endParaRPr lang="en-US" sz="16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0" y="2069068"/>
            <a:ext cx="3066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Cf. Box 3 calibration; all uplink</a:t>
            </a:r>
            <a:endParaRPr lang="en-US" sz="1800" i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686800" y="4876800"/>
            <a:ext cx="2743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6874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304" y="4599432"/>
            <a:ext cx="1826163" cy="13814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979804"/>
            <a:ext cx="1580152" cy="1220596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581400" y="2057400"/>
            <a:ext cx="4495800" cy="3968353"/>
            <a:chOff x="3886200" y="2209800"/>
            <a:chExt cx="4114800" cy="3968353"/>
          </a:xfrm>
        </p:grpSpPr>
        <p:sp>
          <p:nvSpPr>
            <p:cNvPr id="8" name="TextBox 7"/>
            <p:cNvSpPr txBox="1"/>
            <p:nvPr/>
          </p:nvSpPr>
          <p:spPr>
            <a:xfrm>
              <a:off x="3886201" y="2209800"/>
              <a:ext cx="411479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Backoff (</a:t>
              </a:r>
              <a:r>
                <a:rPr lang="en-US" sz="20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backoff counter decrements</a:t>
              </a:r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) averaged per STA and per </a:t>
              </a:r>
              <a:r>
                <a:rPr lang="en-US" sz="20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any</a:t>
              </a:r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 successful transmission</a:t>
              </a:r>
              <a:endPara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14800" y="3505200"/>
              <a:ext cx="37338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CCA High (</a:t>
              </a:r>
              <a:r>
                <a:rPr lang="en-US" sz="20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busy medium due to collision</a:t>
              </a:r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) averaged per </a:t>
              </a:r>
              <a:r>
                <a:rPr lang="en-US" sz="20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any</a:t>
              </a:r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 successful transmission</a:t>
              </a:r>
              <a:endPara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86200" y="4854714"/>
              <a:ext cx="411479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+IFS (</a:t>
              </a:r>
              <a:r>
                <a:rPr lang="en-US" sz="20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medium idle time in which the STA’s backoff counter does not decrement, and is not in the first AIFS</a:t>
              </a:r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) averaged per STA and per </a:t>
              </a:r>
              <a:r>
                <a:rPr lang="en-US" sz="20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any</a:t>
              </a:r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 successful transmission</a:t>
              </a:r>
              <a:endPara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2" name="Title 1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>
                <a:latin typeface="Calibri" panose="020F0502020204030204" pitchFamily="34" charset="0"/>
              </a:rPr>
              <a:t>Key—I</a:t>
            </a:r>
            <a:endParaRPr lang="en-US" sz="2800" kern="0" dirty="0">
              <a:latin typeface="Calibri" panose="020F050202020403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36" y="3319272"/>
            <a:ext cx="741710" cy="126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80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184" y="1444752"/>
            <a:ext cx="6303645" cy="50292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5800" y="1981200"/>
            <a:ext cx="8305800" cy="4343400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defRPr/>
            </a:pPr>
            <a:endParaRPr lang="en-US" sz="2100" kern="0" smtClean="0">
              <a:latin typeface="Calibri" pitchFamily="34" charset="0"/>
            </a:endParaRP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>
                <a:latin typeface="Calibri" panose="020F0502020204030204" pitchFamily="34" charset="0"/>
              </a:rPr>
              <a:t>Key—II</a:t>
            </a:r>
            <a:endParaRPr lang="en-US" sz="2800" kern="0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7000" y="1956816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Successful </a:t>
            </a:r>
            <a:r>
              <a:rPr lang="en-US" sz="1400" dirty="0" err="1" smtClean="0">
                <a:solidFill>
                  <a:srgbClr val="333399"/>
                </a:solidFill>
                <a:latin typeface="Calibri" panose="020F0502020204030204" pitchFamily="34" charset="0"/>
              </a:rPr>
              <a:t>Tx</a:t>
            </a:r>
            <a:r>
              <a:rPr lang="en-US" sz="14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 by any STA; collisions of other STAs</a:t>
            </a:r>
            <a:endParaRPr lang="en-US" sz="14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65586" y="57912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0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75892" y="5788152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726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92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2" y="1133856"/>
            <a:ext cx="7415784" cy="50292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5800" y="1981200"/>
            <a:ext cx="8305800" cy="4343400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defRPr/>
            </a:pPr>
            <a:endParaRPr lang="en-US" sz="2100" kern="0" smtClean="0">
              <a:latin typeface="Calibri" pitchFamily="34" charset="0"/>
            </a:endParaRP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sp>
        <p:nvSpPr>
          <p:cNvPr id="14" name="TextBox 13"/>
          <p:cNvSpPr txBox="1"/>
          <p:nvPr/>
        </p:nvSpPr>
        <p:spPr>
          <a:xfrm>
            <a:off x="8686800" y="3667542"/>
            <a:ext cx="42030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43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20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52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44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356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68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86736" y="2359152"/>
            <a:ext cx="4203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22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133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24800" y="2362200"/>
            <a:ext cx="778146" cy="101566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. . .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Backoff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CCA High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+IFS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 . . 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24800" y="3667542"/>
            <a:ext cx="778146" cy="212365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Backoff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CCA High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+IFS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RTS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CTS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A-MPDU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6138446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No hidden nodes; measurements taken over interval [5s, 10s]</a:t>
            </a:r>
            <a:endParaRPr lang="en-US" sz="16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89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2" y="1133856"/>
            <a:ext cx="7415784" cy="50292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5800" y="2377589"/>
            <a:ext cx="8305800" cy="4343400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defRPr/>
            </a:pPr>
            <a:endParaRPr lang="en-US" sz="2100" kern="0" smtClean="0">
              <a:latin typeface="Calibri" pitchFamily="34" charset="0"/>
            </a:endParaRP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sp>
        <p:nvSpPr>
          <p:cNvPr id="19" name="Rectangle 1"/>
          <p:cNvSpPr txBox="1">
            <a:spLocks noChangeArrowheads="1"/>
          </p:cNvSpPr>
          <p:nvPr/>
        </p:nvSpPr>
        <p:spPr>
          <a:xfrm>
            <a:off x="685800" y="684213"/>
            <a:ext cx="7772400" cy="1160462"/>
          </a:xfrm>
          <a:prstGeom prst="rect">
            <a:avLst/>
          </a:prstGeom>
          <a:ln/>
        </p:spPr>
        <p:txBody>
          <a:bodyPr lIns="90000" tIns="46800" rIns="90000" bIns="46800"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>
                <a:latin typeface="Calibri" pitchFamily="34" charset="0"/>
              </a:rPr>
              <a:t>Motivation</a:t>
            </a:r>
            <a:endParaRPr lang="en-US" kern="0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1662" y="2133600"/>
            <a:ext cx="44275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Baseline EDCA medium access overhead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igurineCB TimeSP" panose="02020500000000000000" pitchFamily="18" charset="0"/>
              </a:rPr>
              <a:t>=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the lower of the two quantities shown</a:t>
            </a:r>
          </a:p>
          <a:p>
            <a:pPr algn="ctr"/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The main goal of this presentation is to show that both quantities are usually significant 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59262" y="4315361"/>
            <a:ext cx="45799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It is possible to achieve much lower medium access overhead than either of these, by re-using well-proven components that are already part of the protocol [6]</a:t>
            </a:r>
            <a:endParaRPr lang="en-US" sz="2000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88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Relationships between components</a:t>
            </a:r>
            <a:endParaRPr lang="en-US" sz="2800" dirty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981200"/>
                <a:ext cx="8839200" cy="4113213"/>
              </a:xfrm>
            </p:spPr>
            <p:txBody>
              <a:bodyPr/>
              <a:lstStyle/>
              <a:p>
                <a:pPr marL="0" indent="0" algn="ctr"/>
                <a:r>
                  <a:rPr lang="en-US" sz="2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Backoff</a:t>
                </a:r>
                <a:r>
                  <a:rPr lang="en-US" sz="1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b="0" baseline="-25000" dirty="0">
                    <a:latin typeface="Calibri" panose="020F0502020204030204" pitchFamily="34" charset="0"/>
                    <a:ea typeface="Cambria Math" panose="02040503050406030204" pitchFamily="18" charset="0"/>
                  </a:rPr>
                  <a:t>RTS</a:t>
                </a:r>
                <a:r>
                  <a:rPr lang="en-US" b="0" dirty="0">
                    <a:latin typeface="Calibri" panose="020F0502020204030204" pitchFamily="34" charset="0"/>
                    <a:ea typeface="Cambria Math" panose="02040503050406030204" pitchFamily="18" charset="0"/>
                  </a:rPr>
                  <a:t>  </a:t>
                </a:r>
                <a:r>
                  <a:rPr lang="en-US" b="0" dirty="0" smtClean="0">
                    <a:latin typeface="FigurineCB TimeSP" panose="02020500000000000000" pitchFamily="18" charset="0"/>
                  </a:rPr>
                  <a:t>= </a:t>
                </a:r>
                <a:r>
                  <a:rPr lang="en-US" b="0" dirty="0" smtClean="0">
                    <a:latin typeface="Calibri" panose="020F0502020204030204" pitchFamily="34" charset="0"/>
                  </a:rPr>
                  <a:t> </a:t>
                </a:r>
                <a:r>
                  <a:rPr lang="en-US" sz="2200" b="0" dirty="0">
                    <a:latin typeface="Calibri" panose="020F0502020204030204" pitchFamily="34" charset="0"/>
                  </a:rPr>
                  <a:t>Backoff</a:t>
                </a:r>
                <a:r>
                  <a:rPr lang="en-US" sz="1200" b="0" dirty="0">
                    <a:latin typeface="Calibri" panose="020F0502020204030204" pitchFamily="34" charset="0"/>
                  </a:rPr>
                  <a:t> </a:t>
                </a:r>
                <a:r>
                  <a:rPr lang="en-US" b="0" baseline="-25000" dirty="0" smtClean="0">
                    <a:latin typeface="Calibri" panose="020F0502020204030204" pitchFamily="34" charset="0"/>
                  </a:rPr>
                  <a:t>NO</a:t>
                </a:r>
                <a:r>
                  <a:rPr lang="en-US" b="0" dirty="0" smtClean="0">
                    <a:latin typeface="Calibri" panose="020F0502020204030204" pitchFamily="34" charset="0"/>
                  </a:rPr>
                  <a:t> </a:t>
                </a:r>
                <a:r>
                  <a:rPr lang="en-US" b="0" baseline="-25000" dirty="0" smtClean="0">
                    <a:latin typeface="Calibri" panose="020F0502020204030204" pitchFamily="34" charset="0"/>
                  </a:rPr>
                  <a:t>RTS</a:t>
                </a:r>
              </a:p>
              <a:p>
                <a:pPr marL="0" indent="0" algn="ctr"/>
                <a:endParaRPr lang="en-US" sz="1600" b="0" dirty="0">
                  <a:latin typeface="Calibri" panose="020F0502020204030204" pitchFamily="34" charset="0"/>
                </a:endParaRPr>
              </a:p>
              <a:p>
                <a:pPr marL="0" indent="0" algn="ctr"/>
                <a:r>
                  <a:rPr lang="en-US" sz="2200" b="0" dirty="0">
                    <a:latin typeface="Calibri" panose="020F0502020204030204" pitchFamily="34" charset="0"/>
                    <a:ea typeface="Cambria Math" panose="02040503050406030204" pitchFamily="18" charset="0"/>
                    <a:sym typeface="Wingdings" panose="05000000000000000000" pitchFamily="2" charset="2"/>
                  </a:rPr>
                  <a:t>“</a:t>
                </a:r>
                <a:r>
                  <a:rPr lang="en-US" sz="2200" b="0" dirty="0">
                    <a:latin typeface="Calibri" panose="020F0502020204030204" pitchFamily="34" charset="0"/>
                    <a:ea typeface="Cambria Math" panose="02040503050406030204" pitchFamily="18" charset="0"/>
                  </a:rPr>
                  <a:t>+IFS” </a:t>
                </a:r>
                <a:r>
                  <a:rPr lang="en-US" b="0" baseline="-25000" dirty="0">
                    <a:latin typeface="Calibri" panose="020F0502020204030204" pitchFamily="34" charset="0"/>
                  </a:rPr>
                  <a:t>RTS</a:t>
                </a:r>
                <a:r>
                  <a:rPr lang="en-US" b="0" dirty="0">
                    <a:latin typeface="Calibri" panose="020F0502020204030204" pitchFamily="34" charset="0"/>
                  </a:rPr>
                  <a:t>  </a:t>
                </a:r>
                <a:r>
                  <a:rPr lang="en-US" b="0" dirty="0" smtClean="0">
                    <a:latin typeface="FigurineCB TimeSP" panose="02020500000000000000" pitchFamily="18" charset="0"/>
                  </a:rPr>
                  <a:t>= </a:t>
                </a:r>
                <a:r>
                  <a:rPr lang="en-US" b="0" dirty="0" smtClean="0">
                    <a:latin typeface="Calibri" panose="020F0502020204030204" pitchFamily="34" charset="0"/>
                  </a:rPr>
                  <a:t> </a:t>
                </a:r>
                <a:r>
                  <a:rPr lang="en-US" sz="2200" b="0" dirty="0">
                    <a:latin typeface="Calibri" panose="020F0502020204030204" pitchFamily="34" charset="0"/>
                    <a:ea typeface="Cambria Math" panose="02040503050406030204" pitchFamily="18" charset="0"/>
                  </a:rPr>
                  <a:t>“+IFS” </a:t>
                </a:r>
                <a:r>
                  <a:rPr lang="en-US" b="0" baseline="-2500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NO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b="0" baseline="-2500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RTS</a:t>
                </a:r>
              </a:p>
              <a:p>
                <a:pPr marL="0" indent="0" algn="ctr"/>
                <a:endParaRPr lang="en-US" b="0" baseline="-25000" dirty="0">
                  <a:latin typeface="Calibri" panose="020F0502020204030204" pitchFamily="34" charset="0"/>
                  <a:ea typeface="Cambria Math" panose="02040503050406030204" pitchFamily="18" charset="0"/>
                </a:endParaRPr>
              </a:p>
              <a:p>
                <a:pPr marL="0" indent="0" algn="ctr"/>
                <a14:m>
                  <m:oMath xmlns:m="http://schemas.openxmlformats.org/officeDocument/2006/math">
                    <m:f>
                      <m:fPr>
                        <m:ctrlPr>
                          <a:rPr lang="en-US" sz="2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6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CCA</m:t>
                        </m:r>
                        <m:r>
                          <a:rPr lang="en-US" sz="2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High</m:t>
                        </m:r>
                        <m:r>
                          <a:rPr lang="en-US" sz="26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b="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RTS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6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  <m:r>
                          <a:rPr lang="en-US" sz="26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b="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RTS</m:t>
                        </m:r>
                      </m:den>
                    </m:f>
                  </m:oMath>
                </a14:m>
                <a:r>
                  <a:rPr lang="en-US" sz="2600" b="0" dirty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sz="2600" b="0" dirty="0">
                    <a:latin typeface="FigurineCB TimeSP" panose="02020500000000000000" pitchFamily="18" charset="0"/>
                  </a:rPr>
                  <a:t> = </a:t>
                </a:r>
                <a:r>
                  <a:rPr lang="en-US" sz="2600" b="0" dirty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6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CCA</m:t>
                        </m:r>
                        <m:r>
                          <a:rPr lang="en-US" sz="2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High</m:t>
                        </m:r>
                        <m:r>
                          <a:rPr lang="en-US" sz="26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b="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NO</m:t>
                        </m:r>
                        <m:r>
                          <a:rPr lang="en-US" sz="2600" b="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b="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RTS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6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  <m:r>
                          <a:rPr lang="en-US" sz="26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b="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AMPDU</m:t>
                        </m:r>
                      </m:den>
                    </m:f>
                  </m:oMath>
                </a14:m>
                <a:endParaRPr lang="en-US" sz="2600" b="0" dirty="0">
                  <a:latin typeface="Calibri" panose="020F0502020204030204" pitchFamily="34" charset="0"/>
                  <a:ea typeface="Cambria Math" panose="02040503050406030204" pitchFamily="18" charset="0"/>
                </a:endParaRPr>
              </a:p>
              <a:p>
                <a:pPr marL="0" indent="0" algn="ctr"/>
                <a:endParaRPr lang="en-US" b="0" baseline="-25000" dirty="0">
                  <a:latin typeface="Calibri" panose="020F0502020204030204" pitchFamily="34" charset="0"/>
                  <a:ea typeface="Cambria Math" panose="02040503050406030204" pitchFamily="18" charset="0"/>
                </a:endParaRPr>
              </a:p>
              <a:p>
                <a:pPr marL="0" indent="0" algn="ctr"/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sz="6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  </a:t>
                </a:r>
                <a:r>
                  <a:rPr lang="en-US" sz="2200" b="0" dirty="0">
                    <a:latin typeface="Calibri" panose="020F0502020204030204" pitchFamily="34" charset="0"/>
                    <a:ea typeface="Cambria Math" panose="02040503050406030204" pitchFamily="18" charset="0"/>
                  </a:rPr>
                  <a:t>“+IFS”  </a:t>
                </a:r>
                <a:r>
                  <a:rPr lang="en-US" b="0" dirty="0">
                    <a:latin typeface="Calibri" panose="020F0502020204030204" pitchFamily="34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  </a:t>
                </a:r>
                <a:r>
                  <a:rPr lang="en-US" sz="2200" b="0" dirty="0" smtClean="0">
                    <a:latin typeface="Calibri" panose="020F0502020204030204" pitchFamily="34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CCA High  </a:t>
                </a:r>
                <a:r>
                  <a:rPr lang="en-US" b="0" dirty="0">
                    <a:latin typeface="Symbol" panose="05050102010706020507" pitchFamily="18" charset="2"/>
                    <a:ea typeface="Cambria Math" panose="02040503050406030204" pitchFamily="18" charset="0"/>
                    <a:sym typeface="Symbol" panose="05050102010706020507" pitchFamily="18" charset="2"/>
                  </a:rPr>
                  <a:t></a:t>
                </a:r>
                <a:r>
                  <a:rPr lang="en-US" b="0" dirty="0">
                    <a:latin typeface="Calibri" panose="020F0502020204030204" pitchFamily="34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AIFS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T</m:t>
                        </m:r>
                      </m:den>
                    </m:f>
                  </m:oMath>
                </a14:m>
                <a:endParaRPr lang="en-US" b="0" dirty="0">
                  <a:latin typeface="Calibri" panose="020F0502020204030204" pitchFamily="34" charset="0"/>
                  <a:ea typeface="Cambria Math" panose="02040503050406030204" pitchFamily="18" charset="0"/>
                </a:endParaRPr>
              </a:p>
              <a:p>
                <a:pPr marL="0" indent="0" algn="ctr"/>
                <a:endParaRPr lang="en-US" sz="1600" b="0" dirty="0" smtClean="0">
                  <a:latin typeface="Calibri" panose="020F0502020204030204" pitchFamily="34" charset="0"/>
                  <a:ea typeface="Cambria Math" panose="02040503050406030204" pitchFamily="18" charset="0"/>
                </a:endParaRPr>
              </a:p>
              <a:p>
                <a:pPr marL="0" indent="0" algn="ctr"/>
                <a:r>
                  <a:rPr lang="en-US" sz="2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Threshold T</a:t>
                </a:r>
                <a:r>
                  <a:rPr lang="en-US" sz="1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b="0" baseline="-2500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AMPDU</a:t>
                </a:r>
                <a:r>
                  <a:rPr lang="en-US" b="0" dirty="0" smtClean="0">
                    <a:latin typeface="FigurineCB TimeSP" panose="02020500000000000000" pitchFamily="18" charset="0"/>
                  </a:rPr>
                  <a:t> </a:t>
                </a:r>
                <a:r>
                  <a:rPr lang="en-US" b="0" dirty="0">
                    <a:latin typeface="FigurineCB TimeSP" panose="02020500000000000000" pitchFamily="18" charset="0"/>
                  </a:rPr>
                  <a:t>=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T</a:t>
                </a:r>
                <a:r>
                  <a:rPr lang="en-US" sz="1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b="0" baseline="-2500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RTS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RTS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CCA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High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RTS</m:t>
                        </m:r>
                      </m:den>
                    </m:f>
                  </m:oMath>
                </a14:m>
                <a:r>
                  <a:rPr lang="en-US" b="0" dirty="0">
                    <a:latin typeface="Symbol" panose="05050102010706020507" pitchFamily="18" charset="2"/>
                    <a:ea typeface="Cambria Math" panose="02040503050406030204" pitchFamily="18" charset="0"/>
                    <a:sym typeface="Symbol" panose="05050102010706020507" pitchFamily="18" charset="2"/>
                  </a:rPr>
                  <a:t> 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(</a:t>
                </a:r>
                <a:r>
                  <a:rPr lang="en-US" sz="2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T</a:t>
                </a:r>
                <a:r>
                  <a:rPr lang="en-US" sz="1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b="0" baseline="-2500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RTS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+ </a:t>
                </a:r>
                <a:r>
                  <a:rPr lang="en-US" sz="2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T</a:t>
                </a:r>
                <a:r>
                  <a:rPr lang="en-US" sz="1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b="0" baseline="-2500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CTS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+ </a:t>
                </a:r>
                <a:r>
                  <a:rPr lang="en-US" sz="2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2 </a:t>
                </a:r>
                <a:r>
                  <a:rPr lang="en-US" sz="2200" b="0" dirty="0">
                    <a:latin typeface="Symbol" panose="05050102010706020507" pitchFamily="18" charset="2"/>
                    <a:ea typeface="Cambria Math" panose="02040503050406030204" pitchFamily="18" charset="0"/>
                    <a:sym typeface="Symbol" panose="05050102010706020507" pitchFamily="18" charset="2"/>
                  </a:rPr>
                  <a:t> </a:t>
                </a:r>
                <a:r>
                  <a:rPr lang="en-US" sz="2200" b="0" dirty="0" err="1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aSIFSTime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981200"/>
                <a:ext cx="8839200" cy="4113213"/>
              </a:xfrm>
              <a:blipFill rotWithShape="0">
                <a:blip r:embed="rId2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153400" y="2002572"/>
            <a:ext cx="9144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6699FF"/>
                </a:solidFill>
                <a:latin typeface="Calibri" panose="020F0502020204030204" pitchFamily="34" charset="0"/>
              </a:rPr>
              <a:t>(1)</a:t>
            </a:r>
          </a:p>
          <a:p>
            <a:pPr algn="r"/>
            <a:endParaRPr lang="en-US" sz="2000" dirty="0">
              <a:solidFill>
                <a:srgbClr val="6699FF"/>
              </a:solidFill>
              <a:latin typeface="Calibri" panose="020F0502020204030204" pitchFamily="34" charset="0"/>
            </a:endParaRPr>
          </a:p>
          <a:p>
            <a:pPr algn="r"/>
            <a:endParaRPr lang="en-US" sz="1200" dirty="0" smtClean="0">
              <a:solidFill>
                <a:srgbClr val="6699FF"/>
              </a:solidFill>
              <a:latin typeface="Calibri" panose="020F0502020204030204" pitchFamily="34" charset="0"/>
            </a:endParaRPr>
          </a:p>
          <a:p>
            <a:pPr algn="r"/>
            <a:r>
              <a:rPr lang="en-US" sz="2000" dirty="0" smtClean="0">
                <a:solidFill>
                  <a:srgbClr val="6699FF"/>
                </a:solidFill>
                <a:latin typeface="Calibri" panose="020F0502020204030204" pitchFamily="34" charset="0"/>
              </a:rPr>
              <a:t>(2)</a:t>
            </a:r>
          </a:p>
          <a:p>
            <a:pPr algn="r"/>
            <a:endParaRPr lang="en-US" sz="2000" dirty="0">
              <a:solidFill>
                <a:srgbClr val="6699FF"/>
              </a:solidFill>
              <a:latin typeface="Calibri" panose="020F0502020204030204" pitchFamily="34" charset="0"/>
            </a:endParaRPr>
          </a:p>
          <a:p>
            <a:pPr algn="r"/>
            <a:endParaRPr lang="en-US" sz="1600" dirty="0" smtClean="0">
              <a:solidFill>
                <a:srgbClr val="6699FF"/>
              </a:solidFill>
              <a:latin typeface="Calibri" panose="020F0502020204030204" pitchFamily="34" charset="0"/>
            </a:endParaRPr>
          </a:p>
          <a:p>
            <a:pPr algn="r"/>
            <a:r>
              <a:rPr lang="en-US" sz="2000" dirty="0" smtClean="0">
                <a:solidFill>
                  <a:srgbClr val="6699FF"/>
                </a:solidFill>
                <a:latin typeface="Calibri" panose="020F0502020204030204" pitchFamily="34" charset="0"/>
              </a:rPr>
              <a:t>(3)</a:t>
            </a:r>
          </a:p>
          <a:p>
            <a:pPr algn="r"/>
            <a:endParaRPr lang="en-US" sz="2000" dirty="0">
              <a:solidFill>
                <a:srgbClr val="6699FF"/>
              </a:solidFill>
              <a:latin typeface="Calibri" panose="020F0502020204030204" pitchFamily="34" charset="0"/>
            </a:endParaRPr>
          </a:p>
          <a:p>
            <a:pPr algn="r"/>
            <a:endParaRPr lang="en-US" sz="2000" dirty="0" smtClean="0">
              <a:solidFill>
                <a:srgbClr val="6699FF"/>
              </a:solidFill>
              <a:latin typeface="Calibri" panose="020F0502020204030204" pitchFamily="34" charset="0"/>
            </a:endParaRPr>
          </a:p>
          <a:p>
            <a:pPr algn="r"/>
            <a:r>
              <a:rPr lang="en-US" sz="2000" dirty="0" smtClean="0">
                <a:solidFill>
                  <a:srgbClr val="6699FF"/>
                </a:solidFill>
                <a:latin typeface="Calibri" panose="020F0502020204030204" pitchFamily="34" charset="0"/>
              </a:rPr>
              <a:t>(4)</a:t>
            </a:r>
          </a:p>
          <a:p>
            <a:pPr algn="r"/>
            <a:endParaRPr lang="en-US" sz="2000" dirty="0">
              <a:solidFill>
                <a:srgbClr val="6699FF"/>
              </a:solidFill>
              <a:latin typeface="Calibri" panose="020F0502020204030204" pitchFamily="34" charset="0"/>
            </a:endParaRPr>
          </a:p>
          <a:p>
            <a:pPr algn="r"/>
            <a:endParaRPr lang="en-US" sz="2200" dirty="0" smtClean="0">
              <a:solidFill>
                <a:srgbClr val="6699FF"/>
              </a:solidFill>
              <a:latin typeface="Calibri" panose="020F0502020204030204" pitchFamily="34" charset="0"/>
            </a:endParaRPr>
          </a:p>
          <a:p>
            <a:pPr algn="r"/>
            <a:r>
              <a:rPr lang="en-US" sz="2000" dirty="0" smtClean="0">
                <a:solidFill>
                  <a:srgbClr val="6699FF"/>
                </a:solidFill>
                <a:latin typeface="Calibri" panose="020F0502020204030204" pitchFamily="34" charset="0"/>
              </a:rPr>
              <a:t>(5)</a:t>
            </a:r>
            <a:endParaRPr lang="en-US" sz="2000" dirty="0">
              <a:solidFill>
                <a:srgbClr val="6699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62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4411" y="3579434"/>
            <a:ext cx="13417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Microseconds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2600" y="6138446"/>
            <a:ext cx="6172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Subtract 40 </a:t>
            </a:r>
            <a:r>
              <a:rPr lang="en-US" sz="1500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for 24 Mbps Control Rate (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RTS 28 </a:t>
            </a:r>
            <a:r>
              <a:rPr lang="en-US" sz="1500" i="1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vs. 52; CTS 28 </a:t>
            </a:r>
            <a:r>
              <a:rPr lang="en-US" sz="1500" i="1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v. 44</a:t>
            </a:r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)</a:t>
            </a:r>
            <a:endParaRPr lang="en-US" sz="15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" y="1426464"/>
            <a:ext cx="7397496" cy="453542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455" y="5550367"/>
            <a:ext cx="7395089" cy="4694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55" y="5516880"/>
            <a:ext cx="7529445" cy="50292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86895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46760</TotalTime>
  <Words>1794</Words>
  <Application>Microsoft Office PowerPoint</Application>
  <PresentationFormat>On-screen Show (4:3)</PresentationFormat>
  <Paragraphs>909</Paragraphs>
  <Slides>20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 Unicode MS</vt:lpstr>
      <vt:lpstr>MS Gothic</vt:lpstr>
      <vt:lpstr>Arial</vt:lpstr>
      <vt:lpstr>Calibri</vt:lpstr>
      <vt:lpstr>Cambria Math</vt:lpstr>
      <vt:lpstr>FigurineCB TimeSP</vt:lpstr>
      <vt:lpstr>Symbol</vt:lpstr>
      <vt:lpstr>Times New Roman</vt:lpstr>
      <vt:lpstr>Wingdings</vt:lpstr>
      <vt:lpstr>802-11-Submission</vt:lpstr>
      <vt:lpstr>Document</vt:lpstr>
      <vt:lpstr>Airtime Analysis of EDCA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Relationships between components</vt:lpstr>
      <vt:lpstr>PowerPoint Presentation</vt:lpstr>
      <vt:lpstr>PowerPoint Presentation</vt:lpstr>
      <vt:lpstr>PowerPoint Presentation</vt:lpstr>
      <vt:lpstr>PowerPoint Presentation</vt:lpstr>
      <vt:lpstr>Conclusions</vt:lpstr>
      <vt:lpstr>References</vt:lpstr>
      <vt:lpstr>APPENDIX</vt:lpstr>
      <vt:lpstr>(I) RTS on, 1-20 STAs</vt:lpstr>
      <vt:lpstr>(II) RTS off, 1-20 STAs</vt:lpstr>
      <vt:lpstr>(III) RTS on, 10-200 STAs</vt:lpstr>
      <vt:lpstr>(IV) RTS off, 10-200 STAs</vt:lpstr>
      <vt:lpstr>(V) Comments on RTS on v. RTS off</vt:lpstr>
    </vt:vector>
  </TitlesOfParts>
  <Company>Realtek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Airtime analysis for EDCA</dc:title>
  <dc:creator>Sean Coffey;DZ Liu</dc:creator>
  <cp:lastModifiedBy>Sean Coffey</cp:lastModifiedBy>
  <cp:revision>267</cp:revision>
  <cp:lastPrinted>1601-01-01T00:00:00Z</cp:lastPrinted>
  <dcterms:created xsi:type="dcterms:W3CDTF">2014-07-14T14:49:11Z</dcterms:created>
  <dcterms:modified xsi:type="dcterms:W3CDTF">2015-09-13T17:27:50Z</dcterms:modified>
</cp:coreProperties>
</file>