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3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46D9C-0664-4D2C-ACAD-5FAED465619A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9D224-E61E-4D48-8744-4AC4281C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1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9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381000" y="6475414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900" dirty="0" smtClean="0">
                <a:solidFill>
                  <a:srgbClr val="000000"/>
                </a:solidFill>
                <a:latin typeface="Times New Roman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457980" y="6483351"/>
            <a:ext cx="124713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900" dirty="0" smtClean="0">
                <a:solidFill>
                  <a:srgbClr val="000000"/>
                </a:solidFill>
                <a:latin typeface="Times New Roman"/>
              </a:rPr>
              <a:t>Vida Ferdowsi, </a:t>
            </a:r>
            <a:r>
              <a:rPr lang="en-US" altLang="ko-KR" sz="900" dirty="0" err="1" smtClean="0">
                <a:solidFill>
                  <a:srgbClr val="000000"/>
                </a:solidFill>
                <a:latin typeface="Times New Roman"/>
              </a:rPr>
              <a:t>Newracom</a:t>
            </a:r>
            <a:endParaRPr lang="en-US" altLang="ko-KR" sz="90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265614" y="6483351"/>
            <a:ext cx="400751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900" dirty="0" smtClean="0">
                <a:solidFill>
                  <a:srgbClr val="000000"/>
                </a:solidFill>
                <a:latin typeface="Times New Roman"/>
              </a:rPr>
              <a:t>Slide </a:t>
            </a:r>
            <a:fld id="{1E6F8221-7D42-47C8-8226-2BDDEB866FE1}" type="slidenum">
              <a:rPr lang="en-US" altLang="zh-CN" sz="900" smtClean="0">
                <a:solidFill>
                  <a:srgbClr val="000000"/>
                </a:solidFill>
                <a:latin typeface="Times New Roman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sz="9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6176306" y="332601"/>
            <a:ext cx="2510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342900" lvl="4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50" b="1" dirty="0">
                <a:solidFill>
                  <a:srgbClr val="000000"/>
                </a:solidFill>
                <a:ea typeface="宋体" panose="02010600030101010101" pitchFamily="2" charset="-122"/>
              </a:rPr>
              <a:t>doc.: IEEE </a:t>
            </a:r>
            <a:r>
              <a:rPr lang="en-US" sz="1350" b="1" dirty="0" smtClean="0">
                <a:solidFill>
                  <a:srgbClr val="000000"/>
                </a:solidFill>
                <a:ea typeface="宋体" panose="02010600030101010101" pitchFamily="2" charset="-122"/>
              </a:rPr>
              <a:t>802</a:t>
            </a:r>
            <a:r>
              <a:rPr lang="en-US" sz="1350" b="1" dirty="0" smtClean="0">
                <a:solidFill>
                  <a:srgbClr val="000000"/>
                </a:solidFill>
                <a:ea typeface="宋体" panose="02010600030101010101" pitchFamily="2" charset="-122"/>
              </a:rPr>
              <a:t>.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350" b="1" kern="1200" dirty="0" smtClean="0">
                <a:solidFill>
                  <a:srgbClr val="000000"/>
                </a:solidFill>
                <a:latin typeface="+mn-lt"/>
                <a:ea typeface="宋体" panose="02010600030101010101" pitchFamily="2" charset="-122"/>
                <a:cs typeface="+mn-cs"/>
              </a:rPr>
              <a:t>11-15-1113r0</a:t>
            </a:r>
            <a:endParaRPr lang="en-US" sz="1350" b="1" kern="1200" dirty="0">
              <a:solidFill>
                <a:srgbClr val="000000"/>
              </a:solidFill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394855" y="401851"/>
            <a:ext cx="1184683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50" b="1" dirty="0" smtClean="0">
                <a:solidFill>
                  <a:srgbClr val="000000"/>
                </a:solidFill>
                <a:ea typeface="宋体" panose="02010600030101010101" pitchFamily="2" charset="-122"/>
              </a:rPr>
              <a:t>September 2015</a:t>
            </a:r>
            <a:endParaRPr lang="en-US" sz="1350" b="1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989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814388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071563" indent="-1714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3287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10078"/>
            <a:ext cx="6858000" cy="606806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Box5 Calibration Results</a:t>
            </a:r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332467"/>
              </p:ext>
            </p:extLst>
          </p:nvPr>
        </p:nvGraphicFramePr>
        <p:xfrm>
          <a:off x="1516063" y="3078163"/>
          <a:ext cx="6010275" cy="279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Document" r:id="rId3" imgW="9012011" imgH="4207471" progId="Word.Document.8">
                  <p:embed/>
                </p:oleObj>
              </mc:Choice>
              <mc:Fallback>
                <p:oleObj name="Document" r:id="rId3" imgW="9012011" imgH="42074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3078163"/>
                        <a:ext cx="6010275" cy="2798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1657350" y="2254024"/>
            <a:ext cx="58293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15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15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1500" b="0" dirty="0" smtClean="0">
                <a:latin typeface="+mj-lt"/>
                <a:ea typeface="굴림" panose="020B0600000101010101" pitchFamily="50" charset="-127"/>
              </a:rPr>
              <a:t>2015-09-13</a:t>
            </a:r>
            <a:endParaRPr lang="en-US" altLang="ko-KR" sz="15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15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580373" y="2515232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15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1500" b="0" dirty="0">
              <a:latin typeface="+mj-lt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37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3-BSS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423457"/>
              </p:ext>
            </p:extLst>
          </p:nvPr>
        </p:nvGraphicFramePr>
        <p:xfrm>
          <a:off x="829686" y="1143000"/>
          <a:ext cx="2974203" cy="51490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523"/>
                <a:gridCol w="823264"/>
                <a:gridCol w="697814"/>
                <a:gridCol w="888602"/>
              </a:tblGrid>
              <a:tr h="82182">
                <a:tc rowSpan="27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A+B+C DL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STA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Throughput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2.317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2.252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2.194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2.212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2.246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2.226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1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2.198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2.149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2.241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2.318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2.093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28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2.205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29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2.424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15.849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16.955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15.33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15.623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1.024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1.061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0.9544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827" marR="7827" marT="7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760617"/>
              </p:ext>
            </p:extLst>
          </p:nvPr>
        </p:nvGraphicFramePr>
        <p:xfrm>
          <a:off x="4694959" y="1934638"/>
          <a:ext cx="3619500" cy="3785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005"/>
                <a:gridCol w="1001883"/>
                <a:gridCol w="849215"/>
                <a:gridCol w="1081397"/>
              </a:tblGrid>
              <a:tr h="100013">
                <a:tc rowSpan="19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A+B+C UL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STA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Throughput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4.693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6.669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7.614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8.525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9.329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7.137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8.718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8.718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5.341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28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7.73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29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6.955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3.012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1.572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1.362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3.137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24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1.767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1.494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73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PHY Parameters</a:t>
            </a:r>
            <a:endParaRPr lang="ko-KR" altLang="en-US" dirty="0" smtClean="0">
              <a:ea typeface="굴림" pitchFamily="50" charset="-12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71651" y="1965103"/>
          <a:ext cx="5536406" cy="3821239"/>
        </p:xfrm>
        <a:graphic>
          <a:graphicData uri="http://schemas.openxmlformats.org/drawingml/2006/table">
            <a:tbl>
              <a:tblPr/>
              <a:tblGrid>
                <a:gridCol w="1885950"/>
                <a:gridCol w="3650456"/>
              </a:tblGrid>
              <a:tr h="16002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PHY parameters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BW</a:t>
                      </a:r>
                      <a:endParaRPr kumimoji="0" lang="en-US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All BSSs </a:t>
                      </a: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at 5GHz  </a:t>
                      </a:r>
                      <a:r>
                        <a:rPr kumimoji="0" lang="en-GB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[</a:t>
                      </a: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80 MHz, no dynamic bandwidth</a:t>
                      </a:r>
                      <a:r>
                        <a:rPr kumimoji="0" lang="en-GB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] 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719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Primary channel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Aligned primary 20MHz channel for each co-80MHz-channel BSS;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The detection of preamble and BA should only focus on primary 20MHz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model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TGac</a:t>
                      </a: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D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NLOS per link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Shadow fading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iid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log-normal shadowing (5 or 0 dB standard deviation)  per link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22945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Preamble type</a:t>
                      </a:r>
                      <a:endParaRPr kumimoji="0" lang="en-US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Control: legacy 20us; Data: 11ac (20us+20us for 1antenna case)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22945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Legacy control frame rate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Basic 6Mbps rate for RTS/CTS/ACK/BA (MCS0) [1]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AP/STA TX Power </a:t>
                      </a:r>
                      <a:endParaRPr kumimoji="0" lang="en-US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20/15 </a:t>
                      </a:r>
                      <a:r>
                        <a:rPr kumimoji="0" lang="en-GB" altLang="ko-KR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GB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per antenna 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Power Spectral density 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Scaled to 80 MHz 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number of antennas at AP /STA </a:t>
                      </a:r>
                      <a:endParaRPr kumimoji="0" lang="en-US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1/1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 /STA antenna gain</a:t>
                      </a:r>
                      <a:endParaRPr kumimoji="0" lang="en-US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0/-2 </a:t>
                      </a:r>
                      <a:r>
                        <a:rPr kumimoji="0" lang="en-GB" altLang="ko-KR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dBi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Noise Figure</a:t>
                      </a:r>
                      <a:endParaRPr kumimoji="0" lang="en-US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7dB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CCA-ED threshold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-56 </a:t>
                      </a:r>
                      <a:r>
                        <a:rPr kumimoji="0" lang="en-US" altLang="ko-KR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(measured across the entire bandwidth after large-scale fading)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 sensitivity/CCA-SD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-76 </a:t>
                      </a:r>
                      <a:r>
                        <a:rPr kumimoji="0" lang="en-US" altLang="ko-KR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(a packet with lower </a:t>
                      </a:r>
                      <a:r>
                        <a:rPr kumimoji="0" lang="en-US" altLang="ko-KR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</a:t>
                      </a: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power is dropped)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Link Adaption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Fixed MCS =5 for 11ac SS6 and TBD for 11ax SS1-4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estimation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Ideal 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unless otherwise specified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PHY abstraction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RBIR,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BCC (see appendix 1&amp;3 in [2])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Symbol length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4us with 800ns GI per OFDM symbol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45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MAC Parameters</a:t>
            </a:r>
            <a:endParaRPr lang="ko-KR" altLang="en-US" dirty="0" smtClean="0">
              <a:ea typeface="굴림" pitchFamily="50" charset="-127"/>
            </a:endParaRPr>
          </a:p>
        </p:txBody>
      </p:sp>
      <p:graphicFrame>
        <p:nvGraphicFramePr>
          <p:cNvPr id="8" name="Table 9"/>
          <p:cNvGraphicFramePr>
            <a:graphicFrameLocks noGrp="1"/>
          </p:cNvGraphicFramePr>
          <p:nvPr/>
        </p:nvGraphicFramePr>
        <p:xfrm>
          <a:off x="1485900" y="2057400"/>
          <a:ext cx="6229350" cy="2891790"/>
        </p:xfrm>
        <a:graphic>
          <a:graphicData uri="http://schemas.openxmlformats.org/drawingml/2006/table">
            <a:tbl>
              <a:tblPr/>
              <a:tblGrid>
                <a:gridCol w="1649016"/>
                <a:gridCol w="4580334"/>
              </a:tblGrid>
              <a:tr h="24003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MAC parameters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Access protocol</a:t>
                      </a:r>
                      <a:endParaRPr kumimoji="0" lang="en-US" altLang="ko-KR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[EDCA, </a:t>
                      </a: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AC_BE 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with default parameters]  [</a:t>
                      </a:r>
                      <a:r>
                        <a:rPr kumimoji="0" lang="en-US" altLang="ko-KR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CWmin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 = 15, </a:t>
                      </a:r>
                      <a:r>
                        <a:rPr kumimoji="0" lang="en-US" altLang="ko-KR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CWmax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= 1023, </a:t>
                      </a:r>
                      <a:r>
                        <a:rPr kumimoji="0" lang="en-US" altLang="ko-KR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 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]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Queue length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 single queue for each traffic link is set inside AP/STA sized of 2000 packets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719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Traffic type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UDP CBR with rate 10^8bps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Random start time during a 10ms interval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719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MPDU size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1544 Bytes (1472 Data + 28 IP header + 8  LLC header + 30 MAC header + 4 delimiter + 2 padding)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719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Aggregation </a:t>
                      </a:r>
                      <a:endParaRPr kumimoji="0" lang="en-US" altLang="ko-KR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[A-MPDU / max aggregation size / BA window size, No  A-MSDU, immediate BA without explicit request], Max aggregation: 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32 MPDUs</a:t>
                      </a:r>
                      <a:endPara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Max number of retries </a:t>
                      </a:r>
                      <a:endParaRPr kumimoji="0" lang="en-US" altLang="ko-KR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10</a:t>
                      </a:r>
                      <a:endPara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Beacon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Disabled unless otherwise specified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RTS/CTS</a:t>
                      </a:r>
                      <a:endParaRPr kumimoji="0" lang="en-US" altLang="ko-KR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OFF unless otherwise specified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Running time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&gt;= 10s per drop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719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Output metric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-CDF or Histogram of per non-AP STA throughput (received bits/overall simulation time)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</a:t>
                      </a: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PER of all AP/STA (1 - # of success </a:t>
                      </a:r>
                      <a:r>
                        <a:rPr kumimoji="0" lang="en-US" altLang="ko-KR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/ # of transmitted </a:t>
                      </a:r>
                      <a:r>
                        <a:rPr kumimoji="0" lang="en-US" altLang="ko-KR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6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11ac Scenario 6 – OBSS Enterprise [3]</a:t>
            </a:r>
            <a:endParaRPr lang="ko-KR" altLang="en-US" dirty="0" smtClean="0">
              <a:ea typeface="굴림" pitchFamily="50" charset="-127"/>
            </a:endParaRPr>
          </a:p>
        </p:txBody>
      </p:sp>
      <p:pic>
        <p:nvPicPr>
          <p:cNvPr id="819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1543050" y="2228850"/>
            <a:ext cx="3743325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表格 7"/>
          <p:cNvGraphicFramePr>
            <a:graphicFrameLocks noGrp="1"/>
          </p:cNvGraphicFramePr>
          <p:nvPr/>
        </p:nvGraphicFramePr>
        <p:xfrm>
          <a:off x="1771650" y="4686300"/>
          <a:ext cx="1028700" cy="428625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8"/>
          <p:cNvGraphicFramePr>
            <a:graphicFrameLocks noGrp="1"/>
          </p:cNvGraphicFramePr>
          <p:nvPr/>
        </p:nvGraphicFramePr>
        <p:xfrm>
          <a:off x="3086100" y="4686300"/>
          <a:ext cx="1381125" cy="714375"/>
        </p:xfrm>
        <a:graphic>
          <a:graphicData uri="http://schemas.openxmlformats.org/drawingml/2006/table">
            <a:tbl>
              <a:tblPr/>
              <a:tblGrid>
                <a:gridCol w="523875"/>
                <a:gridCol w="857250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9"/>
          <p:cNvGraphicFramePr>
            <a:graphicFrameLocks noGrp="1"/>
          </p:cNvGraphicFramePr>
          <p:nvPr/>
        </p:nvGraphicFramePr>
        <p:xfrm>
          <a:off x="4686300" y="4686300"/>
          <a:ext cx="1381125" cy="714375"/>
        </p:xfrm>
        <a:graphic>
          <a:graphicData uri="http://schemas.openxmlformats.org/drawingml/2006/table">
            <a:tbl>
              <a:tblPr/>
              <a:tblGrid>
                <a:gridCol w="514350"/>
                <a:gridCol w="86677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表格 10"/>
          <p:cNvGraphicFramePr>
            <a:graphicFrameLocks noGrp="1"/>
          </p:cNvGraphicFramePr>
          <p:nvPr/>
        </p:nvGraphicFramePr>
        <p:xfrm>
          <a:off x="6229350" y="2514600"/>
          <a:ext cx="1028700" cy="2857500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319" name="타원 13"/>
          <p:cNvSpPr>
            <a:spLocks noChangeArrowheads="1"/>
          </p:cNvSpPr>
          <p:nvPr/>
        </p:nvSpPr>
        <p:spPr bwMode="auto">
          <a:xfrm>
            <a:off x="4400550" y="2343150"/>
            <a:ext cx="914400" cy="9144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latinLnBrk="0" hangingPunct="0"/>
            <a:endParaRPr lang="ko-KR" altLang="en-US" sz="1350"/>
          </a:p>
        </p:txBody>
      </p:sp>
    </p:spTree>
    <p:extLst>
      <p:ext uri="{BB962C8B-B14F-4D97-AF65-F5344CB8AC3E}">
        <p14:creationId xmlns:p14="http://schemas.microsoft.com/office/powerpoint/2010/main" val="246401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5183" y="1339439"/>
            <a:ext cx="5829300" cy="800100"/>
          </a:xfrm>
        </p:spPr>
        <p:txBody>
          <a:bodyPr/>
          <a:lstStyle/>
          <a:p>
            <a:r>
              <a:rPr lang="en-US" altLang="zh-CN" dirty="0" smtClean="0"/>
              <a:t>11ac SS6 Traffic Flow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56160" y="2089538"/>
            <a:ext cx="5829300" cy="383376"/>
          </a:xfrm>
        </p:spPr>
        <p:txBody>
          <a:bodyPr/>
          <a:lstStyle/>
          <a:p>
            <a:pPr lvl="0"/>
            <a:r>
              <a:rPr lang="en-US" altLang="zh-CN" b="0" dirty="0" smtClean="0"/>
              <a:t>DL/UL traffic assigned for each STA</a:t>
            </a:r>
          </a:p>
          <a:p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828800" y="2518166"/>
          <a:ext cx="5543550" cy="2609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925"/>
                <a:gridCol w="923925"/>
                <a:gridCol w="923925"/>
                <a:gridCol w="923925"/>
                <a:gridCol w="923925"/>
                <a:gridCol w="923925"/>
              </a:tblGrid>
              <a:tr h="16311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STA</a:t>
                      </a:r>
                      <a:endParaRPr lang="zh-CN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DL</a:t>
                      </a:r>
                      <a:endParaRPr lang="zh-CN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UL</a:t>
                      </a:r>
                      <a:endParaRPr lang="zh-CN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STA</a:t>
                      </a:r>
                      <a:endParaRPr lang="zh-CN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DL</a:t>
                      </a:r>
                      <a:endParaRPr lang="zh-CN" altLang="en-US" sz="1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UL</a:t>
                      </a:r>
                      <a:endParaRPr lang="zh-CN" altLang="en-US" sz="1000" dirty="0"/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9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9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9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9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9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</a:tr>
              <a:tr h="163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zh-CN" altLang="en-US" sz="900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y</a:t>
                      </a:r>
                      <a:endParaRPr lang="zh-CN" altLang="en-US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1785918" y="5349500"/>
            <a:ext cx="5668565" cy="27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257175" indent="-257175">
              <a:spcBef>
                <a:spcPct val="20000"/>
              </a:spcBef>
              <a:buFontTx/>
              <a:buChar char="•"/>
            </a:pPr>
            <a:r>
              <a:rPr lang="en-US" altLang="zh-CN" kern="0" dirty="0"/>
              <a:t>“y” means having DL/UL traffic flow;  “no” means not having DL/UL traffic flow</a:t>
            </a:r>
          </a:p>
        </p:txBody>
      </p:sp>
    </p:spTree>
    <p:extLst>
      <p:ext uri="{BB962C8B-B14F-4D97-AF65-F5344CB8AC3E}">
        <p14:creationId xmlns:p14="http://schemas.microsoft.com/office/powerpoint/2010/main" val="155027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Step-by-Step Calibration of 11ac SS6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>
          <a:xfrm>
            <a:off x="1657350" y="2171700"/>
            <a:ext cx="4286250" cy="337185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ko-KR" sz="1500" dirty="0">
                <a:ea typeface="SimSun" pitchFamily="2" charset="-122"/>
              </a:rPr>
              <a:t>1 BSS (upper-right corner BSS B)</a:t>
            </a:r>
          </a:p>
          <a:p>
            <a:pPr lvl="1">
              <a:spcBef>
                <a:spcPts val="0"/>
              </a:spcBef>
            </a:pPr>
            <a:r>
              <a:rPr lang="en-US" altLang="ko-KR" sz="1350" dirty="0">
                <a:ea typeface="굴림" pitchFamily="50" charset="-127"/>
              </a:rPr>
              <a:t>DL only case</a:t>
            </a:r>
          </a:p>
          <a:p>
            <a:pPr lvl="1">
              <a:spcBef>
                <a:spcPts val="0"/>
              </a:spcBef>
            </a:pPr>
            <a:r>
              <a:rPr lang="en-US" altLang="ko-KR" sz="1350" dirty="0">
                <a:ea typeface="굴림" pitchFamily="50" charset="-127"/>
              </a:rPr>
              <a:t>UL only case</a:t>
            </a:r>
          </a:p>
          <a:p>
            <a:pPr lvl="2">
              <a:spcBef>
                <a:spcPts val="0"/>
              </a:spcBef>
            </a:pPr>
            <a:r>
              <a:rPr lang="en-US" altLang="zh-CN" sz="1200" dirty="0">
                <a:ea typeface="굴림" pitchFamily="50" charset="-127"/>
              </a:rPr>
              <a:t>1 STA: each STA-AP</a:t>
            </a:r>
          </a:p>
          <a:p>
            <a:pPr lvl="2">
              <a:spcBef>
                <a:spcPts val="0"/>
              </a:spcBef>
            </a:pPr>
            <a:r>
              <a:rPr lang="en-US" altLang="ko-KR" sz="1200" dirty="0">
                <a:ea typeface="굴림" pitchFamily="50" charset="-127"/>
              </a:rPr>
              <a:t>2 STAs: 3+9, 3+15, 3+27</a:t>
            </a:r>
          </a:p>
          <a:p>
            <a:pPr lvl="2">
              <a:spcBef>
                <a:spcPts val="0"/>
              </a:spcBef>
            </a:pPr>
            <a:r>
              <a:rPr lang="en-US" altLang="ko-KR" sz="1200" dirty="0">
                <a:ea typeface="굴림" pitchFamily="50" charset="-127"/>
              </a:rPr>
              <a:t>3 STAs: 3+9+15, 3+9+27</a:t>
            </a:r>
          </a:p>
          <a:p>
            <a:pPr lvl="2">
              <a:spcBef>
                <a:spcPts val="0"/>
              </a:spcBef>
            </a:pPr>
            <a:r>
              <a:rPr lang="en-US" altLang="ko-KR" sz="1200" dirty="0">
                <a:solidFill>
                  <a:srgbClr val="FF0000"/>
                </a:solidFill>
                <a:ea typeface="굴림" pitchFamily="50" charset="-127"/>
              </a:rPr>
              <a:t>5 STAs</a:t>
            </a:r>
          </a:p>
          <a:p>
            <a:pPr lvl="1">
              <a:spcBef>
                <a:spcPts val="0"/>
              </a:spcBef>
            </a:pPr>
            <a:r>
              <a:rPr lang="en-US" altLang="ko-KR" sz="1350" dirty="0">
                <a:solidFill>
                  <a:srgbClr val="FF0000"/>
                </a:solidFill>
                <a:ea typeface="굴림" pitchFamily="50" charset="-127"/>
              </a:rPr>
              <a:t>DL &amp; UL case</a:t>
            </a:r>
          </a:p>
          <a:p>
            <a:pPr>
              <a:spcBef>
                <a:spcPts val="0"/>
              </a:spcBef>
            </a:pPr>
            <a:r>
              <a:rPr lang="en-US" altLang="ko-KR" sz="1500" dirty="0">
                <a:solidFill>
                  <a:srgbClr val="000000"/>
                </a:solidFill>
                <a:ea typeface="SimSun" pitchFamily="2" charset="-122"/>
              </a:rPr>
              <a:t>2 BSS (</a:t>
            </a:r>
            <a:r>
              <a:rPr lang="en-US" altLang="ko-KR" sz="1350" dirty="0">
                <a:solidFill>
                  <a:srgbClr val="000000"/>
                </a:solidFill>
                <a:ea typeface="SimSun" pitchFamily="2" charset="-122"/>
              </a:rPr>
              <a:t>A+B)</a:t>
            </a:r>
          </a:p>
          <a:p>
            <a:pPr lvl="1">
              <a:spcBef>
                <a:spcPts val="0"/>
              </a:spcBef>
            </a:pPr>
            <a:r>
              <a:rPr lang="en-US" altLang="ko-KR" sz="1350" dirty="0"/>
              <a:t>Both DL only</a:t>
            </a:r>
          </a:p>
          <a:p>
            <a:pPr lvl="1">
              <a:spcBef>
                <a:spcPts val="0"/>
              </a:spcBef>
            </a:pPr>
            <a:r>
              <a:rPr lang="en-US" altLang="ko-KR" sz="1350" dirty="0"/>
              <a:t>Both UL only</a:t>
            </a:r>
          </a:p>
          <a:p>
            <a:pPr lvl="1">
              <a:spcBef>
                <a:spcPts val="0"/>
              </a:spcBef>
            </a:pPr>
            <a:r>
              <a:rPr lang="en-US" altLang="ko-KR" sz="1350" dirty="0"/>
              <a:t>A DL and B UL</a:t>
            </a:r>
          </a:p>
          <a:p>
            <a:pPr lvl="1">
              <a:spcBef>
                <a:spcPts val="0"/>
              </a:spcBef>
            </a:pPr>
            <a:r>
              <a:rPr lang="en-US" altLang="ko-KR" sz="1350" dirty="0">
                <a:solidFill>
                  <a:srgbClr val="FF0000"/>
                </a:solidFill>
              </a:rPr>
              <a:t>A</a:t>
            </a:r>
            <a:r>
              <a:rPr lang="en-US" altLang="ko-KR" sz="1350" dirty="0"/>
              <a:t> UL and </a:t>
            </a:r>
            <a:r>
              <a:rPr lang="en-US" altLang="ko-KR" sz="1350" dirty="0">
                <a:solidFill>
                  <a:srgbClr val="FF0000"/>
                </a:solidFill>
              </a:rPr>
              <a:t>B</a:t>
            </a:r>
            <a:r>
              <a:rPr lang="en-US" altLang="ko-KR" sz="1350" dirty="0"/>
              <a:t> DL</a:t>
            </a:r>
          </a:p>
          <a:p>
            <a:pPr>
              <a:spcBef>
                <a:spcPts val="0"/>
              </a:spcBef>
            </a:pPr>
            <a:r>
              <a:rPr lang="en-US" altLang="ko-KR" sz="1500" dirty="0">
                <a:solidFill>
                  <a:srgbClr val="000000"/>
                </a:solidFill>
                <a:ea typeface="SimSun" pitchFamily="2" charset="-122"/>
              </a:rPr>
              <a:t>3 BSS</a:t>
            </a:r>
          </a:p>
          <a:p>
            <a:pPr lvl="1">
              <a:spcBef>
                <a:spcPts val="0"/>
              </a:spcBef>
            </a:pPr>
            <a:r>
              <a:rPr lang="en-US" altLang="ko-KR" sz="1350" dirty="0"/>
              <a:t>DL only</a:t>
            </a:r>
          </a:p>
          <a:p>
            <a:pPr lvl="1">
              <a:spcBef>
                <a:spcPts val="0"/>
              </a:spcBef>
            </a:pPr>
            <a:r>
              <a:rPr lang="en-US" altLang="ko-KR" sz="1350" dirty="0"/>
              <a:t>UL only</a:t>
            </a:r>
          </a:p>
          <a:p>
            <a:pPr lvl="1">
              <a:spcBef>
                <a:spcPts val="0"/>
              </a:spcBef>
            </a:pPr>
            <a:r>
              <a:rPr lang="en-US" altLang="ko-KR" sz="1350" dirty="0"/>
              <a:t>Mixed DL &amp; UL</a:t>
            </a:r>
          </a:p>
          <a:p>
            <a:pPr lvl="2">
              <a:spcBef>
                <a:spcPts val="0"/>
              </a:spcBef>
              <a:buNone/>
            </a:pPr>
            <a:endParaRPr lang="en-US" altLang="ko-KR" sz="1200" dirty="0">
              <a:ea typeface="굴림" pitchFamily="50" charset="-127"/>
            </a:endParaRPr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 sz="1350"/>
          </a:p>
        </p:txBody>
      </p:sp>
      <p:sp>
        <p:nvSpPr>
          <p:cNvPr id="11" name="矩形 10"/>
          <p:cNvSpPr/>
          <p:nvPr/>
        </p:nvSpPr>
        <p:spPr>
          <a:xfrm>
            <a:off x="5086350" y="3491553"/>
            <a:ext cx="24003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0"/>
            <a:r>
              <a:rPr lang="en-US" altLang="zh-CN" sz="1200" dirty="0"/>
              <a:t>Note: </a:t>
            </a:r>
          </a:p>
          <a:p>
            <a:pPr marL="257175" indent="-257175" eaLnBrk="0">
              <a:buAutoNum type="arabicParenR"/>
            </a:pPr>
            <a:r>
              <a:rPr lang="en-US" altLang="zh-CN" sz="1200" dirty="0"/>
              <a:t>No shadowing is assumed</a:t>
            </a:r>
          </a:p>
          <a:p>
            <a:pPr marL="257175" indent="-257175" eaLnBrk="0">
              <a:buAutoNum type="arabicParenR"/>
            </a:pPr>
            <a:r>
              <a:rPr lang="en-US" altLang="zh-CN" sz="1200" dirty="0">
                <a:solidFill>
                  <a:srgbClr val="FF0000"/>
                </a:solidFill>
              </a:rPr>
              <a:t>For 2 BSS and 3 BSS cases, traffic flow model is defined as in slide 7.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9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BSS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E39763-7E91-4AF5-86AB-3258E50517A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579340"/>
              </p:ext>
            </p:extLst>
          </p:nvPr>
        </p:nvGraphicFramePr>
        <p:xfrm>
          <a:off x="1136073" y="1870365"/>
          <a:ext cx="2301607" cy="3086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0419"/>
                <a:gridCol w="742185"/>
                <a:gridCol w="959003"/>
              </a:tblGrid>
              <a:tr h="54914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all UL</a:t>
                      </a:r>
                      <a:endParaRPr lang="en-US" sz="11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STA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Throughput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223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3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31.93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4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31.21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43.62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2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29.03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31.54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39" marR="8339" marT="83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809899"/>
              </p:ext>
            </p:extLst>
          </p:nvPr>
        </p:nvGraphicFramePr>
        <p:xfrm>
          <a:off x="5205845" y="1600197"/>
          <a:ext cx="2826328" cy="36157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124"/>
                <a:gridCol w="436062"/>
                <a:gridCol w="646018"/>
                <a:gridCol w="872124"/>
              </a:tblGrid>
              <a:tr h="310981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DL &amp; UL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DL</a:t>
                      </a:r>
                      <a:endParaRPr lang="en-US" sz="12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STA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Throughput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91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7.265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6.72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6.73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UL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23.71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47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25.94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47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30.05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47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27.44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47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23.78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34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BSS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315890"/>
              </p:ext>
            </p:extLst>
          </p:nvPr>
        </p:nvGraphicFramePr>
        <p:xfrm>
          <a:off x="1046018" y="1600200"/>
          <a:ext cx="2518064" cy="4267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673"/>
                <a:gridCol w="376037"/>
                <a:gridCol w="633285"/>
                <a:gridCol w="977069"/>
              </a:tblGrid>
              <a:tr h="1858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Case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Throughput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85838">
                <a:tc rowSpan="2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A+B DL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1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2.944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2.944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28.28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28.046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27.28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5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26.59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849" marR="8849" marT="88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793744"/>
              </p:ext>
            </p:extLst>
          </p:nvPr>
        </p:nvGraphicFramePr>
        <p:xfrm>
          <a:off x="5283778" y="1600200"/>
          <a:ext cx="3088637" cy="3015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146"/>
                <a:gridCol w="652146"/>
                <a:gridCol w="806126"/>
                <a:gridCol w="978219"/>
              </a:tblGrid>
              <a:tr h="9507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A+B UL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STA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Throughput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3.89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17.84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24.81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0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2-BSS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567675"/>
              </p:ext>
            </p:extLst>
          </p:nvPr>
        </p:nvGraphicFramePr>
        <p:xfrm>
          <a:off x="751609" y="1255279"/>
          <a:ext cx="3088636" cy="4893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146"/>
                <a:gridCol w="652146"/>
                <a:gridCol w="806125"/>
                <a:gridCol w="978219"/>
              </a:tblGrid>
              <a:tr h="95070">
                <a:tc rowSpan="2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 DL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B UL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STA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Throughput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0.307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0.298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0.304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0.342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0.342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0.356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0.289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0.278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0.364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0.345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0.317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0.286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0.301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0.286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0.307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0.339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29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0.3375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38.434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56.206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27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60.605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535267"/>
              </p:ext>
            </p:extLst>
          </p:nvPr>
        </p:nvGraphicFramePr>
        <p:xfrm>
          <a:off x="5043055" y="1991412"/>
          <a:ext cx="3088637" cy="3781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146"/>
                <a:gridCol w="652146"/>
                <a:gridCol w="806126"/>
                <a:gridCol w="978219"/>
              </a:tblGrid>
              <a:tr h="95070">
                <a:tc rowSpan="1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 UL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B DL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STA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Throughput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4.57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15.298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16.817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18.322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6.69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13.911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9.963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23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8.12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6.026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26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7.694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28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10.661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29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19.276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0.1888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0.241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0.241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0.309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54" marR="9054" marT="9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2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18165</TotalTime>
  <Words>1100</Words>
  <Application>Microsoft Office PowerPoint</Application>
  <PresentationFormat>On-screen Show (4:3)</PresentationFormat>
  <Paragraphs>563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굴림</vt:lpstr>
      <vt:lpstr>SimSun</vt:lpstr>
      <vt:lpstr>SimSun</vt:lpstr>
      <vt:lpstr>Calibri</vt:lpstr>
      <vt:lpstr>Times New Roman</vt:lpstr>
      <vt:lpstr>Extend Submission Template</vt:lpstr>
      <vt:lpstr>Document</vt:lpstr>
      <vt:lpstr>Box5 Calibration Results</vt:lpstr>
      <vt:lpstr>PHY Parameters</vt:lpstr>
      <vt:lpstr>MAC Parameters</vt:lpstr>
      <vt:lpstr>11ac Scenario 6 – OBSS Enterprise [3]</vt:lpstr>
      <vt:lpstr>11ac SS6 Traffic Flow Model</vt:lpstr>
      <vt:lpstr>Step-by-Step Calibration of 11ac SS6</vt:lpstr>
      <vt:lpstr>1 BSS</vt:lpstr>
      <vt:lpstr>2 BSS</vt:lpstr>
      <vt:lpstr>2-BSS</vt:lpstr>
      <vt:lpstr>3-BSS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Vida</dc:creator>
  <cp:lastModifiedBy>Vida</cp:lastModifiedBy>
  <cp:revision>191</cp:revision>
  <dcterms:created xsi:type="dcterms:W3CDTF">2015-06-30T18:05:48Z</dcterms:created>
  <dcterms:modified xsi:type="dcterms:W3CDTF">2015-09-13T17:25:09Z</dcterms:modified>
</cp:coreProperties>
</file>