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8" r:id="rId2"/>
    <p:sldMasterId id="2147483681" r:id="rId3"/>
    <p:sldMasterId id="2147483701" r:id="rId4"/>
  </p:sldMasterIdLst>
  <p:notesMasterIdLst>
    <p:notesMasterId r:id="rId12"/>
  </p:notesMasterIdLst>
  <p:handoutMasterIdLst>
    <p:handoutMasterId r:id="rId13"/>
  </p:handoutMasterIdLst>
  <p:sldIdLst>
    <p:sldId id="269" r:id="rId5"/>
    <p:sldId id="270" r:id="rId6"/>
    <p:sldId id="288" r:id="rId7"/>
    <p:sldId id="282" r:id="rId8"/>
    <p:sldId id="287" r:id="rId9"/>
    <p:sldId id="278" r:id="rId10"/>
    <p:sldId id="281"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6" autoAdjust="0"/>
    <p:restoredTop sz="94660"/>
  </p:normalViewPr>
  <p:slideViewPr>
    <p:cSldViewPr>
      <p:cViewPr varScale="1">
        <p:scale>
          <a:sx n="81" d="100"/>
          <a:sy n="81" d="100"/>
        </p:scale>
        <p:origin x="100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Chuck Lukaszewski, Aruba Networks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2015</a:t>
            </a:r>
            <a:endParaRPr lang="en-US"/>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Chuck Lukaszewski, Aruba Networks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802.11-14/1416r0 Observed Protocol Violations Caused by DSC with Roaming STAs</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idx="12"/>
          </p:nvPr>
        </p:nvSpPr>
        <p:spPr/>
        <p:txBody>
          <a:bodyPr/>
          <a:lstStyle/>
          <a:p>
            <a:r>
              <a:rPr lang="en-US" smtClean="0"/>
              <a:t>Chuck Lukaszewski, Aruba Networks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152075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2.xml"/><Relationship Id="rId4" Type="http://schemas.openxmlformats.org/officeDocument/2006/relationships/image" Target="../media/image1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18.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4.xml"/><Relationship Id="rId4" Type="http://schemas.openxmlformats.org/officeDocument/2006/relationships/image" Target="../media/image10.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4.xml"/><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7" name="Date Placeholder 6"/>
          <p:cNvSpPr>
            <a:spLocks noGrp="1"/>
          </p:cNvSpPr>
          <p:nvPr>
            <p:ph type="dt" idx="10"/>
          </p:nvPr>
        </p:nvSpPr>
        <p:spPr/>
        <p:txBody>
          <a:bodyPr/>
          <a:lstStyle/>
          <a:p>
            <a:r>
              <a:rPr lang="en-US" smtClean="0"/>
              <a:t>January, 2015</a:t>
            </a:r>
            <a:endParaRPr lang="en-GB" dirty="0"/>
          </a:p>
        </p:txBody>
      </p:sp>
      <p:sp>
        <p:nvSpPr>
          <p:cNvPr id="8" name="Footer Placeholder 7"/>
          <p:cNvSpPr>
            <a:spLocks noGrp="1"/>
          </p:cNvSpPr>
          <p:nvPr>
            <p:ph type="ftr" idx="11"/>
          </p:nvPr>
        </p:nvSpPr>
        <p:spPr/>
        <p:txBody>
          <a:bodyPr/>
          <a:lstStyle/>
          <a:p>
            <a:r>
              <a:rPr lang="en-GB" smtClean="0"/>
              <a:t>Chuck Lukaszewski, Aruba Networks</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pic>
        <p:nvPicPr>
          <p:cNvPr id="3"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4"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pic>
        <p:nvPicPr>
          <p:cNvPr id="5" name="Picture 14" descr="logo.jpg"/>
          <p:cNvPicPr>
            <a:picLocks noChangeAspect="1"/>
          </p:cNvPicPr>
          <p:nvPr/>
        </p:nvPicPr>
        <p:blipFill>
          <a:blip r:embed="rId3" cstate="screen">
            <a:clrChange>
              <a:clrFrom>
                <a:srgbClr val="FFFFFF"/>
              </a:clrFrom>
              <a:clrTo>
                <a:srgbClr val="FFFFFF">
                  <a:alpha val="0"/>
                </a:srgbClr>
              </a:clrTo>
            </a:clrChange>
            <a:lum bright="100000" contrast="100000"/>
            <a:extLst>
              <a:ext uri="{28A0092B-C50C-407E-A947-70E740481C1C}">
                <a14:useLocalDpi xmlns:a14="http://schemas.microsoft.com/office/drawing/2010/main"/>
              </a:ext>
            </a:extLst>
          </a:blip>
          <a:srcRect/>
          <a:stretch>
            <a:fillRect/>
          </a:stretch>
        </p:blipFill>
        <p:spPr bwMode="auto">
          <a:xfrm>
            <a:off x="8281988" y="6659563"/>
            <a:ext cx="600075" cy="168275"/>
          </a:xfrm>
          <a:prstGeom prst="rect">
            <a:avLst/>
          </a:prstGeom>
          <a:noFill/>
          <a:ln w="9525">
            <a:noFill/>
            <a:miter lim="800000"/>
            <a:headEnd/>
            <a:tailEnd/>
          </a:ln>
        </p:spPr>
      </p:pic>
      <p:sp>
        <p:nvSpPr>
          <p:cNvPr id="6"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7" name="Rectangle 6"/>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cxnSp>
        <p:nvCxnSpPr>
          <p:cNvPr id="8"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pic>
        <p:nvPicPr>
          <p:cNvPr id="9" name="Picture 53" descr="Aruba_colorlogo.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8550" y="6521450"/>
            <a:ext cx="898525" cy="249238"/>
          </a:xfrm>
          <a:prstGeom prst="rect">
            <a:avLst/>
          </a:prstGeom>
          <a:noFill/>
          <a:ln w="9525">
            <a:noFill/>
            <a:miter lim="800000"/>
            <a:headEnd/>
            <a:tailEnd/>
          </a:ln>
        </p:spPr>
      </p:pic>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204990258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b.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679700"/>
            <a:ext cx="9144000" cy="41783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4179888"/>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19167930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L.png"/>
          <p:cNvPicPr>
            <a:picLocks noChangeAspect="1"/>
          </p:cNvPicPr>
          <p:nvPr userDrawn="1"/>
        </p:nvPicPr>
        <p:blipFill>
          <a:blip r:embed="rId2" cstate="print"/>
          <a:srcRect/>
          <a:stretch>
            <a:fillRect/>
          </a:stretch>
        </p:blipFill>
        <p:spPr bwMode="auto">
          <a:xfrm>
            <a:off x="8742363" y="0"/>
            <a:ext cx="3136900" cy="68580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print"/>
          <a:srcRect/>
          <a:stretch>
            <a:fillRect/>
          </a:stretch>
        </p:blipFill>
        <p:spPr bwMode="auto">
          <a:xfrm>
            <a:off x="-2836863" y="0"/>
            <a:ext cx="3136901" cy="6858000"/>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165120325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auto">
          <a:xfrm>
            <a:off x="0" y="0"/>
            <a:ext cx="9153525"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7" descr="Aruba_colorlogo_white_lg.png"/>
          <p:cNvPicPr>
            <a:picLocks noChangeAspect="1"/>
          </p:cNvPicPr>
          <p:nvPr userDrawn="1"/>
        </p:nvPicPr>
        <p:blipFill>
          <a:blip r:embed="rId2" cstate="print"/>
          <a:srcRect/>
          <a:stretch>
            <a:fillRect/>
          </a:stretch>
        </p:blipFill>
        <p:spPr bwMode="auto">
          <a:xfrm>
            <a:off x="3724275" y="3208338"/>
            <a:ext cx="1716088" cy="481012"/>
          </a:xfrm>
          <a:prstGeom prst="rect">
            <a:avLst/>
          </a:prstGeom>
          <a:noFill/>
          <a:ln w="9525">
            <a:noFill/>
            <a:miter lim="800000"/>
            <a:headEnd/>
            <a:tailEnd/>
          </a:ln>
        </p:spPr>
      </p:pic>
      <p:sp>
        <p:nvSpPr>
          <p:cNvPr id="5" name="Text Placeholder 4"/>
          <p:cNvSpPr>
            <a:spLocks noGrp="1"/>
          </p:cNvSpPr>
          <p:nvPr>
            <p:ph type="body" sz="quarter" idx="10"/>
          </p:nvPr>
        </p:nvSpPr>
        <p:spPr>
          <a:xfrm>
            <a:off x="1815681" y="4282382"/>
            <a:ext cx="5531005" cy="850900"/>
          </a:xfrm>
        </p:spPr>
        <p:txBody>
          <a:bodyPr/>
          <a:lstStyle>
            <a:lvl1pPr marL="0" indent="0" algn="ctr">
              <a:spcBef>
                <a:spcPts val="0"/>
              </a:spcBef>
              <a:defRPr b="0">
                <a:solidFill>
                  <a:srgbClr val="FFFFFF"/>
                </a:solidFill>
              </a:defRPr>
            </a:lvl1pPr>
          </a:lstStyle>
          <a:p>
            <a:pPr lvl="0"/>
            <a:r>
              <a:rPr lang="en-US" smtClean="0"/>
              <a:t>Click to edit Master text styles</a:t>
            </a: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3228433452"/>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hangingPunct="1">
              <a:buClrTx/>
              <a:buSzTx/>
              <a:buFontTx/>
              <a:buNone/>
            </a:pPr>
            <a:fld id="{D8BAAA59-19F1-1440-B974-E0DC7495DCEB}" type="datetimeFigureOut">
              <a:rPr lang="en-US">
                <a:solidFill>
                  <a:prstClr val="black">
                    <a:tint val="75000"/>
                  </a:prstClr>
                </a:solidFill>
                <a:latin typeface="Arial" charset="0"/>
                <a:ea typeface="ＭＳ Ｐゴシック" charset="-128"/>
              </a:rPr>
              <a:pPr defTabSz="914400" eaLnBrk="1" hangingPunct="1">
                <a:buClrTx/>
                <a:buSzTx/>
                <a:buFontTx/>
                <a:buNone/>
              </a:pPr>
              <a:t>9/13/2015</a:t>
            </a:fld>
            <a:endParaRPr lang="en-US" dirty="0">
              <a:solidFill>
                <a:prstClr val="black">
                  <a:tint val="75000"/>
                </a:prstClr>
              </a:solidFill>
              <a:latin typeface="Arial" charset="0"/>
              <a:ea typeface="ＭＳ Ｐゴシック"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hangingPunct="1">
              <a:buClrTx/>
              <a:buSzTx/>
              <a:buFontTx/>
              <a:buNone/>
            </a:pPr>
            <a:endParaRPr lang="en-US" dirty="0">
              <a:solidFill>
                <a:prstClr val="black">
                  <a:tint val="75000"/>
                </a:prstClr>
              </a:solidFill>
              <a:latin typeface="Arial" charset="0"/>
              <a:ea typeface="ＭＳ Ｐゴシック" charset="-128"/>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hangingPunct="1">
              <a:buClrTx/>
              <a:buSzTx/>
              <a:buFontTx/>
              <a:buNone/>
            </a:pPr>
            <a:fld id="{10C91197-2CED-814E-A0F5-84C3B4C884E4}" type="slidenum">
              <a:rPr lang="en-US">
                <a:solidFill>
                  <a:prstClr val="black">
                    <a:tint val="75000"/>
                  </a:prstClr>
                </a:solidFill>
                <a:latin typeface="Arial" charset="0"/>
                <a:ea typeface="ＭＳ Ｐゴシック" charset="-128"/>
              </a:rPr>
              <a:pPr defTabSz="914400" eaLnBrk="1" hangingPunct="1">
                <a:buClrTx/>
                <a:buSzTx/>
                <a:buFontTx/>
                <a:buNone/>
              </a:pPr>
              <a:t>‹#›</a:t>
            </a:fld>
            <a:endParaRPr lang="en-US" dirty="0">
              <a:solidFill>
                <a:prstClr val="black">
                  <a:tint val="75000"/>
                </a:prstClr>
              </a:solidFill>
              <a:latin typeface="Arial" charset="0"/>
              <a:ea typeface="ＭＳ Ｐゴシック" charset="-128"/>
            </a:endParaRPr>
          </a:p>
        </p:txBody>
      </p:sp>
    </p:spTree>
    <p:extLst>
      <p:ext uri="{BB962C8B-B14F-4D97-AF65-F5344CB8AC3E}">
        <p14:creationId xmlns:p14="http://schemas.microsoft.com/office/powerpoint/2010/main" val="2560840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803"/>
            <a:ext cx="82296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4198019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Headline Only">
    <p:spTree>
      <p:nvGrpSpPr>
        <p:cNvPr id="1" name=""/>
        <p:cNvGrpSpPr/>
        <p:nvPr/>
      </p:nvGrpSpPr>
      <p:grpSpPr>
        <a:xfrm>
          <a:off x="0" y="0"/>
          <a:ext cx="0" cy="0"/>
          <a:chOff x="0" y="0"/>
          <a:chExt cx="0" cy="0"/>
        </a:xfrm>
      </p:grpSpPr>
      <p:sp>
        <p:nvSpPr>
          <p:cNvPr id="13" name="Rectangle 12"/>
          <p:cNvSpPr/>
          <p:nvPr userDrawn="1"/>
        </p:nvSpPr>
        <p:spPr bwMode="auto">
          <a:xfrm>
            <a:off x="0" y="-1"/>
            <a:ext cx="9144000" cy="1155333"/>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
        <p:nvSpPr>
          <p:cNvPr id="4"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sp>
        <p:nvSpPr>
          <p:cNvPr id="7" name="Rectangle 6"/>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sp>
        <p:nvSpPr>
          <p:cNvPr id="10" name="TextBox 9"/>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
        <p:nvSpPr>
          <p:cNvPr id="11" name="Text Box 15"/>
          <p:cNvSpPr txBox="1">
            <a:spLocks noChangeArrowheads="1"/>
          </p:cNvSpPr>
          <p:nvPr userDrawn="1"/>
        </p:nvSpPr>
        <p:spPr bwMode="auto">
          <a:xfrm>
            <a:off x="167941" y="6462713"/>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2012.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166" y="0"/>
            <a:ext cx="9140834" cy="2033768"/>
          </a:xfrm>
          <a:prstGeom prst="rect">
            <a:avLst/>
          </a:prstGeom>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152772"/>
            <a:ext cx="9144000" cy="1031206"/>
          </a:xfrm>
          <a:prstGeom prst="rect">
            <a:avLst/>
          </a:prstGeom>
        </p:spPr>
      </p:pic>
      <p:pic>
        <p:nvPicPr>
          <p:cNvPr id="12" name="Picture 11" descr="Aruba¨_Networks_newLogo-[Co.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848601" y="6423166"/>
            <a:ext cx="1094872" cy="303744"/>
          </a:xfrm>
          <a:prstGeom prst="rect">
            <a:avLst/>
          </a:prstGeom>
        </p:spPr>
      </p:pic>
      <p:sp>
        <p:nvSpPr>
          <p:cNvPr id="14" name="Rectangle 13"/>
          <p:cNvSpPr/>
          <p:nvPr userDrawn="1"/>
        </p:nvSpPr>
        <p:spPr bwMode="auto">
          <a:xfrm>
            <a:off x="0" y="143223"/>
            <a:ext cx="9144000" cy="1040755"/>
          </a:xfrm>
          <a:prstGeom prst="rect">
            <a:avLst/>
          </a:prstGeom>
          <a:gradFill flip="none" rotWithShape="1">
            <a:gsLst>
              <a:gs pos="48000">
                <a:schemeClr val="tx1">
                  <a:alpha val="0"/>
                </a:schemeClr>
              </a:gs>
              <a:gs pos="100000">
                <a:schemeClr val="tx1">
                  <a:alpha val="57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
        <p:nvSpPr>
          <p:cNvPr id="3" name="Title 2"/>
          <p:cNvSpPr>
            <a:spLocks noGrp="1"/>
          </p:cNvSpPr>
          <p:nvPr>
            <p:ph type="title"/>
          </p:nvPr>
        </p:nvSpPr>
        <p:spPr/>
        <p:txBody>
          <a:bodyPr vert="horz"/>
          <a:lstStyle/>
          <a:p>
            <a:r>
              <a:rPr lang="en-US" smtClean="0"/>
              <a:t>Click to edit Master title style</a:t>
            </a:r>
            <a:endParaRPr lang="en-US"/>
          </a:p>
        </p:txBody>
      </p:sp>
    </p:spTree>
    <p:extLst>
      <p:ext uri="{BB962C8B-B14F-4D97-AF65-F5344CB8AC3E}">
        <p14:creationId xmlns:p14="http://schemas.microsoft.com/office/powerpoint/2010/main" val="3186816226"/>
      </p:ext>
    </p:extLst>
  </p:cSld>
  <p:clrMapOvr>
    <a:masterClrMapping/>
  </p:clrMapOvr>
  <p:transition spd="med">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Headline Only">
    <p:spTree>
      <p:nvGrpSpPr>
        <p:cNvPr id="1" name=""/>
        <p:cNvGrpSpPr/>
        <p:nvPr/>
      </p:nvGrpSpPr>
      <p:grpSpPr>
        <a:xfrm>
          <a:off x="0" y="0"/>
          <a:ext cx="0" cy="0"/>
          <a:chOff x="0" y="0"/>
          <a:chExt cx="0" cy="0"/>
        </a:xfrm>
      </p:grpSpPr>
      <p:sp>
        <p:nvSpPr>
          <p:cNvPr id="3" name="Title 2"/>
          <p:cNvSpPr>
            <a:spLocks noGrp="1"/>
          </p:cNvSpPr>
          <p:nvPr>
            <p:ph type="title"/>
          </p:nvPr>
        </p:nvSpPr>
        <p:spPr/>
        <p:txBody>
          <a:bodyPr vert="horz"/>
          <a:lstStyle/>
          <a:p>
            <a:r>
              <a:rPr lang="en-US" smtClean="0"/>
              <a:t>Click to edit Master title style</a:t>
            </a:r>
            <a:endParaRPr lang="en-US" dirty="0"/>
          </a:p>
        </p:txBody>
      </p:sp>
      <p:sp>
        <p:nvSpPr>
          <p:cNvPr id="15" name="Rectangle 14"/>
          <p:cNvSpPr/>
          <p:nvPr userDrawn="1"/>
        </p:nvSpPr>
        <p:spPr bwMode="ltGray">
          <a:xfrm>
            <a:off x="0" y="-1"/>
            <a:ext cx="9144000" cy="1155333"/>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
        <p:nvSpPr>
          <p:cNvPr id="16" name="TextBox 15"/>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
        <p:nvSpPr>
          <p:cNvPr id="17" name="Text Box 15"/>
          <p:cNvSpPr txBox="1">
            <a:spLocks noChangeArrowheads="1"/>
          </p:cNvSpPr>
          <p:nvPr userDrawn="1"/>
        </p:nvSpPr>
        <p:spPr bwMode="auto">
          <a:xfrm>
            <a:off x="167941" y="6462713"/>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2012.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pic>
        <p:nvPicPr>
          <p:cNvPr id="18" name="Picture 17"/>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bwMode="ltGray">
          <a:xfrm>
            <a:off x="0" y="152772"/>
            <a:ext cx="9144000" cy="1031206"/>
          </a:xfrm>
          <a:prstGeom prst="rect">
            <a:avLst/>
          </a:prstGeom>
        </p:spPr>
      </p:pic>
      <p:pic>
        <p:nvPicPr>
          <p:cNvPr id="19" name="Picture 18" descr="Aruba¨_Networks_newLogo-[Co.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848601" y="6423166"/>
            <a:ext cx="1094872" cy="303744"/>
          </a:xfrm>
          <a:prstGeom prst="rect">
            <a:avLst/>
          </a:prstGeom>
        </p:spPr>
      </p:pic>
      <p:sp>
        <p:nvSpPr>
          <p:cNvPr id="20" name="Rectangle 19"/>
          <p:cNvSpPr/>
          <p:nvPr userDrawn="1"/>
        </p:nvSpPr>
        <p:spPr bwMode="ltGray">
          <a:xfrm>
            <a:off x="0" y="143223"/>
            <a:ext cx="9144000" cy="1040755"/>
          </a:xfrm>
          <a:prstGeom prst="rect">
            <a:avLst/>
          </a:prstGeom>
          <a:gradFill flip="none" rotWithShape="1">
            <a:gsLst>
              <a:gs pos="48000">
                <a:schemeClr val="tx1">
                  <a:alpha val="0"/>
                </a:schemeClr>
              </a:gs>
              <a:gs pos="100000">
                <a:schemeClr val="tx1">
                  <a:alpha val="57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a:solidFill>
                <a:srgbClr val="000000"/>
              </a:solidFill>
              <a:latin typeface="Arial" charset="0"/>
              <a:ea typeface="ＭＳ Ｐゴシック" pitchFamily="34" charset="-128"/>
            </a:endParaRPr>
          </a:p>
        </p:txBody>
      </p:sp>
    </p:spTree>
    <p:extLst>
      <p:ext uri="{BB962C8B-B14F-4D97-AF65-F5344CB8AC3E}">
        <p14:creationId xmlns:p14="http://schemas.microsoft.com/office/powerpoint/2010/main" val="2314060344"/>
      </p:ext>
    </p:extLst>
  </p:cSld>
  <p:clrMapOvr>
    <a:masterClrMapping/>
  </p:clrMapOvr>
  <p:transition spd="med">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ransition Slide - New Swoosh">
    <p:bg>
      <p:bgPr>
        <a:solidFill>
          <a:schemeClr val="tx2"/>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screen">
            <a:extLst>
              <a:ext uri="{28A0092B-C50C-407E-A947-70E740481C1C}">
                <a14:useLocalDpi xmlns:a14="http://schemas.microsoft.com/office/drawing/2010/main"/>
              </a:ext>
            </a:extLst>
          </a:blip>
          <a:srcRect l="-105"/>
          <a:stretch/>
        </p:blipFill>
        <p:spPr>
          <a:xfrm>
            <a:off x="-3581" y="0"/>
            <a:ext cx="9147581" cy="6858000"/>
          </a:xfrm>
          <a:prstGeom prst="rect">
            <a:avLst/>
          </a:prstGeom>
        </p:spPr>
      </p:pic>
      <p:sp>
        <p:nvSpPr>
          <p:cNvPr id="2" name="Title 1"/>
          <p:cNvSpPr>
            <a:spLocks noGrp="1"/>
          </p:cNvSpPr>
          <p:nvPr>
            <p:ph type="title"/>
          </p:nvPr>
        </p:nvSpPr>
        <p:spPr>
          <a:xfrm>
            <a:off x="900038" y="3192462"/>
            <a:ext cx="7366000" cy="473075"/>
          </a:xfrm>
          <a:prstGeom prst="rect">
            <a:avLst/>
          </a:prstGeo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
        <p:nvSpPr>
          <p:cNvPr id="10" name="Text Box 15"/>
          <p:cNvSpPr txBox="1">
            <a:spLocks noChangeArrowheads="1"/>
          </p:cNvSpPr>
          <p:nvPr userDrawn="1"/>
        </p:nvSpPr>
        <p:spPr bwMode="auto">
          <a:xfrm>
            <a:off x="167941" y="6462713"/>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2012.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3150658506"/>
      </p:ext>
    </p:extLst>
  </p:cSld>
  <p:clrMapOvr>
    <a:masterClrMapping/>
  </p:clrMapOvr>
  <p:transition spd="med">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615950" y="1600200"/>
            <a:ext cx="7604125" cy="4262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8076740"/>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dirty="0"/>
          </a:p>
        </p:txBody>
      </p:sp>
      <p:sp>
        <p:nvSpPr>
          <p:cNvPr id="5" name="Footer Placeholder 4"/>
          <p:cNvSpPr>
            <a:spLocks noGrp="1"/>
          </p:cNvSpPr>
          <p:nvPr>
            <p:ph type="ftr" idx="11"/>
          </p:nvPr>
        </p:nvSpPr>
        <p:spPr/>
        <p:txBody>
          <a:bodyPr/>
          <a:lstStyle/>
          <a:p>
            <a:r>
              <a:rPr lang="en-GB" smtClean="0"/>
              <a:t>Chuck Lukaszewski, Aruba Networks</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615950" y="1600200"/>
            <a:ext cx="7604125" cy="4262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15414516"/>
      </p:ext>
    </p:extLst>
  </p:cSld>
  <p:clrMapOvr>
    <a:masterClrMapping/>
  </p:clrMapOvr>
  <p:transition spd="med">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4" name="Picture 14" descr="title-background.jpg                                           0145C963Hi-Ho-Silver                   C2BB242B:"/>
          <p:cNvPicPr>
            <a:picLocks noChangeAspect="1" noChangeArrowheads="1"/>
          </p:cNvPicPr>
          <p:nvPr userDrawn="1"/>
        </p:nvPicPr>
        <p:blipFill>
          <a:blip r:embed="rId2" cstate="print"/>
          <a:srcRect/>
          <a:stretch>
            <a:fillRect/>
          </a:stretch>
        </p:blipFill>
        <p:spPr bwMode="auto">
          <a:xfrm>
            <a:off x="0" y="1270000"/>
            <a:ext cx="9144000" cy="5589588"/>
          </a:xfrm>
          <a:prstGeom prst="rect">
            <a:avLst/>
          </a:prstGeom>
          <a:noFill/>
          <a:ln w="9525">
            <a:noFill/>
            <a:miter lim="800000"/>
            <a:headEnd/>
            <a:tailEnd/>
          </a:ln>
        </p:spPr>
      </p:pic>
      <p:pic>
        <p:nvPicPr>
          <p:cNvPr id="6" name="Picture 6" descr="Aruba_whitelogo.png"/>
          <p:cNvPicPr>
            <a:picLocks noChangeAspect="1"/>
          </p:cNvPicPr>
          <p:nvPr userDrawn="1"/>
        </p:nvPicPr>
        <p:blipFill>
          <a:blip r:embed="rId3" cstate="print"/>
          <a:srcRect/>
          <a:stretch>
            <a:fillRect/>
          </a:stretch>
        </p:blipFill>
        <p:spPr bwMode="auto">
          <a:xfrm>
            <a:off x="7675563" y="6400800"/>
            <a:ext cx="1098550" cy="304800"/>
          </a:xfrm>
          <a:prstGeom prst="rect">
            <a:avLst/>
          </a:prstGeom>
          <a:noFill/>
          <a:ln w="9525">
            <a:noFill/>
            <a:miter lim="800000"/>
            <a:headEnd/>
            <a:tailEnd/>
          </a:ln>
        </p:spPr>
      </p:pic>
      <p:sp>
        <p:nvSpPr>
          <p:cNvPr id="5" name="Rectangle 2"/>
          <p:cNvSpPr>
            <a:spLocks noGrp="1" noChangeArrowheads="1"/>
          </p:cNvSpPr>
          <p:nvPr>
            <p:ph type="title"/>
          </p:nvPr>
        </p:nvSpPr>
        <p:spPr>
          <a:xfrm>
            <a:off x="636466" y="2787650"/>
            <a:ext cx="7871068" cy="1282700"/>
          </a:xfrm>
          <a:prstGeom prst="rect">
            <a:avLst/>
          </a:prstGeom>
        </p:spPr>
        <p:txBody>
          <a:bodyPr anchor="ctr"/>
          <a:lstStyle>
            <a:lvl1pPr algn="ctr">
              <a:defRPr sz="3600" b="1" i="0">
                <a:solidFill>
                  <a:srgbClr val="FFFFFF"/>
                </a:solidFill>
                <a:latin typeface="Arial"/>
                <a:cs typeface="Arial"/>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7536484" y="339698"/>
            <a:ext cx="1381125" cy="1657350"/>
          </a:xfrm>
        </p:spPr>
        <p:txBody>
          <a:bodyPr/>
          <a:lstStyle>
            <a:lvl1pPr marL="0">
              <a:spcBef>
                <a:spcPts val="300"/>
              </a:spcBef>
              <a:defRPr sz="1000" b="1">
                <a:solidFill>
                  <a:srgbClr val="FFFFFF"/>
                </a:solidFill>
              </a:defRPr>
            </a:lvl1pPr>
            <a:lvl2pPr marL="0">
              <a:spcBef>
                <a:spcPts val="300"/>
              </a:spcBef>
              <a:defRPr sz="1000" b="0">
                <a:solidFill>
                  <a:srgbClr val="FFFFFF"/>
                </a:solidFill>
              </a:defRPr>
            </a:lvl2pPr>
            <a:lvl3pPr marL="0">
              <a:spcBef>
                <a:spcPts val="300"/>
              </a:spcBef>
              <a:defRPr sz="1000" b="0">
                <a:solidFill>
                  <a:srgbClr val="FFFFFF"/>
                </a:solidFill>
              </a:defRPr>
            </a:lvl3pPr>
            <a:lvl4pPr marL="0">
              <a:spcBef>
                <a:spcPts val="300"/>
              </a:spcBef>
              <a:defRPr sz="1000" b="0">
                <a:solidFill>
                  <a:srgbClr val="FFFFFF"/>
                </a:solidFill>
              </a:defRPr>
            </a:lvl4pPr>
            <a:lvl5pPr marL="0">
              <a:spcBef>
                <a:spcPts val="300"/>
              </a:spcBef>
              <a:defRPr sz="1000" b="0">
                <a:solidFill>
                  <a:srgbClr val="FFFFFF"/>
                </a:solidFill>
              </a:defRPr>
            </a:lvl5pPr>
          </a:lstStyle>
          <a:p>
            <a:pPr lvl="0"/>
            <a:r>
              <a:rPr lang="en-US" smtClean="0"/>
              <a:t>Click to edit Master text styles</a:t>
            </a:r>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2309548189"/>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pic>
        <p:nvPicPr>
          <p:cNvPr id="3"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4"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sp>
        <p:nvSpPr>
          <p:cNvPr id="6"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7" name="Rectangle 6"/>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cxnSp>
        <p:nvCxnSpPr>
          <p:cNvPr id="8"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pic>
        <p:nvPicPr>
          <p:cNvPr id="9" name="Picture 53" descr="Aruba_colorlogo.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448550" y="6521450"/>
            <a:ext cx="898525" cy="249238"/>
          </a:xfrm>
          <a:prstGeom prst="rect">
            <a:avLst/>
          </a:prstGeom>
          <a:noFill/>
          <a:ln w="9525">
            <a:noFill/>
            <a:miter lim="800000"/>
            <a:headEnd/>
            <a:tailEnd/>
          </a:ln>
        </p:spPr>
      </p:pic>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
        <p:nvSpPr>
          <p:cNvPr id="10" name="TextBox 9"/>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3016733170"/>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b.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679700"/>
            <a:ext cx="9144000" cy="41783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4179888"/>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377547950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3" descr="segueslide_L.png"/>
          <p:cNvPicPr>
            <a:picLocks noChangeAspect="1"/>
          </p:cNvPicPr>
          <p:nvPr userDrawn="1"/>
        </p:nvPicPr>
        <p:blipFill>
          <a:blip r:embed="rId2" cstate="print"/>
          <a:srcRect/>
          <a:stretch>
            <a:fillRect/>
          </a:stretch>
        </p:blipFill>
        <p:spPr bwMode="auto">
          <a:xfrm>
            <a:off x="8742363" y="0"/>
            <a:ext cx="3136900" cy="68580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print"/>
          <a:srcRect/>
          <a:stretch>
            <a:fillRect/>
          </a:stretch>
        </p:blipFill>
        <p:spPr bwMode="auto">
          <a:xfrm>
            <a:off x="-2836863" y="0"/>
            <a:ext cx="3136901" cy="6858000"/>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TextBox 7"/>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27399820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auto">
          <a:xfrm>
            <a:off x="0" y="0"/>
            <a:ext cx="9153525"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charset="0"/>
              <a:ea typeface="ＭＳ Ｐゴシック" pitchFamily="34" charset="-128"/>
              <a:cs typeface="ＭＳ Ｐゴシック" charset="-128"/>
            </a:endParaRPr>
          </a:p>
        </p:txBody>
      </p:sp>
      <p:pic>
        <p:nvPicPr>
          <p:cNvPr id="4" name="Picture 7" descr="Aruba_colorlogo_white_lg.png"/>
          <p:cNvPicPr>
            <a:picLocks noChangeAspect="1"/>
          </p:cNvPicPr>
          <p:nvPr userDrawn="1"/>
        </p:nvPicPr>
        <p:blipFill>
          <a:blip r:embed="rId2" cstate="print"/>
          <a:srcRect/>
          <a:stretch>
            <a:fillRect/>
          </a:stretch>
        </p:blipFill>
        <p:spPr bwMode="auto">
          <a:xfrm>
            <a:off x="3724275" y="3208338"/>
            <a:ext cx="1716088" cy="481012"/>
          </a:xfrm>
          <a:prstGeom prst="rect">
            <a:avLst/>
          </a:prstGeom>
          <a:noFill/>
          <a:ln w="9525">
            <a:noFill/>
            <a:miter lim="800000"/>
            <a:headEnd/>
            <a:tailEnd/>
          </a:ln>
        </p:spPr>
      </p:pic>
      <p:sp>
        <p:nvSpPr>
          <p:cNvPr id="5" name="Text Placeholder 4"/>
          <p:cNvSpPr>
            <a:spLocks noGrp="1"/>
          </p:cNvSpPr>
          <p:nvPr>
            <p:ph type="body" sz="quarter" idx="10"/>
          </p:nvPr>
        </p:nvSpPr>
        <p:spPr>
          <a:xfrm>
            <a:off x="1815681" y="4282382"/>
            <a:ext cx="5531005" cy="850900"/>
          </a:xfrm>
        </p:spPr>
        <p:txBody>
          <a:bodyPr/>
          <a:lstStyle>
            <a:lvl1pPr marL="0" indent="0" algn="ctr">
              <a:spcBef>
                <a:spcPts val="0"/>
              </a:spcBef>
              <a:defRPr b="0">
                <a:solidFill>
                  <a:srgbClr val="FFFFFF"/>
                </a:solidFill>
              </a:defRPr>
            </a:lvl1pPr>
          </a:lstStyle>
          <a:p>
            <a:pPr lvl="0"/>
            <a:r>
              <a:rPr lang="en-US" smtClean="0"/>
              <a:t>Click to edit Master text styles</a:t>
            </a: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7" name="TextBox 6"/>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710332943"/>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4" name="Picture 14" descr="title-background.jpg                                           0145C963Hi-Ho-Silver                   C2BB242B:"/>
          <p:cNvPicPr>
            <a:picLocks noChangeAspect="1" noChangeArrowheads="1"/>
          </p:cNvPicPr>
          <p:nvPr userDrawn="1"/>
        </p:nvPicPr>
        <p:blipFill>
          <a:blip r:embed="rId2" cstate="print"/>
          <a:srcRect/>
          <a:stretch>
            <a:fillRect/>
          </a:stretch>
        </p:blipFill>
        <p:spPr bwMode="auto">
          <a:xfrm>
            <a:off x="0" y="1270000"/>
            <a:ext cx="9144000" cy="5589588"/>
          </a:xfrm>
          <a:prstGeom prst="rect">
            <a:avLst/>
          </a:prstGeom>
          <a:noFill/>
          <a:ln w="9525">
            <a:noFill/>
            <a:miter lim="800000"/>
            <a:headEnd/>
            <a:tailEnd/>
          </a:ln>
        </p:spPr>
      </p:pic>
      <p:sp>
        <p:nvSpPr>
          <p:cNvPr id="5" name="Rectangle 2"/>
          <p:cNvSpPr>
            <a:spLocks noGrp="1" noChangeArrowheads="1"/>
          </p:cNvSpPr>
          <p:nvPr>
            <p:ph type="title"/>
          </p:nvPr>
        </p:nvSpPr>
        <p:spPr>
          <a:xfrm>
            <a:off x="636466" y="2787650"/>
            <a:ext cx="7871068" cy="1282700"/>
          </a:xfrm>
          <a:prstGeom prst="rect">
            <a:avLst/>
          </a:prstGeom>
        </p:spPr>
        <p:txBody>
          <a:bodyPr anchor="ctr"/>
          <a:lstStyle>
            <a:lvl1pPr algn="ctr">
              <a:defRPr sz="3600" b="1" i="0">
                <a:solidFill>
                  <a:srgbClr val="FFFFFF"/>
                </a:solidFill>
                <a:latin typeface="Arial"/>
                <a:cs typeface="Arial"/>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7536484" y="339698"/>
            <a:ext cx="1381125" cy="1657350"/>
          </a:xfrm>
        </p:spPr>
        <p:txBody>
          <a:bodyPr/>
          <a:lstStyle>
            <a:lvl1pPr marL="0">
              <a:spcBef>
                <a:spcPts val="300"/>
              </a:spcBef>
              <a:defRPr sz="1000" b="1">
                <a:solidFill>
                  <a:srgbClr val="FFFFFF"/>
                </a:solidFill>
              </a:defRPr>
            </a:lvl1pPr>
            <a:lvl2pPr marL="0">
              <a:spcBef>
                <a:spcPts val="300"/>
              </a:spcBef>
              <a:defRPr sz="1000" b="0">
                <a:solidFill>
                  <a:srgbClr val="FFFFFF"/>
                </a:solidFill>
              </a:defRPr>
            </a:lvl2pPr>
            <a:lvl3pPr marL="0">
              <a:spcBef>
                <a:spcPts val="300"/>
              </a:spcBef>
              <a:defRPr sz="1000" b="0">
                <a:solidFill>
                  <a:srgbClr val="FFFFFF"/>
                </a:solidFill>
              </a:defRPr>
            </a:lvl3pPr>
            <a:lvl4pPr marL="0">
              <a:spcBef>
                <a:spcPts val="300"/>
              </a:spcBef>
              <a:defRPr sz="1000" b="0">
                <a:solidFill>
                  <a:srgbClr val="FFFFFF"/>
                </a:solidFill>
              </a:defRPr>
            </a:lvl4pPr>
            <a:lvl5pPr marL="0">
              <a:spcBef>
                <a:spcPts val="300"/>
              </a:spcBef>
              <a:defRPr sz="1000" b="0">
                <a:solidFill>
                  <a:srgbClr val="FFFFFF"/>
                </a:solidFill>
              </a:defRPr>
            </a:lvl5pPr>
          </a:lstStyle>
          <a:p>
            <a:pPr lvl="0"/>
            <a:r>
              <a:rPr lang="en-US" smtClean="0"/>
              <a:t>Click to edit Master text styles</a:t>
            </a:r>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3564052325"/>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pic>
        <p:nvPicPr>
          <p:cNvPr id="3"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4" name="AutoShape 5"/>
          <p:cNvSpPr>
            <a:spLocks noChangeAspect="1" noChangeArrowheads="1" noTextEdit="1"/>
          </p:cNvSpPr>
          <p:nvPr userDrawn="1"/>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a:ea typeface="ＭＳ Ｐゴシック" charset="-128"/>
            </a:endParaRP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
        <p:nvSpPr>
          <p:cNvPr id="7" name="Rectangle 6"/>
          <p:cNvSpPr>
            <a:spLocks noChangeArrowheads="1"/>
          </p:cNvSpPr>
          <p:nvPr userDrawn="1"/>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D8DEC122-9140-4DDC-8779-D6C1096D1494}" type="slidenum">
              <a:rPr lang="en-US" altLang="ja-JP" sz="900">
                <a:solidFill>
                  <a:srgbClr val="FFFFFF"/>
                </a:solidFill>
                <a:latin typeface="Arial"/>
                <a:ea typeface="ＭＳ Ｐゴシック"/>
                <a:cs typeface="Arial" charset="0"/>
              </a:rPr>
              <a:pPr defTabSz="914400">
                <a:buClrTx/>
                <a:buSzTx/>
                <a:buFontTx/>
                <a:buNone/>
                <a:defRPr/>
              </a:pPr>
              <a:t>‹#›</a:t>
            </a:fld>
            <a:endParaRPr lang="en-US" altLang="ja-JP" sz="900">
              <a:solidFill>
                <a:srgbClr val="FFFFFF"/>
              </a:solidFill>
              <a:latin typeface="Arial"/>
              <a:ea typeface="ＭＳ Ｐゴシック"/>
              <a:cs typeface="Arial" charset="0"/>
            </a:endParaRPr>
          </a:p>
        </p:txBody>
      </p:sp>
      <p:cxnSp>
        <p:nvCxnSpPr>
          <p:cNvPr id="8"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pic>
        <p:nvPicPr>
          <p:cNvPr id="9" name="Picture 53" descr="Aruba_colorlogo.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7448550" y="6521450"/>
            <a:ext cx="898525" cy="249238"/>
          </a:xfrm>
          <a:prstGeom prst="rect">
            <a:avLst/>
          </a:prstGeom>
          <a:noFill/>
          <a:ln w="9525">
            <a:noFill/>
            <a:miter lim="800000"/>
            <a:headEnd/>
            <a:tailEnd/>
          </a:ln>
        </p:spPr>
      </p:pic>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2939" y="5958648"/>
            <a:ext cx="621846" cy="654431"/>
          </a:xfrm>
          <a:prstGeom prst="rect">
            <a:avLst/>
          </a:prstGeom>
        </p:spPr>
      </p:pic>
    </p:spTree>
    <p:extLst>
      <p:ext uri="{BB962C8B-B14F-4D97-AF65-F5344CB8AC3E}">
        <p14:creationId xmlns:p14="http://schemas.microsoft.com/office/powerpoint/2010/main" val="3812347524"/>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a:ea typeface="ＭＳ Ｐゴシック" pitchFamily="34" charset="-128"/>
              <a:cs typeface="ＭＳ Ｐゴシック" charset="-128"/>
            </a:endParaRPr>
          </a:p>
        </p:txBody>
      </p:sp>
      <p:pic>
        <p:nvPicPr>
          <p:cNvPr id="4" name="Picture 3" descr="segueslide_b.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679700"/>
            <a:ext cx="9144000" cy="41783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4179888"/>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28833127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accel="50000" decel="5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Rectangle 2"/>
          <p:cNvSpPr/>
          <p:nvPr userDrawn="1"/>
        </p:nvSpPr>
        <p:spPr bwMode="auto">
          <a:xfrm>
            <a:off x="0" y="0"/>
            <a:ext cx="9163050"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a:ea typeface="ＭＳ Ｐゴシック" pitchFamily="34" charset="-128"/>
              <a:cs typeface="ＭＳ Ｐゴシック" charset="-128"/>
            </a:endParaRPr>
          </a:p>
        </p:txBody>
      </p:sp>
      <p:pic>
        <p:nvPicPr>
          <p:cNvPr id="4" name="Picture 3" descr="segueslide_L.png"/>
          <p:cNvPicPr>
            <a:picLocks noChangeAspect="1"/>
          </p:cNvPicPr>
          <p:nvPr userDrawn="1"/>
        </p:nvPicPr>
        <p:blipFill>
          <a:blip r:embed="rId2" cstate="print"/>
          <a:srcRect/>
          <a:stretch>
            <a:fillRect/>
          </a:stretch>
        </p:blipFill>
        <p:spPr bwMode="auto">
          <a:xfrm>
            <a:off x="8742363" y="0"/>
            <a:ext cx="3136900" cy="6858000"/>
          </a:xfrm>
          <a:prstGeom prst="rect">
            <a:avLst/>
          </a:prstGeom>
          <a:noFill/>
          <a:ln w="9525">
            <a:noFill/>
            <a:miter lim="800000"/>
            <a:headEnd/>
            <a:tailEnd/>
          </a:ln>
        </p:spPr>
      </p:pic>
      <p:pic>
        <p:nvPicPr>
          <p:cNvPr id="5" name="Picture 4" descr="segueslide_R.png"/>
          <p:cNvPicPr>
            <a:picLocks noChangeAspect="1"/>
          </p:cNvPicPr>
          <p:nvPr userDrawn="1"/>
        </p:nvPicPr>
        <p:blipFill>
          <a:blip r:embed="rId3" cstate="print"/>
          <a:srcRect/>
          <a:stretch>
            <a:fillRect/>
          </a:stretch>
        </p:blipFill>
        <p:spPr bwMode="auto">
          <a:xfrm>
            <a:off x="-2836863" y="0"/>
            <a:ext cx="3136901" cy="6858000"/>
          </a:xfrm>
          <a:prstGeom prst="rect">
            <a:avLst/>
          </a:prstGeom>
          <a:noFill/>
          <a:ln w="9525">
            <a:noFill/>
            <a:miter lim="800000"/>
            <a:headEnd/>
            <a:tailEnd/>
          </a:ln>
        </p:spPr>
      </p:pic>
      <p:pic>
        <p:nvPicPr>
          <p:cNvPr id="6" name="Picture 5" descr="Aruba_colorlogo_whit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443788" y="6521450"/>
            <a:ext cx="912812" cy="254000"/>
          </a:xfrm>
          <a:prstGeom prst="rect">
            <a:avLst/>
          </a:prstGeom>
          <a:noFill/>
          <a:ln w="9525">
            <a:noFill/>
            <a:miter lim="800000"/>
            <a:headEnd/>
            <a:tailEnd/>
          </a:ln>
        </p:spPr>
      </p:pic>
      <p:sp>
        <p:nvSpPr>
          <p:cNvPr id="2" name="Title 1"/>
          <p:cNvSpPr>
            <a:spLocks noGrp="1"/>
          </p:cNvSpPr>
          <p:nvPr>
            <p:ph type="title"/>
          </p:nvPr>
        </p:nvSpPr>
        <p:spPr>
          <a:xfrm>
            <a:off x="900038" y="3192462"/>
            <a:ext cx="7366000" cy="473075"/>
          </a:xfrm>
        </p:spPr>
        <p:txBody>
          <a:bodyPr anchor="ctr"/>
          <a:lstStyle>
            <a:lvl1pPr algn="ctr">
              <a:defRPr sz="2400" b="0">
                <a:solidFill>
                  <a:schemeClr val="bg1"/>
                </a:solidFill>
              </a:defRPr>
            </a:lvl1pPr>
          </a:lstStyle>
          <a:p>
            <a:r>
              <a:rPr lang="en-US" smtClean="0"/>
              <a:t>Click to edit Master title style</a:t>
            </a:r>
            <a:endParaRPr lang="en-US" dirty="0"/>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14429745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Date Placeholder 6"/>
          <p:cNvSpPr>
            <a:spLocks noGrp="1"/>
          </p:cNvSpPr>
          <p:nvPr>
            <p:ph type="dt" idx="10"/>
          </p:nvPr>
        </p:nvSpPr>
        <p:spPr/>
        <p:txBody>
          <a:bodyPr/>
          <a:lstStyle/>
          <a:p>
            <a:r>
              <a:rPr lang="en-US" smtClean="0"/>
              <a:t>January, 2015</a:t>
            </a:r>
            <a:endParaRPr lang="en-GB" dirty="0"/>
          </a:p>
        </p:txBody>
      </p:sp>
      <p:sp>
        <p:nvSpPr>
          <p:cNvPr id="8" name="Footer Placeholder 7"/>
          <p:cNvSpPr>
            <a:spLocks noGrp="1"/>
          </p:cNvSpPr>
          <p:nvPr>
            <p:ph type="ftr" idx="11"/>
          </p:nvPr>
        </p:nvSpPr>
        <p:spPr/>
        <p:txBody>
          <a:bodyPr/>
          <a:lstStyle/>
          <a:p>
            <a:r>
              <a:rPr lang="en-GB" smtClean="0"/>
              <a:t>Chuck Lukaszewski, Aruba Networks</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bwMode="auto">
          <a:xfrm>
            <a:off x="0" y="0"/>
            <a:ext cx="9153525" cy="686752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defTabSz="914400">
              <a:buClrTx/>
              <a:buSzTx/>
              <a:buFontTx/>
              <a:buNone/>
              <a:defRPr/>
            </a:pPr>
            <a:endParaRPr lang="en-US">
              <a:solidFill>
                <a:srgbClr val="000000"/>
              </a:solidFill>
              <a:latin typeface="Arial"/>
              <a:ea typeface="ＭＳ Ｐゴシック" pitchFamily="34" charset="-128"/>
              <a:cs typeface="ＭＳ Ｐゴシック" charset="-128"/>
            </a:endParaRPr>
          </a:p>
        </p:txBody>
      </p:sp>
      <p:pic>
        <p:nvPicPr>
          <p:cNvPr id="4" name="Picture 7" descr="Aruba_colorlogo_white_lg.png"/>
          <p:cNvPicPr>
            <a:picLocks noChangeAspect="1"/>
          </p:cNvPicPr>
          <p:nvPr userDrawn="1"/>
        </p:nvPicPr>
        <p:blipFill>
          <a:blip r:embed="rId2" cstate="print"/>
          <a:srcRect/>
          <a:stretch>
            <a:fillRect/>
          </a:stretch>
        </p:blipFill>
        <p:spPr bwMode="auto">
          <a:xfrm>
            <a:off x="3724275" y="3208338"/>
            <a:ext cx="1716088" cy="481012"/>
          </a:xfrm>
          <a:prstGeom prst="rect">
            <a:avLst/>
          </a:prstGeom>
          <a:noFill/>
          <a:ln w="9525">
            <a:noFill/>
            <a:miter lim="800000"/>
            <a:headEnd/>
            <a:tailEnd/>
          </a:ln>
        </p:spPr>
      </p:pic>
      <p:sp>
        <p:nvSpPr>
          <p:cNvPr id="5" name="Text Placeholder 4"/>
          <p:cNvSpPr>
            <a:spLocks noGrp="1"/>
          </p:cNvSpPr>
          <p:nvPr>
            <p:ph type="body" sz="quarter" idx="10"/>
          </p:nvPr>
        </p:nvSpPr>
        <p:spPr>
          <a:xfrm>
            <a:off x="1815681" y="4282382"/>
            <a:ext cx="5531005" cy="850900"/>
          </a:xfrm>
        </p:spPr>
        <p:txBody>
          <a:bodyPr/>
          <a:lstStyle>
            <a:lvl1pPr marL="0" indent="0" algn="ctr">
              <a:spcBef>
                <a:spcPts val="0"/>
              </a:spcBef>
              <a:defRPr b="0">
                <a:solidFill>
                  <a:srgbClr val="FFFFFF"/>
                </a:solidFill>
              </a:defRPr>
            </a:lvl1pPr>
          </a:lstStyle>
          <a:p>
            <a:pPr lvl="0"/>
            <a:r>
              <a:rPr lang="en-US" smtClean="0"/>
              <a:t>Click to edit Master text styles</a:t>
            </a:r>
          </a:p>
        </p:txBody>
      </p:sp>
      <p:sp>
        <p:nvSpPr>
          <p:cNvPr id="6"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3928539946"/>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pic>
        <p:nvPicPr>
          <p:cNvPr id="4" name="Picture 6" descr="contentslide_graphic4_gray.png"/>
          <p:cNvPicPr>
            <a:picLocks noChangeAspect="1"/>
          </p:cNvPicPr>
          <p:nvPr/>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5"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sp>
        <p:nvSpPr>
          <p:cNvPr id="7"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8" name="Rectangle 7"/>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defTabSz="914400">
              <a:buClrTx/>
              <a:buSzTx/>
              <a:buFontTx/>
              <a:buNone/>
              <a:defRPr/>
            </a:pPr>
            <a:fld id="{55C7198D-B6EA-41F7-9757-00711726115F}" type="slidenum">
              <a:rPr lang="en-US" altLang="ja-JP" sz="900">
                <a:solidFill>
                  <a:srgbClr val="FFFFFF"/>
                </a:solidFill>
                <a:latin typeface="Arial" charset="0"/>
                <a:ea typeface="ＭＳ Ｐゴシック" charset="-128"/>
                <a:cs typeface="Arial" charset="0"/>
              </a:rPr>
              <a:pPr defTabSz="914400">
                <a:buClrTx/>
                <a:buSzTx/>
                <a:buFontTx/>
                <a:buNone/>
                <a:defRPr/>
              </a:pPr>
              <a:t>‹#›</a:t>
            </a:fld>
            <a:endParaRPr lang="en-US" altLang="ja-JP" sz="900">
              <a:solidFill>
                <a:srgbClr val="FFFFFF"/>
              </a:solidFill>
              <a:latin typeface="Arial" charset="0"/>
              <a:ea typeface="ＭＳ Ｐゴシック" charset="-128"/>
              <a:cs typeface="Arial" charset="0"/>
            </a:endParaRPr>
          </a:p>
        </p:txBody>
      </p:sp>
      <p:cxnSp>
        <p:nvCxnSpPr>
          <p:cNvPr id="9" name="Straight Connector 24"/>
          <p:cNvCxnSpPr>
            <a:cxnSpLocks noChangeShapeType="1"/>
          </p:cNvCxnSpPr>
          <p:nvPr/>
        </p:nvCxnSpPr>
        <p:spPr bwMode="auto">
          <a:xfrm>
            <a:off x="808038" y="6356350"/>
            <a:ext cx="7543800" cy="1588"/>
          </a:xfrm>
          <a:prstGeom prst="line">
            <a:avLst/>
          </a:prstGeom>
          <a:noFill/>
          <a:ln w="38100">
            <a:solidFill>
              <a:schemeClr val="bg2"/>
            </a:solidFill>
            <a:round/>
            <a:headEnd/>
            <a:tailEnd/>
          </a:ln>
        </p:spPr>
      </p:cxnSp>
      <p:pic>
        <p:nvPicPr>
          <p:cNvPr id="11"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cxnSp>
        <p:nvCxnSpPr>
          <p:cNvPr id="12"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
        <p:nvSpPr>
          <p:cNvPr id="16" name="Text Placeholder 15"/>
          <p:cNvSpPr>
            <a:spLocks noGrp="1"/>
          </p:cNvSpPr>
          <p:nvPr>
            <p:ph type="body" sz="quarter" idx="10" hasCustomPrompt="1"/>
          </p:nvPr>
        </p:nvSpPr>
        <p:spPr>
          <a:xfrm>
            <a:off x="808038" y="1181712"/>
            <a:ext cx="7543800" cy="4867396"/>
          </a:xfrm>
        </p:spPr>
        <p:txBody>
          <a:bodyPr/>
          <a:lstStyle>
            <a:lvl1pPr marL="233363" marR="0" indent="-233363" algn="l" defTabSz="914400" rtl="0" eaLnBrk="0" fontAlgn="base" latinLnBrk="0" hangingPunct="0">
              <a:lnSpc>
                <a:spcPct val="100000"/>
              </a:lnSpc>
              <a:spcBef>
                <a:spcPts val="0"/>
              </a:spcBef>
              <a:spcAft>
                <a:spcPts val="600"/>
              </a:spcAft>
              <a:buClr>
                <a:srgbClr val="FF9933"/>
              </a:buClr>
              <a:buSzTx/>
              <a:buFontTx/>
              <a:buChar char="•"/>
              <a:tabLst/>
              <a:defRPr sz="2400" baseline="0">
                <a:solidFill>
                  <a:schemeClr val="tx1"/>
                </a:solidFill>
              </a:defRPr>
            </a:lvl1pPr>
            <a:lvl2pPr>
              <a:lnSpc>
                <a:spcPct val="100000"/>
              </a:lnSpc>
              <a:spcBef>
                <a:spcPts val="0"/>
              </a:spcBef>
              <a:spcAft>
                <a:spcPts val="600"/>
              </a:spcAft>
              <a:defRPr>
                <a:solidFill>
                  <a:schemeClr val="bg2">
                    <a:lumMod val="75000"/>
                  </a:schemeClr>
                </a:solidFill>
              </a:defRPr>
            </a:lvl2pPr>
            <a:lvl3pPr indent="-246063">
              <a:lnSpc>
                <a:spcPct val="100000"/>
              </a:lnSpc>
              <a:spcBef>
                <a:spcPts val="0"/>
              </a:spcBef>
              <a:spcAft>
                <a:spcPts val="600"/>
              </a:spcAft>
              <a:defRPr>
                <a:solidFill>
                  <a:schemeClr val="bg2">
                    <a:lumMod val="75000"/>
                  </a:schemeClr>
                </a:solidFill>
              </a:defRPr>
            </a:lvl3pPr>
          </a:lstStyle>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endParaRPr lang="en-US" dirty="0" smtClean="0"/>
          </a:p>
        </p:txBody>
      </p:sp>
      <p:sp>
        <p:nvSpPr>
          <p:cNvPr id="15" name="TextBox 14"/>
          <p:cNvSpPr txBox="1"/>
          <p:nvPr userDrawn="1"/>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pic>
        <p:nvPicPr>
          <p:cNvPr id="17" name="Picture 16" descr="ACE_30.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156081" y="6504378"/>
            <a:ext cx="1195757" cy="234169"/>
          </a:xfrm>
          <a:prstGeom prst="rect">
            <a:avLst/>
          </a:prstGeom>
        </p:spPr>
      </p:pic>
    </p:spTree>
    <p:extLst>
      <p:ext uri="{BB962C8B-B14F-4D97-AF65-F5344CB8AC3E}">
        <p14:creationId xmlns:p14="http://schemas.microsoft.com/office/powerpoint/2010/main" val="216727795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Date Placeholder 7"/>
          <p:cNvSpPr>
            <a:spLocks noGrp="1"/>
          </p:cNvSpPr>
          <p:nvPr>
            <p:ph type="dt" idx="10"/>
          </p:nvPr>
        </p:nvSpPr>
        <p:spPr/>
        <p:txBody>
          <a:bodyPr/>
          <a:lstStyle/>
          <a:p>
            <a:r>
              <a:rPr lang="en-US" smtClean="0"/>
              <a:t>January, 2015</a:t>
            </a:r>
            <a:endParaRPr lang="en-GB" dirty="0"/>
          </a:p>
        </p:txBody>
      </p:sp>
      <p:sp>
        <p:nvSpPr>
          <p:cNvPr id="9" name="Footer Placeholder 8"/>
          <p:cNvSpPr>
            <a:spLocks noGrp="1"/>
          </p:cNvSpPr>
          <p:nvPr>
            <p:ph type="ftr" idx="11"/>
          </p:nvPr>
        </p:nvSpPr>
        <p:spPr/>
        <p:txBody>
          <a:bodyPr/>
          <a:lstStyle/>
          <a:p>
            <a:r>
              <a:rPr lang="en-GB" smtClean="0"/>
              <a:t>Chuck Lukaszewski, Aruba Networks</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9"/>
          <p:cNvSpPr>
            <a:spLocks noGrp="1"/>
          </p:cNvSpPr>
          <p:nvPr>
            <p:ph type="dt" idx="10"/>
          </p:nvPr>
        </p:nvSpPr>
        <p:spPr/>
        <p:txBody>
          <a:bodyPr/>
          <a:lstStyle/>
          <a:p>
            <a:r>
              <a:rPr lang="en-US" smtClean="0"/>
              <a:t>January, 2015</a:t>
            </a:r>
            <a:endParaRPr lang="en-GB" dirty="0"/>
          </a:p>
        </p:txBody>
      </p:sp>
      <p:sp>
        <p:nvSpPr>
          <p:cNvPr id="11" name="Footer Placeholder 10"/>
          <p:cNvSpPr>
            <a:spLocks noGrp="1"/>
          </p:cNvSpPr>
          <p:nvPr>
            <p:ph type="ftr" idx="11"/>
          </p:nvPr>
        </p:nvSpPr>
        <p:spPr/>
        <p:txBody>
          <a:bodyPr/>
          <a:lstStyle/>
          <a:p>
            <a:r>
              <a:rPr lang="en-GB" smtClean="0"/>
              <a:t>Chuck Lukaszewski, Aruba Networks</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5"/>
          <p:cNvSpPr>
            <a:spLocks noGrp="1"/>
          </p:cNvSpPr>
          <p:nvPr>
            <p:ph type="dt" idx="10"/>
          </p:nvPr>
        </p:nvSpPr>
        <p:spPr/>
        <p:txBody>
          <a:bodyPr/>
          <a:lstStyle/>
          <a:p>
            <a:r>
              <a:rPr lang="en-US" smtClean="0"/>
              <a:t>January, 2015</a:t>
            </a:r>
            <a:endParaRPr lang="en-GB" dirty="0"/>
          </a:p>
        </p:txBody>
      </p:sp>
      <p:sp>
        <p:nvSpPr>
          <p:cNvPr id="7" name="Footer Placeholder 6"/>
          <p:cNvSpPr>
            <a:spLocks noGrp="1"/>
          </p:cNvSpPr>
          <p:nvPr>
            <p:ph type="ftr" idx="11"/>
          </p:nvPr>
        </p:nvSpPr>
        <p:spPr/>
        <p:txBody>
          <a:bodyPr/>
          <a:lstStyle/>
          <a:p>
            <a:r>
              <a:rPr lang="en-GB" smtClean="0"/>
              <a:t>Chuck Lukaszewski, Aruba Networks</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idx="10"/>
          </p:nvPr>
        </p:nvSpPr>
        <p:spPr/>
        <p:txBody>
          <a:bodyPr/>
          <a:lstStyle/>
          <a:p>
            <a:r>
              <a:rPr lang="en-US" smtClean="0"/>
              <a:t>January, 2015</a:t>
            </a:r>
            <a:endParaRPr lang="en-GB" dirty="0"/>
          </a:p>
        </p:txBody>
      </p:sp>
      <p:sp>
        <p:nvSpPr>
          <p:cNvPr id="6" name="Footer Placeholder 5"/>
          <p:cNvSpPr>
            <a:spLocks noGrp="1"/>
          </p:cNvSpPr>
          <p:nvPr>
            <p:ph type="ftr" idx="11"/>
          </p:nvPr>
        </p:nvSpPr>
        <p:spPr/>
        <p:txBody>
          <a:bodyPr/>
          <a:lstStyle/>
          <a:p>
            <a:r>
              <a:rPr lang="en-GB" smtClean="0"/>
              <a:t>Chuck Lukaszewski, Aruba Networks</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pic>
        <p:nvPicPr>
          <p:cNvPr id="4" name="Picture 6" descr="contentslide_graphic4_gray.png"/>
          <p:cNvPicPr>
            <a:picLocks noChangeAspect="1"/>
          </p:cNvPicPr>
          <p:nvPr/>
        </p:nvPicPr>
        <p:blipFill>
          <a:blip r:embed="rId2" cstate="print"/>
          <a:srcRect/>
          <a:stretch>
            <a:fillRect/>
          </a:stretch>
        </p:blipFill>
        <p:spPr bwMode="auto">
          <a:xfrm>
            <a:off x="0" y="0"/>
            <a:ext cx="9144000" cy="938213"/>
          </a:xfrm>
          <a:prstGeom prst="rect">
            <a:avLst/>
          </a:prstGeom>
          <a:noFill/>
          <a:ln w="9525">
            <a:noFill/>
            <a:miter lim="800000"/>
            <a:headEnd/>
            <a:tailEnd/>
          </a:ln>
        </p:spPr>
      </p:pic>
      <p:sp>
        <p:nvSpPr>
          <p:cNvPr id="5"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eaLnBrk="0" hangingPunct="0">
              <a:defRPr/>
            </a:pPr>
            <a:endParaRPr lang="en-US">
              <a:solidFill>
                <a:srgbClr val="000000"/>
              </a:solidFill>
              <a:ea typeface="ＭＳ Ｐゴシック" charset="-128"/>
              <a:cs typeface="+mn-cs"/>
            </a:endParaRPr>
          </a:p>
        </p:txBody>
      </p:sp>
      <p:sp>
        <p:nvSpPr>
          <p:cNvPr id="7"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eaLnBrk="0" hangingPunct="0">
              <a:defRPr/>
            </a:pPr>
            <a:r>
              <a:rPr lang="en-US" sz="600" dirty="0">
                <a:solidFill>
                  <a:srgbClr val="808080"/>
                </a:solidFill>
                <a:ea typeface="ＭＳ Ｐゴシック" charset="-128"/>
                <a:cs typeface="Arial" charset="0"/>
              </a:rPr>
              <a:t>CONFIDENTIAL  </a:t>
            </a:r>
            <a:br>
              <a:rPr lang="en-US" sz="600" dirty="0">
                <a:solidFill>
                  <a:srgbClr val="808080"/>
                </a:solidFill>
                <a:ea typeface="ＭＳ Ｐゴシック" charset="-128"/>
                <a:cs typeface="Arial" charset="0"/>
              </a:rPr>
            </a:br>
            <a:r>
              <a:rPr lang="en-US" sz="600" dirty="0">
                <a:solidFill>
                  <a:srgbClr val="808080"/>
                </a:solidFill>
                <a:ea typeface="ＭＳ Ｐゴシック" charset="-128"/>
                <a:cs typeface="Arial" charset="0"/>
              </a:rPr>
              <a:t>© Copyright </a:t>
            </a:r>
            <a:r>
              <a:rPr lang="en-US" sz="600" dirty="0" smtClean="0">
                <a:solidFill>
                  <a:srgbClr val="808080"/>
                </a:solidFill>
                <a:ea typeface="ＭＳ Ｐゴシック" charset="-128"/>
                <a:cs typeface="Arial" charset="0"/>
              </a:rPr>
              <a:t>2011. </a:t>
            </a:r>
            <a:r>
              <a:rPr lang="en-US" sz="600" dirty="0">
                <a:solidFill>
                  <a:srgbClr val="808080"/>
                </a:solidFill>
                <a:ea typeface="ＭＳ Ｐゴシック" charset="-128"/>
                <a:cs typeface="Arial" charset="0"/>
              </a:rPr>
              <a:t>Aruba Networks, Inc. </a:t>
            </a:r>
            <a:br>
              <a:rPr lang="en-US" sz="600" dirty="0">
                <a:solidFill>
                  <a:srgbClr val="808080"/>
                </a:solidFill>
                <a:ea typeface="ＭＳ Ｐゴシック" charset="-128"/>
                <a:cs typeface="Arial" charset="0"/>
              </a:rPr>
            </a:br>
            <a:r>
              <a:rPr lang="en-US" sz="600" dirty="0">
                <a:solidFill>
                  <a:srgbClr val="808080"/>
                </a:solidFill>
                <a:ea typeface="ＭＳ Ｐゴシック" charset="-128"/>
                <a:cs typeface="Arial" charset="0"/>
              </a:rPr>
              <a:t>All rights reserved</a:t>
            </a:r>
          </a:p>
        </p:txBody>
      </p:sp>
      <p:sp>
        <p:nvSpPr>
          <p:cNvPr id="8" name="Rectangle 7"/>
          <p:cNvSpPr>
            <a:spLocks noChangeArrowheads="1"/>
          </p:cNvSpPr>
          <p:nvPr/>
        </p:nvSpPr>
        <p:spPr bwMode="auto">
          <a:xfrm>
            <a:off x="87313" y="6621463"/>
            <a:ext cx="323850" cy="228600"/>
          </a:xfrm>
          <a:prstGeom prst="rect">
            <a:avLst/>
          </a:prstGeom>
          <a:noFill/>
          <a:ln w="9525">
            <a:noFill/>
            <a:miter lim="800000"/>
            <a:headEnd/>
            <a:tailEnd/>
          </a:ln>
          <a:effectLst/>
        </p:spPr>
        <p:txBody>
          <a:bodyPr wrap="none" lIns="91388" tIns="45694" rIns="91388" bIns="45694">
            <a:spAutoFit/>
          </a:bodyPr>
          <a:lstStyle/>
          <a:p>
            <a:pPr eaLnBrk="0" hangingPunct="0">
              <a:defRPr/>
            </a:pPr>
            <a:fld id="{55C7198D-B6EA-41F7-9757-00711726115F}" type="slidenum">
              <a:rPr lang="en-US" altLang="ja-JP" sz="900">
                <a:solidFill>
                  <a:srgbClr val="FFFFFF"/>
                </a:solidFill>
                <a:ea typeface="ＭＳ Ｐゴシック" charset="-128"/>
                <a:cs typeface="Arial" charset="0"/>
              </a:rPr>
              <a:pPr eaLnBrk="0" hangingPunct="0">
                <a:defRPr/>
              </a:pPr>
              <a:t>‹#›</a:t>
            </a:fld>
            <a:endParaRPr lang="en-US" altLang="ja-JP" sz="900">
              <a:solidFill>
                <a:srgbClr val="FFFFFF"/>
              </a:solidFill>
              <a:ea typeface="ＭＳ Ｐゴシック" charset="-128"/>
              <a:cs typeface="Arial" charset="0"/>
            </a:endParaRPr>
          </a:p>
        </p:txBody>
      </p:sp>
      <p:cxnSp>
        <p:nvCxnSpPr>
          <p:cNvPr id="9" name="Straight Connector 24"/>
          <p:cNvCxnSpPr>
            <a:cxnSpLocks noChangeShapeType="1"/>
          </p:cNvCxnSpPr>
          <p:nvPr/>
        </p:nvCxnSpPr>
        <p:spPr bwMode="auto">
          <a:xfrm>
            <a:off x="808038" y="6356350"/>
            <a:ext cx="7543800" cy="1588"/>
          </a:xfrm>
          <a:prstGeom prst="line">
            <a:avLst/>
          </a:prstGeom>
          <a:noFill/>
          <a:ln w="38100">
            <a:solidFill>
              <a:schemeClr val="bg2"/>
            </a:solidFill>
            <a:round/>
            <a:headEnd/>
            <a:tailEnd/>
          </a:ln>
        </p:spPr>
      </p:cxnSp>
      <p:pic>
        <p:nvPicPr>
          <p:cNvPr id="11" name="Picture 6" descr="contentslide_graphic4_gray.png"/>
          <p:cNvPicPr>
            <a:picLocks noChangeAspect="1"/>
          </p:cNvPicPr>
          <p:nvPr userDrawn="1"/>
        </p:nvPicPr>
        <p:blipFill>
          <a:blip r:embed="rId2" cstate="print"/>
          <a:srcRect/>
          <a:stretch>
            <a:fillRect/>
          </a:stretch>
        </p:blipFill>
        <p:spPr bwMode="auto">
          <a:xfrm>
            <a:off x="0" y="0"/>
            <a:ext cx="9144000" cy="938213"/>
          </a:xfrm>
          <a:prstGeom prst="rect">
            <a:avLst/>
          </a:prstGeom>
          <a:noFill/>
          <a:ln w="9525">
            <a:noFill/>
            <a:miter lim="800000"/>
            <a:headEnd/>
            <a:tailEnd/>
          </a:ln>
        </p:spPr>
      </p:pic>
      <p:cxnSp>
        <p:nvCxnSpPr>
          <p:cNvPr id="12" name="Straight Connector 24"/>
          <p:cNvCxnSpPr>
            <a:cxnSpLocks noChangeShapeType="1"/>
          </p:cNvCxnSpPr>
          <p:nvPr userDrawn="1"/>
        </p:nvCxnSpPr>
        <p:spPr bwMode="auto">
          <a:xfrm>
            <a:off x="808038" y="6356350"/>
            <a:ext cx="7543800" cy="1588"/>
          </a:xfrm>
          <a:prstGeom prst="line">
            <a:avLst/>
          </a:prstGeom>
          <a:noFill/>
          <a:ln w="38100">
            <a:solidFill>
              <a:schemeClr val="bg2"/>
            </a:solidFill>
            <a:round/>
            <a:headEnd/>
            <a:tailEnd/>
          </a:ln>
        </p:spPr>
      </p:cxnSp>
      <p:sp>
        <p:nvSpPr>
          <p:cNvPr id="13" name="Title 1"/>
          <p:cNvSpPr>
            <a:spLocks noGrp="1"/>
          </p:cNvSpPr>
          <p:nvPr>
            <p:ph type="title"/>
          </p:nvPr>
        </p:nvSpPr>
        <p:spPr>
          <a:xfrm>
            <a:off x="723900" y="0"/>
            <a:ext cx="8420100" cy="876300"/>
          </a:xfrm>
          <a:noFill/>
          <a:ln w="9525">
            <a:noFill/>
            <a:miter lim="800000"/>
            <a:headEnd/>
            <a:tailEnd/>
          </a:ln>
        </p:spPr>
        <p:txBody>
          <a:bodyPr/>
          <a:lstStyle>
            <a:lvl1pPr>
              <a:defRPr lang="en-US" altLang="ja-JP" sz="3200" b="1" i="0" dirty="0">
                <a:solidFill>
                  <a:schemeClr val="bg1"/>
                </a:solidFill>
                <a:latin typeface="Arial"/>
                <a:ea typeface="ＭＳ Ｐゴシック" pitchFamily="34" charset="-128"/>
                <a:cs typeface="Arial"/>
              </a:defRPr>
            </a:lvl1pPr>
          </a:lstStyle>
          <a:p>
            <a:pPr lvl="0"/>
            <a:r>
              <a:rPr lang="en-US" smtClean="0"/>
              <a:t>Click to edit Master title style</a:t>
            </a:r>
            <a:endParaRPr lang="en-US" dirty="0"/>
          </a:p>
        </p:txBody>
      </p:sp>
      <p:sp>
        <p:nvSpPr>
          <p:cNvPr id="16" name="Text Placeholder 15"/>
          <p:cNvSpPr>
            <a:spLocks noGrp="1"/>
          </p:cNvSpPr>
          <p:nvPr>
            <p:ph type="body" sz="quarter" idx="10" hasCustomPrompt="1"/>
          </p:nvPr>
        </p:nvSpPr>
        <p:spPr>
          <a:xfrm>
            <a:off x="808038" y="1181712"/>
            <a:ext cx="7543800" cy="4867396"/>
          </a:xfrm>
        </p:spPr>
        <p:txBody>
          <a:bodyPr/>
          <a:lstStyle>
            <a:lvl1pPr marL="233363" marR="0" indent="-233363" algn="l" defTabSz="914400" rtl="0" eaLnBrk="0" fontAlgn="base" latinLnBrk="0" hangingPunct="0">
              <a:lnSpc>
                <a:spcPct val="100000"/>
              </a:lnSpc>
              <a:spcBef>
                <a:spcPts val="0"/>
              </a:spcBef>
              <a:spcAft>
                <a:spcPts val="600"/>
              </a:spcAft>
              <a:buClr>
                <a:srgbClr val="FF9933"/>
              </a:buClr>
              <a:buSzTx/>
              <a:buFontTx/>
              <a:buChar char="•"/>
              <a:tabLst/>
              <a:defRPr sz="2400" baseline="0">
                <a:solidFill>
                  <a:schemeClr val="tx1"/>
                </a:solidFill>
              </a:defRPr>
            </a:lvl1pPr>
            <a:lvl2pPr>
              <a:lnSpc>
                <a:spcPct val="100000"/>
              </a:lnSpc>
              <a:spcBef>
                <a:spcPts val="0"/>
              </a:spcBef>
              <a:spcAft>
                <a:spcPts val="600"/>
              </a:spcAft>
              <a:defRPr>
                <a:solidFill>
                  <a:schemeClr val="bg2">
                    <a:lumMod val="75000"/>
                  </a:schemeClr>
                </a:solidFill>
              </a:defRPr>
            </a:lvl2pPr>
            <a:lvl3pPr indent="-246063">
              <a:lnSpc>
                <a:spcPct val="100000"/>
              </a:lnSpc>
              <a:spcBef>
                <a:spcPts val="0"/>
              </a:spcBef>
              <a:spcAft>
                <a:spcPts val="600"/>
              </a:spcAft>
              <a:defRPr>
                <a:solidFill>
                  <a:schemeClr val="bg2">
                    <a:lumMod val="75000"/>
                  </a:schemeClr>
                </a:solidFill>
              </a:defRPr>
            </a:lvl3pPr>
          </a:lstStyle>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endParaRPr lang="en-US" dirty="0" smtClean="0"/>
          </a:p>
        </p:txBody>
      </p:sp>
      <p:sp>
        <p:nvSpPr>
          <p:cNvPr id="15" name="TextBox 14"/>
          <p:cNvSpPr txBox="1"/>
          <p:nvPr userDrawn="1"/>
        </p:nvSpPr>
        <p:spPr>
          <a:xfrm>
            <a:off x="4360422" y="6554530"/>
            <a:ext cx="435855" cy="246221"/>
          </a:xfrm>
          <a:prstGeom prst="rect">
            <a:avLst/>
          </a:prstGeom>
          <a:noFill/>
        </p:spPr>
        <p:txBody>
          <a:bodyPr wrap="square" rtlCol="0">
            <a:spAutoFit/>
          </a:bodyPr>
          <a:lstStyle/>
          <a:p>
            <a:pPr algn="ctr"/>
            <a:fld id="{23012D06-F38B-4356-A24A-00D85CA6255C}" type="slidenum">
              <a:rPr lang="en-US" sz="1000" smtClean="0">
                <a:solidFill>
                  <a:srgbClr val="808080"/>
                </a:solidFill>
                <a:ea typeface="ＭＳ Ｐゴシック" charset="-128"/>
                <a:cs typeface="Arial" charset="0"/>
              </a:rPr>
              <a:pPr algn="ctr"/>
              <a:t>‹#›</a:t>
            </a:fld>
            <a:endParaRPr lang="en-US" sz="1000" dirty="0">
              <a:solidFill>
                <a:srgbClr val="808080"/>
              </a:solidFill>
              <a:ea typeface="ＭＳ Ｐゴシック" charset="-128"/>
              <a:cs typeface="Arial" charset="0"/>
            </a:endParaRPr>
          </a:p>
        </p:txBody>
      </p:sp>
      <p:pic>
        <p:nvPicPr>
          <p:cNvPr id="17" name="Picture 16" descr="ACE_30.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156081" y="6504378"/>
            <a:ext cx="1195757" cy="234169"/>
          </a:xfrm>
          <a:prstGeom prst="rect">
            <a:avLst/>
          </a:prstGeom>
        </p:spPr>
      </p:pic>
    </p:spTree>
    <p:extLst>
      <p:ext uri="{BB962C8B-B14F-4D97-AF65-F5344CB8AC3E}">
        <p14:creationId xmlns:p14="http://schemas.microsoft.com/office/powerpoint/2010/main" val="3088274964"/>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4" name="Picture 14" descr="title-background.jpg                                           0145C963Hi-Ho-Silver                   C2BB242B:"/>
          <p:cNvPicPr>
            <a:picLocks noChangeAspect="1" noChangeArrowheads="1"/>
          </p:cNvPicPr>
          <p:nvPr userDrawn="1"/>
        </p:nvPicPr>
        <p:blipFill>
          <a:blip r:embed="rId2" cstate="print"/>
          <a:srcRect/>
          <a:stretch>
            <a:fillRect/>
          </a:stretch>
        </p:blipFill>
        <p:spPr bwMode="auto">
          <a:xfrm>
            <a:off x="0" y="1270000"/>
            <a:ext cx="9144000" cy="5589588"/>
          </a:xfrm>
          <a:prstGeom prst="rect">
            <a:avLst/>
          </a:prstGeom>
          <a:noFill/>
          <a:ln w="9525">
            <a:noFill/>
            <a:miter lim="800000"/>
            <a:headEnd/>
            <a:tailEnd/>
          </a:ln>
        </p:spPr>
      </p:pic>
      <p:pic>
        <p:nvPicPr>
          <p:cNvPr id="6" name="Picture 6" descr="Aruba_whitelogo.png"/>
          <p:cNvPicPr>
            <a:picLocks noChangeAspect="1"/>
          </p:cNvPicPr>
          <p:nvPr userDrawn="1"/>
        </p:nvPicPr>
        <p:blipFill>
          <a:blip r:embed="rId3" cstate="print"/>
          <a:srcRect/>
          <a:stretch>
            <a:fillRect/>
          </a:stretch>
        </p:blipFill>
        <p:spPr bwMode="auto">
          <a:xfrm>
            <a:off x="7675563" y="6400800"/>
            <a:ext cx="1098550" cy="304800"/>
          </a:xfrm>
          <a:prstGeom prst="rect">
            <a:avLst/>
          </a:prstGeom>
          <a:noFill/>
          <a:ln w="9525">
            <a:noFill/>
            <a:miter lim="800000"/>
            <a:headEnd/>
            <a:tailEnd/>
          </a:ln>
        </p:spPr>
      </p:pic>
      <p:sp>
        <p:nvSpPr>
          <p:cNvPr id="5" name="Rectangle 2"/>
          <p:cNvSpPr>
            <a:spLocks noGrp="1" noChangeArrowheads="1"/>
          </p:cNvSpPr>
          <p:nvPr>
            <p:ph type="title"/>
          </p:nvPr>
        </p:nvSpPr>
        <p:spPr>
          <a:xfrm>
            <a:off x="636466" y="2787650"/>
            <a:ext cx="7871068" cy="1282700"/>
          </a:xfrm>
          <a:prstGeom prst="rect">
            <a:avLst/>
          </a:prstGeom>
        </p:spPr>
        <p:txBody>
          <a:bodyPr anchor="ctr"/>
          <a:lstStyle>
            <a:lvl1pPr algn="ctr">
              <a:defRPr sz="3600" b="1" i="0">
                <a:solidFill>
                  <a:srgbClr val="FFFFFF"/>
                </a:solidFill>
                <a:latin typeface="Arial"/>
                <a:cs typeface="Arial"/>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7536484" y="339698"/>
            <a:ext cx="1381125" cy="1657350"/>
          </a:xfrm>
        </p:spPr>
        <p:txBody>
          <a:bodyPr/>
          <a:lstStyle>
            <a:lvl1pPr marL="0">
              <a:spcBef>
                <a:spcPts val="300"/>
              </a:spcBef>
              <a:defRPr sz="1000" b="1">
                <a:solidFill>
                  <a:srgbClr val="FFFFFF"/>
                </a:solidFill>
              </a:defRPr>
            </a:lvl1pPr>
            <a:lvl2pPr marL="0">
              <a:spcBef>
                <a:spcPts val="300"/>
              </a:spcBef>
              <a:defRPr sz="1000" b="0">
                <a:solidFill>
                  <a:srgbClr val="FFFFFF"/>
                </a:solidFill>
              </a:defRPr>
            </a:lvl2pPr>
            <a:lvl3pPr marL="0">
              <a:spcBef>
                <a:spcPts val="300"/>
              </a:spcBef>
              <a:defRPr sz="1000" b="0">
                <a:solidFill>
                  <a:srgbClr val="FFFFFF"/>
                </a:solidFill>
              </a:defRPr>
            </a:lvl3pPr>
            <a:lvl4pPr marL="0">
              <a:spcBef>
                <a:spcPts val="300"/>
              </a:spcBef>
              <a:defRPr sz="1000" b="0">
                <a:solidFill>
                  <a:srgbClr val="FFFFFF"/>
                </a:solidFill>
              </a:defRPr>
            </a:lvl4pPr>
            <a:lvl5pPr marL="0">
              <a:spcBef>
                <a:spcPts val="300"/>
              </a:spcBef>
              <a:defRPr sz="1000" b="0">
                <a:solidFill>
                  <a:srgbClr val="FFFFFF"/>
                </a:solidFill>
              </a:defRPr>
            </a:lvl5pPr>
          </a:lstStyle>
          <a:p>
            <a:pPr lvl="0"/>
            <a:r>
              <a:rPr lang="en-US" smtClean="0"/>
              <a:t>Click to edit Master text styles</a:t>
            </a:r>
          </a:p>
        </p:txBody>
      </p:sp>
      <p:sp>
        <p:nvSpPr>
          <p:cNvPr id="7" name="Text Box 15"/>
          <p:cNvSpPr txBox="1">
            <a:spLocks noChangeArrowheads="1"/>
          </p:cNvSpPr>
          <p:nvPr userDrawn="1"/>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3668873803"/>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image" Target="../media/image4.png"/><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3.xml"/><Relationship Id="rId7" Type="http://schemas.openxmlformats.org/officeDocument/2006/relationships/image" Target="../media/image3.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3.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8.xml"/><Relationship Id="rId7" Type="http://schemas.openxmlformats.org/officeDocument/2006/relationships/theme" Target="../theme/theme4.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1"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4" y="333375"/>
            <a:ext cx="1874823"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
        <p:nvSpPr>
          <p:cNvPr id="1028" name="Rectangle 4"/>
          <p:cNvSpPr>
            <a:spLocks noGrp="1" noChangeArrowheads="1"/>
          </p:cNvSpPr>
          <p:nvPr>
            <p:ph type="ftr"/>
          </p:nvPr>
        </p:nvSpPr>
        <p:spPr bwMode="auto">
          <a:xfrm>
            <a:off x="5357818" y="6475414"/>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Chittabrata Ghosh, Intel</a:t>
            </a:r>
            <a:endParaRPr lang="en-GB" dirty="0"/>
          </a:p>
        </p:txBody>
      </p:sp>
      <p:sp>
        <p:nvSpPr>
          <p:cNvPr id="1029" name="Rectangle 5"/>
          <p:cNvSpPr>
            <a:spLocks noGrp="1" noChangeArrowheads="1"/>
          </p:cNvSpPr>
          <p:nvPr>
            <p:ph type="sldNum"/>
          </p:nvPr>
        </p:nvSpPr>
        <p:spPr bwMode="auto">
          <a:xfrm>
            <a:off x="4344990" y="6475414"/>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1"/>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5" y="6475414"/>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1"/>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5"/>
            <a:ext cx="3500462" cy="27305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722" r:id="rId8"/>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7"/>
          <p:cNvSpPr>
            <a:spLocks noGrp="1" noChangeArrowheads="1"/>
          </p:cNvSpPr>
          <p:nvPr>
            <p:ph type="body" idx="1"/>
          </p:nvPr>
        </p:nvSpPr>
        <p:spPr bwMode="auto">
          <a:xfrm>
            <a:off x="1384300" y="1924050"/>
            <a:ext cx="7442200" cy="4121150"/>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marL="0" indent="0">
              <a:lnSpc>
                <a:spcPct val="100000"/>
              </a:lnSpc>
              <a:spcBef>
                <a:spcPts val="0"/>
              </a:spcBef>
              <a:spcAft>
                <a:spcPts val="1800"/>
              </a:spcAft>
              <a:buFontTx/>
              <a:buNone/>
              <a:defRPr/>
            </a:pPr>
            <a:r>
              <a:rPr lang="en-US" dirty="0" smtClean="0">
                <a:latin typeface="Arial" charset="0"/>
                <a:cs typeface="Arial" charset="0"/>
              </a:rPr>
              <a:t>Sub headline is 24 pt Arial bold, Text 1</a:t>
            </a:r>
          </a:p>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p:txBody>
      </p:sp>
      <p:sp>
        <p:nvSpPr>
          <p:cNvPr id="4099" name="Rectangle 18"/>
          <p:cNvSpPr>
            <a:spLocks noGrp="1" noChangeArrowheads="1"/>
          </p:cNvSpPr>
          <p:nvPr>
            <p:ph type="title"/>
          </p:nvPr>
        </p:nvSpPr>
        <p:spPr bwMode="auto">
          <a:xfrm>
            <a:off x="1397000" y="1317625"/>
            <a:ext cx="7366000" cy="473075"/>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US" altLang="ja-JP" smtClean="0"/>
              <a:t>Click to edit Master title style</a:t>
            </a:r>
          </a:p>
        </p:txBody>
      </p:sp>
      <p:sp>
        <p:nvSpPr>
          <p:cNvPr id="2"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pic>
        <p:nvPicPr>
          <p:cNvPr id="4101" name="Picture 5" descr="Aruba_colorlogo.png"/>
          <p:cNvPicPr>
            <a:picLocks noChangeAspect="1"/>
          </p:cNvPicPr>
          <p:nvPr/>
        </p:nvPicPr>
        <p:blipFill>
          <a:blip r:embed="rId14" cstate="print"/>
          <a:srcRect/>
          <a:stretch>
            <a:fillRect/>
          </a:stretch>
        </p:blipFill>
        <p:spPr bwMode="auto">
          <a:xfrm>
            <a:off x="8029575" y="6503988"/>
            <a:ext cx="1030288" cy="285750"/>
          </a:xfrm>
          <a:prstGeom prst="rect">
            <a:avLst/>
          </a:prstGeom>
          <a:noFill/>
          <a:ln w="9525">
            <a:noFill/>
            <a:miter lim="800000"/>
            <a:headEnd/>
            <a:tailEnd/>
          </a:ln>
        </p:spPr>
      </p:pic>
      <p:pic>
        <p:nvPicPr>
          <p:cNvPr id="4102" name="Picture 6" descr="titleslide_graphic2.png"/>
          <p:cNvPicPr>
            <a:picLocks noChangeAspect="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0" y="0"/>
            <a:ext cx="9156700" cy="1282700"/>
          </a:xfrm>
          <a:prstGeom prst="rect">
            <a:avLst/>
          </a:prstGeom>
          <a:noFill/>
          <a:ln w="9525">
            <a:noFill/>
            <a:miter lim="800000"/>
            <a:headEnd/>
            <a:tailEnd/>
          </a:ln>
        </p:spPr>
      </p:pic>
      <p:sp>
        <p:nvSpPr>
          <p:cNvPr id="8"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2011. 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Tree>
    <p:extLst>
      <p:ext uri="{BB962C8B-B14F-4D97-AF65-F5344CB8AC3E}">
        <p14:creationId xmlns:p14="http://schemas.microsoft.com/office/powerpoint/2010/main" val="275795869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ts val="300"/>
        </a:spcAft>
        <a:defRPr sz="3200" b="1">
          <a:solidFill>
            <a:schemeClr val="tx1"/>
          </a:solidFill>
          <a:latin typeface="Arial"/>
          <a:ea typeface="ＭＳ Ｐゴシック" pitchFamily="34" charset="-128"/>
          <a:cs typeface="Arial"/>
        </a:defRPr>
      </a:lvl1pPr>
      <a:lvl2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2pPr>
      <a:lvl3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3pPr>
      <a:lvl4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4pPr>
      <a:lvl5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5pPr>
      <a:lvl6pPr marL="45694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6pPr>
      <a:lvl7pPr marL="913883"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7pPr>
      <a:lvl8pPr marL="137083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8pPr>
      <a:lvl9pPr marL="1827772"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9pPr>
    </p:titleStyle>
    <p:bodyStyle>
      <a:lvl1pPr marL="342900" indent="-342900" algn="l" rtl="0" eaLnBrk="1" fontAlgn="base" hangingPunct="1">
        <a:lnSpc>
          <a:spcPct val="95000"/>
        </a:lnSpc>
        <a:spcBef>
          <a:spcPts val="1000"/>
        </a:spcBef>
        <a:spcAft>
          <a:spcPct val="0"/>
        </a:spcAft>
        <a:buClr>
          <a:srgbClr val="FF9933"/>
        </a:buClr>
        <a:defRPr sz="2400" b="1">
          <a:solidFill>
            <a:srgbClr val="1C1C1C"/>
          </a:solidFill>
          <a:latin typeface="Arial" pitchFamily="34" charset="0"/>
          <a:ea typeface="Arial"/>
          <a:cs typeface="Arial" pitchFamily="34" charset="0"/>
        </a:defRPr>
      </a:lvl1pPr>
      <a:lvl2pPr marL="473075" indent="-227013" algn="l" rtl="0" eaLnBrk="1" fontAlgn="base" hangingPunct="1">
        <a:lnSpc>
          <a:spcPct val="95000"/>
        </a:lnSpc>
        <a:spcBef>
          <a:spcPts val="300"/>
        </a:spcBef>
        <a:spcAft>
          <a:spcPct val="0"/>
        </a:spcAft>
        <a:buClr>
          <a:srgbClr val="FF9933"/>
        </a:buClr>
        <a:buFont typeface="Lucida Grande" charset="0"/>
        <a:buChar char="–"/>
        <a:defRPr sz="2000">
          <a:solidFill>
            <a:srgbClr val="595959"/>
          </a:solidFill>
          <a:latin typeface="Arial" pitchFamily="34" charset="0"/>
          <a:ea typeface="Arial"/>
          <a:cs typeface="Arial" pitchFamily="34" charset="0"/>
        </a:defRPr>
      </a:lvl2pPr>
      <a:lvl3pPr marL="703263" indent="-227013" algn="l" rtl="0" eaLnBrk="1" fontAlgn="base" hangingPunct="1">
        <a:lnSpc>
          <a:spcPct val="95000"/>
        </a:lnSpc>
        <a:spcBef>
          <a:spcPts val="300"/>
        </a:spcBef>
        <a:spcAft>
          <a:spcPct val="0"/>
        </a:spcAft>
        <a:buClr>
          <a:srgbClr val="FF9933"/>
        </a:buClr>
        <a:buFont typeface="Times" charset="0"/>
        <a:buChar char="•"/>
        <a:defRPr>
          <a:solidFill>
            <a:srgbClr val="595959"/>
          </a:solidFill>
          <a:latin typeface="Arial" pitchFamily="34" charset="0"/>
          <a:ea typeface="Arial"/>
          <a:cs typeface="Arial" pitchFamily="34" charset="0"/>
        </a:defRPr>
      </a:lvl3pPr>
      <a:lvl4pPr marL="1144588" indent="-169863"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4pPr>
      <a:lvl5pPr marL="1370013" indent="-111125"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5pPr>
      <a:lvl6pPr marL="2513187" indent="-228470" algn="l" rtl="0" eaLnBrk="1" fontAlgn="base" hangingPunct="1">
        <a:spcBef>
          <a:spcPct val="20000"/>
        </a:spcBef>
        <a:spcAft>
          <a:spcPct val="0"/>
        </a:spcAft>
        <a:buChar char="»"/>
        <a:defRPr sz="2200">
          <a:solidFill>
            <a:schemeClr val="tx1"/>
          </a:solidFill>
          <a:latin typeface="+mn-lt"/>
          <a:ea typeface="+mn-ea"/>
        </a:defRPr>
      </a:lvl6pPr>
      <a:lvl7pPr marL="2970128" indent="-228470" algn="l" rtl="0" eaLnBrk="1" fontAlgn="base" hangingPunct="1">
        <a:spcBef>
          <a:spcPct val="20000"/>
        </a:spcBef>
        <a:spcAft>
          <a:spcPct val="0"/>
        </a:spcAft>
        <a:buChar char="»"/>
        <a:defRPr sz="2200">
          <a:solidFill>
            <a:schemeClr val="tx1"/>
          </a:solidFill>
          <a:latin typeface="+mn-lt"/>
          <a:ea typeface="+mn-ea"/>
        </a:defRPr>
      </a:lvl7pPr>
      <a:lvl8pPr marL="3427073" indent="-228470" algn="l" rtl="0" eaLnBrk="1" fontAlgn="base" hangingPunct="1">
        <a:spcBef>
          <a:spcPct val="20000"/>
        </a:spcBef>
        <a:spcAft>
          <a:spcPct val="0"/>
        </a:spcAft>
        <a:buChar char="»"/>
        <a:defRPr sz="2200">
          <a:solidFill>
            <a:schemeClr val="tx1"/>
          </a:solidFill>
          <a:latin typeface="+mn-lt"/>
          <a:ea typeface="+mn-ea"/>
        </a:defRPr>
      </a:lvl8pPr>
      <a:lvl9pPr marL="3884012" indent="-22847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7"/>
          <p:cNvSpPr>
            <a:spLocks noGrp="1" noChangeArrowheads="1"/>
          </p:cNvSpPr>
          <p:nvPr>
            <p:ph type="body" idx="1"/>
          </p:nvPr>
        </p:nvSpPr>
        <p:spPr bwMode="auto">
          <a:xfrm>
            <a:off x="1384300" y="1924050"/>
            <a:ext cx="7442200" cy="4121150"/>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marL="0" indent="0">
              <a:lnSpc>
                <a:spcPct val="100000"/>
              </a:lnSpc>
              <a:spcBef>
                <a:spcPts val="0"/>
              </a:spcBef>
              <a:spcAft>
                <a:spcPts val="1800"/>
              </a:spcAft>
              <a:buFontTx/>
              <a:buNone/>
              <a:defRPr/>
            </a:pPr>
            <a:r>
              <a:rPr lang="en-US" dirty="0" smtClean="0">
                <a:latin typeface="Arial" charset="0"/>
                <a:cs typeface="Arial" charset="0"/>
              </a:rPr>
              <a:t>Sub headline is 24 pt Arial bold, Text 1</a:t>
            </a:r>
          </a:p>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p:txBody>
      </p:sp>
      <p:sp>
        <p:nvSpPr>
          <p:cNvPr id="4099" name="Rectangle 18"/>
          <p:cNvSpPr>
            <a:spLocks noGrp="1" noChangeArrowheads="1"/>
          </p:cNvSpPr>
          <p:nvPr>
            <p:ph type="title"/>
          </p:nvPr>
        </p:nvSpPr>
        <p:spPr bwMode="auto">
          <a:xfrm>
            <a:off x="1397000" y="1317625"/>
            <a:ext cx="7366000" cy="473075"/>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US" altLang="ja-JP" smtClean="0"/>
              <a:t>Click to edit Master title style</a:t>
            </a:r>
          </a:p>
        </p:txBody>
      </p:sp>
      <p:sp>
        <p:nvSpPr>
          <p:cNvPr id="2"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charset="0"/>
              <a:ea typeface="ＭＳ Ｐゴシック" charset="-128"/>
            </a:endParaRPr>
          </a:p>
        </p:txBody>
      </p:sp>
      <p:pic>
        <p:nvPicPr>
          <p:cNvPr id="4101" name="Picture 5" descr="Aruba_colorlogo.png"/>
          <p:cNvPicPr>
            <a:picLocks noChangeAspect="1"/>
          </p:cNvPicPr>
          <p:nvPr/>
        </p:nvPicPr>
        <p:blipFill>
          <a:blip r:embed="rId7" cstate="print"/>
          <a:srcRect/>
          <a:stretch>
            <a:fillRect/>
          </a:stretch>
        </p:blipFill>
        <p:spPr bwMode="auto">
          <a:xfrm>
            <a:off x="8029575" y="6503988"/>
            <a:ext cx="1030288" cy="285750"/>
          </a:xfrm>
          <a:prstGeom prst="rect">
            <a:avLst/>
          </a:prstGeom>
          <a:noFill/>
          <a:ln w="9525">
            <a:noFill/>
            <a:miter lim="800000"/>
            <a:headEnd/>
            <a:tailEnd/>
          </a:ln>
        </p:spPr>
      </p:pic>
      <p:pic>
        <p:nvPicPr>
          <p:cNvPr id="4102" name="Picture 6" descr="titleslide_graphic2.png"/>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bwMode="auto">
          <a:xfrm>
            <a:off x="0" y="0"/>
            <a:ext cx="9156700" cy="1282700"/>
          </a:xfrm>
          <a:prstGeom prst="rect">
            <a:avLst/>
          </a:prstGeom>
          <a:noFill/>
          <a:ln w="9525">
            <a:noFill/>
            <a:miter lim="800000"/>
            <a:headEnd/>
            <a:tailEnd/>
          </a:ln>
        </p:spPr>
      </p:pic>
      <p:sp>
        <p:nvSpPr>
          <p:cNvPr id="8"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charset="0"/>
                <a:ea typeface="ＭＳ Ｐゴシック" charset="-128"/>
                <a:cs typeface="Arial" charset="0"/>
              </a:rPr>
              <a:t>CONFIDENTIAL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 Copyright </a:t>
            </a:r>
            <a:r>
              <a:rPr lang="en-US" sz="600" dirty="0" smtClean="0">
                <a:solidFill>
                  <a:srgbClr val="808080"/>
                </a:solidFill>
                <a:latin typeface="Arial" charset="0"/>
                <a:ea typeface="ＭＳ Ｐゴシック" charset="-128"/>
                <a:cs typeface="Arial" charset="0"/>
              </a:rPr>
              <a:t>2011. </a:t>
            </a:r>
            <a:r>
              <a:rPr lang="en-US" sz="600" dirty="0">
                <a:solidFill>
                  <a:srgbClr val="808080"/>
                </a:solidFill>
                <a:latin typeface="Arial" charset="0"/>
                <a:ea typeface="ＭＳ Ｐゴシック" charset="-128"/>
                <a:cs typeface="Arial" charset="0"/>
              </a:rPr>
              <a:t>Aruba Networks, Inc. </a:t>
            </a:r>
            <a:br>
              <a:rPr lang="en-US" sz="600" dirty="0">
                <a:solidFill>
                  <a:srgbClr val="808080"/>
                </a:solidFill>
                <a:latin typeface="Arial" charset="0"/>
                <a:ea typeface="ＭＳ Ｐゴシック" charset="-128"/>
                <a:cs typeface="Arial" charset="0"/>
              </a:rPr>
            </a:br>
            <a:r>
              <a:rPr lang="en-US" sz="600" dirty="0">
                <a:solidFill>
                  <a:srgbClr val="808080"/>
                </a:solidFill>
                <a:latin typeface="Arial" charset="0"/>
                <a:ea typeface="ＭＳ Ｐゴシック" charset="-128"/>
                <a:cs typeface="Arial" charset="0"/>
              </a:rPr>
              <a:t>All rights reserved</a:t>
            </a:r>
          </a:p>
        </p:txBody>
      </p:sp>
      <p:sp>
        <p:nvSpPr>
          <p:cNvPr id="3" name="TextBox 2"/>
          <p:cNvSpPr txBox="1"/>
          <p:nvPr/>
        </p:nvSpPr>
        <p:spPr>
          <a:xfrm>
            <a:off x="4360422" y="6554530"/>
            <a:ext cx="435855" cy="246221"/>
          </a:xfrm>
          <a:prstGeom prst="rect">
            <a:avLst/>
          </a:prstGeom>
          <a:noFill/>
        </p:spPr>
        <p:txBody>
          <a:bodyPr wrap="square" rtlCol="0">
            <a:spAutoFit/>
          </a:bodyPr>
          <a:lstStyle/>
          <a:p>
            <a:pPr algn="ctr" defTabSz="914400" eaLnBrk="1" hangingPunct="1">
              <a:buClrTx/>
              <a:buSzTx/>
              <a:buFontTx/>
              <a:buNone/>
            </a:pPr>
            <a:fld id="{23012D06-F38B-4356-A24A-00D85CA6255C}" type="slidenum">
              <a:rPr lang="en-US" sz="1000" smtClean="0">
                <a:solidFill>
                  <a:srgbClr val="808080"/>
                </a:solidFill>
                <a:latin typeface="Arial" charset="0"/>
                <a:ea typeface="ＭＳ Ｐゴシック" charset="-128"/>
                <a:cs typeface="Arial" charset="0"/>
              </a:rPr>
              <a:pPr algn="ctr" defTabSz="914400" eaLnBrk="1" hangingPunct="1">
                <a:buClrTx/>
                <a:buSzTx/>
                <a:buFontTx/>
                <a:buNone/>
              </a:pPr>
              <a:t>‹#›</a:t>
            </a:fld>
            <a:endParaRPr lang="en-US" sz="1000" dirty="0">
              <a:solidFill>
                <a:srgbClr val="808080"/>
              </a:solidFill>
              <a:latin typeface="Arial" charset="0"/>
              <a:ea typeface="ＭＳ Ｐゴシック" charset="-128"/>
              <a:cs typeface="Arial" charset="0"/>
            </a:endParaRPr>
          </a:p>
        </p:txBody>
      </p:sp>
    </p:spTree>
    <p:extLst>
      <p:ext uri="{BB962C8B-B14F-4D97-AF65-F5344CB8AC3E}">
        <p14:creationId xmlns:p14="http://schemas.microsoft.com/office/powerpoint/2010/main" val="155707989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5" r:id="rId3"/>
    <p:sldLayoutId id="2147483686" r:id="rId4"/>
    <p:sldLayoutId id="2147483687" r:id="rId5"/>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ts val="300"/>
        </a:spcAft>
        <a:defRPr sz="3200" b="1">
          <a:solidFill>
            <a:schemeClr val="tx1"/>
          </a:solidFill>
          <a:latin typeface="Arial"/>
          <a:ea typeface="ＭＳ Ｐゴシック" pitchFamily="34" charset="-128"/>
          <a:cs typeface="Arial"/>
        </a:defRPr>
      </a:lvl1pPr>
      <a:lvl2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2pPr>
      <a:lvl3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3pPr>
      <a:lvl4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4pPr>
      <a:lvl5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5pPr>
      <a:lvl6pPr marL="45694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6pPr>
      <a:lvl7pPr marL="913883"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7pPr>
      <a:lvl8pPr marL="137083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8pPr>
      <a:lvl9pPr marL="1827772"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9pPr>
    </p:titleStyle>
    <p:bodyStyle>
      <a:lvl1pPr marL="342900" indent="-342900" algn="l" rtl="0" eaLnBrk="1" fontAlgn="base" hangingPunct="1">
        <a:lnSpc>
          <a:spcPct val="95000"/>
        </a:lnSpc>
        <a:spcBef>
          <a:spcPts val="1000"/>
        </a:spcBef>
        <a:spcAft>
          <a:spcPct val="0"/>
        </a:spcAft>
        <a:buClr>
          <a:srgbClr val="FF9933"/>
        </a:buClr>
        <a:defRPr sz="2400" b="1">
          <a:solidFill>
            <a:srgbClr val="1C1C1C"/>
          </a:solidFill>
          <a:latin typeface="Arial" pitchFamily="34" charset="0"/>
          <a:ea typeface="Arial"/>
          <a:cs typeface="Arial" pitchFamily="34" charset="0"/>
        </a:defRPr>
      </a:lvl1pPr>
      <a:lvl2pPr marL="473075" indent="-227013" algn="l" rtl="0" eaLnBrk="1" fontAlgn="base" hangingPunct="1">
        <a:lnSpc>
          <a:spcPct val="95000"/>
        </a:lnSpc>
        <a:spcBef>
          <a:spcPts val="300"/>
        </a:spcBef>
        <a:spcAft>
          <a:spcPct val="0"/>
        </a:spcAft>
        <a:buClr>
          <a:srgbClr val="FF9933"/>
        </a:buClr>
        <a:buFont typeface="Lucida Grande" charset="0"/>
        <a:buChar char="–"/>
        <a:defRPr sz="2000">
          <a:solidFill>
            <a:srgbClr val="595959"/>
          </a:solidFill>
          <a:latin typeface="Arial" pitchFamily="34" charset="0"/>
          <a:ea typeface="Arial"/>
          <a:cs typeface="Arial" pitchFamily="34" charset="0"/>
        </a:defRPr>
      </a:lvl2pPr>
      <a:lvl3pPr marL="703263" indent="-227013" algn="l" rtl="0" eaLnBrk="1" fontAlgn="base" hangingPunct="1">
        <a:lnSpc>
          <a:spcPct val="95000"/>
        </a:lnSpc>
        <a:spcBef>
          <a:spcPts val="300"/>
        </a:spcBef>
        <a:spcAft>
          <a:spcPct val="0"/>
        </a:spcAft>
        <a:buClr>
          <a:srgbClr val="FF9933"/>
        </a:buClr>
        <a:buFont typeface="Times" charset="0"/>
        <a:buChar char="•"/>
        <a:defRPr>
          <a:solidFill>
            <a:srgbClr val="595959"/>
          </a:solidFill>
          <a:latin typeface="Arial" pitchFamily="34" charset="0"/>
          <a:ea typeface="Arial"/>
          <a:cs typeface="Arial" pitchFamily="34" charset="0"/>
        </a:defRPr>
      </a:lvl3pPr>
      <a:lvl4pPr marL="1144588" indent="-169863"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4pPr>
      <a:lvl5pPr marL="1370013" indent="-111125"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5pPr>
      <a:lvl6pPr marL="2513187" indent="-228470" algn="l" rtl="0" eaLnBrk="1" fontAlgn="base" hangingPunct="1">
        <a:spcBef>
          <a:spcPct val="20000"/>
        </a:spcBef>
        <a:spcAft>
          <a:spcPct val="0"/>
        </a:spcAft>
        <a:buChar char="»"/>
        <a:defRPr sz="2200">
          <a:solidFill>
            <a:schemeClr val="tx1"/>
          </a:solidFill>
          <a:latin typeface="+mn-lt"/>
          <a:ea typeface="+mn-ea"/>
        </a:defRPr>
      </a:lvl6pPr>
      <a:lvl7pPr marL="2970128" indent="-228470" algn="l" rtl="0" eaLnBrk="1" fontAlgn="base" hangingPunct="1">
        <a:spcBef>
          <a:spcPct val="20000"/>
        </a:spcBef>
        <a:spcAft>
          <a:spcPct val="0"/>
        </a:spcAft>
        <a:buChar char="»"/>
        <a:defRPr sz="2200">
          <a:solidFill>
            <a:schemeClr val="tx1"/>
          </a:solidFill>
          <a:latin typeface="+mn-lt"/>
          <a:ea typeface="+mn-ea"/>
        </a:defRPr>
      </a:lvl7pPr>
      <a:lvl8pPr marL="3427073" indent="-228470" algn="l" rtl="0" eaLnBrk="1" fontAlgn="base" hangingPunct="1">
        <a:spcBef>
          <a:spcPct val="20000"/>
        </a:spcBef>
        <a:spcAft>
          <a:spcPct val="0"/>
        </a:spcAft>
        <a:buChar char="»"/>
        <a:defRPr sz="2200">
          <a:solidFill>
            <a:schemeClr val="tx1"/>
          </a:solidFill>
          <a:latin typeface="+mn-lt"/>
          <a:ea typeface="+mn-ea"/>
        </a:defRPr>
      </a:lvl8pPr>
      <a:lvl9pPr marL="3884012" indent="-22847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7"/>
          <p:cNvSpPr>
            <a:spLocks noGrp="1" noChangeArrowheads="1"/>
          </p:cNvSpPr>
          <p:nvPr>
            <p:ph type="body" idx="1"/>
          </p:nvPr>
        </p:nvSpPr>
        <p:spPr bwMode="auto">
          <a:xfrm>
            <a:off x="1384300" y="1924050"/>
            <a:ext cx="7442200" cy="4121150"/>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marL="0" indent="0">
              <a:lnSpc>
                <a:spcPct val="100000"/>
              </a:lnSpc>
              <a:spcBef>
                <a:spcPts val="0"/>
              </a:spcBef>
              <a:spcAft>
                <a:spcPts val="1800"/>
              </a:spcAft>
              <a:buFontTx/>
              <a:buNone/>
              <a:defRPr/>
            </a:pPr>
            <a:r>
              <a:rPr lang="en-US" dirty="0" smtClean="0">
                <a:latin typeface="Arial" charset="0"/>
                <a:cs typeface="Arial" charset="0"/>
              </a:rPr>
              <a:t>Sub headline is 24 pt Arial bold, Text 1</a:t>
            </a:r>
          </a:p>
          <a:p>
            <a:pPr marL="233363" indent="-233363">
              <a:lnSpc>
                <a:spcPct val="100000"/>
              </a:lnSpc>
              <a:spcBef>
                <a:spcPts val="0"/>
              </a:spcBef>
              <a:spcAft>
                <a:spcPts val="600"/>
              </a:spcAft>
              <a:buFontTx/>
              <a:buChar char="•"/>
              <a:defRPr/>
            </a:pPr>
            <a:r>
              <a:rPr lang="en-US" dirty="0" smtClean="0">
                <a:solidFill>
                  <a:srgbClr val="000000"/>
                </a:solidFill>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marL="233363" indent="-233363">
              <a:lnSpc>
                <a:spcPct val="100000"/>
              </a:lnSpc>
              <a:spcBef>
                <a:spcPts val="0"/>
              </a:spcBef>
              <a:spcAft>
                <a:spcPts val="600"/>
              </a:spcAft>
              <a:buFontTx/>
              <a:buChar char="•"/>
              <a:defRPr/>
            </a:pPr>
            <a:r>
              <a:rPr lang="en-US" dirty="0" smtClean="0">
                <a:latin typeface="Arial" charset="0"/>
                <a:cs typeface="Arial" charset="0"/>
              </a:rPr>
              <a:t>First-level bullet is 24 pt Arial bold</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1">
              <a:lnSpc>
                <a:spcPct val="100000"/>
              </a:lnSpc>
              <a:spcBef>
                <a:spcPts val="0"/>
              </a:spcBef>
              <a:spcAft>
                <a:spcPts val="600"/>
              </a:spcAft>
              <a:defRPr/>
            </a:pPr>
            <a:r>
              <a:rPr lang="en-US" dirty="0" smtClean="0">
                <a:solidFill>
                  <a:srgbClr val="595959"/>
                </a:solidFill>
                <a:latin typeface="Arial" charset="0"/>
                <a:cs typeface="Arial" charset="0"/>
              </a:rPr>
              <a:t>Second-level bullet is 20 pt Arial, Text 1 lighter 35%</a:t>
            </a:r>
          </a:p>
          <a:p>
            <a:pPr lvl="2" indent="-246063">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a:p>
            <a:pPr lvl="2">
              <a:lnSpc>
                <a:spcPct val="100000"/>
              </a:lnSpc>
              <a:spcBef>
                <a:spcPts val="0"/>
              </a:spcBef>
              <a:spcAft>
                <a:spcPts val="600"/>
              </a:spcAft>
              <a:defRPr/>
            </a:pPr>
            <a:r>
              <a:rPr lang="en-US" dirty="0" smtClean="0">
                <a:solidFill>
                  <a:srgbClr val="595959"/>
                </a:solidFill>
                <a:latin typeface="Arial" charset="0"/>
                <a:cs typeface="Arial" charset="0"/>
              </a:rPr>
              <a:t>Third-level bullet is 18 pt Arial, Text 1 lighter 35%</a:t>
            </a:r>
          </a:p>
        </p:txBody>
      </p:sp>
      <p:sp>
        <p:nvSpPr>
          <p:cNvPr id="4099" name="Rectangle 18"/>
          <p:cNvSpPr>
            <a:spLocks noGrp="1" noChangeArrowheads="1"/>
          </p:cNvSpPr>
          <p:nvPr>
            <p:ph type="title"/>
          </p:nvPr>
        </p:nvSpPr>
        <p:spPr bwMode="auto">
          <a:xfrm>
            <a:off x="1397000" y="1317625"/>
            <a:ext cx="7366000" cy="473075"/>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US" altLang="ja-JP" smtClean="0"/>
              <a:t>Click to edit Master title style</a:t>
            </a:r>
          </a:p>
        </p:txBody>
      </p:sp>
      <p:sp>
        <p:nvSpPr>
          <p:cNvPr id="2" name="AutoShape 5"/>
          <p:cNvSpPr>
            <a:spLocks noChangeAspect="1" noChangeArrowheads="1" noTextEdit="1"/>
          </p:cNvSpPr>
          <p:nvPr/>
        </p:nvSpPr>
        <p:spPr bwMode="auto">
          <a:xfrm>
            <a:off x="2389188" y="4197350"/>
            <a:ext cx="3735387" cy="280988"/>
          </a:xfrm>
          <a:prstGeom prst="rect">
            <a:avLst/>
          </a:prstGeom>
          <a:noFill/>
          <a:ln w="9525">
            <a:noFill/>
            <a:miter lim="800000"/>
            <a:headEnd/>
            <a:tailEnd/>
          </a:ln>
        </p:spPr>
        <p:txBody>
          <a:bodyPr lIns="91388" tIns="45694" rIns="91388" bIns="45694"/>
          <a:lstStyle/>
          <a:p>
            <a:pPr defTabSz="914400">
              <a:buClrTx/>
              <a:buSzTx/>
              <a:buFontTx/>
              <a:buNone/>
              <a:defRPr/>
            </a:pPr>
            <a:endParaRPr lang="en-US">
              <a:solidFill>
                <a:srgbClr val="000000"/>
              </a:solidFill>
              <a:latin typeface="Arial"/>
              <a:ea typeface="ＭＳ Ｐゴシック" charset="-128"/>
            </a:endParaRPr>
          </a:p>
        </p:txBody>
      </p:sp>
      <p:pic>
        <p:nvPicPr>
          <p:cNvPr id="4102" name="Picture 6" descr="titleslide_graphic2.png"/>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bwMode="auto">
          <a:xfrm>
            <a:off x="0" y="0"/>
            <a:ext cx="9156700" cy="1282700"/>
          </a:xfrm>
          <a:prstGeom prst="rect">
            <a:avLst/>
          </a:prstGeom>
          <a:noFill/>
          <a:ln w="9525">
            <a:noFill/>
            <a:miter lim="800000"/>
            <a:headEnd/>
            <a:tailEnd/>
          </a:ln>
        </p:spPr>
      </p:pic>
      <p:sp>
        <p:nvSpPr>
          <p:cNvPr id="8" name="Text Box 15"/>
          <p:cNvSpPr txBox="1">
            <a:spLocks noChangeArrowheads="1"/>
          </p:cNvSpPr>
          <p:nvPr/>
        </p:nvSpPr>
        <p:spPr bwMode="auto">
          <a:xfrm>
            <a:off x="733425" y="6480175"/>
            <a:ext cx="1595438" cy="368300"/>
          </a:xfrm>
          <a:prstGeom prst="rect">
            <a:avLst/>
          </a:prstGeom>
          <a:noFill/>
          <a:ln w="9525">
            <a:noFill/>
            <a:miter lim="800000"/>
            <a:headEnd/>
            <a:tailEnd/>
          </a:ln>
        </p:spPr>
        <p:txBody>
          <a:bodyPr lIns="91388" tIns="45694" rIns="91388" bIns="45694">
            <a:spAutoFit/>
          </a:bodyPr>
          <a:lstStyle/>
          <a:p>
            <a:pPr defTabSz="914400">
              <a:buClrTx/>
              <a:buSzTx/>
              <a:buFontTx/>
              <a:buNone/>
              <a:defRPr/>
            </a:pPr>
            <a:r>
              <a:rPr lang="en-US" sz="600" dirty="0">
                <a:solidFill>
                  <a:srgbClr val="808080"/>
                </a:solidFill>
                <a:latin typeface="Arial"/>
                <a:ea typeface="ＭＳ Ｐゴシック" charset="-128"/>
                <a:cs typeface="Arial" charset="0"/>
              </a:rPr>
              <a:t>CONFIDENTIAL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 Copyright </a:t>
            </a:r>
            <a:r>
              <a:rPr lang="en-US" sz="600" dirty="0" smtClean="0">
                <a:solidFill>
                  <a:srgbClr val="808080"/>
                </a:solidFill>
                <a:latin typeface="Arial"/>
                <a:ea typeface="ＭＳ Ｐゴシック" charset="-128"/>
                <a:cs typeface="Arial" charset="0"/>
              </a:rPr>
              <a:t>2011. </a:t>
            </a:r>
            <a:r>
              <a:rPr lang="en-US" sz="600" dirty="0">
                <a:solidFill>
                  <a:srgbClr val="808080"/>
                </a:solidFill>
                <a:latin typeface="Arial"/>
                <a:ea typeface="ＭＳ Ｐゴシック" charset="-128"/>
                <a:cs typeface="Arial" charset="0"/>
              </a:rPr>
              <a:t>Aruba Networks, Inc. </a:t>
            </a:r>
            <a:br>
              <a:rPr lang="en-US" sz="600" dirty="0">
                <a:solidFill>
                  <a:srgbClr val="808080"/>
                </a:solidFill>
                <a:latin typeface="Arial"/>
                <a:ea typeface="ＭＳ Ｐゴシック" charset="-128"/>
                <a:cs typeface="Arial" charset="0"/>
              </a:rPr>
            </a:br>
            <a:r>
              <a:rPr lang="en-US" sz="600" dirty="0">
                <a:solidFill>
                  <a:srgbClr val="808080"/>
                </a:solidFill>
                <a:latin typeface="Arial"/>
                <a:ea typeface="ＭＳ Ｐゴシック" charset="-128"/>
                <a:cs typeface="Arial" charset="0"/>
              </a:rPr>
              <a:t>All rights reserved</a:t>
            </a:r>
          </a:p>
        </p:txBody>
      </p:sp>
    </p:spTree>
    <p:extLst>
      <p:ext uri="{BB962C8B-B14F-4D97-AF65-F5344CB8AC3E}">
        <p14:creationId xmlns:p14="http://schemas.microsoft.com/office/powerpoint/2010/main" val="272594833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ts val="300"/>
        </a:spcAft>
        <a:defRPr sz="3200" b="1">
          <a:solidFill>
            <a:schemeClr val="tx1"/>
          </a:solidFill>
          <a:latin typeface="Arial"/>
          <a:ea typeface="ＭＳ Ｐゴシック" pitchFamily="34" charset="-128"/>
          <a:cs typeface="Arial"/>
        </a:defRPr>
      </a:lvl1pPr>
      <a:lvl2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2pPr>
      <a:lvl3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3pPr>
      <a:lvl4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4pPr>
      <a:lvl5pPr algn="l" rtl="0" eaLnBrk="1" fontAlgn="base" hangingPunct="1">
        <a:lnSpc>
          <a:spcPct val="90000"/>
        </a:lnSpc>
        <a:spcBef>
          <a:spcPct val="0"/>
        </a:spcBef>
        <a:spcAft>
          <a:spcPts val="300"/>
        </a:spcAft>
        <a:defRPr sz="3200" b="1">
          <a:solidFill>
            <a:schemeClr val="tx1"/>
          </a:solidFill>
          <a:latin typeface="Arial" charset="0"/>
          <a:ea typeface="ＭＳ Ｐゴシック" pitchFamily="34" charset="-128"/>
          <a:cs typeface="Arial" charset="0"/>
        </a:defRPr>
      </a:lvl5pPr>
      <a:lvl6pPr marL="45694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6pPr>
      <a:lvl7pPr marL="913883"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7pPr>
      <a:lvl8pPr marL="1370830"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8pPr>
      <a:lvl9pPr marL="1827772" algn="l" rtl="0" eaLnBrk="1" fontAlgn="base" hangingPunct="1">
        <a:spcBef>
          <a:spcPct val="0"/>
        </a:spcBef>
        <a:spcAft>
          <a:spcPct val="0"/>
        </a:spcAft>
        <a:defRPr sz="2600" b="1">
          <a:solidFill>
            <a:srgbClr val="F58719"/>
          </a:solidFill>
          <a:latin typeface="Verdana" pitchFamily="34" charset="0"/>
          <a:ea typeface="ＭＳ Ｐゴシック" pitchFamily="34" charset="-128"/>
        </a:defRPr>
      </a:lvl9pPr>
    </p:titleStyle>
    <p:bodyStyle>
      <a:lvl1pPr marL="342900" indent="-342900" algn="l" rtl="0" eaLnBrk="1" fontAlgn="base" hangingPunct="1">
        <a:lnSpc>
          <a:spcPct val="95000"/>
        </a:lnSpc>
        <a:spcBef>
          <a:spcPts val="1000"/>
        </a:spcBef>
        <a:spcAft>
          <a:spcPct val="0"/>
        </a:spcAft>
        <a:buClr>
          <a:srgbClr val="FF9933"/>
        </a:buClr>
        <a:defRPr sz="2400" b="1">
          <a:solidFill>
            <a:srgbClr val="1C1C1C"/>
          </a:solidFill>
          <a:latin typeface="Arial" pitchFamily="34" charset="0"/>
          <a:ea typeface="Arial"/>
          <a:cs typeface="Arial" pitchFamily="34" charset="0"/>
        </a:defRPr>
      </a:lvl1pPr>
      <a:lvl2pPr marL="473075" indent="-227013" algn="l" rtl="0" eaLnBrk="1" fontAlgn="base" hangingPunct="1">
        <a:lnSpc>
          <a:spcPct val="95000"/>
        </a:lnSpc>
        <a:spcBef>
          <a:spcPts val="300"/>
        </a:spcBef>
        <a:spcAft>
          <a:spcPct val="0"/>
        </a:spcAft>
        <a:buClr>
          <a:srgbClr val="FF9933"/>
        </a:buClr>
        <a:buFont typeface="Lucida Grande" charset="0"/>
        <a:buChar char="–"/>
        <a:defRPr sz="2000">
          <a:solidFill>
            <a:srgbClr val="595959"/>
          </a:solidFill>
          <a:latin typeface="Arial" pitchFamily="34" charset="0"/>
          <a:ea typeface="Arial"/>
          <a:cs typeface="Arial" pitchFamily="34" charset="0"/>
        </a:defRPr>
      </a:lvl2pPr>
      <a:lvl3pPr marL="703263" indent="-227013" algn="l" rtl="0" eaLnBrk="1" fontAlgn="base" hangingPunct="1">
        <a:lnSpc>
          <a:spcPct val="95000"/>
        </a:lnSpc>
        <a:spcBef>
          <a:spcPts val="300"/>
        </a:spcBef>
        <a:spcAft>
          <a:spcPct val="0"/>
        </a:spcAft>
        <a:buClr>
          <a:srgbClr val="FF9933"/>
        </a:buClr>
        <a:buFont typeface="Times" charset="0"/>
        <a:buChar char="•"/>
        <a:defRPr>
          <a:solidFill>
            <a:srgbClr val="595959"/>
          </a:solidFill>
          <a:latin typeface="Arial" pitchFamily="34" charset="0"/>
          <a:ea typeface="Arial"/>
          <a:cs typeface="Arial" pitchFamily="34" charset="0"/>
        </a:defRPr>
      </a:lvl3pPr>
      <a:lvl4pPr marL="1144588" indent="-169863"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4pPr>
      <a:lvl5pPr marL="1370013" indent="-111125" algn="l" rtl="0" eaLnBrk="1" fontAlgn="base" hangingPunct="1">
        <a:lnSpc>
          <a:spcPct val="95000"/>
        </a:lnSpc>
        <a:spcBef>
          <a:spcPts val="300"/>
        </a:spcBef>
        <a:spcAft>
          <a:spcPct val="0"/>
        </a:spcAft>
        <a:buClr>
          <a:srgbClr val="FF9933"/>
        </a:buClr>
        <a:buFont typeface="Times" charset="0"/>
        <a:buChar char="•"/>
        <a:defRPr sz="1600">
          <a:solidFill>
            <a:srgbClr val="595959"/>
          </a:solidFill>
          <a:latin typeface="Arial" pitchFamily="34" charset="0"/>
          <a:ea typeface="Arial"/>
          <a:cs typeface="Arial" pitchFamily="34" charset="0"/>
        </a:defRPr>
      </a:lvl5pPr>
      <a:lvl6pPr marL="2513187" indent="-228470" algn="l" rtl="0" eaLnBrk="1" fontAlgn="base" hangingPunct="1">
        <a:spcBef>
          <a:spcPct val="20000"/>
        </a:spcBef>
        <a:spcAft>
          <a:spcPct val="0"/>
        </a:spcAft>
        <a:buChar char="»"/>
        <a:defRPr sz="2200">
          <a:solidFill>
            <a:schemeClr val="tx1"/>
          </a:solidFill>
          <a:latin typeface="+mn-lt"/>
          <a:ea typeface="+mn-ea"/>
        </a:defRPr>
      </a:lvl6pPr>
      <a:lvl7pPr marL="2970128" indent="-228470" algn="l" rtl="0" eaLnBrk="1" fontAlgn="base" hangingPunct="1">
        <a:spcBef>
          <a:spcPct val="20000"/>
        </a:spcBef>
        <a:spcAft>
          <a:spcPct val="0"/>
        </a:spcAft>
        <a:buChar char="»"/>
        <a:defRPr sz="2200">
          <a:solidFill>
            <a:schemeClr val="tx1"/>
          </a:solidFill>
          <a:latin typeface="+mn-lt"/>
          <a:ea typeface="+mn-ea"/>
        </a:defRPr>
      </a:lvl7pPr>
      <a:lvl8pPr marL="3427073" indent="-228470" algn="l" rtl="0" eaLnBrk="1" fontAlgn="base" hangingPunct="1">
        <a:spcBef>
          <a:spcPct val="20000"/>
        </a:spcBef>
        <a:spcAft>
          <a:spcPct val="0"/>
        </a:spcAft>
        <a:buChar char="»"/>
        <a:defRPr sz="2200">
          <a:solidFill>
            <a:schemeClr val="tx1"/>
          </a:solidFill>
          <a:latin typeface="+mn-lt"/>
          <a:ea typeface="+mn-ea"/>
        </a:defRPr>
      </a:lvl8pPr>
      <a:lvl9pPr marL="3884012" indent="-228470" algn="l" rtl="0" eaLnBrk="1" fontAlgn="base" hangingPunct="1">
        <a:spcBef>
          <a:spcPct val="20000"/>
        </a:spcBef>
        <a:spcAft>
          <a:spcPct val="0"/>
        </a:spcAft>
        <a:buChar char="»"/>
        <a:defRPr sz="2200">
          <a:solidFill>
            <a:schemeClr val="tx1"/>
          </a:solidFill>
          <a:latin typeface="+mn-lt"/>
          <a:ea typeface="+mn-ea"/>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9.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534400" cy="1065213"/>
          </a:xfrm>
        </p:spPr>
        <p:txBody>
          <a:bodyPr/>
          <a:lstStyle/>
          <a:p>
            <a:r>
              <a:rPr lang="en-US" dirty="0" smtClean="0"/>
              <a:t>Use Case of LRLP Operation for IoT  </a:t>
            </a:r>
            <a:endParaRPr lang="en-US" dirty="0"/>
          </a:p>
        </p:txBody>
      </p:sp>
      <p:sp>
        <p:nvSpPr>
          <p:cNvPr id="4" name="Date Placeholder 3"/>
          <p:cNvSpPr>
            <a:spLocks noGrp="1"/>
          </p:cNvSpPr>
          <p:nvPr>
            <p:ph type="dt" idx="10"/>
          </p:nvPr>
        </p:nvSpPr>
        <p:spPr/>
        <p:txBody>
          <a:bodyPr/>
          <a:lstStyle/>
          <a:p>
            <a:r>
              <a:rPr lang="en-US" dirty="0" smtClean="0"/>
              <a:t>September 2015</a:t>
            </a:r>
            <a:endParaRPr lang="en-GB" dirty="0"/>
          </a:p>
        </p:txBody>
      </p:sp>
      <p:sp>
        <p:nvSpPr>
          <p:cNvPr id="5" name="Footer Placeholder 4"/>
          <p:cNvSpPr>
            <a:spLocks noGrp="1"/>
          </p:cNvSpPr>
          <p:nvPr>
            <p:ph type="ftr" idx="11"/>
          </p:nvPr>
        </p:nvSpPr>
        <p:spPr/>
        <p:txBody>
          <a:bodyPr/>
          <a:lstStyle/>
          <a:p>
            <a:r>
              <a:rPr lang="en-GB" dirty="0" smtClean="0"/>
              <a:t>Chittabrata Ghosh, Intel</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1</a:t>
            </a:fld>
            <a:endParaRPr lang="en-GB"/>
          </a:p>
        </p:txBody>
      </p:sp>
      <p:sp>
        <p:nvSpPr>
          <p:cNvPr id="8" name="Rectangle 2"/>
          <p:cNvSpPr txBox="1">
            <a:spLocks noChangeArrowheads="1"/>
          </p:cNvSpPr>
          <p:nvPr/>
        </p:nvSpPr>
        <p:spPr bwMode="auto">
          <a:xfrm>
            <a:off x="566058" y="2514601"/>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solidFill>
                  <a:schemeClr val="tx1"/>
                </a:solidFill>
              </a:rPr>
              <a:t>Date:</a:t>
            </a:r>
            <a:r>
              <a:rPr lang="en-GB" sz="2000" b="0" kern="0" dirty="0" smtClean="0">
                <a:solidFill>
                  <a:schemeClr val="tx1"/>
                </a:solidFill>
              </a:rPr>
              <a:t> 2015-09-14</a:t>
            </a:r>
            <a:endParaRPr lang="en-GB" sz="2000" b="0" kern="0" dirty="0">
              <a:solidFill>
                <a:schemeClr val="tx1"/>
              </a:solidFill>
            </a:endParaRPr>
          </a:p>
        </p:txBody>
      </p:sp>
      <p:sp>
        <p:nvSpPr>
          <p:cNvPr id="10" name="Rectangle 4"/>
          <p:cNvSpPr>
            <a:spLocks noChangeArrowheads="1"/>
          </p:cNvSpPr>
          <p:nvPr/>
        </p:nvSpPr>
        <p:spPr bwMode="auto">
          <a:xfrm>
            <a:off x="533400" y="30919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4" name="Object 13"/>
          <p:cNvGraphicFramePr>
            <a:graphicFrameLocks noChangeAspect="1"/>
          </p:cNvGraphicFramePr>
          <p:nvPr>
            <p:extLst>
              <p:ext uri="{D42A27DB-BD31-4B8C-83A1-F6EECF244321}">
                <p14:modId xmlns:p14="http://schemas.microsoft.com/office/powerpoint/2010/main" val="1321285158"/>
              </p:ext>
            </p:extLst>
          </p:nvPr>
        </p:nvGraphicFramePr>
        <p:xfrm>
          <a:off x="609600" y="3581400"/>
          <a:ext cx="7823200" cy="3771900"/>
        </p:xfrm>
        <a:graphic>
          <a:graphicData uri="http://schemas.openxmlformats.org/presentationml/2006/ole">
            <mc:AlternateContent xmlns:mc="http://schemas.openxmlformats.org/markup-compatibility/2006">
              <mc:Choice xmlns:v="urn:schemas-microsoft-com:vml" Requires="v">
                <p:oleObj spid="_x0000_s6310" name="Document" r:id="rId4" imgW="8622727" imgH="4172453" progId="Word.Document.8">
                  <p:embed/>
                </p:oleObj>
              </mc:Choice>
              <mc:Fallback>
                <p:oleObj name="Document" r:id="rId4" imgW="8622727" imgH="4172453" progId="Word.Document.8">
                  <p:embed/>
                  <p:pic>
                    <p:nvPicPr>
                      <p:cNvPr id="0" name=""/>
                      <p:cNvPicPr>
                        <a:picLocks noChangeAspect="1" noChangeArrowheads="1"/>
                      </p:cNvPicPr>
                      <p:nvPr/>
                    </p:nvPicPr>
                    <p:blipFill>
                      <a:blip r:embed="rId5"/>
                      <a:srcRect/>
                      <a:stretch>
                        <a:fillRect/>
                      </a:stretch>
                    </p:blipFill>
                    <p:spPr bwMode="auto">
                      <a:xfrm>
                        <a:off x="609600" y="3581400"/>
                        <a:ext cx="78232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08190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this Contribution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Introduction to LRLP</a:t>
            </a:r>
          </a:p>
          <a:p>
            <a:pPr>
              <a:buFont typeface="Arial" panose="020B0604020202020204" pitchFamily="34" charset="0"/>
              <a:buChar char="•"/>
            </a:pPr>
            <a:r>
              <a:rPr lang="en-US" dirty="0" smtClean="0"/>
              <a:t>Use Case I: Building Energy </a:t>
            </a:r>
            <a:r>
              <a:rPr lang="en-US" dirty="0"/>
              <a:t>M</a:t>
            </a:r>
            <a:r>
              <a:rPr lang="en-US" dirty="0" smtClean="0"/>
              <a:t>anagement System</a:t>
            </a:r>
          </a:p>
          <a:p>
            <a:pPr>
              <a:buFont typeface="Arial" panose="020B0604020202020204" pitchFamily="34" charset="0"/>
              <a:buChar char="•"/>
            </a:pPr>
            <a:r>
              <a:rPr lang="en-US" dirty="0"/>
              <a:t>Metrics for LRLP</a:t>
            </a:r>
          </a:p>
          <a:p>
            <a:pPr marL="0" indent="0"/>
            <a:endParaRPr lang="en-US"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a:t>
            </a:fld>
            <a:endParaRPr lang="en-GB"/>
          </a:p>
        </p:txBody>
      </p:sp>
      <p:sp>
        <p:nvSpPr>
          <p:cNvPr id="8"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7"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2275974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33400"/>
            <a:ext cx="7770813" cy="1065213"/>
          </a:xfrm>
        </p:spPr>
        <p:txBody>
          <a:bodyPr/>
          <a:lstStyle/>
          <a:p>
            <a:r>
              <a:rPr lang="en-US" dirty="0" smtClean="0"/>
              <a:t>Long Range Low Power Operation</a:t>
            </a:r>
            <a:endParaRPr lang="en-US" dirty="0"/>
          </a:p>
        </p:txBody>
      </p:sp>
      <p:sp>
        <p:nvSpPr>
          <p:cNvPr id="3" name="Content Placeholder 2"/>
          <p:cNvSpPr>
            <a:spLocks noGrp="1"/>
          </p:cNvSpPr>
          <p:nvPr>
            <p:ph idx="1"/>
          </p:nvPr>
        </p:nvSpPr>
        <p:spPr>
          <a:xfrm>
            <a:off x="696914" y="1751013"/>
            <a:ext cx="7770813" cy="4113213"/>
          </a:xfrm>
        </p:spPr>
        <p:txBody>
          <a:bodyPr/>
          <a:lstStyle/>
          <a:p>
            <a:pPr>
              <a:spcBef>
                <a:spcPts val="1200"/>
              </a:spcBef>
              <a:buFont typeface="Arial" panose="020B0604020202020204" pitchFamily="34" charset="0"/>
              <a:buChar char="•"/>
            </a:pPr>
            <a:r>
              <a:rPr lang="en-US" sz="1400" dirty="0"/>
              <a:t>Longer Range operation</a:t>
            </a:r>
          </a:p>
          <a:p>
            <a:pPr lvl="1">
              <a:spcBef>
                <a:spcPts val="1200"/>
              </a:spcBef>
              <a:buFont typeface="Arial" panose="020B0604020202020204" pitchFamily="34" charset="0"/>
              <a:buChar char="•"/>
            </a:pPr>
            <a:r>
              <a:rPr lang="en-US" sz="1400" dirty="0"/>
              <a:t>In mainstream 802.11</a:t>
            </a:r>
          </a:p>
          <a:p>
            <a:pPr>
              <a:spcBef>
                <a:spcPts val="1200"/>
              </a:spcBef>
              <a:buFont typeface="Arial" panose="020B0604020202020204" pitchFamily="34" charset="0"/>
              <a:buChar char="•"/>
            </a:pPr>
            <a:r>
              <a:rPr lang="en-US" sz="1400" dirty="0"/>
              <a:t>Lower Power operation</a:t>
            </a:r>
          </a:p>
          <a:p>
            <a:pPr lvl="1">
              <a:spcBef>
                <a:spcPts val="1200"/>
              </a:spcBef>
              <a:buFont typeface="Arial" panose="020B0604020202020204" pitchFamily="34" charset="0"/>
              <a:buChar char="•"/>
            </a:pPr>
            <a:r>
              <a:rPr lang="en-US" sz="1400" dirty="0"/>
              <a:t>Enable battery powered IoT</a:t>
            </a:r>
          </a:p>
          <a:p>
            <a:pPr>
              <a:spcBef>
                <a:spcPts val="1200"/>
              </a:spcBef>
              <a:buFont typeface="Arial" panose="020B0604020202020204" pitchFamily="34" charset="0"/>
              <a:buChar char="•"/>
            </a:pPr>
            <a:r>
              <a:rPr lang="en-US" sz="1400" dirty="0"/>
              <a:t>Integrated with mainstream networks</a:t>
            </a:r>
          </a:p>
          <a:p>
            <a:pPr lvl="1">
              <a:spcBef>
                <a:spcPts val="1200"/>
              </a:spcBef>
              <a:buFont typeface="Arial" panose="020B0604020202020204" pitchFamily="34" charset="0"/>
              <a:buChar char="•"/>
            </a:pPr>
            <a:r>
              <a:rPr lang="en-US" sz="1400" dirty="0"/>
              <a:t>Interoperable in mixed BSS case</a:t>
            </a:r>
          </a:p>
          <a:p>
            <a:pPr>
              <a:spcBef>
                <a:spcPts val="1200"/>
              </a:spcBef>
              <a:buFont typeface="Arial" panose="020B0604020202020204" pitchFamily="34" charset="0"/>
              <a:buChar char="•"/>
            </a:pPr>
            <a:r>
              <a:rPr lang="en-US" sz="1400" dirty="0"/>
              <a:t>Integrated with mainstream products</a:t>
            </a:r>
          </a:p>
          <a:p>
            <a:pPr lvl="1">
              <a:spcBef>
                <a:spcPts val="1200"/>
              </a:spcBef>
              <a:buFont typeface="Arial" panose="020B0604020202020204" pitchFamily="34" charset="0"/>
              <a:buChar char="•"/>
            </a:pPr>
            <a:r>
              <a:rPr lang="en-US" sz="1400" dirty="0"/>
              <a:t>Negligible incremental cost for implementation at an AP</a:t>
            </a:r>
          </a:p>
          <a:p>
            <a:pPr lvl="1">
              <a:spcBef>
                <a:spcPts val="1200"/>
              </a:spcBef>
              <a:buFont typeface="Arial" panose="020B0604020202020204" pitchFamily="34" charset="0"/>
              <a:buChar char="•"/>
            </a:pPr>
            <a:r>
              <a:rPr lang="en-US" sz="1400" dirty="0"/>
              <a:t>Acceptable to have a specialized low-cost silicon for LRLP STA, but the AP should be based on standard silicon.</a:t>
            </a:r>
          </a:p>
          <a:p>
            <a:pPr>
              <a:spcBef>
                <a:spcPts val="1200"/>
              </a:spcBef>
              <a:buFont typeface="Arial" panose="020B0604020202020204" pitchFamily="34" charset="0"/>
              <a:buChar char="•"/>
            </a:pPr>
            <a:r>
              <a:rPr lang="en-US" sz="1400" dirty="0"/>
              <a:t>Intended for M2M – managed impact on existing </a:t>
            </a:r>
            <a:r>
              <a:rPr lang="en-US" sz="1400" dirty="0" smtClean="0"/>
              <a:t>network</a:t>
            </a:r>
            <a:endParaRPr lang="en-US" sz="1400" dirty="0"/>
          </a:p>
          <a:p>
            <a:pPr lvl="1">
              <a:spcBef>
                <a:spcPts val="1200"/>
              </a:spcBef>
              <a:buFont typeface="Arial" panose="020B0604020202020204" pitchFamily="34" charset="0"/>
              <a:buChar char="•"/>
            </a:pPr>
            <a:r>
              <a:rPr lang="en-US" sz="1400" dirty="0"/>
              <a:t>Medium Occupancy Limit, average occupancy limit</a:t>
            </a:r>
          </a:p>
          <a:p>
            <a:pPr lvl="1">
              <a:spcBef>
                <a:spcPts val="1200"/>
              </a:spcBef>
              <a:buFont typeface="Arial" panose="020B0604020202020204" pitchFamily="34" charset="0"/>
              <a:buChar char="•"/>
            </a:pPr>
            <a:r>
              <a:rPr lang="en-US" sz="1400" dirty="0"/>
              <a:t>Other mechanisms as appropriate</a:t>
            </a:r>
          </a:p>
          <a:p>
            <a:endParaRPr lang="en-US" sz="1400"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3</a:t>
            </a:fld>
            <a:endParaRPr lang="en-GB"/>
          </a:p>
        </p:txBody>
      </p:sp>
      <p:sp>
        <p:nvSpPr>
          <p:cNvPr id="7"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
        <p:nvSpPr>
          <p:cNvPr id="8"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Tree>
    <p:extLst>
      <p:ext uri="{BB962C8B-B14F-4D97-AF65-F5344CB8AC3E}">
        <p14:creationId xmlns:p14="http://schemas.microsoft.com/office/powerpoint/2010/main" val="3459408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 Case I: Building Energy </a:t>
            </a:r>
            <a:r>
              <a:rPr lang="en-US" b="1" dirty="0"/>
              <a:t>M</a:t>
            </a:r>
            <a:r>
              <a:rPr lang="en-US" b="1" dirty="0" smtClean="0"/>
              <a:t>anagement Systems (BEMS)</a:t>
            </a:r>
            <a:endParaRPr lang="en-US" b="1" dirty="0"/>
          </a:p>
        </p:txBody>
      </p:sp>
      <p:sp>
        <p:nvSpPr>
          <p:cNvPr id="3" name="Content Placeholder 2"/>
          <p:cNvSpPr>
            <a:spLocks noGrp="1"/>
          </p:cNvSpPr>
          <p:nvPr>
            <p:ph idx="1"/>
          </p:nvPr>
        </p:nvSpPr>
        <p:spPr/>
        <p:txBody>
          <a:bodyPr>
            <a:normAutofit fontScale="55000" lnSpcReduction="20000"/>
          </a:bodyPr>
          <a:lstStyle/>
          <a:p>
            <a:pPr>
              <a:buFont typeface="Arial" panose="020B0604020202020204" pitchFamily="34" charset="0"/>
              <a:buChar char="•"/>
            </a:pPr>
            <a:r>
              <a:rPr lang="en-US" dirty="0" smtClean="0"/>
              <a:t>User: </a:t>
            </a:r>
            <a:r>
              <a:rPr lang="en-US" sz="2500" b="0" dirty="0" smtClean="0"/>
              <a:t>Owner of a multi-storied home remotely sets a dynamic temperature threshold for rooms in each floor from his office and the IoT-enabled HVACs operate to maintain desired temperature, energy efficiency, and reliability  </a:t>
            </a:r>
          </a:p>
          <a:p>
            <a:pPr>
              <a:buFont typeface="Arial" panose="020B0604020202020204" pitchFamily="34" charset="0"/>
              <a:buChar char="•"/>
            </a:pPr>
            <a:r>
              <a:rPr lang="en-US" dirty="0" smtClean="0"/>
              <a:t>Environment: </a:t>
            </a:r>
            <a:r>
              <a:rPr lang="en-US" sz="2500" b="0" dirty="0" smtClean="0"/>
              <a:t>The multi-storied home consists of an HVAC (heating, ventilation, and air conditioning) unit with embedded temperature sensors and also temperature sensors in each room. These sensors remotely monitor and control installed HVACs within buildings. The sensors connect to the IoT Gateway that deliver data directly to the cloud or local data center. </a:t>
            </a:r>
            <a:r>
              <a:rPr lang="en-US" sz="2500" b="0" dirty="0"/>
              <a:t>The cloud analyzes the collected data, as well as external data, such as weather data or grid signals, and implements changes to improve efficiency, </a:t>
            </a:r>
            <a:r>
              <a:rPr lang="en-US" sz="2500" b="0" dirty="0" smtClean="0"/>
              <a:t>comfort. The IoT network enhances the control and automation of HVACs installed in buildings and homes.  </a:t>
            </a:r>
          </a:p>
          <a:p>
            <a:pPr marL="0" indent="0"/>
            <a:r>
              <a:rPr lang="en-US" sz="2500" dirty="0" smtClean="0"/>
              <a:t>Use Case</a:t>
            </a:r>
            <a:r>
              <a:rPr lang="en-US" sz="2500" b="0" dirty="0" smtClean="0"/>
              <a:t>: </a:t>
            </a:r>
          </a:p>
          <a:p>
            <a:pPr marL="914400" lvl="1" indent="-457200">
              <a:buFont typeface="+mj-lt"/>
              <a:buAutoNum type="arabicPeriod"/>
            </a:pPr>
            <a:r>
              <a:rPr lang="en-US" sz="2400" dirty="0" smtClean="0"/>
              <a:t>Temperature sensors within  a room report </a:t>
            </a:r>
            <a:r>
              <a:rPr lang="en-US" sz="2400" dirty="0"/>
              <a:t>data at periodic intervals to the </a:t>
            </a:r>
            <a:r>
              <a:rPr lang="en-US" sz="2400" dirty="0" smtClean="0"/>
              <a:t>IoT Gateway </a:t>
            </a:r>
            <a:r>
              <a:rPr lang="en-US" sz="2400" dirty="0"/>
              <a:t>from where the data is entered into a database</a:t>
            </a:r>
            <a:r>
              <a:rPr lang="en-US" sz="2400" dirty="0" smtClean="0"/>
              <a:t>.</a:t>
            </a:r>
          </a:p>
          <a:p>
            <a:pPr marL="914400" lvl="1" indent="-457200">
              <a:buFont typeface="+mj-lt"/>
              <a:buAutoNum type="arabicPeriod"/>
            </a:pPr>
            <a:r>
              <a:rPr lang="en-US" sz="2400" dirty="0" smtClean="0"/>
              <a:t>The sensors embedded in an HVAC are connected and controlled directly to the IoT Gateway. These sensors do not communicate with the temperature sensors in rooms of a building. </a:t>
            </a:r>
          </a:p>
          <a:p>
            <a:pPr marL="914400" lvl="1" indent="-457200">
              <a:buFont typeface="+mj-lt"/>
              <a:buAutoNum type="arabicPeriod"/>
            </a:pPr>
            <a:r>
              <a:rPr lang="en-US" sz="2400" dirty="0" smtClean="0"/>
              <a:t>Temperature sensors send alarms </a:t>
            </a:r>
            <a:r>
              <a:rPr lang="en-US" sz="2400" dirty="0"/>
              <a:t>when </a:t>
            </a:r>
            <a:r>
              <a:rPr lang="en-US" sz="2400" dirty="0" smtClean="0"/>
              <a:t>the temperature exceeds a pre-defined threshold (set by the owner). </a:t>
            </a:r>
            <a:r>
              <a:rPr lang="en-US" sz="2400" dirty="0"/>
              <a:t>The alarm is then relayed by the </a:t>
            </a:r>
            <a:r>
              <a:rPr lang="en-US" sz="2400" dirty="0" smtClean="0"/>
              <a:t>IoT Gateway to </a:t>
            </a:r>
            <a:r>
              <a:rPr lang="en-US" sz="2400" dirty="0"/>
              <a:t>the </a:t>
            </a:r>
            <a:r>
              <a:rPr lang="en-US" sz="2400" dirty="0" smtClean="0"/>
              <a:t>HVAC through the embedded sensors. </a:t>
            </a:r>
          </a:p>
          <a:p>
            <a:pPr marL="914400" lvl="1" indent="-457200">
              <a:buFont typeface="+mj-lt"/>
              <a:buAutoNum type="arabicPeriod"/>
            </a:pPr>
            <a:r>
              <a:rPr lang="en-US" sz="2400" dirty="0"/>
              <a:t>The IoT Gateway utilizes data from traditional automation systems, smart meter internal electricity consumption in order to analyze the alarm communicated by temperature sensors  </a:t>
            </a:r>
          </a:p>
          <a:p>
            <a:pPr marL="914400" lvl="1" indent="-457200">
              <a:buFont typeface="+mj-lt"/>
              <a:buAutoNum type="arabicPeriod"/>
            </a:pPr>
            <a:r>
              <a:rPr lang="en-US" sz="2400" dirty="0" smtClean="0"/>
              <a:t>The HVAC takes appropriate corrective action by </a:t>
            </a:r>
            <a:r>
              <a:rPr lang="en-US" sz="2400" dirty="0" smtClean="0"/>
              <a:t>changing</a:t>
            </a:r>
            <a:r>
              <a:rPr lang="en-US" sz="2400" dirty="0" smtClean="0"/>
              <a:t> </a:t>
            </a:r>
            <a:r>
              <a:rPr lang="en-US" sz="2400" dirty="0" smtClean="0"/>
              <a:t>the temperature of the specific room from which the alarm was raised by temperature sensors </a:t>
            </a:r>
            <a:endParaRPr lang="en-US" sz="2400" dirty="0"/>
          </a:p>
          <a:p>
            <a:pPr marL="0" indent="0"/>
            <a:endParaRPr lang="en-US" sz="1800" b="0" dirty="0" smtClean="0"/>
          </a:p>
        </p:txBody>
      </p:sp>
      <p:sp>
        <p:nvSpPr>
          <p:cNvPr id="4"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5"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256537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for LRLP</a:t>
            </a:r>
            <a:endParaRPr lang="en-US" dirty="0"/>
          </a:p>
        </p:txBody>
      </p:sp>
      <p:sp>
        <p:nvSpPr>
          <p:cNvPr id="3" name="Content Placeholder 2"/>
          <p:cNvSpPr>
            <a:spLocks noGrp="1"/>
          </p:cNvSpPr>
          <p:nvPr>
            <p:ph idx="1"/>
          </p:nvPr>
        </p:nvSpPr>
        <p:spPr>
          <a:xfrm>
            <a:off x="685801" y="1751013"/>
            <a:ext cx="7770813" cy="4113213"/>
          </a:xfrm>
        </p:spPr>
        <p:txBody>
          <a:bodyPr/>
          <a:lstStyle/>
          <a:p>
            <a:pPr>
              <a:buFont typeface="Arial" panose="020B0604020202020204" pitchFamily="34" charset="0"/>
              <a:buChar char="•"/>
            </a:pPr>
            <a:r>
              <a:rPr lang="en-US" sz="1800" dirty="0" smtClean="0"/>
              <a:t>Data transmission rate: </a:t>
            </a:r>
            <a:r>
              <a:rPr lang="en-US" sz="1800" b="0" dirty="0" smtClean="0"/>
              <a:t>Low</a:t>
            </a:r>
            <a:r>
              <a:rPr lang="en-US" sz="1800" dirty="0" smtClean="0"/>
              <a:t> </a:t>
            </a:r>
            <a:r>
              <a:rPr lang="en-US" sz="1800" b="0" dirty="0"/>
              <a:t>d</a:t>
            </a:r>
            <a:r>
              <a:rPr lang="en-US" sz="1800" b="0" dirty="0" smtClean="0"/>
              <a:t>ata throughput typical of applications in sensor or actuator networks, e.g., 100kbps of limited size file transfer</a:t>
            </a:r>
            <a:r>
              <a:rPr lang="en-US" sz="1800" dirty="0" smtClean="0"/>
              <a:t> </a:t>
            </a:r>
          </a:p>
          <a:p>
            <a:pPr>
              <a:buFont typeface="Arial" panose="020B0604020202020204" pitchFamily="34" charset="0"/>
              <a:buChar char="•"/>
            </a:pPr>
            <a:r>
              <a:rPr lang="en-US" sz="1800" dirty="0" smtClean="0"/>
              <a:t>Transmission range: </a:t>
            </a:r>
            <a:r>
              <a:rPr lang="en-US" sz="1800" b="0" dirty="0" smtClean="0"/>
              <a:t>Narrow bandwidth is a key solution to achieve increase </a:t>
            </a:r>
            <a:r>
              <a:rPr lang="en-US" sz="1800" b="0" dirty="0"/>
              <a:t>t</a:t>
            </a:r>
            <a:r>
              <a:rPr lang="en-US" sz="1800" b="0" dirty="0" smtClean="0"/>
              <a:t>ransmission range, given a fixed transmit power </a:t>
            </a:r>
            <a:endParaRPr lang="en-US" sz="1800" dirty="0" smtClean="0"/>
          </a:p>
          <a:p>
            <a:pPr>
              <a:buFont typeface="Arial" panose="020B0604020202020204" pitchFamily="34" charset="0"/>
              <a:buChar char="•"/>
            </a:pPr>
            <a:r>
              <a:rPr lang="en-US" sz="1800" dirty="0" smtClean="0"/>
              <a:t>Peak power consumption: </a:t>
            </a:r>
            <a:r>
              <a:rPr lang="en-US" sz="1800" b="0" dirty="0" smtClean="0"/>
              <a:t>This metric controls the power consumption during activity periods in specified duty cycle of LRLP operation</a:t>
            </a:r>
            <a:endParaRPr lang="en-US" sz="1800" dirty="0" smtClean="0"/>
          </a:p>
          <a:p>
            <a:pPr>
              <a:buFont typeface="Arial" panose="020B0604020202020204" pitchFamily="34" charset="0"/>
              <a:buChar char="•"/>
            </a:pPr>
            <a:r>
              <a:rPr lang="en-US" sz="1800" dirty="0" smtClean="0"/>
              <a:t>Average current consumption: </a:t>
            </a:r>
            <a:r>
              <a:rPr lang="en-US" sz="1800" b="0" dirty="0" smtClean="0"/>
              <a:t>Battery life time is inversely related to this metric and is measured in mA</a:t>
            </a:r>
          </a:p>
          <a:p>
            <a:pPr lvl="1">
              <a:buFont typeface="Arial" panose="020B0604020202020204" pitchFamily="34" charset="0"/>
              <a:buChar char="•"/>
            </a:pPr>
            <a:r>
              <a:rPr lang="en-US" sz="1800" dirty="0" smtClean="0"/>
              <a:t>Lower average current consumption for a fixed battery capacity improves battery life time</a:t>
            </a:r>
          </a:p>
          <a:p>
            <a:pPr>
              <a:buFont typeface="Arial" panose="020B0604020202020204" pitchFamily="34" charset="0"/>
              <a:buChar char="•"/>
            </a:pPr>
            <a:r>
              <a:rPr lang="en-US" sz="1800" dirty="0" smtClean="0"/>
              <a:t>Battery capacity: </a:t>
            </a:r>
            <a:r>
              <a:rPr lang="en-US" sz="1800" b="0" dirty="0"/>
              <a:t>Battery life time is </a:t>
            </a:r>
            <a:r>
              <a:rPr lang="en-US" sz="1800" b="0" dirty="0" smtClean="0"/>
              <a:t>directly </a:t>
            </a:r>
            <a:r>
              <a:rPr lang="en-US" sz="1800" b="0" dirty="0"/>
              <a:t>related to this metric and is measured in </a:t>
            </a:r>
            <a:r>
              <a:rPr lang="en-US" sz="1800" b="0" dirty="0" err="1" smtClean="0"/>
              <a:t>mAh</a:t>
            </a:r>
            <a:r>
              <a:rPr lang="en-US" sz="1800" b="0" dirty="0" smtClean="0"/>
              <a:t> (mA hours)</a:t>
            </a:r>
            <a:endParaRPr lang="en-US" sz="1800" b="0" dirty="0"/>
          </a:p>
          <a:p>
            <a:pPr lvl="1">
              <a:buFont typeface="Arial" panose="020B0604020202020204" pitchFamily="34" charset="0"/>
              <a:buChar char="•"/>
            </a:pPr>
            <a:r>
              <a:rPr lang="en-US" sz="1600" dirty="0" smtClean="0"/>
              <a:t>Dependent on rate of discharging the battery (e.g., 230-240mAh at 500uA rate of discharge, while 150mAh at 3mA rate of discharge) [1] </a:t>
            </a:r>
          </a:p>
          <a:p>
            <a:pPr lvl="1">
              <a:buFont typeface="Arial" panose="020B0604020202020204" pitchFamily="34" charset="0"/>
              <a:buChar char="•"/>
            </a:pPr>
            <a:r>
              <a:rPr lang="en-US" sz="1600" dirty="0" smtClean="0"/>
              <a:t>Dependent on pulse duration (ON time of an LRLP device)</a:t>
            </a:r>
          </a:p>
          <a:p>
            <a:pPr lvl="1">
              <a:buFont typeface="Arial" panose="020B0604020202020204" pitchFamily="34" charset="0"/>
              <a:buChar char="•"/>
            </a:pPr>
            <a:endParaRPr lang="en-US" sz="1600" dirty="0" smtClean="0"/>
          </a:p>
          <a:p>
            <a:pPr>
              <a:buFont typeface="Arial" panose="020B0604020202020204" pitchFamily="34" charset="0"/>
              <a:buChar char="•"/>
            </a:pPr>
            <a:endParaRPr lang="en-US" dirty="0" smtClean="0"/>
          </a:p>
          <a:p>
            <a:endParaRPr lang="en-US"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5</a:t>
            </a:fld>
            <a:endParaRPr lang="en-GB"/>
          </a:p>
        </p:txBody>
      </p:sp>
      <p:sp>
        <p:nvSpPr>
          <p:cNvPr id="7"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8"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291119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We have </a:t>
            </a:r>
            <a:r>
              <a:rPr lang="en-US" sz="2000" dirty="0" smtClean="0"/>
              <a:t>presented an use case for LRLP operation with IoT devices in a smart building</a:t>
            </a:r>
            <a:endParaRPr lang="en-US" sz="2000"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6</a:t>
            </a:fld>
            <a:endParaRPr lang="en-GB"/>
          </a:p>
        </p:txBody>
      </p:sp>
      <p:sp>
        <p:nvSpPr>
          <p:cNvPr id="7"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8"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4065631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r>
              <a:rPr lang="en-GB" dirty="0" smtClean="0"/>
              <a:t>[1] IEEE 11-15/0775r1: Integrated Long Range Low Power Operation for IoT</a:t>
            </a:r>
          </a:p>
          <a:p>
            <a:pPr marL="0" indent="0"/>
            <a:endParaRPr lang="en-GB" dirty="0" smtClean="0"/>
          </a:p>
          <a:p>
            <a:pPr>
              <a:buFont typeface="Arial" panose="020B0604020202020204" pitchFamily="34" charset="0"/>
              <a:buChar char="•"/>
            </a:pPr>
            <a:endParaRPr lang="en-GB" dirty="0" smtClean="0"/>
          </a:p>
          <a:p>
            <a:endParaRPr lang="en-GB" dirty="0" smtClean="0"/>
          </a:p>
          <a:p>
            <a:endParaRPr lang="en-US"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7</a:t>
            </a:fld>
            <a:endParaRPr lang="en-GB"/>
          </a:p>
        </p:txBody>
      </p:sp>
      <p:sp>
        <p:nvSpPr>
          <p:cNvPr id="7" name="Footer Placeholder 4"/>
          <p:cNvSpPr>
            <a:spLocks noGrp="1"/>
          </p:cNvSpPr>
          <p:nvPr>
            <p:ph type="ftr" idx="11"/>
          </p:nvPr>
        </p:nvSpPr>
        <p:spPr>
          <a:xfrm>
            <a:off x="5357818" y="6475414"/>
            <a:ext cx="3184520" cy="180975"/>
          </a:xfrm>
        </p:spPr>
        <p:txBody>
          <a:bodyPr/>
          <a:lstStyle/>
          <a:p>
            <a:r>
              <a:rPr lang="en-GB" dirty="0" smtClean="0"/>
              <a:t>Chittabrata Ghosh, Intel</a:t>
            </a:r>
            <a:endParaRPr lang="en-GB" dirty="0"/>
          </a:p>
        </p:txBody>
      </p:sp>
      <p:sp>
        <p:nvSpPr>
          <p:cNvPr id="9" name="Date Placeholder 3"/>
          <p:cNvSpPr>
            <a:spLocks noGrp="1"/>
          </p:cNvSpPr>
          <p:nvPr>
            <p:ph type="dt" idx="10"/>
          </p:nvPr>
        </p:nvSpPr>
        <p:spPr>
          <a:xfrm>
            <a:off x="696914" y="333375"/>
            <a:ext cx="1874823" cy="273051"/>
          </a:xfrm>
        </p:spPr>
        <p:txBody>
          <a:bodyPr/>
          <a:lstStyle/>
          <a:p>
            <a:r>
              <a:rPr lang="en-US" dirty="0" smtClean="0"/>
              <a:t>September 2015</a:t>
            </a:r>
            <a:endParaRPr lang="en-GB" dirty="0"/>
          </a:p>
        </p:txBody>
      </p:sp>
    </p:spTree>
    <p:extLst>
      <p:ext uri="{BB962C8B-B14F-4D97-AF65-F5344CB8AC3E}">
        <p14:creationId xmlns:p14="http://schemas.microsoft.com/office/powerpoint/2010/main" val="75372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2011_Aruba_template">
  <a:themeElements>
    <a:clrScheme name="Aruba">
      <a:dk1>
        <a:srgbClr val="000000"/>
      </a:dk1>
      <a:lt1>
        <a:srgbClr val="FFFFFF"/>
      </a:lt1>
      <a:dk2>
        <a:srgbClr val="000000"/>
      </a:dk2>
      <a:lt2>
        <a:srgbClr val="808080"/>
      </a:lt2>
      <a:accent1>
        <a:srgbClr val="F79823"/>
      </a:accent1>
      <a:accent2>
        <a:srgbClr val="8E988D"/>
      </a:accent2>
      <a:accent3>
        <a:srgbClr val="B9971A"/>
      </a:accent3>
      <a:accent4>
        <a:srgbClr val="6A82AA"/>
      </a:accent4>
      <a:accent5>
        <a:srgbClr val="807C63"/>
      </a:accent5>
      <a:accent6>
        <a:srgbClr val="B6AF12"/>
      </a:accent6>
      <a:hlink>
        <a:srgbClr val="404040"/>
      </a:hlink>
      <a:folHlink>
        <a:srgbClr val="BFBF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Aruba-2011-Template-Mktg">
  <a:themeElements>
    <a:clrScheme name="Aruba">
      <a:dk1>
        <a:srgbClr val="000000"/>
      </a:dk1>
      <a:lt1>
        <a:srgbClr val="FFFFFF"/>
      </a:lt1>
      <a:dk2>
        <a:srgbClr val="000000"/>
      </a:dk2>
      <a:lt2>
        <a:srgbClr val="808080"/>
      </a:lt2>
      <a:accent1>
        <a:srgbClr val="F8981E"/>
      </a:accent1>
      <a:accent2>
        <a:srgbClr val="8E988D"/>
      </a:accent2>
      <a:accent3>
        <a:srgbClr val="B9971A"/>
      </a:accent3>
      <a:accent4>
        <a:srgbClr val="6A82AA"/>
      </a:accent4>
      <a:accent5>
        <a:srgbClr val="807C63"/>
      </a:accent5>
      <a:accent6>
        <a:srgbClr val="B6AF12"/>
      </a:accent6>
      <a:hlink>
        <a:srgbClr val="404040"/>
      </a:hlink>
      <a:folHlink>
        <a:srgbClr val="BFBF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Aruba-2011-Template-Mktg">
  <a:themeElements>
    <a:clrScheme name="Aruba">
      <a:dk1>
        <a:srgbClr val="000000"/>
      </a:dk1>
      <a:lt1>
        <a:srgbClr val="FFFFFF"/>
      </a:lt1>
      <a:dk2>
        <a:srgbClr val="000000"/>
      </a:dk2>
      <a:lt2>
        <a:srgbClr val="808080"/>
      </a:lt2>
      <a:accent1>
        <a:srgbClr val="F8981E"/>
      </a:accent1>
      <a:accent2>
        <a:srgbClr val="8E988D"/>
      </a:accent2>
      <a:accent3>
        <a:srgbClr val="B9971A"/>
      </a:accent3>
      <a:accent4>
        <a:srgbClr val="6A82AA"/>
      </a:accent4>
      <a:accent5>
        <a:srgbClr val="807C63"/>
      </a:accent5>
      <a:accent6>
        <a:srgbClr val="B6AF12"/>
      </a:accent6>
      <a:hlink>
        <a:srgbClr val="404040"/>
      </a:hlink>
      <a:folHlink>
        <a:srgbClr val="BFBF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5937</TotalTime>
  <Words>672</Words>
  <Application>Microsoft Office PowerPoint</Application>
  <PresentationFormat>On-screen Show (4:3)</PresentationFormat>
  <Paragraphs>69</Paragraphs>
  <Slides>7</Slides>
  <Notes>1</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7</vt:i4>
      </vt:variant>
    </vt:vector>
  </HeadingPairs>
  <TitlesOfParts>
    <vt:vector size="20" baseType="lpstr">
      <vt:lpstr>Arial Unicode MS</vt:lpstr>
      <vt:lpstr>MS Gothic</vt:lpstr>
      <vt:lpstr>ＭＳ Ｐゴシック</vt:lpstr>
      <vt:lpstr>Arial</vt:lpstr>
      <vt:lpstr>Lucida Grande</vt:lpstr>
      <vt:lpstr>Times</vt:lpstr>
      <vt:lpstr>Times New Roman</vt:lpstr>
      <vt:lpstr>Verdana</vt:lpstr>
      <vt:lpstr>802-11-Submission</vt:lpstr>
      <vt:lpstr>2011_Aruba_template</vt:lpstr>
      <vt:lpstr>1_Aruba-2011-Template-Mktg</vt:lpstr>
      <vt:lpstr>Aruba-2011-Template-Mktg</vt:lpstr>
      <vt:lpstr>Document</vt:lpstr>
      <vt:lpstr>Use Case of LRLP Operation for IoT  </vt:lpstr>
      <vt:lpstr>Contents of this Contribution</vt:lpstr>
      <vt:lpstr>Long Range Low Power Operation</vt:lpstr>
      <vt:lpstr>Use Case I: Building Energy Management Systems (BEMS)</vt:lpstr>
      <vt:lpstr>Metrics for LRLP</vt:lpstr>
      <vt:lpstr>Summary</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Mode Definitions</dc:title>
  <dc:creator>Chittabrata Ghosh (Intel)</dc:creator>
  <cp:lastModifiedBy>Ghosh, Chittabrata</cp:lastModifiedBy>
  <cp:revision>126</cp:revision>
  <cp:lastPrinted>1601-01-01T00:00:00Z</cp:lastPrinted>
  <dcterms:created xsi:type="dcterms:W3CDTF">2014-05-13T18:39:25Z</dcterms:created>
  <dcterms:modified xsi:type="dcterms:W3CDTF">2015-09-14T00:31:30Z</dcterms:modified>
</cp:coreProperties>
</file>