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  <p:sldMasterId id="2147483681" r:id="rId3"/>
    <p:sldMasterId id="2147483701" r:id="rId4"/>
  </p:sldMasterIdLst>
  <p:notesMasterIdLst>
    <p:notesMasterId r:id="rId15"/>
  </p:notesMasterIdLst>
  <p:handoutMasterIdLst>
    <p:handoutMasterId r:id="rId16"/>
  </p:handoutMasterIdLst>
  <p:sldIdLst>
    <p:sldId id="269" r:id="rId5"/>
    <p:sldId id="270" r:id="rId6"/>
    <p:sldId id="286" r:id="rId7"/>
    <p:sldId id="284" r:id="rId8"/>
    <p:sldId id="289" r:id="rId9"/>
    <p:sldId id="285" r:id="rId10"/>
    <p:sldId id="287" r:id="rId11"/>
    <p:sldId id="288" r:id="rId12"/>
    <p:sldId id="278" r:id="rId13"/>
    <p:sldId id="281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>
      <p:cViewPr varScale="1">
        <p:scale>
          <a:sx n="81" d="100"/>
          <a:sy n="81" d="100"/>
        </p:scale>
        <p:origin x="100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688738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4" descr="log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6659563"/>
            <a:ext cx="600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25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679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120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84334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D8BAAA59-19F1-1440-B974-E0DC7495DCE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9/13/2015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10C91197-2CED-814E-A0F5-84C3B4C884E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84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" y="0"/>
            <a:ext cx="9140834" cy="203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2" name="Picture 11" descr="Aruba¨_Networks_newLogo-[C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9" name="Picture 18" descr="Aruba¨_Networks_newLogo-[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ltGray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6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ansition Slide - New Swoos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-3581" y="0"/>
            <a:ext cx="91475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658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818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317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3294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405232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/>
              <a:ea typeface="ＭＳ Ｐゴシック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9" y="5958648"/>
            <a:ext cx="621846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52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331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2974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853994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7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ea typeface="ＭＳ Ｐゴシック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012D06-F38B-4356-A24A-00D85CA6255C}" type="slidenum">
              <a:rPr lang="en-US" sz="100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pPr algn="ctr"/>
              <a:t>‹#›</a:t>
            </a:fld>
            <a:endParaRPr lang="en-US" sz="1000" dirty="0">
              <a:solidFill>
                <a:srgbClr val="80808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9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8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802.11-15/1108r0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79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Technical Feasibility for LRLP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2015-09-14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5284"/>
              </p:ext>
            </p:extLst>
          </p:nvPr>
        </p:nvGraphicFramePr>
        <p:xfrm>
          <a:off x="609600" y="3581400"/>
          <a:ext cx="75819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Document" r:id="rId4" imgW="8622727" imgH="4172453" progId="Word.Document.8">
                  <p:embed/>
                </p:oleObj>
              </mc:Choice>
              <mc:Fallback>
                <p:oleObj name="Document" r:id="rId4" imgW="8622727" imgH="4172453" progId="Word.Document.8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7581900" cy="367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[1] IEEE 11-15/0775r1: Integrated Long Range Low Power Operation for IoT</a:t>
            </a:r>
          </a:p>
          <a:p>
            <a:pPr marL="0" indent="0"/>
            <a:r>
              <a:rPr lang="en-GB" dirty="0" smtClean="0"/>
              <a:t>[2] </a:t>
            </a:r>
            <a:r>
              <a:rPr lang="en-US" altLang="ko-KR" dirty="0">
                <a:ea typeface="SimSun" panose="02010600030101010101" pitchFamily="2" charset="-122"/>
              </a:rPr>
              <a:t>C. Ghosh et. al., “</a:t>
            </a:r>
            <a:r>
              <a:rPr lang="en-US" altLang="ko-KR" dirty="0">
                <a:ea typeface="MS Gothic" panose="020B0609070205080204" pitchFamily="49" charset="-128"/>
                <a:cs typeface="Arial Unicode MS" panose="020B0604020202020204" pitchFamily="34" charset="-128"/>
              </a:rPr>
              <a:t>Sleep states in-IEEE 802.11ax Simulation Scenarios,” IEEE 11-15-314r2, March </a:t>
            </a:r>
            <a:r>
              <a:rPr lang="en-US" altLang="ko-KR" dirty="0" smtClean="0">
                <a:ea typeface="MS Gothic" panose="020B0609070205080204" pitchFamily="49" charset="-128"/>
                <a:cs typeface="Arial Unicode MS" panose="020B0604020202020204" pitchFamily="34" charset="-128"/>
              </a:rPr>
              <a:t>2015 </a:t>
            </a:r>
            <a:endParaRPr lang="en-US" altLang="ko-KR" dirty="0">
              <a:ea typeface="SimSun" panose="02010600030101010101" pitchFamily="2" charset="-122"/>
            </a:endParaRPr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this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Introduction to LRLP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Integration with legacy 802.11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ower consumption </a:t>
            </a:r>
            <a:r>
              <a:rPr lang="en-US" dirty="0"/>
              <a:t>r</a:t>
            </a:r>
            <a:r>
              <a:rPr lang="en-US" dirty="0" smtClean="0"/>
              <a:t>equirements </a:t>
            </a:r>
          </a:p>
          <a:p>
            <a:pPr marL="0" indent="0"/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3400"/>
            <a:ext cx="7770813" cy="1065213"/>
          </a:xfrm>
        </p:spPr>
        <p:txBody>
          <a:bodyPr/>
          <a:lstStyle/>
          <a:p>
            <a:r>
              <a:rPr lang="en-US" dirty="0" smtClean="0"/>
              <a:t>Long Range Low Power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4" y="1751013"/>
            <a:ext cx="7770813" cy="4113213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Longer Range operation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 mainstream 802.11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Lower Power operation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Enable battery powered IoT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Integrated with mainstream networks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Interoperable in mixed BSS case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Integrated with mainstream products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Negligible incremental cost for implementation at an AP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Acceptable to have a specialized low-cost silicon for LRLP STA, but the AP should be based on standard silicon.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Intended for M2M – managed impact on existing </a:t>
            </a:r>
            <a:r>
              <a:rPr lang="en-US" sz="1400" dirty="0" smtClean="0"/>
              <a:t>network</a:t>
            </a:r>
            <a:endParaRPr lang="en-US" sz="1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Medium Occupancy Limit, average occupancy limit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Other mechanisms as appropriate</a:t>
            </a:r>
          </a:p>
          <a:p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5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446194"/>
            <a:ext cx="8229600" cy="11582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Usage Configuration (20MHz + LRLP) BSS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90038" y="262125"/>
            <a:ext cx="1874823" cy="27305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</a:rPr>
              <a:t>September 2015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502280" y="6475414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                                        Chittabrata Ghosh, Intel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62813" t="25000" r="5625" b="16000"/>
          <a:stretch>
            <a:fillRect/>
          </a:stretch>
        </p:blipFill>
        <p:spPr bwMode="auto">
          <a:xfrm>
            <a:off x="685800" y="1600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8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446194"/>
            <a:ext cx="8229600" cy="11582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Integration with Legacy 802.11 Devices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524000"/>
            <a:ext cx="8228012" cy="456776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LRLP STA not required to support legacy 20MHz </a:t>
            </a:r>
            <a:r>
              <a:rPr lang="en-US" b="0" dirty="0" err="1" smtClean="0">
                <a:solidFill>
                  <a:schemeClr val="tx1"/>
                </a:solidFill>
              </a:rPr>
              <a:t>Tx</a:t>
            </a:r>
            <a:r>
              <a:rPr lang="en-US" b="0" dirty="0" smtClean="0">
                <a:solidFill>
                  <a:schemeClr val="tx1"/>
                </a:solidFill>
              </a:rPr>
              <a:t> or Rx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I.e. No detection or transmission of legacy preambles required for LRLP STA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LRLP AP will be required to support legacy 20MHz </a:t>
            </a:r>
            <a:r>
              <a:rPr lang="en-US" b="0" dirty="0" err="1" smtClean="0">
                <a:solidFill>
                  <a:schemeClr val="tx1"/>
                </a:solidFill>
              </a:rPr>
              <a:t>Tx</a:t>
            </a:r>
            <a:r>
              <a:rPr lang="en-US" b="0" dirty="0" smtClean="0">
                <a:solidFill>
                  <a:schemeClr val="tx1"/>
                </a:solidFill>
              </a:rPr>
              <a:t> &amp; Rx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LRLP AP will…</a:t>
            </a:r>
          </a:p>
          <a:p>
            <a:pPr lvl="2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Perform CCA and legacy network access</a:t>
            </a:r>
          </a:p>
          <a:p>
            <a:pPr lvl="2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Protect DL LRLP transmissions using legacy preambles</a:t>
            </a:r>
          </a:p>
          <a:p>
            <a:pPr lvl="2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Protect UL LRLP transmissions using legacy preambles and triggering UL from LRLP STAs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Example LRLP concept…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90038" y="262125"/>
            <a:ext cx="1874823" cy="27305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</a:rPr>
              <a:t>September 2015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502280" y="6475414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                                        Chittabrata Ghosh, Intel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105400"/>
            <a:ext cx="7315200" cy="126736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914400" y="5029200"/>
            <a:ext cx="91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007661" y="5334000"/>
            <a:ext cx="149753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24248" y="4800600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wideband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2514" y="506977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narrowband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494210"/>
            <a:ext cx="8229600" cy="11582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LRLP Power Consumption Targets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188" y="1604435"/>
            <a:ext cx="8228012" cy="1976966"/>
          </a:xfrm>
        </p:spPr>
        <p:txBody>
          <a:bodyPr/>
          <a:lstStyle/>
          <a:p>
            <a:pPr marL="0" indent="0"/>
            <a:r>
              <a:rPr lang="en-US" sz="2000" b="0" dirty="0" smtClean="0">
                <a:solidFill>
                  <a:schemeClr val="tx1"/>
                </a:solidFill>
              </a:rPr>
              <a:t>Narrowband (</a:t>
            </a:r>
            <a:r>
              <a:rPr lang="en-US" sz="2000" b="0" i="1" dirty="0" smtClean="0">
                <a:solidFill>
                  <a:schemeClr val="tx1"/>
                </a:solidFill>
              </a:rPr>
              <a:t>e.g</a:t>
            </a:r>
            <a:r>
              <a:rPr lang="en-US" sz="2000" b="0" dirty="0" smtClean="0">
                <a:solidFill>
                  <a:schemeClr val="tx1"/>
                </a:solidFill>
              </a:rPr>
              <a:t>., 2MHz) + low MCS only transceiver design can allow power reduction compared to legacy 20MHz transceiver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Rx expected to be able to achieve significant reduction (E.g. &gt;50% reduction)</a:t>
            </a:r>
          </a:p>
          <a:p>
            <a:pPr lvl="1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Tx</a:t>
            </a:r>
            <a:r>
              <a:rPr lang="en-US" sz="1600" b="0" dirty="0" smtClean="0">
                <a:solidFill>
                  <a:schemeClr val="tx1"/>
                </a:solidFill>
              </a:rPr>
              <a:t> reductions expected to be more modest (assuming equivalent </a:t>
            </a:r>
            <a:r>
              <a:rPr lang="en-US" sz="1600" b="0" dirty="0" err="1" smtClean="0">
                <a:solidFill>
                  <a:schemeClr val="tx1"/>
                </a:solidFill>
              </a:rPr>
              <a:t>Tx</a:t>
            </a:r>
            <a:r>
              <a:rPr lang="en-US" sz="1600" b="0" dirty="0" smtClean="0">
                <a:solidFill>
                  <a:schemeClr val="tx1"/>
                </a:solidFill>
              </a:rPr>
              <a:t> power: &gt;10dBm)</a:t>
            </a:r>
          </a:p>
          <a:p>
            <a:pPr lvl="1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Listen (LRLP Preamble detect + preamble decode) will target most significant reductions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90038" y="269175"/>
            <a:ext cx="1874823" cy="27305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</a:rPr>
              <a:t>September 2015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502280" y="6475414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                                        Chittabrata Ghosh,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90038" y="3376986"/>
            <a:ext cx="8228012" cy="2629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71C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b="0" kern="0" dirty="0" smtClean="0">
                <a:solidFill>
                  <a:schemeClr val="tx1"/>
                </a:solidFill>
              </a:rPr>
              <a:t>Implications of Coin Cell Battery operated LRLP STAs…</a:t>
            </a:r>
            <a:endParaRPr lang="en-US" b="0" kern="0" dirty="0" smtClean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r>
              <a:rPr lang="en-US" sz="1600" kern="0" dirty="0" err="1" smtClean="0">
                <a:solidFill>
                  <a:schemeClr val="tx1"/>
                </a:solidFill>
              </a:rPr>
              <a:t>Tx</a:t>
            </a:r>
            <a:r>
              <a:rPr lang="en-US" sz="1600" kern="0" dirty="0" smtClean="0">
                <a:solidFill>
                  <a:schemeClr val="tx1"/>
                </a:solidFill>
              </a:rPr>
              <a:t> state power consumption targeting a ~50% reduction by lowering transmit power to 0dBm</a:t>
            </a:r>
          </a:p>
          <a:p>
            <a:pPr marL="685800" lvl="1">
              <a:buFontTx/>
              <a:buChar char="-"/>
            </a:pPr>
            <a:r>
              <a:rPr lang="en-US" sz="1600" kern="0" dirty="0" smtClean="0">
                <a:solidFill>
                  <a:schemeClr val="tx1"/>
                </a:solidFill>
              </a:rPr>
              <a:t>Reduced range LRLP STA designs expected to be able to meet coin cell battery peak power limitations.</a:t>
            </a:r>
          </a:p>
          <a:p>
            <a:pPr marL="685800" lvl="1">
              <a:buFontTx/>
              <a:buChar char="-"/>
            </a:pPr>
            <a:r>
              <a:rPr lang="en-US" sz="1600" kern="0" dirty="0" smtClean="0">
                <a:solidFill>
                  <a:schemeClr val="tx1"/>
                </a:solidFill>
              </a:rPr>
              <a:t>Average Power for reasonable coin cell battery life still a challenge.  What’s needed?</a:t>
            </a:r>
          </a:p>
          <a:p>
            <a:pPr marL="1085850" lvl="2">
              <a:buFontTx/>
              <a:buChar char="-"/>
            </a:pPr>
            <a:r>
              <a:rPr lang="en-US" sz="1400" kern="0" dirty="0" smtClean="0">
                <a:solidFill>
                  <a:schemeClr val="tx1"/>
                </a:solidFill>
              </a:rPr>
              <a:t>Highly optimized beacons and keep alive protocols</a:t>
            </a:r>
          </a:p>
          <a:p>
            <a:pPr marL="1085850" lvl="2">
              <a:buFontTx/>
              <a:buChar char="-"/>
            </a:pPr>
            <a:r>
              <a:rPr lang="en-US" sz="1400" kern="0" dirty="0" smtClean="0">
                <a:solidFill>
                  <a:schemeClr val="tx1"/>
                </a:solidFill>
              </a:rPr>
              <a:t>Extended listen intervals to maximize deep sleep occupancy</a:t>
            </a:r>
            <a:endParaRPr lang="en-US" sz="1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494210"/>
            <a:ext cx="8229600" cy="11582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LRLP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Power Consumption Targets 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90038" y="269175"/>
            <a:ext cx="1874823" cy="27305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</a:rPr>
              <a:t>September 2015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502280" y="6475414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                                        Chittabrata Ghosh,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371600"/>
            <a:ext cx="8228012" cy="502920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Implications of Coin Cell Battery operated LRLP STAs…</a:t>
            </a:r>
            <a:endParaRPr lang="en-US" dirty="0" smtClean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Example </a:t>
            </a:r>
            <a:r>
              <a:rPr lang="en-US" b="0" dirty="0" smtClean="0">
                <a:solidFill>
                  <a:schemeClr val="tx1"/>
                </a:solidFill>
              </a:rPr>
              <a:t>Coin Cell Battery Properties</a:t>
            </a:r>
          </a:p>
          <a:p>
            <a:pPr marL="1085850" lvl="2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Nominal Voltage: 3.0V</a:t>
            </a:r>
          </a:p>
          <a:p>
            <a:pPr marL="1085850" lvl="2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Typical Capacity: 240mAh </a:t>
            </a:r>
          </a:p>
          <a:p>
            <a:pPr marL="1085850" lvl="2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Duty Cycled Peak Power: ~144mW (60mA @ 2.4V)</a:t>
            </a:r>
          </a:p>
          <a:p>
            <a:pPr marL="1085850" lvl="2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Average Power Consumption for 1yr Battery Life: ~60uW</a:t>
            </a:r>
            <a:endParaRPr lang="en-US" b="0" dirty="0" smtClean="0">
              <a:solidFill>
                <a:schemeClr val="tx1"/>
              </a:solidFill>
            </a:endParaRPr>
          </a:p>
          <a:p>
            <a:pPr marL="1085850" lvl="2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LRLP </a:t>
            </a:r>
            <a:r>
              <a:rPr lang="en-US" b="0" dirty="0" err="1" smtClean="0">
                <a:solidFill>
                  <a:schemeClr val="tx1"/>
                </a:solidFill>
              </a:rPr>
              <a:t>Tx</a:t>
            </a:r>
            <a:r>
              <a:rPr lang="en-US" b="0" dirty="0" smtClean="0">
                <a:solidFill>
                  <a:schemeClr val="tx1"/>
                </a:solidFill>
              </a:rPr>
              <a:t> power consumption at full range (264mW) expected to be major bottleneck for coi</a:t>
            </a:r>
            <a:r>
              <a:rPr lang="en-US" dirty="0" smtClean="0">
                <a:solidFill>
                  <a:schemeClr val="tx1"/>
                </a:solidFill>
              </a:rPr>
              <a:t>n cell battery operation</a:t>
            </a:r>
          </a:p>
          <a:p>
            <a:pPr marL="1085850" lvl="2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Reduced range w/ </a:t>
            </a:r>
            <a:r>
              <a:rPr lang="en-US" dirty="0" err="1" smtClean="0">
                <a:solidFill>
                  <a:schemeClr val="tx1"/>
                </a:solidFill>
              </a:rPr>
              <a:t>Tx</a:t>
            </a:r>
            <a:r>
              <a:rPr lang="en-US" dirty="0" smtClean="0">
                <a:solidFill>
                  <a:schemeClr val="tx1"/>
                </a:solidFill>
              </a:rPr>
              <a:t> power at 0dBm possible mitigation for peak power issue</a:t>
            </a:r>
            <a:endParaRPr lang="en-US" b="0" dirty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685800" lvl="1"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0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55879"/>
            <a:ext cx="8229600" cy="115824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LRLP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Comprehensive Current Consumption Targets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90038" y="269175"/>
            <a:ext cx="1874823" cy="27305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smtClean="0">
                <a:solidFill>
                  <a:schemeClr val="tx1"/>
                </a:solidFill>
              </a:rPr>
              <a:t>September 2015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502280" y="6475414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                                        Chittabrata Ghosh, Intel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38886"/>
              </p:ext>
            </p:extLst>
          </p:nvPr>
        </p:nvGraphicFramePr>
        <p:xfrm>
          <a:off x="534988" y="1981200"/>
          <a:ext cx="8150225" cy="338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297"/>
                <a:gridCol w="1803738"/>
                <a:gridCol w="2538595"/>
                <a:gridCol w="2538595"/>
              </a:tblGrid>
              <a:tr h="1142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Power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 Current Consumption [mA]</a:t>
                      </a:r>
                      <a:r>
                        <a:rPr lang="en-US" sz="1400" baseline="0" dirty="0" smtClean="0"/>
                        <a:t> – Legacy 20MHz Transceiver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 Current Consumption [mA]</a:t>
                      </a:r>
                      <a:r>
                        <a:rPr lang="en-US" sz="1400" baseline="0" dirty="0" smtClean="0"/>
                        <a:t> – LRLP STA Transceiver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(LRLP Full Range: </a:t>
                      </a:r>
                      <a:r>
                        <a:rPr lang="en-US" sz="1400" baseline="0" dirty="0" err="1" smtClean="0"/>
                        <a:t>Tx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Pwr</a:t>
                      </a:r>
                      <a:r>
                        <a:rPr lang="en-US" sz="1400" baseline="0" dirty="0" smtClean="0"/>
                        <a:t> &gt;10dBm)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 Current Consumption [mA]</a:t>
                      </a:r>
                      <a:r>
                        <a:rPr lang="en-US" sz="1400" baseline="0" dirty="0" smtClean="0"/>
                        <a:t> – LRLP STA Transceiver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(LRLP Full Range: </a:t>
                      </a:r>
                      <a:r>
                        <a:rPr lang="en-US" sz="1400" baseline="0" dirty="0" err="1" smtClean="0"/>
                        <a:t>Tx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Pwr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=0dBm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  <a:tr h="448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Transmit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120</a:t>
                      </a:r>
                      <a:endParaRPr lang="en-US" sz="1400" b="1" dirty="0"/>
                    </a:p>
                  </a:txBody>
                  <a:tcPr/>
                </a:tc>
              </a:tr>
              <a:tr h="448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Receive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&lt;50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&lt;50</a:t>
                      </a:r>
                      <a:endParaRPr lang="en-US" sz="1400" b="1" dirty="0"/>
                    </a:p>
                  </a:txBody>
                  <a:tcPr/>
                </a:tc>
              </a:tr>
              <a:tr h="448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Listen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&lt;5</a:t>
                      </a:r>
                      <a:endParaRPr lang="en-US" sz="1400" b="1" dirty="0"/>
                    </a:p>
                  </a:txBody>
                  <a:tcPr/>
                </a:tc>
              </a:tr>
              <a:tr h="448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Shallow Sleep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&lt;0.9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&lt;0.9</a:t>
                      </a:r>
                      <a:endParaRPr lang="en-US" sz="1400" b="1" dirty="0"/>
                    </a:p>
                  </a:txBody>
                  <a:tcPr/>
                </a:tc>
              </a:tr>
              <a:tr h="448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Deep Sleep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03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have </a:t>
            </a:r>
            <a:r>
              <a:rPr lang="en-US" sz="2000" dirty="0" smtClean="0"/>
              <a:t>presented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level concept for LRLP integration with legacy 802.11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Initial power consumption targets for LRLP only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Introduction to analysis of challenges for coin cell operated LRLP only STA designs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6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2011_Aruba_template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79823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8766</TotalTime>
  <Words>687</Words>
  <Application>Microsoft Office PowerPoint</Application>
  <PresentationFormat>On-screen Show (4:3)</PresentationFormat>
  <Paragraphs>128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 Unicode MS</vt:lpstr>
      <vt:lpstr>MS Gothic</vt:lpstr>
      <vt:lpstr>ＭＳ Ｐゴシック</vt:lpstr>
      <vt:lpstr>SimSun</vt:lpstr>
      <vt:lpstr>Arial</vt:lpstr>
      <vt:lpstr>Intel Clear</vt:lpstr>
      <vt:lpstr>Lucida Grande</vt:lpstr>
      <vt:lpstr>Times</vt:lpstr>
      <vt:lpstr>Times New Roman</vt:lpstr>
      <vt:lpstr>Verdana</vt:lpstr>
      <vt:lpstr>802-11-Submission</vt:lpstr>
      <vt:lpstr>2011_Aruba_template</vt:lpstr>
      <vt:lpstr>1_Aruba-2011-Template-Mktg</vt:lpstr>
      <vt:lpstr>Aruba-2011-Template-Mktg</vt:lpstr>
      <vt:lpstr>Document</vt:lpstr>
      <vt:lpstr>Technical Feasibility for LRLP  </vt:lpstr>
      <vt:lpstr>Contents of this Contribution</vt:lpstr>
      <vt:lpstr>Long Range Low Power Operation</vt:lpstr>
      <vt:lpstr>Usage Configuration (20MHz + LRLP) BSS</vt:lpstr>
      <vt:lpstr>Integration with Legacy 802.11 Devices</vt:lpstr>
      <vt:lpstr>LRLP Power Consumption Targets </vt:lpstr>
      <vt:lpstr>LRLP Power Consumption Targets </vt:lpstr>
      <vt:lpstr>LRLP Comprehensive Current Consumption Targets</vt:lpstr>
      <vt:lpstr>Summary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Mode Definitions</dc:title>
  <dc:creator>Chittabrata Ghosh (Intel)</dc:creator>
  <cp:lastModifiedBy>Ghosh, Chittabrata</cp:lastModifiedBy>
  <cp:revision>150</cp:revision>
  <cp:lastPrinted>1601-01-01T00:00:00Z</cp:lastPrinted>
  <dcterms:created xsi:type="dcterms:W3CDTF">2014-05-13T18:39:25Z</dcterms:created>
  <dcterms:modified xsi:type="dcterms:W3CDTF">2015-09-13T16:41:45Z</dcterms:modified>
</cp:coreProperties>
</file>