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29" r:id="rId2"/>
    <p:sldId id="339" r:id="rId3"/>
    <p:sldId id="340" r:id="rId4"/>
    <p:sldId id="341" r:id="rId5"/>
    <p:sldId id="342" r:id="rId6"/>
    <p:sldId id="343" r:id="rId7"/>
    <p:sldId id="344" r:id="rId8"/>
    <p:sldId id="350" r:id="rId9"/>
    <p:sldId id="330" r:id="rId10"/>
    <p:sldId id="331" r:id="rId11"/>
    <p:sldId id="356" r:id="rId12"/>
    <p:sldId id="361" r:id="rId13"/>
    <p:sldId id="360" r:id="rId14"/>
    <p:sldId id="364" r:id="rId15"/>
    <p:sldId id="358" r:id="rId16"/>
    <p:sldId id="362" r:id="rId17"/>
    <p:sldId id="363" r:id="rId18"/>
    <p:sldId id="337" r:id="rId19"/>
    <p:sldId id="354" r:id="rId20"/>
    <p:sldId id="355" r:id="rId21"/>
    <p:sldId id="357" r:id="rId2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7" autoAdjust="0"/>
    <p:restoredTop sz="91095" autoAdjust="0"/>
  </p:normalViewPr>
  <p:slideViewPr>
    <p:cSldViewPr>
      <p:cViewPr varScale="1">
        <p:scale>
          <a:sx n="81" d="100"/>
          <a:sy n="81" d="100"/>
        </p:scale>
        <p:origin x="120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22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7991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21946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7BF78-E068-4D7A-BA43-2F17388C433A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244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7BF78-E068-4D7A-BA43-2F17388C433A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764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67BF78-E068-4D7A-BA43-2F17388C433A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213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60379" y="6475413"/>
            <a:ext cx="218354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Kiseon Ryu, et al. (LG Electronics)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13909" y="6475413"/>
            <a:ext cx="193001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dirty="0" smtClean="0"/>
              <a:t>Chittabrata Ghosh, et al. (Intel)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4189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802.11-15/1107r0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2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Power Save with Random Access</a:t>
            </a:r>
            <a:endParaRPr lang="zh-CN" altLang="en-US" kern="0" dirty="0"/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685800" y="2057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2015-09-14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914400" y="2514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305684"/>
              </p:ext>
            </p:extLst>
          </p:nvPr>
        </p:nvGraphicFramePr>
        <p:xfrm>
          <a:off x="762000" y="2971800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Chittabrata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Mission College Blvd.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Santa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Clara, CA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95054,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1-415-244-8904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Laurent Cariou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Yaron Alpert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yaron.alpert@intel.com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Avi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Mansour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avi.mansour@intel.com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986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UL MU features in 11ax PAR and SFD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ko-KR" sz="2000" dirty="0" smtClean="0"/>
              <a:t>In the 11ax PAR [1], </a:t>
            </a:r>
          </a:p>
          <a:p>
            <a:pPr lvl="1"/>
            <a:r>
              <a:rPr lang="en-US" altLang="ko-KR" sz="1800" dirty="0"/>
              <a:t>This project may include the capability to handle multiple simultaneous communications in both the spatial and frequency domains, in both the UL and DL.</a:t>
            </a:r>
            <a:endParaRPr lang="ko-KR" altLang="ko-KR" sz="1800" dirty="0"/>
          </a:p>
          <a:p>
            <a:r>
              <a:rPr lang="en-GB" sz="2000" dirty="0" smtClean="0"/>
              <a:t>We have introduced the random access mechanism with Trigger frames using OFDMA [2]</a:t>
            </a:r>
          </a:p>
          <a:p>
            <a:pPr lvl="1"/>
            <a:r>
              <a:rPr lang="en-GB" sz="1600" b="0" i="1" dirty="0" smtClean="0"/>
              <a:t>The </a:t>
            </a:r>
            <a:r>
              <a:rPr lang="en-GB" sz="1600" b="0" i="1" dirty="0"/>
              <a:t>spec shall define a Trigger frame that allocates resources for random access. </a:t>
            </a:r>
            <a:r>
              <a:rPr lang="en-GB" sz="1600" b="0" i="1" dirty="0" smtClean="0"/>
              <a:t>[3]</a:t>
            </a:r>
          </a:p>
          <a:p>
            <a:r>
              <a:rPr lang="en-US" sz="2000" dirty="0" smtClean="0"/>
              <a:t>In this contribution, we introduce the power saving features for the random access mechanism</a:t>
            </a:r>
            <a:endParaRPr lang="en-US" sz="2000" dirty="0"/>
          </a:p>
          <a:p>
            <a:pPr marL="457200" lvl="1" indent="0">
              <a:buNone/>
            </a:pPr>
            <a:endParaRPr lang="ko-KR" altLang="en-US" sz="16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31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Illustration of Random Access with TF-R with Existing UL MU Procedure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 bwMode="auto">
          <a:xfrm flipV="1">
            <a:off x="1447800" y="4818845"/>
            <a:ext cx="6096000" cy="453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ectangle 7"/>
          <p:cNvSpPr/>
          <p:nvPr/>
        </p:nvSpPr>
        <p:spPr bwMode="auto">
          <a:xfrm>
            <a:off x="2743200" y="3170713"/>
            <a:ext cx="609600" cy="165267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743200" y="3132133"/>
            <a:ext cx="609600" cy="34290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RU 1 AID 0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743200" y="3464766"/>
            <a:ext cx="609600" cy="348853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RU 2  AID 0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2745430" y="3804659"/>
            <a:ext cx="609600" cy="34325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RU 3 AID 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363712" y="2423606"/>
            <a:ext cx="18150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Trigger Frame (TF-R) </a:t>
            </a:r>
          </a:p>
          <a:p>
            <a:r>
              <a:rPr lang="en-US" sz="1400" dirty="0" smtClean="0"/>
              <a:t>(random access)</a:t>
            </a:r>
            <a:endParaRPr lang="en-US" sz="1400" dirty="0"/>
          </a:p>
        </p:txBody>
      </p:sp>
      <p:sp>
        <p:nvSpPr>
          <p:cNvPr id="4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 bwMode="auto">
          <a:xfrm flipV="1">
            <a:off x="2062350" y="3962364"/>
            <a:ext cx="470492" cy="713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8" name="Rectangle 57"/>
          <p:cNvSpPr/>
          <p:nvPr/>
        </p:nvSpPr>
        <p:spPr bwMode="auto">
          <a:xfrm>
            <a:off x="4976750" y="4419600"/>
            <a:ext cx="585850" cy="4047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 ACK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3579423" y="4408026"/>
            <a:ext cx="1143000" cy="41081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PPDU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aseline="0" dirty="0" smtClean="0"/>
              <a:t>    (STA</a:t>
            </a:r>
            <a:r>
              <a:rPr lang="en-US" dirty="0" smtClean="0"/>
              <a:t> 1</a:t>
            </a:r>
            <a:r>
              <a:rPr lang="en-US" baseline="0" dirty="0" smtClean="0"/>
              <a:t>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3577448" y="3998025"/>
            <a:ext cx="1143000" cy="41081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  <a:r>
              <a:rPr kumimoji="0" lang="en-US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PPDU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aseline="0" dirty="0" smtClean="0"/>
              <a:t>    (STA</a:t>
            </a:r>
            <a:r>
              <a:rPr lang="en-US" dirty="0" smtClean="0"/>
              <a:t> 2</a:t>
            </a:r>
            <a:r>
              <a:rPr lang="en-US" baseline="0" dirty="0" smtClean="0"/>
              <a:t>)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Oval 71"/>
          <p:cNvSpPr/>
          <p:nvPr/>
        </p:nvSpPr>
        <p:spPr bwMode="auto">
          <a:xfrm>
            <a:off x="2626425" y="3105741"/>
            <a:ext cx="822093" cy="365048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4" name="Straight Arrow Connector 73"/>
          <p:cNvCxnSpPr/>
          <p:nvPr/>
        </p:nvCxnSpPr>
        <p:spPr bwMode="auto">
          <a:xfrm flipV="1">
            <a:off x="2031671" y="3206701"/>
            <a:ext cx="560768" cy="1065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6" name="Rectangle 35"/>
          <p:cNvSpPr/>
          <p:nvPr/>
        </p:nvSpPr>
        <p:spPr bwMode="auto">
          <a:xfrm>
            <a:off x="2748150" y="4137695"/>
            <a:ext cx="609600" cy="34325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RU 4 AID 0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2743454" y="4480950"/>
            <a:ext cx="609600" cy="343255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RU 5 AID 0</a:t>
            </a:r>
          </a:p>
        </p:txBody>
      </p:sp>
      <p:sp>
        <p:nvSpPr>
          <p:cNvPr id="45" name="Oval 44"/>
          <p:cNvSpPr/>
          <p:nvPr/>
        </p:nvSpPr>
        <p:spPr bwMode="auto">
          <a:xfrm>
            <a:off x="2604092" y="3803824"/>
            <a:ext cx="844426" cy="36458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3000" y="3313232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 2 selects RU 1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371600" y="403413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 1 selects RU 3</a:t>
            </a:r>
            <a:endParaRPr lang="en-US" dirty="0"/>
          </a:p>
        </p:txBody>
      </p:sp>
      <p:sp>
        <p:nvSpPr>
          <p:cNvPr id="23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2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43680"/>
            <a:ext cx="7772400" cy="1066800"/>
          </a:xfrm>
        </p:spPr>
        <p:txBody>
          <a:bodyPr/>
          <a:lstStyle/>
          <a:p>
            <a:r>
              <a:rPr lang="en-US" dirty="0" smtClean="0"/>
              <a:t>Target Transmission Time for Scheduled TF-Rs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We propose to define a TF-R Start Time, a target transmission time of a TF-R with RUs allocated for random access </a:t>
            </a:r>
          </a:p>
          <a:p>
            <a:r>
              <a:rPr lang="en-US" sz="1800" dirty="0" smtClean="0"/>
              <a:t>AP includes TF-R Start Time(s) of one or more scheduled TF-Rs in Beacon frame</a:t>
            </a:r>
          </a:p>
          <a:p>
            <a:r>
              <a:rPr lang="en-US" sz="1800" dirty="0" smtClean="0"/>
              <a:t>PS STAs receive Beacon frame upon wake up and decode the value in the TF-R Start Time</a:t>
            </a:r>
          </a:p>
          <a:p>
            <a:r>
              <a:rPr lang="en-US" sz="1800" dirty="0" smtClean="0"/>
              <a:t>PS STAs doze till the expiration of TF-R Start Time indicated in Beacon</a:t>
            </a:r>
          </a:p>
          <a:p>
            <a:pPr lvl="1"/>
            <a:r>
              <a:rPr lang="en-US" sz="1600" dirty="0" smtClean="0"/>
              <a:t>Scheduling information in Beacon assists STAs to optimize power consumption with reduced time in Listen state  </a:t>
            </a:r>
          </a:p>
          <a:p>
            <a:pPr lvl="1"/>
            <a:r>
              <a:rPr lang="en-US" sz="1600" dirty="0" smtClean="0"/>
              <a:t>Value of TF-R Start Time assists PS STAs not to decode Trigger frame(s) that do not allow random access </a:t>
            </a:r>
          </a:p>
          <a:p>
            <a:pPr lvl="1"/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20726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12</a:t>
            </a:r>
            <a:endParaRPr lang="en-US" dirty="0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0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 bwMode="auto">
          <a:xfrm>
            <a:off x="1623385" y="3166902"/>
            <a:ext cx="6044959" cy="1307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" name="Rectangle 5"/>
          <p:cNvSpPr/>
          <p:nvPr/>
        </p:nvSpPr>
        <p:spPr bwMode="auto">
          <a:xfrm>
            <a:off x="4129231" y="2551444"/>
            <a:ext cx="395936" cy="61480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200" dirty="0" smtClean="0">
                <a:latin typeface="+mj-lt"/>
                <a:cs typeface="Arial" pitchFamily="34" charset="0"/>
              </a:rPr>
              <a:t>TF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187624" y="3111583"/>
            <a:ext cx="198772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AP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1623385" y="2551444"/>
            <a:ext cx="212311" cy="61480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1800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510714" y="2381859"/>
            <a:ext cx="421589" cy="1384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900" dirty="0" smtClean="0"/>
              <a:t>Beacon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1623385" y="2767685"/>
            <a:ext cx="212311" cy="203865"/>
          </a:xfrm>
          <a:prstGeom prst="rect">
            <a:avLst/>
          </a:prstGeom>
          <a:gradFill flip="none" rotWithShape="1">
            <a:gsLst>
              <a:gs pos="5000">
                <a:schemeClr val="accent2"/>
              </a:gs>
              <a:gs pos="95000">
                <a:schemeClr val="accent1"/>
              </a:gs>
            </a:gsLst>
            <a:lin ang="16200000" scaled="0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1800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66560" y="2798268"/>
            <a:ext cx="914486" cy="1384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900" b="1" dirty="0" smtClean="0"/>
              <a:t>TF-R Start Time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6997586" y="2551747"/>
            <a:ext cx="405081" cy="614802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200" dirty="0" smtClean="0">
                <a:latin typeface="+mj-lt"/>
                <a:cs typeface="Arial" pitchFamily="34" charset="0"/>
              </a:rPr>
              <a:t>TF-R</a:t>
            </a:r>
          </a:p>
        </p:txBody>
      </p:sp>
      <p:cxnSp>
        <p:nvCxnSpPr>
          <p:cNvPr id="56" name="Straight Arrow Connector 55"/>
          <p:cNvCxnSpPr/>
          <p:nvPr/>
        </p:nvCxnSpPr>
        <p:spPr bwMode="auto">
          <a:xfrm>
            <a:off x="1889386" y="2120638"/>
            <a:ext cx="4940300" cy="0"/>
          </a:xfrm>
          <a:prstGeom prst="straightConnector1">
            <a:avLst/>
          </a:prstGeom>
          <a:solidFill>
            <a:schemeClr val="bg1"/>
          </a:solidFill>
          <a:ln w="19050" cap="flat" cmpd="sng" algn="ctr">
            <a:solidFill>
              <a:srgbClr val="C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7" name="TextBox 56"/>
          <p:cNvSpPr txBox="1"/>
          <p:nvPr/>
        </p:nvSpPr>
        <p:spPr>
          <a:xfrm>
            <a:off x="3059832" y="1878356"/>
            <a:ext cx="3037562" cy="21544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400" b="1" dirty="0" smtClean="0"/>
              <a:t>TF-R Start Time</a:t>
            </a:r>
          </a:p>
        </p:txBody>
      </p:sp>
      <p:cxnSp>
        <p:nvCxnSpPr>
          <p:cNvPr id="69" name="Straight Connector 68"/>
          <p:cNvCxnSpPr/>
          <p:nvPr/>
        </p:nvCxnSpPr>
        <p:spPr bwMode="auto">
          <a:xfrm>
            <a:off x="1619672" y="4685502"/>
            <a:ext cx="6044959" cy="1307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0" name="TextBox 69"/>
          <p:cNvSpPr txBox="1"/>
          <p:nvPr/>
        </p:nvSpPr>
        <p:spPr>
          <a:xfrm>
            <a:off x="623834" y="4480511"/>
            <a:ext cx="833563" cy="369332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/>
              <a:t>STA 1</a:t>
            </a:r>
          </a:p>
          <a:p>
            <a:pPr algn="ctr"/>
            <a:r>
              <a:rPr lang="en-US" sz="1200" dirty="0" smtClean="0">
                <a:latin typeface="+mn-lt"/>
              </a:rPr>
              <a:t>(</a:t>
            </a:r>
            <a:r>
              <a:rPr lang="en-US" dirty="0" smtClean="0">
                <a:latin typeface="+mn-lt"/>
              </a:rPr>
              <a:t>Power Save</a:t>
            </a:r>
            <a:r>
              <a:rPr lang="en-US" sz="1200" dirty="0" smtClean="0">
                <a:latin typeface="+mn-lt"/>
              </a:rPr>
              <a:t>)</a:t>
            </a:r>
          </a:p>
        </p:txBody>
      </p:sp>
      <p:cxnSp>
        <p:nvCxnSpPr>
          <p:cNvPr id="72" name="Straight Arrow Connector 71"/>
          <p:cNvCxnSpPr/>
          <p:nvPr/>
        </p:nvCxnSpPr>
        <p:spPr bwMode="auto">
          <a:xfrm flipV="1">
            <a:off x="7449295" y="4480511"/>
            <a:ext cx="0" cy="204991"/>
          </a:xfrm>
          <a:prstGeom prst="straightConnector1">
            <a:avLst/>
          </a:prstGeom>
          <a:solidFill>
            <a:schemeClr val="bg1"/>
          </a:solidFill>
          <a:ln w="28575" cap="flat" cmpd="sng" algn="ctr">
            <a:solidFill>
              <a:srgbClr val="990033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1" name="Straight Arrow Connector 70"/>
          <p:cNvCxnSpPr/>
          <p:nvPr/>
        </p:nvCxnSpPr>
        <p:spPr bwMode="auto">
          <a:xfrm>
            <a:off x="7402668" y="3259883"/>
            <a:ext cx="234080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8" name="Straight Arrow Connector 77"/>
          <p:cNvCxnSpPr/>
          <p:nvPr/>
        </p:nvCxnSpPr>
        <p:spPr bwMode="auto">
          <a:xfrm flipV="1">
            <a:off x="7452320" y="5026951"/>
            <a:ext cx="0" cy="204991"/>
          </a:xfrm>
          <a:prstGeom prst="straightConnector1">
            <a:avLst/>
          </a:prstGeom>
          <a:solidFill>
            <a:schemeClr val="bg1"/>
          </a:solidFill>
          <a:ln w="28575" cap="flat" cmpd="sng" algn="ctr">
            <a:solidFill>
              <a:srgbClr val="990033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4" name="Straight Connector 83"/>
          <p:cNvCxnSpPr/>
          <p:nvPr/>
        </p:nvCxnSpPr>
        <p:spPr bwMode="auto">
          <a:xfrm>
            <a:off x="7402668" y="3254787"/>
            <a:ext cx="0" cy="2612613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86" name="Straight Connector 85"/>
          <p:cNvCxnSpPr/>
          <p:nvPr/>
        </p:nvCxnSpPr>
        <p:spPr bwMode="auto">
          <a:xfrm>
            <a:off x="7646943" y="3254787"/>
            <a:ext cx="0" cy="2612613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87" name="Straight Connector 86"/>
          <p:cNvCxnSpPr/>
          <p:nvPr/>
        </p:nvCxnSpPr>
        <p:spPr bwMode="auto">
          <a:xfrm>
            <a:off x="1611344" y="5218336"/>
            <a:ext cx="6044959" cy="1307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8" name="TextBox 87"/>
          <p:cNvSpPr txBox="1"/>
          <p:nvPr/>
        </p:nvSpPr>
        <p:spPr>
          <a:xfrm>
            <a:off x="646604" y="4995600"/>
            <a:ext cx="833563" cy="369332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/>
              <a:t>STA 2</a:t>
            </a:r>
          </a:p>
          <a:p>
            <a:pPr algn="ctr"/>
            <a:r>
              <a:rPr lang="en-US" sz="1200" dirty="0" smtClean="0">
                <a:latin typeface="+mn-lt"/>
              </a:rPr>
              <a:t>(</a:t>
            </a:r>
            <a:r>
              <a:rPr lang="en-US" dirty="0" smtClean="0">
                <a:latin typeface="+mn-lt"/>
              </a:rPr>
              <a:t>Power Save</a:t>
            </a:r>
            <a:r>
              <a:rPr lang="en-US" sz="1200" dirty="0" smtClean="0">
                <a:latin typeface="+mn-lt"/>
              </a:rPr>
              <a:t>)</a:t>
            </a:r>
          </a:p>
        </p:txBody>
      </p:sp>
      <p:cxnSp>
        <p:nvCxnSpPr>
          <p:cNvPr id="31" name="Straight Arrow Connector 30"/>
          <p:cNvCxnSpPr/>
          <p:nvPr/>
        </p:nvCxnSpPr>
        <p:spPr bwMode="auto">
          <a:xfrm>
            <a:off x="7417307" y="4827728"/>
            <a:ext cx="238404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rgbClr val="00B05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6576117" y="4321154"/>
            <a:ext cx="108012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800" dirty="0" smtClean="0">
                <a:latin typeface="+mn-lt"/>
              </a:rPr>
              <a:t>Random Sub-channel Selection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6997587" y="5275456"/>
            <a:ext cx="108012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800" dirty="0" smtClean="0">
                <a:latin typeface="+mn-lt"/>
              </a:rPr>
              <a:t>Random Sub-channel Selection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7655711" y="4998344"/>
            <a:ext cx="660705" cy="21576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900" dirty="0" smtClean="0">
                <a:latin typeface="+mj-lt"/>
                <a:cs typeface="Arial" pitchFamily="34" charset="0"/>
              </a:rPr>
              <a:t>UL Data</a:t>
            </a:r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4294967295"/>
          </p:nvPr>
        </p:nvSpPr>
        <p:spPr>
          <a:xfrm>
            <a:off x="176400" y="6429600"/>
            <a:ext cx="176330" cy="123111"/>
          </a:xfrm>
          <a:prstGeom prst="rect">
            <a:avLst/>
          </a:prstGeom>
        </p:spPr>
        <p:txBody>
          <a:bodyPr/>
          <a:lstStyle/>
          <a:p>
            <a:fld id="{0B7D6025-75AC-4E77-BBF3-EEC50D0FA14C}" type="slidenum">
              <a:rPr lang="de-DE" smtClean="0">
                <a:solidFill>
                  <a:srgbClr val="FFFFFF"/>
                </a:solidFill>
              </a:rPr>
              <a:pPr/>
              <a:t>13</a:t>
            </a:fld>
            <a:endParaRPr lang="de-DE" dirty="0">
              <a:solidFill>
                <a:srgbClr val="FFFFFF"/>
              </a:solidFill>
            </a:endParaRPr>
          </a:p>
        </p:txBody>
      </p:sp>
      <p:cxnSp>
        <p:nvCxnSpPr>
          <p:cNvPr id="95" name="Straight Arrow Connector 94"/>
          <p:cNvCxnSpPr/>
          <p:nvPr/>
        </p:nvCxnSpPr>
        <p:spPr bwMode="auto">
          <a:xfrm>
            <a:off x="1835696" y="4180670"/>
            <a:ext cx="5581611" cy="0"/>
          </a:xfrm>
          <a:prstGeom prst="straightConnector1">
            <a:avLst/>
          </a:prstGeom>
          <a:solidFill>
            <a:schemeClr val="bg1"/>
          </a:solidFill>
          <a:ln w="1905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3598718" y="4232864"/>
            <a:ext cx="1114813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Doze time</a:t>
            </a:r>
          </a:p>
        </p:txBody>
      </p:sp>
      <p:sp>
        <p:nvSpPr>
          <p:cNvPr id="91" name="슬라이드 번호 개체 틀 6"/>
          <p:cNvSpPr>
            <a:spLocks noGrp="1"/>
          </p:cNvSpPr>
          <p:nvPr>
            <p:ph type="sldNum" sz="quarter" idx="11"/>
          </p:nvPr>
        </p:nvSpPr>
        <p:spPr>
          <a:xfrm>
            <a:off x="4316754" y="6475413"/>
            <a:ext cx="509755" cy="184666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Slide 13</a:t>
            </a:r>
          </a:p>
        </p:txBody>
      </p:sp>
      <p:cxnSp>
        <p:nvCxnSpPr>
          <p:cNvPr id="100" name="Straight Arrow Connector 99"/>
          <p:cNvCxnSpPr/>
          <p:nvPr/>
        </p:nvCxnSpPr>
        <p:spPr bwMode="auto">
          <a:xfrm>
            <a:off x="1889386" y="5643666"/>
            <a:ext cx="5513281" cy="0"/>
          </a:xfrm>
          <a:prstGeom prst="straightConnector1">
            <a:avLst/>
          </a:prstGeom>
          <a:solidFill>
            <a:schemeClr val="bg1"/>
          </a:solidFill>
          <a:ln w="1905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03" name="TextBox 102"/>
          <p:cNvSpPr txBox="1"/>
          <p:nvPr/>
        </p:nvSpPr>
        <p:spPr>
          <a:xfrm>
            <a:off x="4302724" y="5422835"/>
            <a:ext cx="1114813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Doze time</a:t>
            </a:r>
          </a:p>
        </p:txBody>
      </p:sp>
      <p:sp>
        <p:nvSpPr>
          <p:cNvPr id="104" name="Rectangle 103"/>
          <p:cNvSpPr/>
          <p:nvPr/>
        </p:nvSpPr>
        <p:spPr bwMode="auto">
          <a:xfrm>
            <a:off x="7655818" y="4464751"/>
            <a:ext cx="660705" cy="21576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900" dirty="0" smtClean="0">
                <a:latin typeface="+mj-lt"/>
                <a:cs typeface="Arial" pitchFamily="34" charset="0"/>
              </a:rPr>
              <a:t>UL Data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793666" y="3251249"/>
            <a:ext cx="14350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(no random access)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6699803" y="3365771"/>
            <a:ext cx="1191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(random access)</a:t>
            </a:r>
            <a:endParaRPr lang="en-US" dirty="0"/>
          </a:p>
        </p:txBody>
      </p:sp>
      <p:sp>
        <p:nvSpPr>
          <p:cNvPr id="38" name="바닥글 개체 틀 4"/>
          <p:cNvSpPr txBox="1">
            <a:spLocks/>
          </p:cNvSpPr>
          <p:nvPr/>
        </p:nvSpPr>
        <p:spPr bwMode="auto">
          <a:xfrm>
            <a:off x="6613909" y="6475413"/>
            <a:ext cx="193001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40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  <p:sp>
        <p:nvSpPr>
          <p:cNvPr id="44" name="Title 2"/>
          <p:cNvSpPr>
            <a:spLocks noGrp="1"/>
          </p:cNvSpPr>
          <p:nvPr>
            <p:ph type="title"/>
          </p:nvPr>
        </p:nvSpPr>
        <p:spPr>
          <a:xfrm>
            <a:off x="454024" y="597944"/>
            <a:ext cx="8438455" cy="889000"/>
          </a:xfrm>
        </p:spPr>
        <p:txBody>
          <a:bodyPr/>
          <a:lstStyle/>
          <a:p>
            <a:r>
              <a:rPr lang="en-US" sz="2400" dirty="0" smtClean="0"/>
              <a:t>Illustration of Signaling Single Scheduled TF-R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08190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 bwMode="auto">
          <a:xfrm flipV="1">
            <a:off x="1623385" y="2830882"/>
            <a:ext cx="6080122" cy="16398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" name="Rectangle 5"/>
          <p:cNvSpPr/>
          <p:nvPr/>
        </p:nvSpPr>
        <p:spPr bwMode="auto">
          <a:xfrm>
            <a:off x="2586713" y="2231822"/>
            <a:ext cx="406568" cy="61480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200" dirty="0" smtClean="0">
                <a:latin typeface="+mj-lt"/>
                <a:cs typeface="Arial" pitchFamily="34" charset="0"/>
              </a:rPr>
              <a:t>TF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187624" y="2791961"/>
            <a:ext cx="198772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AP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1623385" y="2231822"/>
            <a:ext cx="212311" cy="61480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1800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510714" y="2062237"/>
            <a:ext cx="421589" cy="1384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900" dirty="0" smtClean="0"/>
              <a:t>Beacon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1623385" y="2448063"/>
            <a:ext cx="212311" cy="203865"/>
          </a:xfrm>
          <a:prstGeom prst="rect">
            <a:avLst/>
          </a:prstGeom>
          <a:gradFill flip="none" rotWithShape="1">
            <a:gsLst>
              <a:gs pos="5000">
                <a:schemeClr val="accent2"/>
              </a:gs>
              <a:gs pos="95000">
                <a:schemeClr val="accent1"/>
              </a:gs>
            </a:gsLst>
            <a:lin ang="16200000" scaled="0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1800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66560" y="2411510"/>
            <a:ext cx="914486" cy="1384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900" b="1" dirty="0" smtClean="0"/>
              <a:t>TF-R Start Time 1</a:t>
            </a:r>
          </a:p>
        </p:txBody>
      </p:sp>
      <p:cxnSp>
        <p:nvCxnSpPr>
          <p:cNvPr id="56" name="Straight Arrow Connector 55"/>
          <p:cNvCxnSpPr/>
          <p:nvPr/>
        </p:nvCxnSpPr>
        <p:spPr bwMode="auto">
          <a:xfrm flipV="1">
            <a:off x="1876159" y="1940999"/>
            <a:ext cx="2224024" cy="1072"/>
          </a:xfrm>
          <a:prstGeom prst="straightConnector1">
            <a:avLst/>
          </a:prstGeom>
          <a:solidFill>
            <a:schemeClr val="bg1"/>
          </a:solidFill>
          <a:ln w="19050" cap="flat" cmpd="sng" algn="ctr">
            <a:solidFill>
              <a:srgbClr val="C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7" name="TextBox 56"/>
          <p:cNvSpPr txBox="1"/>
          <p:nvPr/>
        </p:nvSpPr>
        <p:spPr>
          <a:xfrm>
            <a:off x="1318414" y="1719564"/>
            <a:ext cx="3037562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b="1" dirty="0" smtClean="0"/>
              <a:t>TF-R Start Time 1</a:t>
            </a:r>
          </a:p>
        </p:txBody>
      </p:sp>
      <p:cxnSp>
        <p:nvCxnSpPr>
          <p:cNvPr id="69" name="Straight Connector 68"/>
          <p:cNvCxnSpPr/>
          <p:nvPr/>
        </p:nvCxnSpPr>
        <p:spPr bwMode="auto">
          <a:xfrm>
            <a:off x="1619672" y="4365880"/>
            <a:ext cx="6044959" cy="1307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2" name="Straight Arrow Connector 71"/>
          <p:cNvCxnSpPr/>
          <p:nvPr/>
        </p:nvCxnSpPr>
        <p:spPr bwMode="auto">
          <a:xfrm flipV="1">
            <a:off x="4562396" y="4160889"/>
            <a:ext cx="0" cy="204991"/>
          </a:xfrm>
          <a:prstGeom prst="straightConnector1">
            <a:avLst/>
          </a:prstGeom>
          <a:solidFill>
            <a:schemeClr val="bg1"/>
          </a:solidFill>
          <a:ln w="28575" cap="flat" cmpd="sng" algn="ctr">
            <a:solidFill>
              <a:srgbClr val="990033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1" name="Straight Arrow Connector 70"/>
          <p:cNvCxnSpPr/>
          <p:nvPr/>
        </p:nvCxnSpPr>
        <p:spPr bwMode="auto">
          <a:xfrm>
            <a:off x="4505050" y="3108779"/>
            <a:ext cx="234080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84" name="Straight Connector 83"/>
          <p:cNvCxnSpPr/>
          <p:nvPr/>
        </p:nvCxnSpPr>
        <p:spPr bwMode="auto">
          <a:xfrm>
            <a:off x="4505050" y="2884294"/>
            <a:ext cx="0" cy="2612613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86" name="Straight Connector 85"/>
          <p:cNvCxnSpPr/>
          <p:nvPr/>
        </p:nvCxnSpPr>
        <p:spPr bwMode="auto">
          <a:xfrm>
            <a:off x="4729421" y="2884294"/>
            <a:ext cx="0" cy="2612613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87" name="Straight Connector 86"/>
          <p:cNvCxnSpPr/>
          <p:nvPr/>
        </p:nvCxnSpPr>
        <p:spPr bwMode="auto">
          <a:xfrm>
            <a:off x="1619671" y="4867853"/>
            <a:ext cx="6044959" cy="1307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3723952" y="3913361"/>
            <a:ext cx="108012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800" dirty="0" smtClean="0">
                <a:latin typeface="+mn-lt"/>
              </a:rPr>
              <a:t>Random Sub-channel Selection</a:t>
            </a:r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4294967295"/>
          </p:nvPr>
        </p:nvSpPr>
        <p:spPr>
          <a:xfrm>
            <a:off x="176400" y="6429600"/>
            <a:ext cx="176330" cy="123111"/>
          </a:xfrm>
          <a:prstGeom prst="rect">
            <a:avLst/>
          </a:prstGeom>
        </p:spPr>
        <p:txBody>
          <a:bodyPr/>
          <a:lstStyle/>
          <a:p>
            <a:fld id="{0B7D6025-75AC-4E77-BBF3-EEC50D0FA14C}" type="slidenum">
              <a:rPr lang="de-DE" smtClean="0">
                <a:solidFill>
                  <a:srgbClr val="FFFFFF"/>
                </a:solidFill>
              </a:rPr>
              <a:pPr/>
              <a:t>14</a:t>
            </a:fld>
            <a:endParaRPr lang="de-DE" dirty="0">
              <a:solidFill>
                <a:srgbClr val="FFFFFF"/>
              </a:solidFill>
            </a:endParaRPr>
          </a:p>
        </p:txBody>
      </p:sp>
      <p:cxnSp>
        <p:nvCxnSpPr>
          <p:cNvPr id="95" name="Straight Arrow Connector 94"/>
          <p:cNvCxnSpPr/>
          <p:nvPr/>
        </p:nvCxnSpPr>
        <p:spPr bwMode="auto">
          <a:xfrm flipV="1">
            <a:off x="1889386" y="3777071"/>
            <a:ext cx="2034542" cy="1963"/>
          </a:xfrm>
          <a:prstGeom prst="straightConnector1">
            <a:avLst/>
          </a:prstGeom>
          <a:solidFill>
            <a:schemeClr val="bg1"/>
          </a:solidFill>
          <a:ln w="1905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2227274" y="3851026"/>
            <a:ext cx="1114813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Doze time</a:t>
            </a:r>
          </a:p>
        </p:txBody>
      </p:sp>
      <p:sp>
        <p:nvSpPr>
          <p:cNvPr id="91" name="슬라이드 번호 개체 틀 6"/>
          <p:cNvSpPr>
            <a:spLocks noGrp="1"/>
          </p:cNvSpPr>
          <p:nvPr>
            <p:ph type="sldNum" sz="quarter" idx="11"/>
          </p:nvPr>
        </p:nvSpPr>
        <p:spPr>
          <a:xfrm>
            <a:off x="4316754" y="6475413"/>
            <a:ext cx="509755" cy="184666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Slide 17</a:t>
            </a:r>
          </a:p>
        </p:txBody>
      </p:sp>
      <p:cxnSp>
        <p:nvCxnSpPr>
          <p:cNvPr id="100" name="Straight Arrow Connector 99"/>
          <p:cNvCxnSpPr/>
          <p:nvPr/>
        </p:nvCxnSpPr>
        <p:spPr bwMode="auto">
          <a:xfrm>
            <a:off x="1858557" y="4787068"/>
            <a:ext cx="2034542" cy="1"/>
          </a:xfrm>
          <a:prstGeom prst="straightConnector1">
            <a:avLst/>
          </a:prstGeom>
          <a:solidFill>
            <a:schemeClr val="bg1"/>
          </a:solidFill>
          <a:ln w="1905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03" name="TextBox 102"/>
          <p:cNvSpPr txBox="1"/>
          <p:nvPr/>
        </p:nvSpPr>
        <p:spPr>
          <a:xfrm>
            <a:off x="2326207" y="4530221"/>
            <a:ext cx="1114813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Doze time</a:t>
            </a:r>
          </a:p>
        </p:txBody>
      </p:sp>
      <p:sp>
        <p:nvSpPr>
          <p:cNvPr id="104" name="Rectangle 103"/>
          <p:cNvSpPr/>
          <p:nvPr/>
        </p:nvSpPr>
        <p:spPr bwMode="auto">
          <a:xfrm>
            <a:off x="4743294" y="4163543"/>
            <a:ext cx="530329" cy="21006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900" dirty="0" smtClean="0">
                <a:latin typeface="+mj-lt"/>
                <a:cs typeface="Arial" pitchFamily="34" charset="0"/>
              </a:rPr>
              <a:t>UL Data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12947" y="2852096"/>
            <a:ext cx="13837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(no random access)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3616969" y="2818506"/>
            <a:ext cx="1191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(random access)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 bwMode="auto">
          <a:xfrm>
            <a:off x="4100183" y="2231822"/>
            <a:ext cx="405081" cy="614802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200" dirty="0" smtClean="0">
                <a:latin typeface="+mj-lt"/>
                <a:cs typeface="Arial" pitchFamily="34" charset="0"/>
              </a:rPr>
              <a:t>TF-R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6792757" y="2217626"/>
            <a:ext cx="405081" cy="614802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200" dirty="0" smtClean="0">
                <a:latin typeface="+mj-lt"/>
                <a:cs typeface="Arial" pitchFamily="34" charset="0"/>
              </a:rPr>
              <a:t>TF-R</a:t>
            </a:r>
          </a:p>
        </p:txBody>
      </p:sp>
      <p:cxnSp>
        <p:nvCxnSpPr>
          <p:cNvPr id="64" name="Straight Connector 63"/>
          <p:cNvCxnSpPr/>
          <p:nvPr/>
        </p:nvCxnSpPr>
        <p:spPr bwMode="auto">
          <a:xfrm>
            <a:off x="1650771" y="5557338"/>
            <a:ext cx="6044959" cy="1307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8" name="Straight Arrow Connector 67"/>
          <p:cNvCxnSpPr/>
          <p:nvPr/>
        </p:nvCxnSpPr>
        <p:spPr bwMode="auto">
          <a:xfrm flipV="1">
            <a:off x="4546948" y="5351862"/>
            <a:ext cx="0" cy="204991"/>
          </a:xfrm>
          <a:prstGeom prst="straightConnector1">
            <a:avLst/>
          </a:prstGeom>
          <a:solidFill>
            <a:schemeClr val="bg1"/>
          </a:solidFill>
          <a:ln w="28575" cap="flat" cmpd="sng" algn="ctr">
            <a:solidFill>
              <a:srgbClr val="990033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0" name="Straight Arrow Connector 79"/>
          <p:cNvCxnSpPr/>
          <p:nvPr/>
        </p:nvCxnSpPr>
        <p:spPr bwMode="auto">
          <a:xfrm>
            <a:off x="1882652" y="5445223"/>
            <a:ext cx="2034542" cy="1"/>
          </a:xfrm>
          <a:prstGeom prst="straightConnector1">
            <a:avLst/>
          </a:prstGeom>
          <a:solidFill>
            <a:schemeClr val="bg1"/>
          </a:solidFill>
          <a:ln w="1905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2298112" y="5183140"/>
            <a:ext cx="1114813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Doze time</a:t>
            </a:r>
          </a:p>
        </p:txBody>
      </p:sp>
      <p:sp>
        <p:nvSpPr>
          <p:cNvPr id="96" name="Rectangle 95"/>
          <p:cNvSpPr/>
          <p:nvPr/>
        </p:nvSpPr>
        <p:spPr bwMode="auto">
          <a:xfrm>
            <a:off x="4753594" y="5348422"/>
            <a:ext cx="547019" cy="21576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900" dirty="0" smtClean="0">
                <a:latin typeface="+mj-lt"/>
                <a:cs typeface="Arial" pitchFamily="34" charset="0"/>
              </a:rPr>
              <a:t>UL Data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3714532" y="5053652"/>
            <a:ext cx="108012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800" dirty="0" smtClean="0">
                <a:latin typeface="+mn-lt"/>
              </a:rPr>
              <a:t>Random Sub-channel Selection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658516" y="2563910"/>
            <a:ext cx="914486" cy="1384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900" b="1" dirty="0" smtClean="0"/>
              <a:t>TF-R Start Time 2</a:t>
            </a:r>
          </a:p>
        </p:txBody>
      </p:sp>
      <p:cxnSp>
        <p:nvCxnSpPr>
          <p:cNvPr id="94" name="Straight Arrow Connector 93"/>
          <p:cNvCxnSpPr/>
          <p:nvPr/>
        </p:nvCxnSpPr>
        <p:spPr bwMode="auto">
          <a:xfrm flipV="1">
            <a:off x="1858557" y="1637933"/>
            <a:ext cx="4934200" cy="28979"/>
          </a:xfrm>
          <a:prstGeom prst="straightConnector1">
            <a:avLst/>
          </a:prstGeom>
          <a:solidFill>
            <a:schemeClr val="bg1"/>
          </a:solidFill>
          <a:ln w="19050" cap="flat" cmpd="sng" algn="ctr">
            <a:solidFill>
              <a:srgbClr val="C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02" name="TextBox 101"/>
          <p:cNvSpPr txBox="1"/>
          <p:nvPr/>
        </p:nvSpPr>
        <p:spPr>
          <a:xfrm>
            <a:off x="3342087" y="1453267"/>
            <a:ext cx="3037562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b="1" dirty="0" smtClean="0"/>
              <a:t>TF-R Start Time 2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848222" y="4253222"/>
            <a:ext cx="384784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/>
              <a:t>STA 1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839627" y="4796531"/>
            <a:ext cx="384785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/>
              <a:t>STA </a:t>
            </a:r>
            <a:r>
              <a:rPr lang="en-US" dirty="0"/>
              <a:t>2</a:t>
            </a:r>
            <a:endParaRPr lang="en-US" sz="1200" dirty="0" smtClean="0"/>
          </a:p>
        </p:txBody>
      </p:sp>
      <p:sp>
        <p:nvSpPr>
          <p:cNvPr id="105" name="TextBox 104"/>
          <p:cNvSpPr txBox="1"/>
          <p:nvPr/>
        </p:nvSpPr>
        <p:spPr>
          <a:xfrm>
            <a:off x="821946" y="5471855"/>
            <a:ext cx="384785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/>
              <a:t>STA </a:t>
            </a:r>
            <a:r>
              <a:rPr lang="en-US" dirty="0"/>
              <a:t>3</a:t>
            </a:r>
            <a:endParaRPr lang="en-US" sz="1200" dirty="0" smtClean="0"/>
          </a:p>
        </p:txBody>
      </p:sp>
      <p:sp>
        <p:nvSpPr>
          <p:cNvPr id="70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  <p:sp>
        <p:nvSpPr>
          <p:cNvPr id="73" name="바닥글 개체 틀 4"/>
          <p:cNvSpPr txBox="1">
            <a:spLocks/>
          </p:cNvSpPr>
          <p:nvPr/>
        </p:nvSpPr>
        <p:spPr bwMode="auto">
          <a:xfrm>
            <a:off x="6613909" y="6475413"/>
            <a:ext cx="193001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88" name="Title 2"/>
          <p:cNvSpPr>
            <a:spLocks noGrp="1"/>
          </p:cNvSpPr>
          <p:nvPr>
            <p:ph type="title"/>
          </p:nvPr>
        </p:nvSpPr>
        <p:spPr>
          <a:xfrm>
            <a:off x="454024" y="597944"/>
            <a:ext cx="8438455" cy="889000"/>
          </a:xfrm>
        </p:spPr>
        <p:txBody>
          <a:bodyPr/>
          <a:lstStyle/>
          <a:p>
            <a:r>
              <a:rPr lang="en-US" sz="2400" dirty="0" smtClean="0"/>
              <a:t>Illustration of Signaling Multiple Scheduled TF-Rs</a:t>
            </a:r>
            <a:endParaRPr lang="en-US" sz="2400" dirty="0"/>
          </a:p>
        </p:txBody>
      </p:sp>
      <p:cxnSp>
        <p:nvCxnSpPr>
          <p:cNvPr id="90" name="Straight Arrow Connector 89"/>
          <p:cNvCxnSpPr/>
          <p:nvPr/>
        </p:nvCxnSpPr>
        <p:spPr bwMode="auto">
          <a:xfrm>
            <a:off x="4753594" y="4703792"/>
            <a:ext cx="2034542" cy="1"/>
          </a:xfrm>
          <a:prstGeom prst="straightConnector1">
            <a:avLst/>
          </a:prstGeom>
          <a:solidFill>
            <a:schemeClr val="bg1"/>
          </a:solidFill>
          <a:ln w="1905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08" name="Straight Connector 107"/>
          <p:cNvCxnSpPr/>
          <p:nvPr/>
        </p:nvCxnSpPr>
        <p:spPr bwMode="auto">
          <a:xfrm>
            <a:off x="7224429" y="3036694"/>
            <a:ext cx="0" cy="2612613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09" name="Straight Connector 108"/>
          <p:cNvCxnSpPr/>
          <p:nvPr/>
        </p:nvCxnSpPr>
        <p:spPr bwMode="auto">
          <a:xfrm>
            <a:off x="7448800" y="3036694"/>
            <a:ext cx="0" cy="2612613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10" name="Rectangle 109"/>
          <p:cNvSpPr/>
          <p:nvPr/>
        </p:nvSpPr>
        <p:spPr bwMode="auto">
          <a:xfrm>
            <a:off x="7460666" y="4660690"/>
            <a:ext cx="530329" cy="21006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900" dirty="0" smtClean="0">
                <a:latin typeface="+mj-lt"/>
                <a:cs typeface="Arial" pitchFamily="34" charset="0"/>
              </a:rPr>
              <a:t>UL Data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6498797" y="4445347"/>
            <a:ext cx="108012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800" dirty="0" smtClean="0">
                <a:latin typeface="+mn-lt"/>
              </a:rPr>
              <a:t>Random Sub-channel Selection</a:t>
            </a:r>
          </a:p>
        </p:txBody>
      </p:sp>
      <p:cxnSp>
        <p:nvCxnSpPr>
          <p:cNvPr id="113" name="Straight Arrow Connector 112"/>
          <p:cNvCxnSpPr/>
          <p:nvPr/>
        </p:nvCxnSpPr>
        <p:spPr bwMode="auto">
          <a:xfrm flipV="1">
            <a:off x="7260347" y="4658986"/>
            <a:ext cx="0" cy="204991"/>
          </a:xfrm>
          <a:prstGeom prst="straightConnector1">
            <a:avLst/>
          </a:prstGeom>
          <a:solidFill>
            <a:schemeClr val="bg1"/>
          </a:solidFill>
          <a:ln w="28575" cap="flat" cmpd="sng" algn="ctr">
            <a:solidFill>
              <a:srgbClr val="990033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597079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about Scheduled TF-Rs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000" dirty="0"/>
              <a:t>The AP may transmit multiple </a:t>
            </a:r>
            <a:r>
              <a:rPr lang="en-US" sz="2000" dirty="0" smtClean="0"/>
              <a:t>scheduled TFs </a:t>
            </a:r>
            <a:r>
              <a:rPr lang="en-US" sz="2000" dirty="0"/>
              <a:t>within a beacon </a:t>
            </a:r>
            <a:r>
              <a:rPr lang="en-US" sz="2000" dirty="0" smtClean="0"/>
              <a:t>interval</a:t>
            </a:r>
          </a:p>
          <a:p>
            <a:r>
              <a:rPr lang="en-US" sz="2000" dirty="0" smtClean="0"/>
              <a:t>Signaling every scheduled TF-R in a Beacon frame may result in significantly increased overhead</a:t>
            </a:r>
          </a:p>
          <a:p>
            <a:r>
              <a:rPr lang="en-US" sz="2000" dirty="0" smtClean="0"/>
              <a:t>We define a cascaded sequence of TF-Rs </a:t>
            </a:r>
          </a:p>
          <a:p>
            <a:pPr lvl="1"/>
            <a:r>
              <a:rPr lang="en-US" sz="1600" dirty="0" smtClean="0"/>
              <a:t>Following random access using UL OFDMA RUs indicated in current TF-R, the AP transmits another TF-R </a:t>
            </a:r>
          </a:p>
          <a:p>
            <a:pPr lvl="1"/>
            <a:r>
              <a:rPr lang="en-US" sz="1600" dirty="0" smtClean="0"/>
              <a:t>Transmission time of the cascaded TF-R is TBD</a:t>
            </a:r>
          </a:p>
          <a:p>
            <a:r>
              <a:rPr lang="en-US" sz="2000" dirty="0" smtClean="0"/>
              <a:t>We propose a signaling mechanism to indicate whether a scheduled TF-R is cascaded or non-cascaded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  <p:sp>
        <p:nvSpPr>
          <p:cNvPr id="8" name="바닥글 개체 틀 4"/>
          <p:cNvSpPr txBox="1">
            <a:spLocks/>
          </p:cNvSpPr>
          <p:nvPr/>
        </p:nvSpPr>
        <p:spPr bwMode="auto">
          <a:xfrm>
            <a:off x="6613909" y="6475413"/>
            <a:ext cx="193001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86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8003195" cy="1066800"/>
          </a:xfrm>
        </p:spPr>
        <p:txBody>
          <a:bodyPr/>
          <a:lstStyle/>
          <a:p>
            <a:r>
              <a:rPr lang="en-US" dirty="0" smtClean="0"/>
              <a:t>Signaling Cascaded TF-Rs using Frame Control Field in MAC Header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971600" y="2420888"/>
          <a:ext cx="731005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0618"/>
                <a:gridCol w="521891"/>
                <a:gridCol w="651255"/>
                <a:gridCol w="651255"/>
                <a:gridCol w="651255"/>
                <a:gridCol w="651255"/>
                <a:gridCol w="584244"/>
                <a:gridCol w="718266"/>
                <a:gridCol w="617750"/>
                <a:gridCol w="890677"/>
                <a:gridCol w="59158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Protocol Version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Type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Sub type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 DS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From DS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More Fragments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Retry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Power Management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More Data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Protected Frame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Order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3528" y="2089048"/>
            <a:ext cx="81346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Bits              2                  2             4               1                1              1               1              1                1                 1                  1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 bwMode="auto">
          <a:xfrm>
            <a:off x="6156176" y="2089048"/>
            <a:ext cx="648072" cy="1051920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6478638" y="2927115"/>
            <a:ext cx="0" cy="50405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5578538" y="3445142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Cascade Indication</a:t>
            </a:r>
            <a:endParaRPr lang="en-US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899592" y="4010745"/>
            <a:ext cx="77894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For example, we could define a field “</a:t>
            </a:r>
            <a:r>
              <a:rPr lang="en-US" sz="1800" b="1" dirty="0" smtClean="0"/>
              <a:t>Cascade Indication</a:t>
            </a:r>
            <a:r>
              <a:rPr lang="en-US" sz="1800" dirty="0" smtClean="0"/>
              <a:t>” replacing </a:t>
            </a:r>
            <a:r>
              <a:rPr lang="en-US" sz="1800" b="1" dirty="0" smtClean="0"/>
              <a:t>More Data </a:t>
            </a:r>
            <a:r>
              <a:rPr lang="en-US" sz="1800" dirty="0" smtClean="0"/>
              <a:t>subfield in Frame Control</a:t>
            </a:r>
            <a:r>
              <a:rPr lang="en-US" sz="1800" b="1" dirty="0" smtClean="0"/>
              <a:t> </a:t>
            </a:r>
            <a:r>
              <a:rPr lang="en-US" sz="1800" dirty="0" smtClean="0"/>
              <a:t>field of MAC header in TF-R</a:t>
            </a:r>
            <a:endParaRPr lang="en-US" sz="1800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The value in this field set to 1 indicates cascaded sequence of TF-Rs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The value in tis field set to 0 indicates </a:t>
            </a:r>
            <a:r>
              <a:rPr lang="en-US" sz="1800" dirty="0"/>
              <a:t>n</a:t>
            </a:r>
            <a:r>
              <a:rPr lang="en-US" sz="1800" dirty="0" smtClean="0"/>
              <a:t>on-cascaded </a:t>
            </a:r>
            <a:r>
              <a:rPr lang="en-US" sz="1800" dirty="0"/>
              <a:t>sequence of </a:t>
            </a:r>
            <a:r>
              <a:rPr lang="en-US" sz="1800" dirty="0" smtClean="0"/>
              <a:t>TF-Rs</a:t>
            </a:r>
          </a:p>
        </p:txBody>
      </p:sp>
      <p:sp>
        <p:nvSpPr>
          <p:cNvPr id="11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  <p:sp>
        <p:nvSpPr>
          <p:cNvPr id="16" name="바닥글 개체 틀 4"/>
          <p:cNvSpPr txBox="1">
            <a:spLocks/>
          </p:cNvSpPr>
          <p:nvPr/>
        </p:nvSpPr>
        <p:spPr bwMode="auto">
          <a:xfrm>
            <a:off x="6613909" y="6475413"/>
            <a:ext cx="193001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5223" y="6475413"/>
            <a:ext cx="50975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77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4024" y="597944"/>
            <a:ext cx="8438455" cy="889000"/>
          </a:xfrm>
        </p:spPr>
        <p:txBody>
          <a:bodyPr/>
          <a:lstStyle/>
          <a:p>
            <a:r>
              <a:rPr lang="en-US" sz="2400" dirty="0" smtClean="0"/>
              <a:t>Illustration of Scheduled TF-Rs with Signaling for Cascaded TF-Rs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 bwMode="auto">
          <a:xfrm flipV="1">
            <a:off x="1623385" y="2832428"/>
            <a:ext cx="6407838" cy="14852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" name="Rectangle 5"/>
          <p:cNvSpPr/>
          <p:nvPr/>
        </p:nvSpPr>
        <p:spPr bwMode="auto">
          <a:xfrm>
            <a:off x="2586713" y="2231822"/>
            <a:ext cx="395936" cy="61480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200" dirty="0" smtClean="0">
                <a:latin typeface="+mj-lt"/>
                <a:cs typeface="Arial" pitchFamily="34" charset="0"/>
              </a:rPr>
              <a:t>TF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187624" y="2791961"/>
            <a:ext cx="198772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AP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1623385" y="2231822"/>
            <a:ext cx="212311" cy="61480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1800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510714" y="2062237"/>
            <a:ext cx="421589" cy="1384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900" dirty="0" smtClean="0"/>
              <a:t>Beacon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1623385" y="2448063"/>
            <a:ext cx="212311" cy="203865"/>
          </a:xfrm>
          <a:prstGeom prst="rect">
            <a:avLst/>
          </a:prstGeom>
          <a:gradFill flip="none" rotWithShape="1">
            <a:gsLst>
              <a:gs pos="5000">
                <a:schemeClr val="accent2"/>
              </a:gs>
              <a:gs pos="95000">
                <a:schemeClr val="accent1"/>
              </a:gs>
            </a:gsLst>
            <a:lin ang="16200000" scaled="0"/>
            <a:tileRect/>
          </a:gra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1800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66560" y="2478646"/>
            <a:ext cx="914486" cy="1384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900" b="1" dirty="0" smtClean="0"/>
              <a:t>TF-R Start Time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6798650" y="2220201"/>
            <a:ext cx="421090" cy="614802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200" dirty="0" smtClean="0">
                <a:latin typeface="+mj-lt"/>
                <a:cs typeface="Arial" pitchFamily="34" charset="0"/>
              </a:rPr>
              <a:t>TF-R</a:t>
            </a:r>
          </a:p>
        </p:txBody>
      </p:sp>
      <p:cxnSp>
        <p:nvCxnSpPr>
          <p:cNvPr id="56" name="Straight Arrow Connector 55"/>
          <p:cNvCxnSpPr/>
          <p:nvPr/>
        </p:nvCxnSpPr>
        <p:spPr bwMode="auto">
          <a:xfrm flipV="1">
            <a:off x="1857147" y="1907281"/>
            <a:ext cx="2066781" cy="9552"/>
          </a:xfrm>
          <a:prstGeom prst="straightConnector1">
            <a:avLst/>
          </a:prstGeom>
          <a:solidFill>
            <a:schemeClr val="bg1"/>
          </a:solidFill>
          <a:ln w="19050" cap="flat" cmpd="sng" algn="ctr">
            <a:solidFill>
              <a:srgbClr val="C0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7" name="TextBox 56"/>
          <p:cNvSpPr txBox="1"/>
          <p:nvPr/>
        </p:nvSpPr>
        <p:spPr>
          <a:xfrm>
            <a:off x="1381142" y="1663352"/>
            <a:ext cx="3037562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b="1" dirty="0" smtClean="0"/>
              <a:t>TF-R Start Time</a:t>
            </a:r>
          </a:p>
        </p:txBody>
      </p:sp>
      <p:cxnSp>
        <p:nvCxnSpPr>
          <p:cNvPr id="69" name="Straight Connector 68"/>
          <p:cNvCxnSpPr/>
          <p:nvPr/>
        </p:nvCxnSpPr>
        <p:spPr bwMode="auto">
          <a:xfrm>
            <a:off x="1619672" y="4365880"/>
            <a:ext cx="6044959" cy="1307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0" name="TextBox 69"/>
          <p:cNvSpPr txBox="1"/>
          <p:nvPr/>
        </p:nvSpPr>
        <p:spPr>
          <a:xfrm>
            <a:off x="848222" y="4253222"/>
            <a:ext cx="384784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/>
              <a:t>STA 1</a:t>
            </a:r>
          </a:p>
        </p:txBody>
      </p:sp>
      <p:cxnSp>
        <p:nvCxnSpPr>
          <p:cNvPr id="72" name="Straight Arrow Connector 71"/>
          <p:cNvCxnSpPr/>
          <p:nvPr/>
        </p:nvCxnSpPr>
        <p:spPr bwMode="auto">
          <a:xfrm flipV="1">
            <a:off x="4562396" y="4160889"/>
            <a:ext cx="0" cy="204991"/>
          </a:xfrm>
          <a:prstGeom prst="straightConnector1">
            <a:avLst/>
          </a:prstGeom>
          <a:solidFill>
            <a:schemeClr val="bg1"/>
          </a:solidFill>
          <a:ln w="28575" cap="flat" cmpd="sng" algn="ctr">
            <a:solidFill>
              <a:srgbClr val="990033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1" name="Straight Arrow Connector 70"/>
          <p:cNvCxnSpPr/>
          <p:nvPr/>
        </p:nvCxnSpPr>
        <p:spPr bwMode="auto">
          <a:xfrm>
            <a:off x="4505050" y="3108779"/>
            <a:ext cx="234080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8" name="Straight Arrow Connector 77"/>
          <p:cNvCxnSpPr/>
          <p:nvPr/>
        </p:nvCxnSpPr>
        <p:spPr bwMode="auto">
          <a:xfrm flipV="1">
            <a:off x="6062269" y="4662862"/>
            <a:ext cx="0" cy="204991"/>
          </a:xfrm>
          <a:prstGeom prst="straightConnector1">
            <a:avLst/>
          </a:prstGeom>
          <a:solidFill>
            <a:schemeClr val="bg1"/>
          </a:solidFill>
          <a:ln w="28575" cap="flat" cmpd="sng" algn="ctr">
            <a:solidFill>
              <a:srgbClr val="990033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4" name="Straight Connector 83"/>
          <p:cNvCxnSpPr/>
          <p:nvPr/>
        </p:nvCxnSpPr>
        <p:spPr bwMode="auto">
          <a:xfrm>
            <a:off x="4505050" y="2884294"/>
            <a:ext cx="0" cy="3363675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86" name="Straight Connector 85"/>
          <p:cNvCxnSpPr/>
          <p:nvPr/>
        </p:nvCxnSpPr>
        <p:spPr bwMode="auto">
          <a:xfrm>
            <a:off x="4729421" y="2884294"/>
            <a:ext cx="9709" cy="3363675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87" name="Straight Connector 86"/>
          <p:cNvCxnSpPr/>
          <p:nvPr/>
        </p:nvCxnSpPr>
        <p:spPr bwMode="auto">
          <a:xfrm>
            <a:off x="1619671" y="4867853"/>
            <a:ext cx="6044959" cy="1307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8" name="TextBox 87"/>
          <p:cNvSpPr txBox="1"/>
          <p:nvPr/>
        </p:nvSpPr>
        <p:spPr>
          <a:xfrm>
            <a:off x="834705" y="4756996"/>
            <a:ext cx="384785" cy="369332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/>
              <a:t>STA 2</a:t>
            </a:r>
          </a:p>
          <a:p>
            <a:pPr algn="ctr"/>
            <a:endParaRPr lang="en-US" sz="1200" dirty="0" smtClean="0"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723952" y="3913361"/>
            <a:ext cx="108012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800" dirty="0" smtClean="0">
                <a:latin typeface="+mn-lt"/>
              </a:rPr>
              <a:t>Random Sub-channel Selection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184011" y="4500827"/>
            <a:ext cx="108012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800" dirty="0" smtClean="0">
                <a:latin typeface="+mn-lt"/>
              </a:rPr>
              <a:t>Random Sub-channel Selection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6243863" y="4641169"/>
            <a:ext cx="547019" cy="21576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900" dirty="0" smtClean="0">
                <a:latin typeface="+mj-lt"/>
                <a:cs typeface="Arial" pitchFamily="34" charset="0"/>
              </a:rPr>
              <a:t>UL Data</a:t>
            </a:r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4294967295"/>
          </p:nvPr>
        </p:nvSpPr>
        <p:spPr>
          <a:xfrm>
            <a:off x="176400" y="6429600"/>
            <a:ext cx="176330" cy="123111"/>
          </a:xfrm>
          <a:prstGeom prst="rect">
            <a:avLst/>
          </a:prstGeom>
        </p:spPr>
        <p:txBody>
          <a:bodyPr/>
          <a:lstStyle/>
          <a:p>
            <a:fld id="{0B7D6025-75AC-4E77-BBF3-EEC50D0FA14C}" type="slidenum">
              <a:rPr lang="de-DE" smtClean="0">
                <a:solidFill>
                  <a:srgbClr val="FFFFFF"/>
                </a:solidFill>
              </a:rPr>
              <a:pPr/>
              <a:t>17</a:t>
            </a:fld>
            <a:endParaRPr lang="de-DE" dirty="0">
              <a:solidFill>
                <a:srgbClr val="FFFFFF"/>
              </a:solidFill>
            </a:endParaRPr>
          </a:p>
        </p:txBody>
      </p:sp>
      <p:cxnSp>
        <p:nvCxnSpPr>
          <p:cNvPr id="95" name="Straight Arrow Connector 94"/>
          <p:cNvCxnSpPr/>
          <p:nvPr/>
        </p:nvCxnSpPr>
        <p:spPr bwMode="auto">
          <a:xfrm flipV="1">
            <a:off x="1889386" y="3777071"/>
            <a:ext cx="2034542" cy="1963"/>
          </a:xfrm>
          <a:prstGeom prst="straightConnector1">
            <a:avLst/>
          </a:prstGeom>
          <a:solidFill>
            <a:schemeClr val="bg1"/>
          </a:solidFill>
          <a:ln w="1905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2227274" y="3851026"/>
            <a:ext cx="1114813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Doze time</a:t>
            </a:r>
          </a:p>
        </p:txBody>
      </p:sp>
      <p:sp>
        <p:nvSpPr>
          <p:cNvPr id="91" name="슬라이드 번호 개체 틀 6"/>
          <p:cNvSpPr>
            <a:spLocks noGrp="1"/>
          </p:cNvSpPr>
          <p:nvPr>
            <p:ph type="sldNum" sz="quarter" idx="11"/>
          </p:nvPr>
        </p:nvSpPr>
        <p:spPr>
          <a:xfrm>
            <a:off x="4316754" y="6475413"/>
            <a:ext cx="509755" cy="184666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Slide 16</a:t>
            </a:r>
          </a:p>
        </p:txBody>
      </p:sp>
      <p:cxnSp>
        <p:nvCxnSpPr>
          <p:cNvPr id="100" name="Straight Arrow Connector 99"/>
          <p:cNvCxnSpPr/>
          <p:nvPr/>
        </p:nvCxnSpPr>
        <p:spPr bwMode="auto">
          <a:xfrm>
            <a:off x="1858557" y="4787068"/>
            <a:ext cx="2034542" cy="1"/>
          </a:xfrm>
          <a:prstGeom prst="straightConnector1">
            <a:avLst/>
          </a:prstGeom>
          <a:solidFill>
            <a:schemeClr val="bg1"/>
          </a:solidFill>
          <a:ln w="1905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03" name="TextBox 102"/>
          <p:cNvSpPr txBox="1"/>
          <p:nvPr/>
        </p:nvSpPr>
        <p:spPr>
          <a:xfrm>
            <a:off x="2326207" y="4530221"/>
            <a:ext cx="1114813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Doze time</a:t>
            </a:r>
          </a:p>
        </p:txBody>
      </p:sp>
      <p:sp>
        <p:nvSpPr>
          <p:cNvPr id="104" name="Rectangle 103"/>
          <p:cNvSpPr/>
          <p:nvPr/>
        </p:nvSpPr>
        <p:spPr bwMode="auto">
          <a:xfrm>
            <a:off x="4743294" y="4163543"/>
            <a:ext cx="530329" cy="21006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900" dirty="0" smtClean="0">
                <a:latin typeface="+mj-lt"/>
                <a:cs typeface="Arial" pitchFamily="34" charset="0"/>
              </a:rPr>
              <a:t>UL Data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12947" y="2889674"/>
            <a:ext cx="14350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(no random access)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3616969" y="2818506"/>
            <a:ext cx="1191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(random access)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 bwMode="auto">
          <a:xfrm>
            <a:off x="4100183" y="2231822"/>
            <a:ext cx="405081" cy="614802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200" dirty="0" smtClean="0">
                <a:latin typeface="+mj-lt"/>
                <a:cs typeface="Arial" pitchFamily="34" charset="0"/>
              </a:rPr>
              <a:t>TF-R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5625002" y="2220201"/>
            <a:ext cx="405081" cy="614802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200" dirty="0" smtClean="0">
                <a:latin typeface="+mj-lt"/>
                <a:cs typeface="Arial" pitchFamily="34" charset="0"/>
              </a:rPr>
              <a:t>TF-R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4100183" y="2131486"/>
            <a:ext cx="404867" cy="10033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5625002" y="2121271"/>
            <a:ext cx="404867" cy="10033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6807697" y="2145908"/>
            <a:ext cx="404867" cy="10033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734345" y="1881917"/>
            <a:ext cx="10983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Cascade </a:t>
            </a:r>
            <a:r>
              <a:rPr lang="en-US" sz="1100" dirty="0" err="1" smtClean="0"/>
              <a:t>Ind</a:t>
            </a:r>
            <a:r>
              <a:rPr lang="en-US" sz="1100" dirty="0" smtClean="0"/>
              <a:t> = 1</a:t>
            </a:r>
            <a:endParaRPr lang="en-US" sz="1100" dirty="0"/>
          </a:p>
        </p:txBody>
      </p:sp>
      <p:sp>
        <p:nvSpPr>
          <p:cNvPr id="61" name="TextBox 60"/>
          <p:cNvSpPr txBox="1"/>
          <p:nvPr/>
        </p:nvSpPr>
        <p:spPr>
          <a:xfrm>
            <a:off x="5256915" y="1858611"/>
            <a:ext cx="10983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Cascade </a:t>
            </a:r>
            <a:r>
              <a:rPr lang="en-US" sz="1100" dirty="0" err="1" smtClean="0"/>
              <a:t>Ind</a:t>
            </a:r>
            <a:r>
              <a:rPr lang="en-US" sz="1100" dirty="0" smtClean="0"/>
              <a:t> = 1</a:t>
            </a:r>
            <a:endParaRPr lang="en-US" sz="1100" dirty="0"/>
          </a:p>
        </p:txBody>
      </p:sp>
      <p:sp>
        <p:nvSpPr>
          <p:cNvPr id="62" name="TextBox 61"/>
          <p:cNvSpPr txBox="1"/>
          <p:nvPr/>
        </p:nvSpPr>
        <p:spPr>
          <a:xfrm>
            <a:off x="6488585" y="1871229"/>
            <a:ext cx="10983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Cascade </a:t>
            </a:r>
            <a:r>
              <a:rPr lang="en-US" sz="1100" dirty="0" err="1" smtClean="0"/>
              <a:t>Ind</a:t>
            </a:r>
            <a:r>
              <a:rPr lang="en-US" sz="1100" dirty="0" smtClean="0"/>
              <a:t> = 0</a:t>
            </a:r>
            <a:endParaRPr lang="en-US" sz="1100" dirty="0"/>
          </a:p>
        </p:txBody>
      </p:sp>
      <p:cxnSp>
        <p:nvCxnSpPr>
          <p:cNvPr id="64" name="Straight Connector 63"/>
          <p:cNvCxnSpPr/>
          <p:nvPr/>
        </p:nvCxnSpPr>
        <p:spPr bwMode="auto">
          <a:xfrm>
            <a:off x="1650771" y="5557338"/>
            <a:ext cx="6044959" cy="1307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>
            <a:off x="6029869" y="2944333"/>
            <a:ext cx="0" cy="2612613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>
            <a:off x="6243863" y="2944332"/>
            <a:ext cx="0" cy="2612613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67" name="Straight Arrow Connector 66"/>
          <p:cNvCxnSpPr/>
          <p:nvPr/>
        </p:nvCxnSpPr>
        <p:spPr bwMode="auto">
          <a:xfrm>
            <a:off x="6031687" y="3250554"/>
            <a:ext cx="234080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68" name="Straight Arrow Connector 67"/>
          <p:cNvCxnSpPr/>
          <p:nvPr/>
        </p:nvCxnSpPr>
        <p:spPr bwMode="auto">
          <a:xfrm flipV="1">
            <a:off x="4546948" y="5351862"/>
            <a:ext cx="0" cy="204991"/>
          </a:xfrm>
          <a:prstGeom prst="straightConnector1">
            <a:avLst/>
          </a:prstGeom>
          <a:solidFill>
            <a:schemeClr val="bg1"/>
          </a:solidFill>
          <a:ln w="28575" cap="flat" cmpd="sng" algn="ctr">
            <a:solidFill>
              <a:srgbClr val="990033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819311" y="5379522"/>
            <a:ext cx="384785" cy="369332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/>
              <a:t>STA 3</a:t>
            </a:r>
          </a:p>
          <a:p>
            <a:pPr algn="ctr"/>
            <a:endParaRPr lang="en-US" sz="1200" dirty="0" smtClean="0">
              <a:latin typeface="+mn-lt"/>
            </a:endParaRPr>
          </a:p>
        </p:txBody>
      </p:sp>
      <p:cxnSp>
        <p:nvCxnSpPr>
          <p:cNvPr id="74" name="Straight Connector 73"/>
          <p:cNvCxnSpPr/>
          <p:nvPr/>
        </p:nvCxnSpPr>
        <p:spPr bwMode="auto">
          <a:xfrm>
            <a:off x="1650771" y="6247969"/>
            <a:ext cx="6044959" cy="1307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5" name="Straight Connector 74"/>
          <p:cNvCxnSpPr/>
          <p:nvPr/>
        </p:nvCxnSpPr>
        <p:spPr bwMode="auto">
          <a:xfrm>
            <a:off x="7248643" y="3635356"/>
            <a:ext cx="0" cy="2612613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>
            <a:off x="7446191" y="3635356"/>
            <a:ext cx="0" cy="2612613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77" name="Straight Arrow Connector 76"/>
          <p:cNvCxnSpPr/>
          <p:nvPr/>
        </p:nvCxnSpPr>
        <p:spPr bwMode="auto">
          <a:xfrm>
            <a:off x="7212111" y="3772946"/>
            <a:ext cx="234080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9" name="Straight Arrow Connector 78"/>
          <p:cNvCxnSpPr/>
          <p:nvPr/>
        </p:nvCxnSpPr>
        <p:spPr bwMode="auto">
          <a:xfrm flipV="1">
            <a:off x="7291573" y="6042978"/>
            <a:ext cx="0" cy="204991"/>
          </a:xfrm>
          <a:prstGeom prst="straightConnector1">
            <a:avLst/>
          </a:prstGeom>
          <a:solidFill>
            <a:schemeClr val="bg1"/>
          </a:solidFill>
          <a:ln w="28575" cap="flat" cmpd="sng" algn="ctr">
            <a:solidFill>
              <a:srgbClr val="990033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0" name="Straight Arrow Connector 79"/>
          <p:cNvCxnSpPr/>
          <p:nvPr/>
        </p:nvCxnSpPr>
        <p:spPr bwMode="auto">
          <a:xfrm>
            <a:off x="1882652" y="5445223"/>
            <a:ext cx="2034542" cy="1"/>
          </a:xfrm>
          <a:prstGeom prst="straightConnector1">
            <a:avLst/>
          </a:prstGeom>
          <a:solidFill>
            <a:schemeClr val="bg1"/>
          </a:solidFill>
          <a:ln w="1905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81" name="Straight Arrow Connector 80"/>
          <p:cNvCxnSpPr/>
          <p:nvPr/>
        </p:nvCxnSpPr>
        <p:spPr bwMode="auto">
          <a:xfrm>
            <a:off x="1860748" y="6152777"/>
            <a:ext cx="2034542" cy="1"/>
          </a:xfrm>
          <a:prstGeom prst="straightConnector1">
            <a:avLst/>
          </a:prstGeom>
          <a:solidFill>
            <a:schemeClr val="bg1"/>
          </a:solidFill>
          <a:ln w="19050" cap="flat" cmpd="sng" algn="ctr">
            <a:solidFill>
              <a:srgbClr val="0070C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2298112" y="5183140"/>
            <a:ext cx="1114813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Doze time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2301629" y="5896473"/>
            <a:ext cx="1114813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Doze time</a:t>
            </a:r>
          </a:p>
        </p:txBody>
      </p:sp>
      <p:sp>
        <p:nvSpPr>
          <p:cNvPr id="96" name="Rectangle 95"/>
          <p:cNvSpPr/>
          <p:nvPr/>
        </p:nvSpPr>
        <p:spPr bwMode="auto">
          <a:xfrm>
            <a:off x="4753594" y="5348422"/>
            <a:ext cx="547019" cy="21576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900" dirty="0" smtClean="0">
                <a:latin typeface="+mj-lt"/>
                <a:cs typeface="Arial" pitchFamily="34" charset="0"/>
              </a:rPr>
              <a:t>UL Data</a:t>
            </a:r>
          </a:p>
        </p:txBody>
      </p:sp>
      <p:sp>
        <p:nvSpPr>
          <p:cNvPr id="97" name="Rectangle 96"/>
          <p:cNvSpPr/>
          <p:nvPr/>
        </p:nvSpPr>
        <p:spPr bwMode="auto">
          <a:xfrm>
            <a:off x="7453981" y="6034358"/>
            <a:ext cx="547019" cy="21576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900" dirty="0" smtClean="0">
                <a:latin typeface="+mj-lt"/>
                <a:cs typeface="Arial" pitchFamily="34" charset="0"/>
              </a:rPr>
              <a:t>UL Data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3714532" y="5053652"/>
            <a:ext cx="108012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800" dirty="0" smtClean="0">
                <a:latin typeface="+mn-lt"/>
              </a:rPr>
              <a:t>Random Sub-channel Selection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6355293" y="5855142"/>
            <a:ext cx="108012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800" dirty="0" smtClean="0">
                <a:latin typeface="+mn-lt"/>
              </a:rPr>
              <a:t>Random Sub-channel Selection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817968" y="6106081"/>
            <a:ext cx="384785" cy="369332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/>
              <a:t>STA </a:t>
            </a:r>
            <a:r>
              <a:rPr lang="en-US" dirty="0"/>
              <a:t>4</a:t>
            </a:r>
            <a:endParaRPr lang="en-US" sz="1200" dirty="0" smtClean="0"/>
          </a:p>
          <a:p>
            <a:pPr algn="ctr"/>
            <a:endParaRPr lang="en-US" sz="1200" dirty="0" smtClean="0">
              <a:latin typeface="+mn-lt"/>
            </a:endParaRPr>
          </a:p>
        </p:txBody>
      </p:sp>
      <p:cxnSp>
        <p:nvCxnSpPr>
          <p:cNvPr id="85" name="Straight Arrow Connector 84"/>
          <p:cNvCxnSpPr/>
          <p:nvPr/>
        </p:nvCxnSpPr>
        <p:spPr bwMode="auto">
          <a:xfrm flipV="1">
            <a:off x="4570673" y="4662862"/>
            <a:ext cx="0" cy="204991"/>
          </a:xfrm>
          <a:prstGeom prst="straightConnector1">
            <a:avLst/>
          </a:prstGeom>
          <a:solidFill>
            <a:schemeClr val="bg1"/>
          </a:solidFill>
          <a:ln w="28575" cap="flat" cmpd="sng" algn="ctr">
            <a:solidFill>
              <a:srgbClr val="990033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4" name="Straight Arrow Connector 93"/>
          <p:cNvCxnSpPr/>
          <p:nvPr/>
        </p:nvCxnSpPr>
        <p:spPr bwMode="auto">
          <a:xfrm flipV="1">
            <a:off x="4570673" y="6050281"/>
            <a:ext cx="0" cy="204991"/>
          </a:xfrm>
          <a:prstGeom prst="straightConnector1">
            <a:avLst/>
          </a:prstGeom>
          <a:solidFill>
            <a:schemeClr val="bg1"/>
          </a:solidFill>
          <a:ln w="28575" cap="flat" cmpd="sng" algn="ctr">
            <a:solidFill>
              <a:srgbClr val="990033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H="1">
            <a:off x="4504565" y="4488301"/>
            <a:ext cx="151969" cy="16203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4504565" y="4488301"/>
            <a:ext cx="151969" cy="16203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2" name="Straight Connector 101"/>
          <p:cNvCxnSpPr/>
          <p:nvPr/>
        </p:nvCxnSpPr>
        <p:spPr bwMode="auto">
          <a:xfrm flipH="1">
            <a:off x="4508474" y="5859253"/>
            <a:ext cx="151969" cy="16203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5" name="Straight Connector 104"/>
          <p:cNvCxnSpPr/>
          <p:nvPr/>
        </p:nvCxnSpPr>
        <p:spPr bwMode="auto">
          <a:xfrm>
            <a:off x="4508474" y="5859253"/>
            <a:ext cx="151969" cy="16203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802214" y="4348553"/>
            <a:ext cx="8128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Collision</a:t>
            </a:r>
            <a:endParaRPr lang="en-US" dirty="0"/>
          </a:p>
        </p:txBody>
      </p:sp>
      <p:sp>
        <p:nvSpPr>
          <p:cNvPr id="106" name="TextBox 105"/>
          <p:cNvSpPr txBox="1"/>
          <p:nvPr/>
        </p:nvSpPr>
        <p:spPr>
          <a:xfrm>
            <a:off x="3954614" y="5600273"/>
            <a:ext cx="8128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Collision</a:t>
            </a:r>
            <a:endParaRPr lang="en-US" dirty="0"/>
          </a:p>
        </p:txBody>
      </p:sp>
      <p:sp>
        <p:nvSpPr>
          <p:cNvPr id="107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  <p:sp>
        <p:nvSpPr>
          <p:cNvPr id="108" name="바닥글 개체 틀 4"/>
          <p:cNvSpPr txBox="1">
            <a:spLocks/>
          </p:cNvSpPr>
          <p:nvPr/>
        </p:nvSpPr>
        <p:spPr bwMode="auto">
          <a:xfrm>
            <a:off x="6613909" y="6475413"/>
            <a:ext cx="193001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10" name="Rectangle 109"/>
          <p:cNvSpPr/>
          <p:nvPr/>
        </p:nvSpPr>
        <p:spPr bwMode="auto">
          <a:xfrm>
            <a:off x="5283775" y="2436910"/>
            <a:ext cx="244932" cy="39949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900" dirty="0" smtClean="0">
                <a:latin typeface="+mj-lt"/>
                <a:cs typeface="Arial" pitchFamily="34" charset="0"/>
              </a:rPr>
              <a:t>MU-BA</a:t>
            </a:r>
          </a:p>
        </p:txBody>
      </p:sp>
    </p:spTree>
    <p:extLst>
      <p:ext uri="{BB962C8B-B14F-4D97-AF65-F5344CB8AC3E}">
        <p14:creationId xmlns:p14="http://schemas.microsoft.com/office/powerpoint/2010/main" val="508640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 this presentation, we </a:t>
            </a:r>
            <a:r>
              <a:rPr lang="en-US" altLang="zh-CN" dirty="0" smtClean="0"/>
              <a:t>proposed a signaling mechanism for scheduled TF-Rs</a:t>
            </a:r>
          </a:p>
          <a:p>
            <a:pPr lvl="1"/>
            <a:r>
              <a:rPr lang="en-US" altLang="zh-CN" dirty="0"/>
              <a:t>A</a:t>
            </a:r>
            <a:r>
              <a:rPr lang="en-US" altLang="zh-CN" dirty="0" smtClean="0"/>
              <a:t> cascading sequence of scheduled TF-Rs have been discussed</a:t>
            </a:r>
          </a:p>
          <a:p>
            <a:r>
              <a:rPr lang="en-US" altLang="ko-KR" dirty="0" smtClean="0"/>
              <a:t>We have also proposed a signaling mechanism to indicate whether a scheduled TF-R is cascaded or not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05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CN" sz="1800" b="0" dirty="0" smtClean="0"/>
              <a:t>[1] </a:t>
            </a:r>
            <a:r>
              <a:rPr lang="en-GB" altLang="zh-CN" sz="1800" dirty="0" smtClean="0"/>
              <a:t>IEEE 802.11-14/0165r1 “802.11 HEW SG Proposed PAR”</a:t>
            </a:r>
          </a:p>
          <a:p>
            <a:pPr>
              <a:buNone/>
            </a:pPr>
            <a:r>
              <a:rPr lang="en-GB" altLang="zh-CN" sz="1800" b="0" dirty="0"/>
              <a:t>[2] </a:t>
            </a:r>
            <a:r>
              <a:rPr lang="en-GB" altLang="ko-KR" sz="1800" dirty="0" smtClean="0"/>
              <a:t>IEEE 802.11-15/0875r1 “Random Access with Trigger frames using OFDMA”</a:t>
            </a:r>
          </a:p>
          <a:p>
            <a:pPr>
              <a:buNone/>
            </a:pPr>
            <a:r>
              <a:rPr lang="en-GB" altLang="zh-CN" sz="1800" b="0" dirty="0" smtClean="0"/>
              <a:t>[3]</a:t>
            </a:r>
            <a:r>
              <a:rPr lang="en-GB" altLang="zh-CN" sz="1800" dirty="0" smtClean="0"/>
              <a:t> </a:t>
            </a:r>
            <a:r>
              <a:rPr lang="en-GB" altLang="ko-KR" sz="1800" dirty="0"/>
              <a:t>IEEE 802.11-15/0132r2 </a:t>
            </a:r>
            <a:r>
              <a:rPr lang="en-GB" altLang="zh-CN" sz="1800" b="0" dirty="0"/>
              <a:t>“</a:t>
            </a:r>
            <a:r>
              <a:rPr lang="en-US" altLang="ko-KR" sz="1800" dirty="0"/>
              <a:t>Specification Framework for Tax”</a:t>
            </a:r>
          </a:p>
          <a:p>
            <a:pPr>
              <a:buNone/>
            </a:pPr>
            <a:endParaRPr lang="zh-CN" altLang="en-US" sz="1800" dirty="0"/>
          </a:p>
          <a:p>
            <a:pPr>
              <a:buNone/>
            </a:pPr>
            <a:endParaRPr lang="en-US" altLang="zh-CN" sz="1800" b="0" dirty="0" smtClean="0"/>
          </a:p>
          <a:p>
            <a:pPr>
              <a:buNone/>
            </a:pPr>
            <a:endParaRPr lang="en-US" altLang="ja-JP" sz="1800" b="0" dirty="0" smtClean="0">
              <a:ea typeface="MS PGothic" pitchFamily="34" charset="-128"/>
            </a:endParaRPr>
          </a:p>
          <a:p>
            <a:endParaRPr lang="zh-CN" altLang="en-US" sz="180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00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03806"/>
              </p:ext>
            </p:extLst>
          </p:nvPr>
        </p:nvGraphicFramePr>
        <p:xfrm>
          <a:off x="762000" y="1219200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74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to the spec framework?</a:t>
            </a:r>
          </a:p>
          <a:p>
            <a:pPr marL="0" indent="0">
              <a:buNone/>
            </a:pPr>
            <a:r>
              <a:rPr lang="en-GB" b="0" i="1" dirty="0" smtClean="0"/>
              <a:t>The </a:t>
            </a:r>
            <a:r>
              <a:rPr lang="en-GB" b="0" i="1" dirty="0"/>
              <a:t>spec shall indicate cascaded sequence of Trigger frames for random access by using a bit in the Trigger frame.</a:t>
            </a:r>
            <a:endParaRPr lang="en-US" b="0" i="1" dirty="0"/>
          </a:p>
          <a:p>
            <a:pPr marL="0" indent="0">
              <a:buNone/>
            </a:pPr>
            <a:endParaRPr lang="en-GB" altLang="ko-KR" dirty="0"/>
          </a:p>
          <a:p>
            <a:pPr marL="0" indent="0">
              <a:buNone/>
            </a:pPr>
            <a:endParaRPr lang="en-GB" altLang="ko-KR" dirty="0"/>
          </a:p>
          <a:p>
            <a:pPr marL="0" indent="0">
              <a:buNone/>
            </a:pPr>
            <a:r>
              <a:rPr lang="en-US" altLang="ko-KR" dirty="0" smtClean="0"/>
              <a:t>Yes</a:t>
            </a:r>
            <a:r>
              <a:rPr lang="en-US" altLang="ko-KR" dirty="0"/>
              <a:t>:</a:t>
            </a:r>
          </a:p>
          <a:p>
            <a:pPr marL="0" indent="0">
              <a:buNone/>
            </a:pPr>
            <a:r>
              <a:rPr lang="en-US" altLang="ko-KR" dirty="0"/>
              <a:t>No:</a:t>
            </a:r>
          </a:p>
          <a:p>
            <a:pPr marL="0" indent="0">
              <a:buNone/>
            </a:pPr>
            <a:r>
              <a:rPr lang="en-US" altLang="ko-KR" dirty="0"/>
              <a:t>Abstain</a:t>
            </a:r>
            <a:endParaRPr lang="ko-KR" alt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88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to the spec framework?</a:t>
            </a:r>
          </a:p>
          <a:p>
            <a:pPr marL="0" indent="0">
              <a:buNone/>
            </a:pPr>
            <a:r>
              <a:rPr lang="en-GB" b="0" i="1" dirty="0" smtClean="0"/>
              <a:t>The </a:t>
            </a:r>
            <a:r>
              <a:rPr lang="en-GB" b="0" i="1" dirty="0"/>
              <a:t>spec shall include a mechanism that allows the Beacon frame to indicate the target transmission time(s) of </a:t>
            </a:r>
            <a:r>
              <a:rPr lang="en-GB" b="0" i="1" dirty="0" smtClean="0"/>
              <a:t>one </a:t>
            </a:r>
            <a:r>
              <a:rPr lang="en-GB" b="0" i="1" dirty="0"/>
              <a:t>or more Trigger frame(s) that </a:t>
            </a:r>
            <a:r>
              <a:rPr lang="en-GB" b="0" i="1" dirty="0" smtClean="0"/>
              <a:t>allocates </a:t>
            </a:r>
            <a:r>
              <a:rPr lang="en-GB" b="0" i="1" dirty="0"/>
              <a:t>resources for random access.</a:t>
            </a:r>
            <a:endParaRPr lang="en-US" b="0" i="1" dirty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Yes</a:t>
            </a:r>
            <a:r>
              <a:rPr lang="en-US" altLang="ko-KR" dirty="0"/>
              <a:t>:</a:t>
            </a:r>
          </a:p>
          <a:p>
            <a:pPr marL="0" indent="0">
              <a:buNone/>
            </a:pPr>
            <a:r>
              <a:rPr lang="en-US" altLang="ko-KR" dirty="0"/>
              <a:t>No:</a:t>
            </a:r>
          </a:p>
          <a:p>
            <a:pPr marL="0" indent="0">
              <a:buNone/>
            </a:pPr>
            <a:r>
              <a:rPr lang="en-US" altLang="ko-KR" dirty="0"/>
              <a:t>Abstain</a:t>
            </a:r>
            <a:endParaRPr lang="ko-KR" alt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99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915860"/>
              </p:ext>
            </p:extLst>
          </p:nvPr>
        </p:nvGraphicFramePr>
        <p:xfrm>
          <a:off x="762000" y="1143000"/>
          <a:ext cx="7239000" cy="44862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+82-1023566164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altLang="ko-KR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altLang="ko-KR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altLang="ko-KR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Hyeyoung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Choi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hy0117.choi@lge.com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altLang="ko-KR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06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534061"/>
              </p:ext>
            </p:extLst>
          </p:nvPr>
        </p:nvGraphicFramePr>
        <p:xfrm>
          <a:off x="762000" y="1182536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96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  <p:graphicFrame>
        <p:nvGraphicFramePr>
          <p:cNvPr id="11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153205"/>
              </p:ext>
            </p:extLst>
          </p:nvPr>
        </p:nvGraphicFramePr>
        <p:xfrm>
          <a:off x="990600" y="13716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Orange</a:t>
                      </a:r>
                      <a:endParaRPr lang="en-US" altLang="ko-KR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Brian Hart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+mn-lt"/>
                          <a:ea typeface="Times New Roman"/>
                          <a:cs typeface="Arial"/>
                        </a:rPr>
                        <a:t>Cisco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170 W Tasman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San Jose, CA 95134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brianh@cisco.com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pmonajem@cisco.com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396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055968"/>
              </p:ext>
            </p:extLst>
          </p:nvPr>
        </p:nvGraphicFramePr>
        <p:xfrm>
          <a:off x="457200" y="13456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42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36048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910801"/>
              </p:ext>
            </p:extLst>
          </p:nvPr>
        </p:nvGraphicFramePr>
        <p:xfrm>
          <a:off x="762000" y="1193248"/>
          <a:ext cx="7239000" cy="47560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ZTE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#9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Wuxingduan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Xifeng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Rd., Xi’an, China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sun.bo1@zte.com.cn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lv.kaiying@zte.com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yao.ke5@zte.com.cn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27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7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79649"/>
              </p:ext>
            </p:extLst>
          </p:nvPr>
        </p:nvGraphicFramePr>
        <p:xfrm>
          <a:off x="685800" y="1295400"/>
          <a:ext cx="76200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Cupertino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CA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+1-408-974-5967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joonsuk@apple.com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Aon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Mujtaba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mujtaba@apple.com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Guoqing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ericwong@apple.com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chartman@apple.com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55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Abstract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In this </a:t>
            </a:r>
            <a:r>
              <a:rPr lang="en-US" altLang="zh-CN" sz="2000" dirty="0" smtClean="0"/>
              <a:t>contribution</a:t>
            </a:r>
            <a:r>
              <a:rPr lang="en-US" altLang="zh-CN" sz="2000" dirty="0"/>
              <a:t>, w</a:t>
            </a:r>
            <a:r>
              <a:rPr lang="en-US" sz="2000" dirty="0" smtClean="0"/>
              <a:t>e propose a signaling mechanism </a:t>
            </a:r>
            <a:r>
              <a:rPr lang="en-GB" sz="2000" dirty="0" smtClean="0"/>
              <a:t>that </a:t>
            </a:r>
            <a:r>
              <a:rPr lang="en-GB" sz="2000" dirty="0"/>
              <a:t>allows the Beacon frame to indicate the target transmission time(s) of one or more Trigger frame(s) that allocates resources for random </a:t>
            </a:r>
            <a:r>
              <a:rPr lang="en-GB" sz="2000" dirty="0" smtClean="0"/>
              <a:t>access</a:t>
            </a:r>
          </a:p>
          <a:p>
            <a:r>
              <a:rPr lang="en-US" sz="2000" dirty="0"/>
              <a:t>We propose a signaling mechanism to indicate to STAs about a cascaded sequence of Trigger frames for random access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ko-KR" altLang="en-US" sz="20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613909" y="6475413"/>
            <a:ext cx="1930016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Chittabrata Ghosh, et al. (Intel)</a:t>
            </a:r>
            <a:endParaRPr lang="en-US" dirty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06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20901</TotalTime>
  <Words>1970</Words>
  <Application>Microsoft Office PowerPoint</Application>
  <PresentationFormat>On-screen Show (4:3)</PresentationFormat>
  <Paragraphs>625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굴림</vt:lpstr>
      <vt:lpstr>MS PGothic</vt:lpstr>
      <vt:lpstr>Arial</vt:lpstr>
      <vt:lpstr>Calibri</vt:lpstr>
      <vt:lpstr>Times New Roman</vt:lpstr>
      <vt:lpstr>802-11-Submission</vt:lpstr>
      <vt:lpstr>PowerPoint Presentation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Abstract</vt:lpstr>
      <vt:lpstr>UL MU features in 11ax PAR and SFD</vt:lpstr>
      <vt:lpstr>Illustration of Random Access with TF-R with Existing UL MU Procedure</vt:lpstr>
      <vt:lpstr>Target Transmission Time for Scheduled TF-Rs</vt:lpstr>
      <vt:lpstr>Illustration of Signaling Single Scheduled TF-R</vt:lpstr>
      <vt:lpstr>Illustration of Signaling Multiple Scheduled TF-Rs</vt:lpstr>
      <vt:lpstr>Discussion about Scheduled TF-Rs</vt:lpstr>
      <vt:lpstr>Signaling Cascaded TF-Rs using Frame Control Field in MAC Header</vt:lpstr>
      <vt:lpstr>Illustration of Scheduled TF-Rs with Signaling for Cascaded TF-Rs</vt:lpstr>
      <vt:lpstr>Summary</vt:lpstr>
      <vt:lpstr>References</vt:lpstr>
      <vt:lpstr>Straw-poll 1</vt:lpstr>
      <vt:lpstr>Straw-poll 2</vt:lpstr>
    </vt:vector>
  </TitlesOfParts>
  <Company>Nortel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Chittabrata Ghosh (Intel)</dc:creator>
  <cp:lastModifiedBy>Ghosh, Chittabrata</cp:lastModifiedBy>
  <cp:revision>78</cp:revision>
  <cp:lastPrinted>1998-02-10T13:28:06Z</cp:lastPrinted>
  <dcterms:created xsi:type="dcterms:W3CDTF">2008-11-13T20:03:38Z</dcterms:created>
  <dcterms:modified xsi:type="dcterms:W3CDTF">2015-09-13T16:32:09Z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(12)O48q+nWDiKNAVXoAwq58w7ATF5BZpxUzus1FEuepahc6BRLUWdfXeHQFTCUY0LJy0k4VdhaUClKE+vHO/U/motQ7Wb1X6FEINaTQp83XOx2BItWIbj5xAwc7fSGfvIwmYRGyL4qGcJJSI9XZSQep4A/nUuphoyrhe3oxvqEJPOKTczKvvau+mW7kqHnBpP519it8/UnQRGhlIED5mAWPEyEULZbSSOGpiatRqZMuhIlclVUp</vt:lpwstr>
  </property>
  <property fmtid="{D5CDD505-2E9C-101B-9397-08002B2CF9AE}" pid="3" name="_ms_pID_7253431">
    <vt:lpwstr>JdMpdpX7QmQ4nGISJH/6krrrZV8TEcEo6tOuiCKMSlaUCGZIKH8Uar/dF1lESTPqWarib82bc+2YgRORXHtHTVMZJ8gMAOOvbHedi+Dm0KgxwdnE2N7+RVIihi0P/qiLiIp72ufZRjrRRw7Q0GuYP8jw6ZK0h5SGYiKGjLOCy7nSCnaDOozJOHy5I5Ycht6CD+TV1pESuux5hmpq1rxsEWi79jlwMQBdhtfPvIJNU3hpnn6R</vt:lpwstr>
  </property>
  <property fmtid="{D5CDD505-2E9C-101B-9397-08002B2CF9AE}" pid="4" name="_ms_pID_7253432">
    <vt:lpwstr>Frsbmfxl6ooXI+lsZs2+ICBSpX9SlJbjMhZx+cFe+qz3NCgYIG4eIU4iYAtE1IPnpm+f73tUQQ4SNUrpg8S06Pgu6DJ+vdO9WvWwcAWqw2ofHKZ5a2QRdHvz1iIwPEE5w719KocfxcfWsK33OwQ0H4pxJKu8ZZLwMMeMM191ZTx/QaEBwbKGgZh8IXOQN/gpthwsWXjZmo3mfMn3j25vAQwQ0C1uTtJrpImS7OZniU4szkDU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GfJxEXfnJe00EzBCu+KQyLmeK9EJ98gw80NbYqdhwRUMY7F6ROELDHyMGL3L1y7qvL71h2Idqjndrjd+F6tk6apxRdWTPtrUIeeYcyEalhr1iOkJ9+9sQ/hfyRVpqRCRjakmAsShMGKKAgjEwAfExL4ulDY3Ern6vWSBhnTL9o8buAOb9fqstp2C/309bB38eCgjcRTglFjHofZ8tii+C4EPg290R4PSpHCKrH9pwFZAK+xY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g5gBKICN+FruGYoCLwv/KRf8LKdtYteLhG91/UuD1lEo0T4X/vSs7MB4R1OKAYsiGLuyT+FO/D/N6l0uJhT5wV8ymwQwQ8ebjynJpnEMSkWgyJkJEQKdA/GH62EwS+qYPvoPfCRsQ16Se71R1pD+mZJf3bG4Sszy55EcHCtSOC/7KnnDYYHRgF1f5PvZIdiMU7lhzOK3aK7QUW5pqj/R/mBQ9e6XirQsi64x92kam7/YiuqW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l8zMZXm9027LIFPZcm+cUyjM04DAUAL7XPF/dXx+40GC6xcBG4KoYyRGGmxPyxKLlfP6818gcK41BmvTKF42hlVUlr3ibzx4Bjet+4pEmFj77ATNXV1KiqJGg+BHb2mXB26Bqz23HDOMZuaoD9G2G3TRXFSRuftWz7D6zohCRmLvamBSplpGa69vstE2z0FKZHm0td9oMn3YL80Rq5KSAp3Sn1fRmpzjcjzrtyHnhJwjE+ph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/MFl0gSydiGeibz9zCPuvyXpgdAJZSrSVK7ZrG3xD2J1+TjDzHBFIDTvoen38MRaXHF3NY1pC7wHEbGiJxqw1NEiGjPuQ4PVc/MznTkc0I4zBsosWU7HRnOPBlUJFXmDTuOZf7hg8FJGN1xdz5nlGVD+qTlmzGegQhooA7BWzsEeIMi79rfgL+p9jGkXbPhLE/TE5beERwb1m21XsV7nLDUA9wuQmzDBSMBZys2Td/Jqsri+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v/QN5e+cAd8N4D+PmlBdIjTeT2MzuMNqSh3zGrWBLEQO71Q6uGoEuEeO3bZXOFgMIV2Nc3gtybOjqDq3sZmGkVKcxhpd3d3WxrmuUG4CvhyAnlAbU/X6JVuAgMU2jGcKqzt5+/9SHpK5u8O/uwD1WBskgRF4Ll0XXgDNP27/wOW74Y+rJbAKx7gGd66UYED0AHb19WoMrLUsZrVAPQMLph0ONJ9SFdneehFMCvoI1rGDmTFV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Eldks0dBSyFTgqQgGJ5jqxuD6nVrWpLgAD4Ej6DQTMrQ/7LNgCXgGV80TsdOkE4XJ8SY1HbmlOnnKHGPTH2qv133+kVzhNsazg2LmNONJlTDVIWGXwBvw/VTI0Td33/Q7m5whKP/1/9Nq3ZMll0qRTq878uIxI0uS4GNOxthxYOo4DVUl7URN3Wb2ox3EeH46MrMc2UfOdumbZtIiOtUQ1mwehGholsLXzgIdoDqf4XC/mib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Pt9s0J2eRSy4INBoBWeclyXK/coYnG4GxgSvaJSBogJyeNj0HXni2FXuXowWLVnW0UADYL3pELvKCi/d8VSnNYt1LK6lUnrBv0KkPj0S8Qm2+thR70Bhrxi4GKvDSDT+z2G053sh3qlRaSqxe546uBJaBBBiSjd8bPsPwLw61+fv4vcYmPHEy7Kh4HEiIYqS5kSc3tI4R1kIqwDH1FmKmuuXX1ENIhy5i48fJcJZ7QD3ewX+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m25z3VO4nd4yE0tY8PCXQvu8G9YgKold1kYSqYyEP2xpwD1XcVeOcNgZkRzXwh5RFIXwrfFnm2ExwuaKFitTTJ0U3xQ2zDasuZpnFMJQ94T8cV+bwd1u4OERT5O+ud/IYdouK6zBX7ZzoCmOLnBh3zT7hrGg7ai1eYuXU7nQLkJ4FifhhBwQUS/zWCnRwiiVVZdqNj4TpQdiAj33Zg+LZyH+OKV6InrxufeguXI+OKCg0wSm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JuDSaHJjOVj42EzH9eVbBc9CBrBDuc8xRXY/ps/5DmL4NsSAelFiyEJ04Qxeg5jUo+QXruHzMBMQKO0+O1DC4dQJs3dOTsCv3wqqrPf6xCnDrbtdgH7cKa1lL5ydlG5HALnDPdpAiEbibQ34PnGprRxV5K1ne/Ben+X+1Icgk/xGxV71tGRtUg6G5Zlv1XuSycKcuP0lFzNrCI+w6VdW8BdzLA4=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(3)nCf1xpqXPYT8RfBO5Ve4UkkDWZuIY3iYDGd2p5gujpGqtnkqN+KVpqLus0mXjQQvDFd/fD9M
HnlbksKOFyXvpfrHNkgQbVu8kz/OErbgGUHyJ1cdUiuLR4wtX1HDUMPfs1Ve80fKChup64f8
HahZ7d55NHhFdkKMPLoAB3YL50SaXDWgQZkPGMKvA0F7m6crLfa0czIez5P5Fj68nMeymwxA
SrHrgFvlX+SFpUxmoV</vt:lpwstr>
  </property>
  <property fmtid="{D5CDD505-2E9C-101B-9397-08002B2CF9AE}" pid="29" name="_new_ms_pID_725431">
    <vt:lpwstr>qbh7DaZW3rk+Oab6jfYlEnZ7vzqIfJ1/bADbUrdBdvsSa2aDBlRF5Z
QWom8/UHqbOBlNlcFIyvEpLIA+LCeEro6VMQK/ik4idn6bkeAqW20gzOVd3q6Mch7j737r/7
z1LplAHosNzXjw12G1+xbwXSkwoEyrmyk/y1E95DBwwRB58eRHFvPnn9vKG4ZooM6mfJfsip
3JYKh5TDNJyHpLS7gG+gX389S0xEpAbfDgWi</vt:lpwstr>
  </property>
  <property fmtid="{D5CDD505-2E9C-101B-9397-08002B2CF9AE}" pid="30" name="_new_ms_pID_725432">
    <vt:lpwstr>SJkphKn5KKZhnhC6QDlxJ4KJJuEsV4cbsp7o
gvXnCHAMb/3CgfOoNcxXOX2pIOFfOiZtiRJAC8xqN7UCMePCKG3oFCYXMyA7IIlz7cGzNxBu
</vt:lpwstr>
  </property>
  <property fmtid="{D5CDD505-2E9C-101B-9397-08002B2CF9AE}" pid="31" name="sflag">
    <vt:lpwstr>1421071364</vt:lpwstr>
  </property>
</Properties>
</file>