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29" r:id="rId2"/>
    <p:sldId id="339" r:id="rId3"/>
    <p:sldId id="340" r:id="rId4"/>
    <p:sldId id="341" r:id="rId5"/>
    <p:sldId id="342" r:id="rId6"/>
    <p:sldId id="343" r:id="rId7"/>
    <p:sldId id="344" r:id="rId8"/>
    <p:sldId id="350" r:id="rId9"/>
    <p:sldId id="330" r:id="rId10"/>
    <p:sldId id="331" r:id="rId11"/>
    <p:sldId id="366" r:id="rId12"/>
    <p:sldId id="361" r:id="rId13"/>
    <p:sldId id="365" r:id="rId14"/>
    <p:sldId id="368" r:id="rId15"/>
    <p:sldId id="369" r:id="rId16"/>
    <p:sldId id="367" r:id="rId17"/>
    <p:sldId id="337" r:id="rId18"/>
    <p:sldId id="354" r:id="rId19"/>
    <p:sldId id="355" r:id="rId2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37" autoAdjust="0"/>
    <p:restoredTop sz="91095" autoAdjust="0"/>
  </p:normalViewPr>
  <p:slideViewPr>
    <p:cSldViewPr>
      <p:cViewPr varScale="1">
        <p:scale>
          <a:sx n="81" d="100"/>
          <a:sy n="81" d="100"/>
        </p:scale>
        <p:origin x="120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3426"/>
    </p:cViewPr>
  </p:sorterViewPr>
  <p:notesViewPr>
    <p:cSldViewPr>
      <p:cViewPr varScale="1">
        <p:scale>
          <a:sx n="79" d="100"/>
          <a:sy n="79" d="100"/>
        </p:scale>
        <p:origin x="-322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DD5554DB-DCC5-447B-A5ED-CF59F2F91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7991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/>
            </a:lvl5pPr>
          </a:lstStyle>
          <a:p>
            <a:pPr lvl="4"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8494B09C-02D3-414B-B0EE-19148CC64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21946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189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60379" y="6475413"/>
            <a:ext cx="218354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Kiseon Ryu, et al. (LG Electronics)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7E6215C-0148-4EB1-A390-22B113FC4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altLang="zh-CN" dirty="0" smtClean="0"/>
              <a:t>July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13909" y="6475413"/>
            <a:ext cx="193001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/>
            </a:lvl1pPr>
          </a:lstStyle>
          <a:p>
            <a:pPr>
              <a:defRPr/>
            </a:pPr>
            <a:r>
              <a:rPr lang="en-US" dirty="0" smtClean="0"/>
              <a:t>Chittabrata Ghosh, et al. (Intel)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64F216-E6B4-4849-8EF5-D25189C9A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5" y="334189"/>
            <a:ext cx="32702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802.11-15/1105r0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2" r:id="rId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September 2015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613909" y="6475413"/>
            <a:ext cx="1930016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Chittabrata Ghosh, et al. (Intel)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标题 1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kern="0" dirty="0" smtClean="0"/>
              <a:t>UL OFDMA-based Random Access Procedure</a:t>
            </a:r>
            <a:endParaRPr lang="zh-CN" altLang="en-US" kern="0" dirty="0"/>
          </a:p>
        </p:txBody>
      </p:sp>
      <p:sp>
        <p:nvSpPr>
          <p:cNvPr id="8" name="Rectangle 6"/>
          <p:cNvSpPr txBox="1">
            <a:spLocks noChangeArrowheads="1"/>
          </p:cNvSpPr>
          <p:nvPr/>
        </p:nvSpPr>
        <p:spPr bwMode="auto">
          <a:xfrm>
            <a:off x="685800" y="2057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2015-09-14</a:t>
            </a: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914400" y="2514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3439813"/>
              </p:ext>
            </p:extLst>
          </p:nvPr>
        </p:nvGraphicFramePr>
        <p:xfrm>
          <a:off x="762000" y="2971800"/>
          <a:ext cx="7620000" cy="32941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Chittabrata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2200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Mission College Blvd.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Santa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Clara, CA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95054, 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1-415-244-8904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 Perahia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eldad.perahia@intel.com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Laurent Cariou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rongzhen.yang@intel.com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Yaron Alpert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yaron.alpert@intel.com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Avi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Mansour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avi.mansour@intel.com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986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UL MU features in 11ax PAR and SFD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altLang="ko-KR" sz="2000" dirty="0" smtClean="0"/>
              <a:t>In the 11ax PAR [1], </a:t>
            </a:r>
          </a:p>
          <a:p>
            <a:pPr lvl="1"/>
            <a:r>
              <a:rPr lang="en-US" altLang="ko-KR" sz="1800" dirty="0"/>
              <a:t>This project may include the capability to handle multiple simultaneous communications in both the spatial and frequency domains, in both the UL and DL.</a:t>
            </a:r>
            <a:endParaRPr lang="ko-KR" altLang="ko-KR" sz="1800" dirty="0"/>
          </a:p>
          <a:p>
            <a:r>
              <a:rPr lang="en-GB" sz="2000" dirty="0" smtClean="0"/>
              <a:t>We have introduced the random access mechanism with Trigger frames using OFDMA [2]</a:t>
            </a:r>
          </a:p>
          <a:p>
            <a:pPr lvl="1"/>
            <a:r>
              <a:rPr lang="en-GB" sz="1600" b="0" i="1" dirty="0" smtClean="0"/>
              <a:t>The </a:t>
            </a:r>
            <a:r>
              <a:rPr lang="en-GB" sz="1600" b="0" i="1" dirty="0"/>
              <a:t>spec shall define a Trigger frame that allocates resources for random access. </a:t>
            </a:r>
            <a:r>
              <a:rPr lang="en-GB" sz="1600" b="0" i="1" dirty="0" smtClean="0"/>
              <a:t>[3]</a:t>
            </a:r>
          </a:p>
          <a:p>
            <a:r>
              <a:rPr lang="en-US" sz="2000" dirty="0" smtClean="0"/>
              <a:t>In this contribution, we introduce the random access procedure of resources allocated in TF-R</a:t>
            </a:r>
            <a:endParaRPr lang="ko-KR" altLang="en-US" sz="1600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613909" y="6475413"/>
            <a:ext cx="1930016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Chittabrata Ghosh, et al. (Intel)</a:t>
            </a:r>
            <a:endParaRPr lang="en-US" dirty="0"/>
          </a:p>
        </p:txBody>
      </p:sp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September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31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 and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Random access RU</a:t>
            </a:r>
          </a:p>
          <a:p>
            <a:pPr lvl="1"/>
            <a:r>
              <a:rPr lang="en-US" dirty="0"/>
              <a:t>An RU allocated </a:t>
            </a:r>
            <a:r>
              <a:rPr lang="en-US" dirty="0" smtClean="0"/>
              <a:t>for random access</a:t>
            </a:r>
            <a:endParaRPr lang="en-US" dirty="0"/>
          </a:p>
          <a:p>
            <a:r>
              <a:rPr lang="en-US" dirty="0"/>
              <a:t>CWO</a:t>
            </a:r>
          </a:p>
          <a:p>
            <a:pPr lvl="1"/>
            <a:r>
              <a:rPr lang="en-US" dirty="0"/>
              <a:t>Contention Window for </a:t>
            </a:r>
            <a:r>
              <a:rPr lang="en-US" dirty="0" smtClean="0"/>
              <a:t>UL-OFDMA</a:t>
            </a:r>
            <a:endParaRPr lang="en-US" dirty="0"/>
          </a:p>
          <a:p>
            <a:r>
              <a:rPr lang="en-US" dirty="0" err="1"/>
              <a:t>CWOmin</a:t>
            </a:r>
            <a:r>
              <a:rPr lang="en-US" dirty="0"/>
              <a:t>, </a:t>
            </a:r>
            <a:r>
              <a:rPr lang="en-US" dirty="0" err="1"/>
              <a:t>CWOmax</a:t>
            </a:r>
            <a:endParaRPr lang="en-US" dirty="0"/>
          </a:p>
          <a:p>
            <a:pPr lvl="1"/>
            <a:r>
              <a:rPr lang="en-US" dirty="0"/>
              <a:t>Min and max values for CWO</a:t>
            </a:r>
          </a:p>
          <a:p>
            <a:r>
              <a:rPr lang="en-US" dirty="0" smtClean="0"/>
              <a:t>UL-OFDMA Backoff (OBO) Count</a:t>
            </a:r>
            <a:endParaRPr lang="en-US" dirty="0"/>
          </a:p>
          <a:p>
            <a:pPr lvl="1"/>
            <a:r>
              <a:rPr lang="en-US" dirty="0"/>
              <a:t>A counter maintained by the STA that determines the random access RU the STA utilizes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September 2015</a:t>
            </a:r>
            <a:endParaRPr lang="en-US" dirty="0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613909" y="6475413"/>
            <a:ext cx="1930016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Chittabrata Ghosh, et al. (Intel)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5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43680"/>
            <a:ext cx="7772400" cy="1066800"/>
          </a:xfrm>
        </p:spPr>
        <p:txBody>
          <a:bodyPr/>
          <a:lstStyle/>
          <a:p>
            <a:r>
              <a:rPr lang="en-US" dirty="0" smtClean="0"/>
              <a:t>UL OFDMA-based Random Access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When an STA has a frame to send, it initializes it’s </a:t>
            </a:r>
            <a:r>
              <a:rPr lang="en-US" sz="1800" dirty="0" smtClean="0"/>
              <a:t>OBO </a:t>
            </a:r>
            <a:r>
              <a:rPr lang="en-US" sz="1800" dirty="0"/>
              <a:t>to a random value in the range 0 to CWO</a:t>
            </a:r>
          </a:p>
          <a:p>
            <a:r>
              <a:rPr lang="en-US" sz="1800" dirty="0" smtClean="0"/>
              <a:t>For </a:t>
            </a:r>
            <a:r>
              <a:rPr lang="en-US" sz="1800" dirty="0"/>
              <a:t>an STA with non-zero </a:t>
            </a:r>
            <a:r>
              <a:rPr lang="en-US" sz="1800" dirty="0" smtClean="0"/>
              <a:t>OBO </a:t>
            </a:r>
            <a:r>
              <a:rPr lang="en-US" sz="1800" dirty="0"/>
              <a:t>value, it decrements its </a:t>
            </a:r>
            <a:r>
              <a:rPr lang="en-US" sz="1800" dirty="0" smtClean="0"/>
              <a:t>OBO </a:t>
            </a:r>
            <a:r>
              <a:rPr lang="en-US" sz="1800" dirty="0"/>
              <a:t>by 1 in every RU assigned to AID value TBD within the </a:t>
            </a:r>
            <a:r>
              <a:rPr lang="en-US" sz="1800" dirty="0" smtClean="0"/>
              <a:t>TF-R</a:t>
            </a:r>
            <a:endParaRPr lang="en-US" sz="1800" dirty="0"/>
          </a:p>
          <a:p>
            <a:r>
              <a:rPr lang="en-US" sz="1800" dirty="0" smtClean="0"/>
              <a:t>For </a:t>
            </a:r>
            <a:r>
              <a:rPr lang="en-US" sz="1800" dirty="0"/>
              <a:t>an STA, its </a:t>
            </a:r>
            <a:r>
              <a:rPr lang="en-US" sz="1800" dirty="0" smtClean="0"/>
              <a:t>OBO </a:t>
            </a:r>
            <a:r>
              <a:rPr lang="en-US" sz="1800" dirty="0"/>
              <a:t>decrements by a value, unless </a:t>
            </a:r>
            <a:r>
              <a:rPr lang="en-US" sz="1800" dirty="0" smtClean="0"/>
              <a:t>OBO=0</a:t>
            </a:r>
            <a:r>
              <a:rPr lang="en-US" sz="1800" dirty="0"/>
              <a:t>, equal to the number of RUs assigned to AID </a:t>
            </a:r>
            <a:r>
              <a:rPr lang="en-US" sz="1800" dirty="0" smtClean="0"/>
              <a:t>value TBD </a:t>
            </a:r>
            <a:r>
              <a:rPr lang="en-US" sz="1800" dirty="0"/>
              <a:t>in a </a:t>
            </a:r>
            <a:r>
              <a:rPr lang="en-US" sz="1800" dirty="0" smtClean="0"/>
              <a:t>TF-R</a:t>
            </a:r>
            <a:endParaRPr lang="en-US" sz="1800" dirty="0"/>
          </a:p>
          <a:p>
            <a:pPr lvl="1"/>
            <a:r>
              <a:rPr lang="en-US" sz="1800" dirty="0" smtClean="0"/>
              <a:t>OBO </a:t>
            </a:r>
            <a:r>
              <a:rPr lang="en-US" sz="1800" dirty="0"/>
              <a:t>for any STA can only be 0 once every TFR</a:t>
            </a:r>
          </a:p>
          <a:p>
            <a:r>
              <a:rPr lang="en-US" sz="1800" dirty="0" smtClean="0"/>
              <a:t>An STA </a:t>
            </a:r>
            <a:r>
              <a:rPr lang="en-US" sz="1800" dirty="0"/>
              <a:t>with </a:t>
            </a:r>
            <a:r>
              <a:rPr lang="en-US" sz="1800" dirty="0" smtClean="0"/>
              <a:t>OBO </a:t>
            </a:r>
            <a:r>
              <a:rPr lang="en-US" sz="1800" dirty="0"/>
              <a:t>decremented to 0 randomly </a:t>
            </a:r>
            <a:r>
              <a:rPr lang="en-US" sz="1800" dirty="0" smtClean="0"/>
              <a:t>selects </a:t>
            </a:r>
            <a:r>
              <a:rPr lang="en-US" sz="1800" dirty="0"/>
              <a:t>any one of the assigned RUs for random access and transmits its frame</a:t>
            </a:r>
          </a:p>
          <a:p>
            <a:pPr lvl="1"/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20726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September 2015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5223" y="6475413"/>
            <a:ext cx="509756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12</a:t>
            </a:r>
            <a:endParaRPr lang="en-US" dirty="0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613909" y="6475413"/>
            <a:ext cx="1930016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Chittabrata Ghosh, et al. (Intel)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05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Illustration of UL-OFDMA Random Access Procedure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47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20726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September 2015</a:t>
            </a:r>
            <a:endParaRPr lang="en-US" dirty="0"/>
          </a:p>
        </p:txBody>
      </p:sp>
      <p:sp>
        <p:nvSpPr>
          <p:cNvPr id="4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613909" y="6475413"/>
            <a:ext cx="1930016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Chittabrata Ghosh, et al. (Intel)</a:t>
            </a:r>
            <a:endParaRPr lang="en-US" dirty="0"/>
          </a:p>
        </p:txBody>
      </p:sp>
      <p:cxnSp>
        <p:nvCxnSpPr>
          <p:cNvPr id="52" name="Straight Connector 51"/>
          <p:cNvCxnSpPr/>
          <p:nvPr/>
        </p:nvCxnSpPr>
        <p:spPr bwMode="auto">
          <a:xfrm>
            <a:off x="1038100" y="4595750"/>
            <a:ext cx="7467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3" name="Rectangle 52"/>
          <p:cNvSpPr/>
          <p:nvPr/>
        </p:nvSpPr>
        <p:spPr bwMode="auto">
          <a:xfrm>
            <a:off x="1723900" y="2690750"/>
            <a:ext cx="609600" cy="1905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1723900" y="2690749"/>
            <a:ext cx="609600" cy="34290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RU 1 AID X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1723900" y="3023382"/>
            <a:ext cx="609600" cy="34885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RU 2  AID X</a:t>
            </a:r>
          </a:p>
        </p:txBody>
      </p:sp>
      <p:sp>
        <p:nvSpPr>
          <p:cNvPr id="56" name="Rectangle 55"/>
          <p:cNvSpPr/>
          <p:nvPr/>
        </p:nvSpPr>
        <p:spPr bwMode="auto">
          <a:xfrm>
            <a:off x="1726130" y="3363275"/>
            <a:ext cx="609600" cy="343255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RU 3 AID X</a:t>
            </a:r>
          </a:p>
        </p:txBody>
      </p:sp>
      <p:cxnSp>
        <p:nvCxnSpPr>
          <p:cNvPr id="57" name="Straight Arrow Connector 56"/>
          <p:cNvCxnSpPr/>
          <p:nvPr/>
        </p:nvCxnSpPr>
        <p:spPr bwMode="auto">
          <a:xfrm flipV="1">
            <a:off x="1495300" y="4367150"/>
            <a:ext cx="0" cy="533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58" name="TextBox 57"/>
          <p:cNvSpPr txBox="1"/>
          <p:nvPr/>
        </p:nvSpPr>
        <p:spPr>
          <a:xfrm>
            <a:off x="1025574" y="4949088"/>
            <a:ext cx="6417847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STA 1, STA 2, and STA 3 have UL data to send</a:t>
            </a:r>
          </a:p>
          <a:p>
            <a:r>
              <a:rPr lang="en-US" sz="1400" dirty="0" err="1" smtClean="0"/>
              <a:t>Backoff</a:t>
            </a:r>
            <a:r>
              <a:rPr lang="en-US" sz="1400" dirty="0" smtClean="0"/>
              <a:t> Counts (BOs) for STA 1, STA 2. and STA 3 are 11, 5, and 0, respectively</a:t>
            </a:r>
          </a:p>
          <a:p>
            <a:endParaRPr lang="en-US" sz="1400" dirty="0"/>
          </a:p>
          <a:p>
            <a:r>
              <a:rPr lang="en-US" sz="1400" b="1" dirty="0" smtClean="0"/>
              <a:t>STA 3 wins contention in first TFR</a:t>
            </a:r>
            <a:r>
              <a:rPr lang="en-US" sz="1400" b="1" dirty="0"/>
              <a:t>, randomly selects RU </a:t>
            </a:r>
            <a:r>
              <a:rPr lang="en-US" sz="1400" b="1" dirty="0" smtClean="0"/>
              <a:t>3 </a:t>
            </a:r>
            <a:r>
              <a:rPr lang="en-US" sz="1400" b="1" dirty="0"/>
              <a:t>in the TFR  </a:t>
            </a:r>
            <a:endParaRPr lang="en-US" sz="1400" b="1" dirty="0" smtClean="0"/>
          </a:p>
          <a:p>
            <a:r>
              <a:rPr lang="en-US" sz="1400" b="1" dirty="0"/>
              <a:t>STA 2 wins contention at RU 2 in second </a:t>
            </a:r>
            <a:r>
              <a:rPr lang="en-US" sz="1400" b="1" dirty="0" smtClean="0"/>
              <a:t>TFR, randomly selects RU 1 in the TFR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59" name="TextBox 58"/>
          <p:cNvSpPr txBox="1"/>
          <p:nvPr/>
        </p:nvSpPr>
        <p:spPr>
          <a:xfrm>
            <a:off x="2638300" y="2421151"/>
            <a:ext cx="12491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 1 OBO = 10</a:t>
            </a:r>
          </a:p>
          <a:p>
            <a:r>
              <a:rPr lang="en-US" dirty="0" smtClean="0"/>
              <a:t>STA 2 OBO = 4</a:t>
            </a:r>
          </a:p>
          <a:p>
            <a:r>
              <a:rPr lang="en-US" b="1" dirty="0" smtClean="0">
                <a:solidFill>
                  <a:schemeClr val="accent2"/>
                </a:solidFill>
              </a:rPr>
              <a:t>STA 3 OBO = 0</a:t>
            </a:r>
            <a:endParaRPr lang="en-US" b="1" dirty="0">
              <a:solidFill>
                <a:schemeClr val="accent2"/>
              </a:solidFill>
            </a:endParaRPr>
          </a:p>
        </p:txBody>
      </p:sp>
      <p:cxnSp>
        <p:nvCxnSpPr>
          <p:cNvPr id="60" name="Straight Connector 59"/>
          <p:cNvCxnSpPr/>
          <p:nvPr/>
        </p:nvCxnSpPr>
        <p:spPr bwMode="auto">
          <a:xfrm>
            <a:off x="2638300" y="2500772"/>
            <a:ext cx="0" cy="42939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1" name="Straight Arrow Connector 60"/>
          <p:cNvCxnSpPr/>
          <p:nvPr/>
        </p:nvCxnSpPr>
        <p:spPr bwMode="auto">
          <a:xfrm flipH="1">
            <a:off x="2333500" y="2931876"/>
            <a:ext cx="304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62" name="Straight Arrow Connector 61"/>
          <p:cNvCxnSpPr/>
          <p:nvPr/>
        </p:nvCxnSpPr>
        <p:spPr bwMode="auto">
          <a:xfrm flipH="1">
            <a:off x="2333500" y="3239988"/>
            <a:ext cx="304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63" name="TextBox 62"/>
          <p:cNvSpPr txBox="1"/>
          <p:nvPr/>
        </p:nvSpPr>
        <p:spPr>
          <a:xfrm>
            <a:off x="2638300" y="3063017"/>
            <a:ext cx="11721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 1 OBO = 9</a:t>
            </a:r>
          </a:p>
          <a:p>
            <a:r>
              <a:rPr lang="en-US" dirty="0" smtClean="0"/>
              <a:t>STA 2 OBO = 3</a:t>
            </a:r>
            <a:endParaRPr lang="en-US" dirty="0"/>
          </a:p>
        </p:txBody>
      </p:sp>
      <p:cxnSp>
        <p:nvCxnSpPr>
          <p:cNvPr id="64" name="Straight Arrow Connector 63"/>
          <p:cNvCxnSpPr/>
          <p:nvPr/>
        </p:nvCxnSpPr>
        <p:spPr bwMode="auto">
          <a:xfrm flipH="1">
            <a:off x="2333500" y="3658566"/>
            <a:ext cx="304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65" name="TextBox 64"/>
          <p:cNvSpPr txBox="1"/>
          <p:nvPr/>
        </p:nvSpPr>
        <p:spPr>
          <a:xfrm>
            <a:off x="2619593" y="3497396"/>
            <a:ext cx="11721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 1 OBO = 8</a:t>
            </a:r>
          </a:p>
          <a:p>
            <a:r>
              <a:rPr lang="en-US" dirty="0" smtClean="0"/>
              <a:t>STA 2 OBO = 2</a:t>
            </a:r>
            <a:endParaRPr lang="en-US" dirty="0"/>
          </a:p>
        </p:txBody>
      </p:sp>
      <p:sp>
        <p:nvSpPr>
          <p:cNvPr id="66" name="Rectangle 65"/>
          <p:cNvSpPr/>
          <p:nvPr/>
        </p:nvSpPr>
        <p:spPr bwMode="auto">
          <a:xfrm>
            <a:off x="4771900" y="2686836"/>
            <a:ext cx="609600" cy="1905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4771900" y="2690750"/>
            <a:ext cx="609600" cy="30480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RU 1  AID X</a:t>
            </a:r>
          </a:p>
        </p:txBody>
      </p:sp>
      <p:sp>
        <p:nvSpPr>
          <p:cNvPr id="68" name="Rectangle 67"/>
          <p:cNvSpPr/>
          <p:nvPr/>
        </p:nvSpPr>
        <p:spPr bwMode="auto">
          <a:xfrm>
            <a:off x="4783381" y="2995892"/>
            <a:ext cx="598119" cy="30480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RU2 </a:t>
            </a:r>
            <a:r>
              <a:rPr kumimoji="0" lang="en-US" sz="9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AID X</a:t>
            </a:r>
          </a:p>
        </p:txBody>
      </p:sp>
      <p:cxnSp>
        <p:nvCxnSpPr>
          <p:cNvPr id="69" name="Straight Arrow Connector 68"/>
          <p:cNvCxnSpPr/>
          <p:nvPr/>
        </p:nvCxnSpPr>
        <p:spPr bwMode="auto">
          <a:xfrm flipH="1">
            <a:off x="5392981" y="2843150"/>
            <a:ext cx="304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70" name="Straight Connector 69"/>
          <p:cNvCxnSpPr/>
          <p:nvPr/>
        </p:nvCxnSpPr>
        <p:spPr bwMode="auto">
          <a:xfrm flipV="1">
            <a:off x="5697781" y="2652650"/>
            <a:ext cx="0" cy="1905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1" name="Straight Arrow Connector 70"/>
          <p:cNvCxnSpPr/>
          <p:nvPr/>
        </p:nvCxnSpPr>
        <p:spPr bwMode="auto">
          <a:xfrm flipH="1">
            <a:off x="5381500" y="3239988"/>
            <a:ext cx="304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72" name="TextBox 71"/>
          <p:cNvSpPr txBox="1"/>
          <p:nvPr/>
        </p:nvSpPr>
        <p:spPr>
          <a:xfrm>
            <a:off x="5686300" y="2523993"/>
            <a:ext cx="11721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 1 OBO = 7</a:t>
            </a:r>
          </a:p>
          <a:p>
            <a:r>
              <a:rPr lang="en-US" dirty="0" smtClean="0"/>
              <a:t>STA 2 OBO = 1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5686300" y="3073237"/>
            <a:ext cx="11721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 1 OBO = 6</a:t>
            </a:r>
          </a:p>
          <a:p>
            <a:r>
              <a:rPr lang="en-US" dirty="0" smtClean="0"/>
              <a:t>STA 2 OBO = 0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5628473" y="3622481"/>
            <a:ext cx="1387666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STA 2 wins RU 2 access, selects RU 1 for </a:t>
            </a:r>
            <a:r>
              <a:rPr lang="en-US" dirty="0" err="1" smtClean="0"/>
              <a:t>Tx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1344412" y="2195972"/>
            <a:ext cx="13580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        </a:t>
            </a:r>
            <a:r>
              <a:rPr lang="en-US" sz="1400" b="1" dirty="0" smtClean="0"/>
              <a:t>TF-R</a:t>
            </a:r>
          </a:p>
          <a:p>
            <a:r>
              <a:rPr lang="en-US" sz="1400" dirty="0" smtClean="0"/>
              <a:t>(random access)</a:t>
            </a:r>
            <a:endParaRPr lang="en-US" sz="1400" dirty="0"/>
          </a:p>
        </p:txBody>
      </p:sp>
      <p:sp>
        <p:nvSpPr>
          <p:cNvPr id="76" name="Rectangle 75"/>
          <p:cNvSpPr/>
          <p:nvPr/>
        </p:nvSpPr>
        <p:spPr bwMode="auto">
          <a:xfrm>
            <a:off x="7443629" y="2686836"/>
            <a:ext cx="609600" cy="1905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7151816" y="2167530"/>
            <a:ext cx="15824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  Trigger Frame</a:t>
            </a:r>
          </a:p>
          <a:p>
            <a:r>
              <a:rPr lang="en-US" sz="1400" dirty="0" smtClean="0"/>
              <a:t>(no random access)</a:t>
            </a:r>
            <a:endParaRPr lang="en-US" sz="1400" dirty="0"/>
          </a:p>
        </p:txBody>
      </p:sp>
      <p:sp>
        <p:nvSpPr>
          <p:cNvPr id="78" name="TextBox 77"/>
          <p:cNvSpPr txBox="1"/>
          <p:nvPr/>
        </p:nvSpPr>
        <p:spPr>
          <a:xfrm>
            <a:off x="7150166" y="4917235"/>
            <a:ext cx="1386985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STA 1 does not decrement its OBO</a:t>
            </a:r>
            <a:endParaRPr lang="en-US" dirty="0"/>
          </a:p>
        </p:txBody>
      </p:sp>
      <p:cxnSp>
        <p:nvCxnSpPr>
          <p:cNvPr id="79" name="Straight Arrow Connector 78"/>
          <p:cNvCxnSpPr/>
          <p:nvPr/>
        </p:nvCxnSpPr>
        <p:spPr bwMode="auto">
          <a:xfrm flipV="1">
            <a:off x="7748429" y="4367150"/>
            <a:ext cx="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80" name="Straight Arrow Connector 79"/>
          <p:cNvCxnSpPr/>
          <p:nvPr/>
        </p:nvCxnSpPr>
        <p:spPr bwMode="auto">
          <a:xfrm>
            <a:off x="1070767" y="2092813"/>
            <a:ext cx="0" cy="158630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83" name="TextBox 82"/>
          <p:cNvSpPr txBox="1"/>
          <p:nvPr/>
        </p:nvSpPr>
        <p:spPr>
          <a:xfrm rot="5400000">
            <a:off x="-156739" y="3048769"/>
            <a:ext cx="21836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Contention in frequency</a:t>
            </a:r>
            <a:endParaRPr lang="en-US" sz="1600" dirty="0"/>
          </a:p>
        </p:txBody>
      </p:sp>
      <p:sp>
        <p:nvSpPr>
          <p:cNvPr id="84" name="Left Brace 83"/>
          <p:cNvSpPr/>
          <p:nvPr/>
        </p:nvSpPr>
        <p:spPr bwMode="auto">
          <a:xfrm>
            <a:off x="4517205" y="3612365"/>
            <a:ext cx="223372" cy="322638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3901611" y="3515902"/>
            <a:ext cx="7745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 RU slot</a:t>
            </a:r>
            <a:endParaRPr lang="en-US" dirty="0"/>
          </a:p>
        </p:txBody>
      </p:sp>
      <p:sp>
        <p:nvSpPr>
          <p:cNvPr id="86" name="Left Brace 85"/>
          <p:cNvSpPr/>
          <p:nvPr/>
        </p:nvSpPr>
        <p:spPr bwMode="auto">
          <a:xfrm>
            <a:off x="4543300" y="2672912"/>
            <a:ext cx="223372" cy="322638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87" name="Straight Arrow Connector 86"/>
          <p:cNvCxnSpPr>
            <a:stCxn id="85" idx="0"/>
          </p:cNvCxnSpPr>
          <p:nvPr/>
        </p:nvCxnSpPr>
        <p:spPr bwMode="auto">
          <a:xfrm flipV="1">
            <a:off x="4288897" y="2930171"/>
            <a:ext cx="254403" cy="58573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89" name="Oval 88"/>
          <p:cNvSpPr/>
          <p:nvPr/>
        </p:nvSpPr>
        <p:spPr bwMode="auto">
          <a:xfrm>
            <a:off x="4638604" y="2583989"/>
            <a:ext cx="857718" cy="479028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0" name="Oval 89"/>
          <p:cNvSpPr/>
          <p:nvPr/>
        </p:nvSpPr>
        <p:spPr bwMode="auto">
          <a:xfrm>
            <a:off x="1620417" y="3336882"/>
            <a:ext cx="857718" cy="449513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2516644" y="3925821"/>
            <a:ext cx="1387666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STA 3 wins RU 1 access, selects RU 3 for </a:t>
            </a:r>
            <a:r>
              <a:rPr lang="en-US" dirty="0" err="1" smtClean="0"/>
              <a:t>Tx</a:t>
            </a:r>
            <a:endParaRPr lang="en-US" dirty="0"/>
          </a:p>
        </p:txBody>
      </p:sp>
      <p:sp>
        <p:nvSpPr>
          <p:cNvPr id="92" name="TextBox 91"/>
          <p:cNvSpPr txBox="1"/>
          <p:nvPr/>
        </p:nvSpPr>
        <p:spPr>
          <a:xfrm>
            <a:off x="4433136" y="2110866"/>
            <a:ext cx="13580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        </a:t>
            </a:r>
            <a:r>
              <a:rPr lang="en-US" sz="1400" b="1" dirty="0" smtClean="0"/>
              <a:t>TF-R</a:t>
            </a:r>
          </a:p>
          <a:p>
            <a:r>
              <a:rPr lang="en-US" sz="1400" dirty="0" smtClean="0"/>
              <a:t>(random access)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47358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Parameters Used for Performance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Random access parameters</a:t>
            </a:r>
            <a:endParaRPr lang="en-US" sz="1800" dirty="0"/>
          </a:p>
          <a:p>
            <a:pPr lvl="1"/>
            <a:r>
              <a:rPr lang="en-US" sz="1800" dirty="0"/>
              <a:t>Number of STAs = [1, 2, 4, 8, 16, 32]</a:t>
            </a:r>
          </a:p>
          <a:p>
            <a:pPr lvl="1"/>
            <a:r>
              <a:rPr lang="en-US" sz="1800" dirty="0"/>
              <a:t>Number of RUs/TF-R = [4, 8]</a:t>
            </a:r>
          </a:p>
          <a:p>
            <a:pPr lvl="1"/>
            <a:r>
              <a:rPr lang="en-US" sz="1800" dirty="0" err="1"/>
              <a:t>CWOmin</a:t>
            </a:r>
            <a:r>
              <a:rPr lang="en-US" sz="1800" dirty="0"/>
              <a:t> = [1, 2, 4, 8, 16, 32]</a:t>
            </a:r>
          </a:p>
          <a:p>
            <a:pPr lvl="1"/>
            <a:r>
              <a:rPr lang="en-US" sz="1800" dirty="0" err="1"/>
              <a:t>CWOmax</a:t>
            </a:r>
            <a:r>
              <a:rPr lang="en-US" sz="1800" dirty="0"/>
              <a:t> = </a:t>
            </a:r>
            <a:r>
              <a:rPr lang="en-US" sz="1800" dirty="0" smtClean="0"/>
              <a:t>[32]</a:t>
            </a:r>
            <a:endParaRPr lang="en-US" sz="1800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20726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September 2015</a:t>
            </a:r>
            <a:endParaRPr lang="en-US" dirty="0"/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613909" y="6475413"/>
            <a:ext cx="1930016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Chittabrata Ghosh, et al. (Intel)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425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78929"/>
            <a:ext cx="9144000" cy="3859871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Efficiency Analysis of Random Access Procedure with 4 RUs/TF-R</a:t>
            </a:r>
            <a:endParaRPr lang="en-US" dirty="0"/>
          </a:p>
        </p:txBody>
      </p:sp>
      <p:sp>
        <p:nvSpPr>
          <p:cNvPr id="9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20726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September 2015</a:t>
            </a:r>
            <a:endParaRPr lang="en-US" dirty="0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613909" y="6475413"/>
            <a:ext cx="1930016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Chittabrata Ghosh, et al. (Intel)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07375" y="5225148"/>
            <a:ext cx="7315200" cy="581799"/>
            <a:chOff x="1107375" y="5225148"/>
            <a:chExt cx="7315200" cy="581799"/>
          </a:xfrm>
        </p:grpSpPr>
        <p:sp>
          <p:nvSpPr>
            <p:cNvPr id="11" name="Rectangle 10"/>
            <p:cNvSpPr/>
            <p:nvPr/>
          </p:nvSpPr>
          <p:spPr bwMode="auto">
            <a:xfrm>
              <a:off x="1107375" y="5225148"/>
              <a:ext cx="73152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               </a:t>
              </a:r>
              <a:r>
                <a:rPr kumimoji="0" lang="en-US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                 2                                    4                                   8                                  16                                32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344988" y="5529948"/>
              <a:ext cx="1293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CWO</a:t>
              </a:r>
              <a:r>
                <a:rPr lang="en-US" baseline="-25000" dirty="0" err="1" smtClean="0"/>
                <a:t>min</a:t>
              </a:r>
              <a:endParaRPr lang="en-US" baseline="-25000" dirty="0"/>
            </a:p>
          </p:txBody>
        </p:sp>
      </p:grpSp>
    </p:spTree>
    <p:extLst>
      <p:ext uri="{BB962C8B-B14F-4D97-AF65-F5344CB8AC3E}">
        <p14:creationId xmlns:p14="http://schemas.microsoft.com/office/powerpoint/2010/main" val="4564241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 Analysis of Random Access Procedure with 8 RUs/TF-R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81200"/>
            <a:ext cx="8991600" cy="3733800"/>
          </a:xfrm>
          <a:prstGeom prst="rect">
            <a:avLst/>
          </a:prstGeom>
        </p:spPr>
      </p:pic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20726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September 2015</a:t>
            </a:r>
            <a:endParaRPr lang="en-US" dirty="0"/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613909" y="6475413"/>
            <a:ext cx="1930016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Chittabrata Ghosh, et al. (Intel)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1036125" y="5332023"/>
            <a:ext cx="7315200" cy="474924"/>
            <a:chOff x="1036125" y="5332023"/>
            <a:chExt cx="7315200" cy="474924"/>
          </a:xfrm>
        </p:grpSpPr>
        <p:sp>
          <p:nvSpPr>
            <p:cNvPr id="10" name="Rectangle 9"/>
            <p:cNvSpPr/>
            <p:nvPr/>
          </p:nvSpPr>
          <p:spPr bwMode="auto">
            <a:xfrm>
              <a:off x="1036125" y="5332023"/>
              <a:ext cx="73152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               </a:t>
              </a:r>
              <a:r>
                <a:rPr kumimoji="0" lang="en-US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                 2                                    4                                   8                                  16                                32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344988" y="5529948"/>
              <a:ext cx="1293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CWO</a:t>
              </a:r>
              <a:r>
                <a:rPr lang="en-US" baseline="-25000" dirty="0" err="1" smtClean="0"/>
                <a:t>min</a:t>
              </a:r>
              <a:endParaRPr lang="en-US" baseline="-25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009310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In this presentation, we </a:t>
            </a:r>
            <a:r>
              <a:rPr lang="en-US" altLang="zh-CN" dirty="0" smtClean="0"/>
              <a:t>proposed the procedure of selecting RUs allocated for random access in a TF-R</a:t>
            </a:r>
          </a:p>
          <a:p>
            <a:r>
              <a:rPr lang="en-US" altLang="ko-KR" dirty="0" smtClean="0"/>
              <a:t>We have provided analytical results of the proposed random access procedure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613909" y="6475413"/>
            <a:ext cx="1930016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Chittabrata Ghosh, et al. (Intel)</a:t>
            </a:r>
            <a:endParaRPr lang="en-US" dirty="0"/>
          </a:p>
        </p:txBody>
      </p:sp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September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059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zh-CN" sz="1800" b="0" dirty="0" smtClean="0"/>
              <a:t>[1] </a:t>
            </a:r>
            <a:r>
              <a:rPr lang="en-GB" altLang="zh-CN" sz="1800" dirty="0" smtClean="0"/>
              <a:t>IEEE 802.11-14/0165r1 “802.11 HEW SG Proposed PAR”</a:t>
            </a:r>
          </a:p>
          <a:p>
            <a:pPr>
              <a:buNone/>
            </a:pPr>
            <a:r>
              <a:rPr lang="en-GB" altLang="zh-CN" sz="1800" b="0" dirty="0"/>
              <a:t>[2] </a:t>
            </a:r>
            <a:r>
              <a:rPr lang="en-GB" altLang="ko-KR" sz="1800" dirty="0" smtClean="0"/>
              <a:t>IEEE 802.11-15/0875r1 “Random Access with Trigger frames using OFDMA”</a:t>
            </a:r>
          </a:p>
          <a:p>
            <a:pPr>
              <a:buNone/>
            </a:pPr>
            <a:r>
              <a:rPr lang="en-GB" altLang="zh-CN" sz="1800" b="0" dirty="0" smtClean="0"/>
              <a:t>[3]</a:t>
            </a:r>
            <a:r>
              <a:rPr lang="en-GB" altLang="zh-CN" sz="1800" dirty="0" smtClean="0"/>
              <a:t> </a:t>
            </a:r>
            <a:r>
              <a:rPr lang="en-GB" altLang="ko-KR" sz="1800" dirty="0"/>
              <a:t>IEEE 802.11-15/0132r2 </a:t>
            </a:r>
            <a:r>
              <a:rPr lang="en-GB" altLang="zh-CN" sz="1800" b="0" dirty="0"/>
              <a:t>“</a:t>
            </a:r>
            <a:r>
              <a:rPr lang="en-US" altLang="ko-KR" sz="1800" dirty="0"/>
              <a:t>Specification Framework for Tax”</a:t>
            </a:r>
          </a:p>
          <a:p>
            <a:pPr>
              <a:buNone/>
            </a:pPr>
            <a:endParaRPr lang="zh-CN" altLang="en-US" sz="1800" dirty="0"/>
          </a:p>
          <a:p>
            <a:pPr>
              <a:buNone/>
            </a:pPr>
            <a:endParaRPr lang="en-US" altLang="zh-CN" sz="1800" b="0" dirty="0" smtClean="0"/>
          </a:p>
          <a:p>
            <a:pPr>
              <a:buNone/>
            </a:pPr>
            <a:endParaRPr lang="en-US" altLang="ja-JP" sz="1800" b="0" dirty="0" smtClean="0">
              <a:ea typeface="MS PGothic" pitchFamily="34" charset="-128"/>
            </a:endParaRPr>
          </a:p>
          <a:p>
            <a:endParaRPr lang="zh-CN" altLang="en-US" sz="1800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613909" y="6475413"/>
            <a:ext cx="1930016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Chittabrata Ghosh, et al. (Intel)</a:t>
            </a:r>
            <a:endParaRPr lang="en-US" dirty="0"/>
          </a:p>
        </p:txBody>
      </p:sp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September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00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Straw-poll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</a:t>
            </a:r>
            <a:r>
              <a:rPr lang="en-US" altLang="ko-KR" dirty="0" smtClean="0"/>
              <a:t>include the random access procedure illustrated in Slide 12 to the </a:t>
            </a:r>
            <a:r>
              <a:rPr lang="en-US" altLang="ko-KR" dirty="0"/>
              <a:t>spec framework?</a:t>
            </a:r>
          </a:p>
          <a:p>
            <a:pPr marL="0" indent="0">
              <a:buNone/>
            </a:pPr>
            <a:endParaRPr lang="en-GB" altLang="ko-KR" dirty="0"/>
          </a:p>
          <a:p>
            <a:pPr marL="0" indent="0">
              <a:buNone/>
            </a:pPr>
            <a:endParaRPr lang="en-GB" altLang="ko-KR" dirty="0"/>
          </a:p>
          <a:p>
            <a:pPr marL="0" indent="0">
              <a:buNone/>
            </a:pPr>
            <a:r>
              <a:rPr lang="en-US" altLang="ko-KR" dirty="0" smtClean="0"/>
              <a:t>Yes</a:t>
            </a:r>
            <a:r>
              <a:rPr lang="en-US" altLang="ko-KR" dirty="0"/>
              <a:t>:</a:t>
            </a:r>
          </a:p>
          <a:p>
            <a:pPr marL="0" indent="0">
              <a:buNone/>
            </a:pPr>
            <a:r>
              <a:rPr lang="en-US" altLang="ko-KR" dirty="0"/>
              <a:t>No:</a:t>
            </a:r>
          </a:p>
          <a:p>
            <a:pPr marL="0" indent="0">
              <a:buNone/>
            </a:pPr>
            <a:r>
              <a:rPr lang="en-US" altLang="ko-KR" dirty="0"/>
              <a:t>Abstain</a:t>
            </a:r>
            <a:endParaRPr lang="ko-KR" alt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September 2015</a:t>
            </a:r>
            <a:endParaRPr lang="en-US" dirty="0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613909" y="6475413"/>
            <a:ext cx="1930016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Chittabrata Ghosh, et al. (Intel)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88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603806"/>
              </p:ext>
            </p:extLst>
          </p:nvPr>
        </p:nvGraphicFramePr>
        <p:xfrm>
          <a:off x="762000" y="1219200"/>
          <a:ext cx="7772400" cy="48361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 66-S Breukelen, 3621 BR Netherlands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Vegt 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Yucek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613909" y="6475413"/>
            <a:ext cx="1930016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Chittabrata Ghosh, et al. (Intel)</a:t>
            </a:r>
            <a:endParaRPr lang="en-US" dirty="0"/>
          </a:p>
        </p:txBody>
      </p:sp>
      <p:sp>
        <p:nvSpPr>
          <p:cNvPr id="10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September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745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6915860"/>
              </p:ext>
            </p:extLst>
          </p:nvPr>
        </p:nvGraphicFramePr>
        <p:xfrm>
          <a:off x="762000" y="1143000"/>
          <a:ext cx="7239000" cy="44862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Matthew Fischer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Nguyen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altLang="ko-KR" sz="12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+82-1023566164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altLang="ko-KR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altLang="ko-KR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altLang="ko-KR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altLang="ko-KR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Hyeyoung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Choi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hy0117.choi@lge.com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altLang="ko-KR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altLang="ko-KR" sz="12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altLang="ko-KR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</a:t>
                      </a:r>
                      <a:r>
                        <a:rPr lang="en-US" altLang="ko-KR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Park</a:t>
                      </a:r>
                      <a:endParaRPr lang="en-US" altLang="ko-KR" sz="12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Jinmin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jinmin1230.kim@lge.com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613909" y="6475413"/>
            <a:ext cx="1930016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Chittabrata Ghosh, et al. (Intel)</a:t>
            </a:r>
            <a:endParaRPr lang="en-US" dirty="0"/>
          </a:p>
        </p:txBody>
      </p:sp>
      <p:sp>
        <p:nvSpPr>
          <p:cNvPr id="10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September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06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5534061"/>
              </p:ext>
            </p:extLst>
          </p:nvPr>
        </p:nvGraphicFramePr>
        <p:xfrm>
          <a:off x="762000" y="1182536"/>
          <a:ext cx="7467600" cy="48372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93520"/>
                <a:gridCol w="117909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Phillip Barber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The Lone Star State, TX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pbarber@broadbandmobiletech.com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 Liu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liule@huawei.com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Zhou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+86-18565826350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Lanzhou1@huawei.com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613909" y="6475413"/>
            <a:ext cx="1930016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Chittabrata Ghosh, et al. (Intel)</a:t>
            </a:r>
            <a:endParaRPr lang="en-US" dirty="0"/>
          </a:p>
        </p:txBody>
      </p:sp>
      <p:sp>
        <p:nvSpPr>
          <p:cNvPr id="10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September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96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613909" y="6475413"/>
            <a:ext cx="1930016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Chittabrata Ghosh, et al. (Intel)</a:t>
            </a:r>
            <a:endParaRPr lang="en-US" dirty="0"/>
          </a:p>
        </p:txBody>
      </p:sp>
      <p:sp>
        <p:nvSpPr>
          <p:cNvPr id="10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September 2015</a:t>
            </a:r>
            <a:endParaRPr lang="en-US" dirty="0"/>
          </a:p>
        </p:txBody>
      </p:sp>
      <p:graphicFrame>
        <p:nvGraphicFramePr>
          <p:cNvPr id="11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7843703"/>
              </p:ext>
            </p:extLst>
          </p:nvPr>
        </p:nvGraphicFramePr>
        <p:xfrm>
          <a:off x="990600" y="1242888"/>
          <a:ext cx="7239000" cy="43959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19200"/>
                <a:gridCol w="18288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2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2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edwardau@marvell.com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Derham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Orange</a:t>
                      </a:r>
                      <a:endParaRPr lang="en-US" altLang="ko-KR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Brian Hart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latin typeface="+mn-lt"/>
                          <a:ea typeface="Times New Roman"/>
                          <a:cs typeface="Arial"/>
                        </a:rPr>
                        <a:t>Cisco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170 W Tasman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San Jose, CA 95134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brianh@cisco.com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Pooya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Monajemi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pmonajem@cisco.com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396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2055968"/>
              </p:ext>
            </p:extLst>
          </p:nvPr>
        </p:nvGraphicFramePr>
        <p:xfrm>
          <a:off x="457200" y="1345648"/>
          <a:ext cx="8153400" cy="44760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kishida.akira@lab.ntt.co.jp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Fujio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Watanabe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3240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Hillview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Ave, Palo Alto, CA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94304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watanabe@docomoinnovations.com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Haralabos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Papadopoulos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hpapadopoulos@docomoinnovations.com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613909" y="6475413"/>
            <a:ext cx="1930016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Chittabrata Ghosh, et al. (Intel)</a:t>
            </a:r>
            <a:endParaRPr lang="en-US" dirty="0"/>
          </a:p>
        </p:txBody>
      </p:sp>
      <p:sp>
        <p:nvSpPr>
          <p:cNvPr id="10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September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42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36048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910801"/>
              </p:ext>
            </p:extLst>
          </p:nvPr>
        </p:nvGraphicFramePr>
        <p:xfrm>
          <a:off x="762000" y="1193248"/>
          <a:ext cx="7239000" cy="47560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Dusing 1</a:t>
                      </a:r>
                      <a:r>
                        <a:rPr lang="en-GB" sz="12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Hsinchu, Taiwan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 Hu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ZTE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#9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Wuxingduan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Xifeng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Rd., Xi’an, China</a:t>
                      </a: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sun.bo1@zte.com.cn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Kaiying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Lv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lv.kaiying@zte.com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Yonggang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Fang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yfang@ztetx.com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Ke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Yao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yao.ke5@zte.com.cn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Weimin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Xing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xing.weimin@zte.com.cn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613909" y="6475413"/>
            <a:ext cx="1930016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Chittabrata Ghosh, et al. (Intel)</a:t>
            </a:r>
            <a:endParaRPr lang="en-US" dirty="0"/>
          </a:p>
        </p:txBody>
      </p:sp>
      <p:sp>
        <p:nvSpPr>
          <p:cNvPr id="10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September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272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7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479649"/>
              </p:ext>
            </p:extLst>
          </p:nvPr>
        </p:nvGraphicFramePr>
        <p:xfrm>
          <a:off x="685800" y="1295400"/>
          <a:ext cx="7620000" cy="16413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Cupertino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CA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+1-408-974-5967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joonsuk@apple.com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Aon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Mujtaba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mujtaba@apple.com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Guoqing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guoqing_li@apple.com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Eric Wong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ericwong@apple.com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chartman@apple.com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613909" y="6475413"/>
            <a:ext cx="1930016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Chittabrata Ghosh, et al. (Intel)</a:t>
            </a:r>
            <a:endParaRPr lang="en-US" dirty="0"/>
          </a:p>
        </p:txBody>
      </p:sp>
      <p:sp>
        <p:nvSpPr>
          <p:cNvPr id="9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September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55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Abstract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/>
              <a:t>In this </a:t>
            </a:r>
            <a:r>
              <a:rPr lang="en-US" altLang="zh-CN" sz="2000" dirty="0" smtClean="0"/>
              <a:t>contribution</a:t>
            </a:r>
            <a:r>
              <a:rPr lang="en-US" altLang="zh-CN" sz="2000" dirty="0"/>
              <a:t>, w</a:t>
            </a:r>
            <a:r>
              <a:rPr lang="en-US" sz="2000" dirty="0" smtClean="0"/>
              <a:t>e propose the procedure for the selection of resource units that are allocated for random access in a Trigger frame for random access (TF-R)   </a:t>
            </a:r>
            <a:endParaRPr lang="en-US" sz="2000" dirty="0"/>
          </a:p>
          <a:p>
            <a:pPr marL="0" indent="0">
              <a:buNone/>
            </a:pPr>
            <a:endParaRPr lang="en-US" altLang="zh-CN" sz="2000" dirty="0"/>
          </a:p>
          <a:p>
            <a:endParaRPr lang="en-US" altLang="zh-CN" sz="2000" dirty="0"/>
          </a:p>
          <a:p>
            <a:endParaRPr lang="en-US" altLang="zh-CN" sz="2000" dirty="0"/>
          </a:p>
          <a:p>
            <a:endParaRPr lang="ko-KR" altLang="en-US" sz="2000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613909" y="6475413"/>
            <a:ext cx="1930016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Chittabrata Ghosh, et al. (Intel)</a:t>
            </a:r>
            <a:endParaRPr lang="en-US" dirty="0"/>
          </a:p>
        </p:txBody>
      </p:sp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September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06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23773</TotalTime>
  <Words>1757</Words>
  <Application>Microsoft Office PowerPoint</Application>
  <PresentationFormat>On-screen Show (4:3)</PresentationFormat>
  <Paragraphs>540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MS PGothic</vt:lpstr>
      <vt:lpstr>Arial</vt:lpstr>
      <vt:lpstr>Calibri</vt:lpstr>
      <vt:lpstr>Times New Roman</vt:lpstr>
      <vt:lpstr>802-11-Submission</vt:lpstr>
      <vt:lpstr>PowerPoint Presentation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Abstract</vt:lpstr>
      <vt:lpstr>UL MU features in 11ax PAR and SFD</vt:lpstr>
      <vt:lpstr>Terminology and Parameters</vt:lpstr>
      <vt:lpstr>UL OFDMA-based Random Access Procedure</vt:lpstr>
      <vt:lpstr>Illustration of UL-OFDMA Random Access Procedure</vt:lpstr>
      <vt:lpstr>Parameters Used for Performance Analysis</vt:lpstr>
      <vt:lpstr>Efficiency Analysis of Random Access Procedure with 4 RUs/TF-R</vt:lpstr>
      <vt:lpstr>Efficiency Analysis of Random Access Procedure with 8 RUs/TF-R</vt:lpstr>
      <vt:lpstr>Summary</vt:lpstr>
      <vt:lpstr>References</vt:lpstr>
      <vt:lpstr>Straw-poll 1</vt:lpstr>
    </vt:vector>
  </TitlesOfParts>
  <Company>Nortel Networks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Chittabrata Ghosh (Intel)</dc:creator>
  <cp:lastModifiedBy>Ghosh, Chittabrata</cp:lastModifiedBy>
  <cp:revision>92</cp:revision>
  <cp:lastPrinted>1998-02-10T13:28:06Z</cp:lastPrinted>
  <dcterms:created xsi:type="dcterms:W3CDTF">2008-11-13T20:03:38Z</dcterms:created>
  <dcterms:modified xsi:type="dcterms:W3CDTF">2015-09-13T16:31:07Z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(12)O48q+nWDiKNAVXoAwq58w7ATF5BZpxUzus1FEuepahc6BRLUWdfXeHQFTCUY0LJy0k4VdhaUClKE+vHO/U/motQ7Wb1X6FEINaTQp83XOx2BItWIbj5xAwc7fSGfvIwmYRGyL4qGcJJSI9XZSQep4A/nUuphoyrhe3oxvqEJPOKTczKvvau+mW7kqHnBpP519it8/UnQRGhlIED5mAWPEyEULZbSSOGpiatRqZMuhIlclVUp</vt:lpwstr>
  </property>
  <property fmtid="{D5CDD505-2E9C-101B-9397-08002B2CF9AE}" pid="3" name="_ms_pID_7253431">
    <vt:lpwstr>JdMpdpX7QmQ4nGISJH/6krrrZV8TEcEo6tOuiCKMSlaUCGZIKH8Uar/dF1lESTPqWarib82bc+2YgRORXHtHTVMZJ8gMAOOvbHedi+Dm0KgxwdnE2N7+RVIihi0P/qiLiIp72ufZRjrRRw7Q0GuYP8jw6ZK0h5SGYiKGjLOCy7nSCnaDOozJOHy5I5Ycht6CD+TV1pESuux5hmpq1rxsEWi79jlwMQBdhtfPvIJNU3hpnn6R</vt:lpwstr>
  </property>
  <property fmtid="{D5CDD505-2E9C-101B-9397-08002B2CF9AE}" pid="4" name="_ms_pID_7253432">
    <vt:lpwstr>Frsbmfxl6ooXI+lsZs2+ICBSpX9SlJbjMhZx+cFe+qz3NCgYIG4eIU4iYAtE1IPnpm+f73tUQQ4SNUrpg8S06Pgu6DJ+vdO9WvWwcAWqw2ofHKZ5a2QRdHvz1iIwPEE5w719KocfxcfWsK33OwQ0H4pxJKu8ZZLwMMeMM191ZTx/QaEBwbKGgZh8IXOQN/gpthwsWXjZmo3mfMn3j25vAQwQ0C1uTtJrpImS7OZniU4szkDU</vt:lpwstr>
  </property>
  <property fmtid="{D5CDD505-2E9C-101B-9397-08002B2CF9AE}" pid="5" name="_ms_pID_725343_00">
    <vt:lpwstr>_ms_pID_725343</vt:lpwstr>
  </property>
  <property fmtid="{D5CDD505-2E9C-101B-9397-08002B2CF9AE}" pid="6" name="_ms_pID_7253431_00">
    <vt:lpwstr>_ms_pID_7253431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GfJxEXfnJe00EzBCu+KQyLmeK9EJ98gw80NbYqdhwRUMY7F6ROELDHyMGL3L1y7qvL71h2Idqjndrjd+F6tk6apxRdWTPtrUIeeYcyEalhr1iOkJ9+9sQ/hfyRVpqRCRjakmAsShMGKKAgjEwAfExL4ulDY3Ern6vWSBhnTL9o8buAOb9fqstp2C/309bB38eCgjcRTglFjHofZ8tii+C4EPg290R4PSpHCKrH9pwFZAK+xY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g5gBKICN+FruGYoCLwv/KRf8LKdtYteLhG91/UuD1lEo0T4X/vSs7MB4R1OKAYsiGLuyT+FO/D/N6l0uJhT5wV8ymwQwQ8ebjynJpnEMSkWgyJkJEQKdA/GH62EwS+qYPvoPfCRsQ16Se71R1pD+mZJf3bG4Sszy55EcHCtSOC/7KnnDYYHRgF1f5PvZIdiMU7lhzOK3aK7QUW5pqj/R/mBQ9e6XirQsi64x92kam7/YiuqW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l8zMZXm9027LIFPZcm+cUyjM04DAUAL7XPF/dXx+40GC6xcBG4KoYyRGGmxPyxKLlfP6818gcK41BmvTKF42hlVUlr3ibzx4Bjet+4pEmFj77ATNXV1KiqJGg+BHb2mXB26Bqz23HDOMZuaoD9G2G3TRXFSRuftWz7D6zohCRmLvamBSplpGa69vstE2z0FKZHm0td9oMn3YL80Rq5KSAp3Sn1fRmpzjcjzrtyHnhJwjE+ph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/MFl0gSydiGeibz9zCPuvyXpgdAJZSrSVK7ZrG3xD2J1+TjDzHBFIDTvoen38MRaXHF3NY1pC7wHEbGiJxqw1NEiGjPuQ4PVc/MznTkc0I4zBsosWU7HRnOPBlUJFXmDTuOZf7hg8FJGN1xdz5nlGVD+qTlmzGegQhooA7BWzsEeIMi79rfgL+p9jGkXbPhLE/TE5beERwb1m21XsV7nLDUA9wuQmzDBSMBZys2Td/Jqsri+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v/QN5e+cAd8N4D+PmlBdIjTeT2MzuMNqSh3zGrWBLEQO71Q6uGoEuEeO3bZXOFgMIV2Nc3gtybOjqDq3sZmGkVKcxhpd3d3WxrmuUG4CvhyAnlAbU/X6JVuAgMU2jGcKqzt5+/9SHpK5u8O/uwD1WBskgRF4Ll0XXgDNP27/wOW74Y+rJbAKx7gGd66UYED0AHb19WoMrLUsZrVAPQMLph0ONJ9SFdneehFMCvoI1rGDmTFV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Eldks0dBSyFTgqQgGJ5jqxuD6nVrWpLgAD4Ej6DQTMrQ/7LNgCXgGV80TsdOkE4XJ8SY1HbmlOnnKHGPTH2qv133+kVzhNsazg2LmNONJlTDVIWGXwBvw/VTI0Td33/Q7m5whKP/1/9Nq3ZMll0qRTq878uIxI0uS4GNOxthxYOo4DVUl7URN3Wb2ox3EeH46MrMc2UfOdumbZtIiOtUQ1mwehGholsLXzgIdoDqf4XC/mib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Pt9s0J2eRSy4INBoBWeclyXK/coYnG4GxgSvaJSBogJyeNj0HXni2FXuXowWLVnW0UADYL3pELvKCi/d8VSnNYt1LK6lUnrBv0KkPj0S8Qm2+thR70Bhrxi4GKvDSDT+z2G053sh3qlRaSqxe546uBJaBBBiSjd8bPsPwLw61+fv4vcYmPHEy7Kh4HEiIYqS5kSc3tI4R1kIqwDH1FmKmuuXX1ENIhy5i48fJcJZ7QD3ewX+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m25z3VO4nd4yE0tY8PCXQvu8G9YgKold1kYSqYyEP2xpwD1XcVeOcNgZkRzXwh5RFIXwrfFnm2ExwuaKFitTTJ0U3xQ2zDasuZpnFMJQ94T8cV+bwd1u4OERT5O+ud/IYdouK6zBX7ZzoCmOLnBh3zT7hrGg7ai1eYuXU7nQLkJ4FifhhBwQUS/zWCnRwiiVVZdqNj4TpQdiAj33Zg+LZyH+OKV6InrxufeguXI+OKCg0wSm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JuDSaHJjOVj42EzH9eVbBc9CBrBDuc8xRXY/ps/5DmL4NsSAelFiyEJ04Qxeg5jUo+QXruHzMBMQKO0+O1DC4dQJs3dOTsCv3wqqrPf6xCnDrbtdgH7cKa1lL5ydlG5HALnDPdpAiEbibQ34PnGprRxV5K1ne/Ben+X+1Icgk/xGxV71tGRtUg6G5Zlv1XuSycKcuP0lFzNrCI+w6VdW8BdzLA4=</vt:lpwstr>
  </property>
  <property fmtid="{D5CDD505-2E9C-101B-9397-08002B2CF9AE}" pid="25" name="_ms_pID_72534311_00">
    <vt:lpwstr>_ms_pID_72534311</vt:lpwstr>
  </property>
  <property fmtid="{D5CDD505-2E9C-101B-9397-08002B2CF9AE}" pid="26" name="_ms_pID_72534312">
    <vt:lpwstr>/yfZ4czZ59UV8/NrsE0kbA==</vt:lpwstr>
  </property>
  <property fmtid="{D5CDD505-2E9C-101B-9397-08002B2CF9AE}" pid="27" name="_ms_pID_72534312_00">
    <vt:lpwstr>_ms_pID_72534312</vt:lpwstr>
  </property>
  <property fmtid="{D5CDD505-2E9C-101B-9397-08002B2CF9AE}" pid="28" name="_new_ms_pID_72543">
    <vt:lpwstr>(3)nCf1xpqXPYT8RfBO5Ve4UkkDWZuIY3iYDGd2p5gujpGqtnkqN+KVpqLus0mXjQQvDFd/fD9M
HnlbksKOFyXvpfrHNkgQbVu8kz/OErbgGUHyJ1cdUiuLR4wtX1HDUMPfs1Ve80fKChup64f8
HahZ7d55NHhFdkKMPLoAB3YL50SaXDWgQZkPGMKvA0F7m6crLfa0czIez5P5Fj68nMeymwxA
SrHrgFvlX+SFpUxmoV</vt:lpwstr>
  </property>
  <property fmtid="{D5CDD505-2E9C-101B-9397-08002B2CF9AE}" pid="29" name="_new_ms_pID_725431">
    <vt:lpwstr>qbh7DaZW3rk+Oab6jfYlEnZ7vzqIfJ1/bADbUrdBdvsSa2aDBlRF5Z
QWom8/UHqbOBlNlcFIyvEpLIA+LCeEro6VMQK/ik4idn6bkeAqW20gzOVd3q6Mch7j737r/7
z1LplAHosNzXjw12G1+xbwXSkwoEyrmyk/y1E95DBwwRB58eRHFvPnn9vKG4ZooM6mfJfsip
3JYKh5TDNJyHpLS7gG+gX389S0xEpAbfDgWi</vt:lpwstr>
  </property>
  <property fmtid="{D5CDD505-2E9C-101B-9397-08002B2CF9AE}" pid="30" name="_new_ms_pID_725432">
    <vt:lpwstr>SJkphKn5KKZhnhC6QDlxJ4KJJuEsV4cbsp7o
gvXnCHAMb/3CgfOoNcxXOX2pIOFfOiZtiRJAC8xqN7UCMePCKG3oFCYXMyA7IIlz7cGzNxBu
</vt:lpwstr>
  </property>
  <property fmtid="{D5CDD505-2E9C-101B-9397-08002B2CF9AE}" pid="31" name="sflag">
    <vt:lpwstr>1421071364</vt:lpwstr>
  </property>
</Properties>
</file>