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50" r:id="rId9"/>
    <p:sldId id="330" r:id="rId10"/>
    <p:sldId id="331" r:id="rId11"/>
    <p:sldId id="366" r:id="rId12"/>
    <p:sldId id="361" r:id="rId13"/>
    <p:sldId id="365" r:id="rId14"/>
    <p:sldId id="368" r:id="rId15"/>
    <p:sldId id="369" r:id="rId16"/>
    <p:sldId id="367" r:id="rId17"/>
    <p:sldId id="337" r:id="rId18"/>
    <p:sldId id="354" r:id="rId19"/>
    <p:sldId id="355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426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4189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802.11-15/1105r0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UL OFDMA-based Random Access Procedure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2015-09-14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9813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Avi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Mansour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avi.mansour@intel.com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features in 11ax PAR and SFD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11ax PAR [1], </a:t>
            </a:r>
          </a:p>
          <a:p>
            <a:pPr lvl="1"/>
            <a:r>
              <a:rPr lang="en-US" altLang="ko-KR" sz="1800" dirty="0"/>
              <a:t>This project may include the capability to handle multiple simultaneous communications in both the spatial and frequency domains, in both the UL and DL.</a:t>
            </a:r>
            <a:endParaRPr lang="ko-KR" altLang="ko-KR" sz="1800" dirty="0"/>
          </a:p>
          <a:p>
            <a:r>
              <a:rPr lang="en-GB" sz="2000" dirty="0" smtClean="0"/>
              <a:t>We have introduced the random access mechanism with Trigger frames using OFDMA [2]</a:t>
            </a:r>
          </a:p>
          <a:p>
            <a:pPr lvl="1"/>
            <a:r>
              <a:rPr lang="en-GB" sz="1600" b="0" i="1" dirty="0" smtClean="0"/>
              <a:t>The </a:t>
            </a:r>
            <a:r>
              <a:rPr lang="en-GB" sz="1600" b="0" i="1" dirty="0"/>
              <a:t>spec shall define a Trigger frame that allocates resources for random access. </a:t>
            </a:r>
            <a:r>
              <a:rPr lang="en-GB" sz="1600" b="0" i="1" dirty="0" smtClean="0"/>
              <a:t>[3]</a:t>
            </a:r>
          </a:p>
          <a:p>
            <a:r>
              <a:rPr lang="en-US" sz="2000" dirty="0" smtClean="0"/>
              <a:t>In this contribution, we introduce the random access procedure of resources allocated in TF-R</a:t>
            </a:r>
            <a:endParaRPr lang="ko-KR" altLang="en-US" sz="16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access RU</a:t>
            </a:r>
          </a:p>
          <a:p>
            <a:pPr lvl="1"/>
            <a:r>
              <a:rPr lang="en-US" dirty="0"/>
              <a:t>An RU allocated </a:t>
            </a:r>
            <a:r>
              <a:rPr lang="en-US" dirty="0" smtClean="0"/>
              <a:t>for random access</a:t>
            </a:r>
            <a:endParaRPr lang="en-US" dirty="0"/>
          </a:p>
          <a:p>
            <a:r>
              <a:rPr lang="en-US" dirty="0"/>
              <a:t>CWO</a:t>
            </a:r>
          </a:p>
          <a:p>
            <a:pPr lvl="1"/>
            <a:r>
              <a:rPr lang="en-US" dirty="0"/>
              <a:t>Contention Window for </a:t>
            </a:r>
            <a:r>
              <a:rPr lang="en-US" dirty="0" smtClean="0"/>
              <a:t>UL-OFDMA</a:t>
            </a:r>
            <a:endParaRPr lang="en-US" dirty="0"/>
          </a:p>
          <a:p>
            <a:r>
              <a:rPr lang="en-US" dirty="0" err="1"/>
              <a:t>CWOmin</a:t>
            </a:r>
            <a:r>
              <a:rPr lang="en-US" dirty="0"/>
              <a:t>, </a:t>
            </a:r>
            <a:r>
              <a:rPr lang="en-US" dirty="0" err="1"/>
              <a:t>CWOmax</a:t>
            </a:r>
            <a:endParaRPr lang="en-US" dirty="0"/>
          </a:p>
          <a:p>
            <a:pPr lvl="1"/>
            <a:r>
              <a:rPr lang="en-US" dirty="0"/>
              <a:t>Min and max values for CWO</a:t>
            </a:r>
          </a:p>
          <a:p>
            <a:r>
              <a:rPr lang="en-US" dirty="0" smtClean="0"/>
              <a:t>UL-OFDMA Backoff (OBO) Count</a:t>
            </a:r>
            <a:endParaRPr lang="en-US" dirty="0"/>
          </a:p>
          <a:p>
            <a:pPr lvl="1"/>
            <a:r>
              <a:rPr lang="en-US" dirty="0"/>
              <a:t>A counter maintained by the STA that determines the random access RU the STA utilizes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3680"/>
            <a:ext cx="7772400" cy="1066800"/>
          </a:xfrm>
        </p:spPr>
        <p:txBody>
          <a:bodyPr/>
          <a:lstStyle/>
          <a:p>
            <a:r>
              <a:rPr lang="en-US" dirty="0" smtClean="0"/>
              <a:t>UL OFDMA-based Random Access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When an STA has a frame to send, it initializes it’s </a:t>
            </a:r>
            <a:r>
              <a:rPr lang="en-US" sz="1800" dirty="0" smtClean="0"/>
              <a:t>OBO </a:t>
            </a:r>
            <a:r>
              <a:rPr lang="en-US" sz="1800" dirty="0"/>
              <a:t>to a random value in the range 0 to CWO</a:t>
            </a:r>
          </a:p>
          <a:p>
            <a:r>
              <a:rPr lang="en-US" sz="1800" dirty="0" smtClean="0"/>
              <a:t>For </a:t>
            </a:r>
            <a:r>
              <a:rPr lang="en-US" sz="1800" dirty="0"/>
              <a:t>an STA with non-zero </a:t>
            </a:r>
            <a:r>
              <a:rPr lang="en-US" sz="1800" dirty="0" smtClean="0"/>
              <a:t>OBO </a:t>
            </a:r>
            <a:r>
              <a:rPr lang="en-US" sz="1800" dirty="0"/>
              <a:t>value, it decrements its </a:t>
            </a:r>
            <a:r>
              <a:rPr lang="en-US" sz="1800" dirty="0" smtClean="0"/>
              <a:t>OBO </a:t>
            </a:r>
            <a:r>
              <a:rPr lang="en-US" sz="1800" dirty="0"/>
              <a:t>by 1 in every RU assigned to AID value TBD within the </a:t>
            </a:r>
            <a:r>
              <a:rPr lang="en-US" sz="1800" dirty="0" smtClean="0"/>
              <a:t>TF-R</a:t>
            </a:r>
            <a:endParaRPr lang="en-US" sz="1800" dirty="0"/>
          </a:p>
          <a:p>
            <a:r>
              <a:rPr lang="en-US" sz="1800" dirty="0" smtClean="0"/>
              <a:t>For </a:t>
            </a:r>
            <a:r>
              <a:rPr lang="en-US" sz="1800" dirty="0"/>
              <a:t>an STA, its </a:t>
            </a:r>
            <a:r>
              <a:rPr lang="en-US" sz="1800" dirty="0" smtClean="0"/>
              <a:t>OBO </a:t>
            </a:r>
            <a:r>
              <a:rPr lang="en-US" sz="1800" dirty="0"/>
              <a:t>decrements by a value, unless </a:t>
            </a:r>
            <a:r>
              <a:rPr lang="en-US" sz="1800" dirty="0" smtClean="0"/>
              <a:t>OBO=0</a:t>
            </a:r>
            <a:r>
              <a:rPr lang="en-US" sz="1800" dirty="0"/>
              <a:t>, equal to the number of RUs assigned to AID </a:t>
            </a:r>
            <a:r>
              <a:rPr lang="en-US" sz="1800" dirty="0" smtClean="0"/>
              <a:t>value TBD </a:t>
            </a:r>
            <a:r>
              <a:rPr lang="en-US" sz="1800" dirty="0"/>
              <a:t>in a </a:t>
            </a:r>
            <a:r>
              <a:rPr lang="en-US" sz="1800" dirty="0" smtClean="0"/>
              <a:t>TF-R</a:t>
            </a:r>
            <a:endParaRPr lang="en-US" sz="1800" dirty="0"/>
          </a:p>
          <a:p>
            <a:pPr lvl="1"/>
            <a:r>
              <a:rPr lang="en-US" sz="1800" dirty="0" smtClean="0"/>
              <a:t>OBO </a:t>
            </a:r>
            <a:r>
              <a:rPr lang="en-US" sz="1800" dirty="0"/>
              <a:t>for any STA can only be 0 once every TFR</a:t>
            </a:r>
          </a:p>
          <a:p>
            <a:r>
              <a:rPr lang="en-US" sz="1800" dirty="0" smtClean="0"/>
              <a:t>An STA </a:t>
            </a:r>
            <a:r>
              <a:rPr lang="en-US" sz="1800" dirty="0"/>
              <a:t>with </a:t>
            </a:r>
            <a:r>
              <a:rPr lang="en-US" sz="1800" dirty="0" smtClean="0"/>
              <a:t>OBO </a:t>
            </a:r>
            <a:r>
              <a:rPr lang="en-US" sz="1800" dirty="0"/>
              <a:t>decremented to 0 randomly </a:t>
            </a:r>
            <a:r>
              <a:rPr lang="en-US" sz="1800" dirty="0" smtClean="0"/>
              <a:t>selects </a:t>
            </a:r>
            <a:r>
              <a:rPr lang="en-US" sz="1800" dirty="0"/>
              <a:t>any one of the assigned RUs for random access and transmits its frame</a:t>
            </a:r>
          </a:p>
          <a:p>
            <a:pPr lvl="1"/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20726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12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UL-OFDMA Random Access Procedure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20726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4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1038100" y="4595750"/>
            <a:ext cx="7467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1723900" y="2690750"/>
            <a:ext cx="609600" cy="1905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723900" y="2690749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X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1723900" y="3023382"/>
            <a:ext cx="609600" cy="348853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2  AID X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726130" y="336327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3 AID X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1495300" y="436715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1025574" y="4949088"/>
            <a:ext cx="641784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 1, STA 2, and STA 3 have UL data to send</a:t>
            </a:r>
          </a:p>
          <a:p>
            <a:r>
              <a:rPr lang="en-US" sz="1400" dirty="0" err="1" smtClean="0"/>
              <a:t>Backoff</a:t>
            </a:r>
            <a:r>
              <a:rPr lang="en-US" sz="1400" dirty="0" smtClean="0"/>
              <a:t> Counts (BOs) for STA 1, STA 2. and STA 3 are 11, 5, and 0, respectively</a:t>
            </a:r>
          </a:p>
          <a:p>
            <a:endParaRPr lang="en-US" sz="1400" dirty="0"/>
          </a:p>
          <a:p>
            <a:r>
              <a:rPr lang="en-US" sz="1400" b="1" dirty="0" smtClean="0"/>
              <a:t>STA 3 wins contention in first TFR</a:t>
            </a:r>
            <a:r>
              <a:rPr lang="en-US" sz="1400" b="1" dirty="0"/>
              <a:t>, randomly selects RU </a:t>
            </a:r>
            <a:r>
              <a:rPr lang="en-US" sz="1400" b="1" dirty="0" smtClean="0"/>
              <a:t>3 </a:t>
            </a:r>
            <a:r>
              <a:rPr lang="en-US" sz="1400" b="1" dirty="0"/>
              <a:t>in the TFR  </a:t>
            </a:r>
            <a:endParaRPr lang="en-US" sz="1400" b="1" dirty="0" smtClean="0"/>
          </a:p>
          <a:p>
            <a:r>
              <a:rPr lang="en-US" sz="1400" b="1" dirty="0"/>
              <a:t>STA 2 wins contention at RU 2 in second </a:t>
            </a:r>
            <a:r>
              <a:rPr lang="en-US" sz="1400" b="1" dirty="0" smtClean="0"/>
              <a:t>TFR, randomly selects RU 1 in the TFR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2638300" y="2421151"/>
            <a:ext cx="1249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OBO = 10</a:t>
            </a:r>
          </a:p>
          <a:p>
            <a:r>
              <a:rPr lang="en-US" dirty="0" smtClean="0"/>
              <a:t>STA 2 OBO = 4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STA 3 OBO = 0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2638300" y="2500772"/>
            <a:ext cx="0" cy="4293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H="1">
            <a:off x="2333500" y="2931876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H="1">
            <a:off x="2333500" y="3239988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2638300" y="3063017"/>
            <a:ext cx="1172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OBO = 9</a:t>
            </a:r>
          </a:p>
          <a:p>
            <a:r>
              <a:rPr lang="en-US" dirty="0" smtClean="0"/>
              <a:t>STA 2 OBO = 3</a:t>
            </a:r>
            <a:endParaRPr lang="en-US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 flipH="1">
            <a:off x="2333500" y="3658566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2619593" y="3497396"/>
            <a:ext cx="1172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OBO = 8</a:t>
            </a:r>
          </a:p>
          <a:p>
            <a:r>
              <a:rPr lang="en-US" dirty="0" smtClean="0"/>
              <a:t>STA 2 OBO = 2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4771900" y="2686836"/>
            <a:ext cx="609600" cy="1905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4771900" y="2690750"/>
            <a:ext cx="609600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 AID X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783381" y="2995892"/>
            <a:ext cx="598119" cy="304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RU2 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AID X</a:t>
            </a:r>
          </a:p>
        </p:txBody>
      </p:sp>
      <p:cxnSp>
        <p:nvCxnSpPr>
          <p:cNvPr id="69" name="Straight Arrow Connector 68"/>
          <p:cNvCxnSpPr/>
          <p:nvPr/>
        </p:nvCxnSpPr>
        <p:spPr bwMode="auto">
          <a:xfrm flipH="1">
            <a:off x="5392981" y="2843150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5697781" y="2652650"/>
            <a:ext cx="0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>
            <a:off x="5381500" y="3239988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5686300" y="2523993"/>
            <a:ext cx="1172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OBO = 7</a:t>
            </a:r>
          </a:p>
          <a:p>
            <a:r>
              <a:rPr lang="en-US" dirty="0" smtClean="0"/>
              <a:t>STA 2 OBO = 1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686300" y="3073237"/>
            <a:ext cx="1172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 OBO = 6</a:t>
            </a:r>
          </a:p>
          <a:p>
            <a:r>
              <a:rPr lang="en-US" dirty="0" smtClean="0"/>
              <a:t>STA 2 OBO = 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628473" y="3622481"/>
            <a:ext cx="1387666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 2 wins RU 2 access, selects RU 1 for </a:t>
            </a:r>
            <a:r>
              <a:rPr lang="en-US" dirty="0" err="1" smtClean="0"/>
              <a:t>Tx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1344412" y="2195972"/>
            <a:ext cx="1358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      </a:t>
            </a:r>
            <a:r>
              <a:rPr lang="en-US" sz="1400" b="1" dirty="0" smtClean="0"/>
              <a:t>TF-R</a:t>
            </a:r>
          </a:p>
          <a:p>
            <a:r>
              <a:rPr lang="en-US" sz="1400" dirty="0" smtClean="0"/>
              <a:t>(random access)</a:t>
            </a:r>
            <a:endParaRPr lang="en-US" sz="1400" dirty="0"/>
          </a:p>
        </p:txBody>
      </p:sp>
      <p:sp>
        <p:nvSpPr>
          <p:cNvPr id="76" name="Rectangle 75"/>
          <p:cNvSpPr/>
          <p:nvPr/>
        </p:nvSpPr>
        <p:spPr bwMode="auto">
          <a:xfrm>
            <a:off x="7443629" y="2686836"/>
            <a:ext cx="609600" cy="1905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151816" y="216753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Trigger Frame</a:t>
            </a:r>
          </a:p>
          <a:p>
            <a:r>
              <a:rPr lang="en-US" sz="1400" dirty="0" smtClean="0"/>
              <a:t>(no random access)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7150166" y="4917235"/>
            <a:ext cx="138698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 1 does not decrement its OBO</a:t>
            </a: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 bwMode="auto">
          <a:xfrm flipV="1">
            <a:off x="7748429" y="436715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1070767" y="2092813"/>
            <a:ext cx="0" cy="15863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TextBox 82"/>
          <p:cNvSpPr txBox="1"/>
          <p:nvPr/>
        </p:nvSpPr>
        <p:spPr>
          <a:xfrm rot="5400000">
            <a:off x="-156739" y="3048769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Contention in frequency</a:t>
            </a:r>
            <a:endParaRPr lang="en-US" sz="1600" dirty="0"/>
          </a:p>
        </p:txBody>
      </p:sp>
      <p:sp>
        <p:nvSpPr>
          <p:cNvPr id="84" name="Left Brace 83"/>
          <p:cNvSpPr/>
          <p:nvPr/>
        </p:nvSpPr>
        <p:spPr bwMode="auto">
          <a:xfrm>
            <a:off x="4517205" y="3612365"/>
            <a:ext cx="223372" cy="32263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901611" y="3515902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RU slot</a:t>
            </a:r>
            <a:endParaRPr lang="en-US" dirty="0"/>
          </a:p>
        </p:txBody>
      </p:sp>
      <p:sp>
        <p:nvSpPr>
          <p:cNvPr id="86" name="Left Brace 85"/>
          <p:cNvSpPr/>
          <p:nvPr/>
        </p:nvSpPr>
        <p:spPr bwMode="auto">
          <a:xfrm>
            <a:off x="4543300" y="2672912"/>
            <a:ext cx="223372" cy="32263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7" name="Straight Arrow Connector 86"/>
          <p:cNvCxnSpPr>
            <a:stCxn id="85" idx="0"/>
          </p:cNvCxnSpPr>
          <p:nvPr/>
        </p:nvCxnSpPr>
        <p:spPr bwMode="auto">
          <a:xfrm flipV="1">
            <a:off x="4288897" y="2930171"/>
            <a:ext cx="254403" cy="585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9" name="Oval 88"/>
          <p:cNvSpPr/>
          <p:nvPr/>
        </p:nvSpPr>
        <p:spPr bwMode="auto">
          <a:xfrm>
            <a:off x="4638604" y="2583989"/>
            <a:ext cx="857718" cy="479028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1620417" y="3336882"/>
            <a:ext cx="857718" cy="449513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516644" y="3925821"/>
            <a:ext cx="1387666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STA 3 wins RU 1 access, selects RU 3 for </a:t>
            </a:r>
            <a:r>
              <a:rPr lang="en-US" dirty="0" err="1" smtClean="0"/>
              <a:t>Tx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433136" y="2110866"/>
            <a:ext cx="1358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      </a:t>
            </a:r>
            <a:r>
              <a:rPr lang="en-US" sz="1400" b="1" dirty="0" smtClean="0"/>
              <a:t>TF-R</a:t>
            </a:r>
          </a:p>
          <a:p>
            <a:r>
              <a:rPr lang="en-US" sz="1400" dirty="0" smtClean="0"/>
              <a:t>(random access)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35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Used for Performance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Random access parameters</a:t>
            </a:r>
            <a:endParaRPr lang="en-US" sz="1800" dirty="0"/>
          </a:p>
          <a:p>
            <a:pPr lvl="1"/>
            <a:r>
              <a:rPr lang="en-US" sz="1800" dirty="0"/>
              <a:t>Number of STAs = [1, 2, 4, 8, 16, 32]</a:t>
            </a:r>
          </a:p>
          <a:p>
            <a:pPr lvl="1"/>
            <a:r>
              <a:rPr lang="en-US" sz="1800" dirty="0"/>
              <a:t>Number of RUs/TF-R = [4, 8]</a:t>
            </a:r>
          </a:p>
          <a:p>
            <a:pPr lvl="1"/>
            <a:r>
              <a:rPr lang="en-US" sz="1800" dirty="0" err="1"/>
              <a:t>CWOmin</a:t>
            </a:r>
            <a:r>
              <a:rPr lang="en-US" sz="1800" dirty="0"/>
              <a:t> = [1, 2, 4, 8, 16, 32]</a:t>
            </a:r>
          </a:p>
          <a:p>
            <a:pPr lvl="1"/>
            <a:r>
              <a:rPr lang="en-US" sz="1800" dirty="0" err="1"/>
              <a:t>CWOmax</a:t>
            </a:r>
            <a:r>
              <a:rPr lang="en-US" sz="1800" dirty="0"/>
              <a:t> = </a:t>
            </a:r>
            <a:r>
              <a:rPr lang="en-US" sz="1800" dirty="0" smtClean="0"/>
              <a:t>[32]</a:t>
            </a:r>
            <a:endParaRPr lang="en-US" sz="1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20726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2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8929"/>
            <a:ext cx="9144000" cy="385987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Efficiency Analysis of Random Access Procedure with 4 RUs/TF-R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20726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07375" y="5225148"/>
            <a:ext cx="7315200" cy="581799"/>
            <a:chOff x="1107375" y="5225148"/>
            <a:chExt cx="7315200" cy="581799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107375" y="5225148"/>
              <a:ext cx="7315200" cy="304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               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                2                                    4                                   8                                  16                                32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44988" y="5529948"/>
              <a:ext cx="1293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CWO</a:t>
              </a:r>
              <a:r>
                <a:rPr lang="en-US" baseline="-25000" dirty="0" err="1" smtClean="0"/>
                <a:t>min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56424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Analysis of Random Access Procedure with 8 RUs/TF-R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200"/>
            <a:ext cx="8991600" cy="3733800"/>
          </a:xfrm>
          <a:prstGeom prst="rect">
            <a:avLst/>
          </a:prstGeom>
        </p:spPr>
      </p:pic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20726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036125" y="5332023"/>
            <a:ext cx="7315200" cy="474924"/>
            <a:chOff x="1036125" y="5332023"/>
            <a:chExt cx="7315200" cy="474924"/>
          </a:xfrm>
        </p:grpSpPr>
        <p:sp>
          <p:nvSpPr>
            <p:cNvPr id="10" name="Rectangle 9"/>
            <p:cNvSpPr/>
            <p:nvPr/>
          </p:nvSpPr>
          <p:spPr bwMode="auto">
            <a:xfrm>
              <a:off x="1036125" y="5332023"/>
              <a:ext cx="7315200" cy="304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               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                2                                    4                                   8                                  16                                32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44988" y="5529948"/>
              <a:ext cx="1293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CWO</a:t>
              </a:r>
              <a:r>
                <a:rPr lang="en-US" baseline="-25000" dirty="0" err="1" smtClean="0"/>
                <a:t>min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093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the procedure of selecting RUs allocated for random access in a TF-R</a:t>
            </a:r>
          </a:p>
          <a:p>
            <a:r>
              <a:rPr lang="en-US" altLang="ko-KR" dirty="0" smtClean="0"/>
              <a:t>We have provided analytical results of the proposed random access procedure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GB" altLang="zh-CN" sz="1800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sz="1800" b="0" dirty="0"/>
              <a:t>[2] </a:t>
            </a:r>
            <a:r>
              <a:rPr lang="en-GB" altLang="ko-KR" sz="1800" dirty="0" smtClean="0"/>
              <a:t>IEEE 802.11-15/0875r1 “Random Access with Trigger frames using OFDMA”</a:t>
            </a:r>
          </a:p>
          <a:p>
            <a:pPr>
              <a:buNone/>
            </a:pPr>
            <a:r>
              <a:rPr lang="en-GB" altLang="zh-CN" sz="1800" b="0" dirty="0" smtClean="0"/>
              <a:t>[3]</a:t>
            </a:r>
            <a:r>
              <a:rPr lang="en-GB" altLang="zh-CN" sz="1800" dirty="0" smtClean="0"/>
              <a:t> </a:t>
            </a:r>
            <a:r>
              <a:rPr lang="en-GB" altLang="ko-KR" sz="1800" dirty="0"/>
              <a:t>IEEE 802.11-15/0132r2 </a:t>
            </a:r>
            <a:r>
              <a:rPr lang="en-GB" altLang="zh-CN" sz="1800" b="0" dirty="0"/>
              <a:t>“</a:t>
            </a:r>
            <a:r>
              <a:rPr lang="en-US" altLang="ko-KR" sz="1800" dirty="0"/>
              <a:t>Specification Framework for Tax”</a:t>
            </a:r>
          </a:p>
          <a:p>
            <a:pPr>
              <a:buNone/>
            </a:pPr>
            <a:endParaRPr lang="zh-CN" altLang="en-US" sz="1800" dirty="0"/>
          </a:p>
          <a:p>
            <a:pPr>
              <a:buNone/>
            </a:pPr>
            <a:endParaRPr lang="en-US" altLang="zh-CN" sz="1800" b="0" dirty="0" smtClean="0"/>
          </a:p>
          <a:p>
            <a:pPr>
              <a:buNone/>
            </a:pPr>
            <a:endParaRPr lang="en-US" altLang="ja-JP" sz="1800" b="0" dirty="0" smtClean="0">
              <a:ea typeface="MS PGothic" pitchFamily="34" charset="-128"/>
            </a:endParaRPr>
          </a:p>
          <a:p>
            <a:endParaRPr lang="zh-CN" altLang="en-US" sz="18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include the random access procedure illustrated in Slide 12 to the </a:t>
            </a:r>
            <a:r>
              <a:rPr lang="en-US" altLang="ko-KR" dirty="0"/>
              <a:t>spec framework?</a:t>
            </a:r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/>
              <a:t>Abstain</a:t>
            </a:r>
            <a:endParaRPr lang="ko-KR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15860"/>
              </p:ext>
            </p:extLst>
          </p:nvPr>
        </p:nvGraphicFramePr>
        <p:xfrm>
          <a:off x="762000" y="1143000"/>
          <a:ext cx="7239000" cy="4486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graphicFrame>
        <p:nvGraphicFramePr>
          <p:cNvPr id="11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843703"/>
              </p:ext>
            </p:extLst>
          </p:nvPr>
        </p:nvGraphicFramePr>
        <p:xfrm>
          <a:off x="990600" y="1242888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10801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9649"/>
              </p:ext>
            </p:extLst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w</a:t>
            </a:r>
            <a:r>
              <a:rPr lang="en-US" sz="2000" dirty="0" smtClean="0"/>
              <a:t>e propose the procedure for the selection of resource units that are allocated for random access in a Trigger frame for random access (TF-R)   </a:t>
            </a:r>
            <a:endParaRPr lang="en-US" sz="2000" dirty="0"/>
          </a:p>
          <a:p>
            <a:pPr marL="0" indent="0">
              <a:buNone/>
            </a:pP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23773</TotalTime>
  <Words>1757</Words>
  <Application>Microsoft Office PowerPoint</Application>
  <PresentationFormat>On-screen Show (4:3)</PresentationFormat>
  <Paragraphs>540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MS PGothic</vt:lpstr>
      <vt:lpstr>Arial</vt:lpstr>
      <vt:lpstr>Calibri</vt:lpstr>
      <vt:lpstr>Times New Roman</vt:lpstr>
      <vt:lpstr>802-11-Submission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features in 11ax PAR and SFD</vt:lpstr>
      <vt:lpstr>Terminology and Parameters</vt:lpstr>
      <vt:lpstr>UL OFDMA-based Random Access Procedure</vt:lpstr>
      <vt:lpstr>Illustration of UL-OFDMA Random Access Procedure</vt:lpstr>
      <vt:lpstr>Parameters Used for Performance Analysis</vt:lpstr>
      <vt:lpstr>Efficiency Analysis of Random Access Procedure with 4 RUs/TF-R</vt:lpstr>
      <vt:lpstr>Efficiency Analysis of Random Access Procedure with 8 RUs/TF-R</vt:lpstr>
      <vt:lpstr>Summary</vt:lpstr>
      <vt:lpstr>References</vt:lpstr>
      <vt:lpstr>Straw-poll 1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92</cp:revision>
  <cp:lastPrinted>1998-02-10T13:28:06Z</cp:lastPrinted>
  <dcterms:created xsi:type="dcterms:W3CDTF">2008-11-13T20:03:38Z</dcterms:created>
  <dcterms:modified xsi:type="dcterms:W3CDTF">2015-09-13T16:31:07Z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