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8"/>
  </p:notesMasterIdLst>
  <p:handoutMasterIdLst>
    <p:handoutMasterId r:id="rId19"/>
  </p:handoutMasterIdLst>
  <p:sldIdLst>
    <p:sldId id="422" r:id="rId5"/>
    <p:sldId id="473" r:id="rId6"/>
    <p:sldId id="528" r:id="rId7"/>
    <p:sldId id="534" r:id="rId8"/>
    <p:sldId id="541" r:id="rId9"/>
    <p:sldId id="540" r:id="rId10"/>
    <p:sldId id="523" r:id="rId11"/>
    <p:sldId id="537" r:id="rId12"/>
    <p:sldId id="532" r:id="rId13"/>
    <p:sldId id="519" r:id="rId14"/>
    <p:sldId id="538" r:id="rId15"/>
    <p:sldId id="539" r:id="rId16"/>
    <p:sldId id="542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6582" autoAdjust="0"/>
  </p:normalViewPr>
  <p:slideViewPr>
    <p:cSldViewPr>
      <p:cViewPr varScale="1">
        <p:scale>
          <a:sx n="77" d="100"/>
          <a:sy n="77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9/15/2015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802.11-15/1100r2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46B9E1D-1901-45A2-B69D-CDDF1331601F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Discussion on Deep and Shallow Sleep States     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2015-09-14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7019"/>
              </p:ext>
            </p:extLst>
          </p:nvPr>
        </p:nvGraphicFramePr>
        <p:xfrm>
          <a:off x="681038" y="3475038"/>
          <a:ext cx="7777161" cy="914400"/>
        </p:xfrm>
        <a:graphic>
          <a:graphicData uri="http://schemas.openxmlformats.org/drawingml/2006/table">
            <a:tbl>
              <a:tblPr/>
              <a:tblGrid>
                <a:gridCol w="1306537"/>
                <a:gridCol w="1638070"/>
                <a:gridCol w="1528648"/>
                <a:gridCol w="1401261"/>
                <a:gridCol w="1902645"/>
              </a:tblGrid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</a:t>
            </a:r>
            <a:r>
              <a:rPr lang="en-US" sz="1800" dirty="0" smtClean="0"/>
              <a:t>11-14-980r14, July </a:t>
            </a:r>
            <a:r>
              <a:rPr lang="en-US" sz="1800" dirty="0"/>
              <a:t>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define the </a:t>
            </a:r>
            <a:r>
              <a:rPr lang="en-US" dirty="0" smtClean="0"/>
              <a:t>current consumption value in Deep Sleep state </a:t>
            </a:r>
            <a:r>
              <a:rPr lang="en-US" dirty="0"/>
              <a:t>in the Simulation Scenarios document as </a:t>
            </a:r>
            <a:r>
              <a:rPr lang="en-US" dirty="0" smtClean="0"/>
              <a:t>proposed in </a:t>
            </a:r>
            <a:r>
              <a:rPr lang="en-US" dirty="0"/>
              <a:t>Slide </a:t>
            </a:r>
            <a:r>
              <a:rPr lang="en-US" dirty="0" smtClean="0"/>
              <a:t>5?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636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modified definition for Shallow and Deep Sleep </a:t>
            </a:r>
            <a:r>
              <a:rPr lang="en-US" dirty="0" smtClean="0"/>
              <a:t>state in </a:t>
            </a:r>
            <a:r>
              <a:rPr lang="en-US" dirty="0"/>
              <a:t>the Simulation Scenarios document </a:t>
            </a:r>
            <a:r>
              <a:rPr lang="en-US" dirty="0" smtClean="0"/>
              <a:t>as discussed in Slide 6?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95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</a:t>
            </a:r>
            <a:r>
              <a:rPr lang="en-US" dirty="0" smtClean="0"/>
              <a:t>modify </a:t>
            </a:r>
            <a:r>
              <a:rPr lang="en-US" dirty="0"/>
              <a:t>the transition</a:t>
            </a:r>
            <a:r>
              <a:rPr lang="en-US" dirty="0" smtClean="0"/>
              <a:t> time from Deep Sleep to Listen </a:t>
            </a:r>
            <a:r>
              <a:rPr lang="en-US" dirty="0"/>
              <a:t>state in the Simulation Scenarios document as </a:t>
            </a:r>
            <a:r>
              <a:rPr lang="en-US" dirty="0" smtClean="0"/>
              <a:t>proposed in </a:t>
            </a:r>
            <a:r>
              <a:rPr lang="en-US" dirty="0"/>
              <a:t>Slide </a:t>
            </a:r>
            <a:r>
              <a:rPr lang="en-US" dirty="0" smtClean="0"/>
              <a:t>8? 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79589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74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the common power model parameters in Deep Sleep, Shallow Sleep, Listen, Receive, and Transmit states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Current consumption in all the states, except the Deep Sleep state, are well defined for 20MHz, 40MHz, and 80MHz channel bandwidths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However, current consumption in Deep Sleep state in either of the channel bandwidths is not defined in [1]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In this contribution, we propose specific values for current consumption in Deep Sleep state</a:t>
            </a:r>
          </a:p>
          <a:p>
            <a:pPr marL="285750" indent="-285750">
              <a:buFont typeface="Arial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We also propose to modify the current definition of Deep Sleep and Shallow Sleep states   </a:t>
            </a:r>
            <a:endParaRPr lang="en-GB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334000" y="6477000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                                      Chittabrata Ghosh, Intel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State Transitions in 802.11ax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Macintosh HD:Users:joonsuk:Documents:IEEE WLAN:2015_03:PS-state-transi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90" y="2209800"/>
            <a:ext cx="6894510" cy="31210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46706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50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 in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/>
              <a:t>Based on contribution [2], the Simulation Scenarios document [1] of IEEE 802.11ax specifies the following common power model parameters for all simulation scenarios </a:t>
            </a:r>
          </a:p>
        </p:txBody>
      </p:sp>
      <p:sp>
        <p:nvSpPr>
          <p:cNvPr id="13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7000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77036"/>
              </p:ext>
            </p:extLst>
          </p:nvPr>
        </p:nvGraphicFramePr>
        <p:xfrm>
          <a:off x="990600" y="2743200"/>
          <a:ext cx="7770813" cy="346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58"/>
                <a:gridCol w="2414098"/>
                <a:gridCol w="2059677"/>
                <a:gridCol w="2182480"/>
              </a:tblGrid>
              <a:tr h="31242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Power State parameters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1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Average Current Consumption [mA]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Voltage = </a:t>
                      </a:r>
                      <a:r>
                        <a:rPr lang="en-GB" sz="1200" dirty="0" smtClean="0">
                          <a:effectLst/>
                        </a:rPr>
                        <a:t>1.1V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Band = </a:t>
                      </a:r>
                      <a:r>
                        <a:rPr lang="en-GB" sz="1200" dirty="0" smtClean="0">
                          <a:effectLst/>
                        </a:rPr>
                        <a:t>{ 2.4 </a:t>
                      </a:r>
                      <a:r>
                        <a:rPr lang="en-GB" sz="1200" dirty="0">
                          <a:effectLst/>
                        </a:rPr>
                        <a:t>GHz, 5 GHz }, NSS = { 1 },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TX/RX antennas = { 1 }, TX power per antenna = { 15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}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State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20 MHz }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40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80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Transmit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Listen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Shallow Sleep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Deep Sleep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TBD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6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305799" cy="762000"/>
          </a:xfrm>
        </p:spPr>
        <p:txBody>
          <a:bodyPr/>
          <a:lstStyle/>
          <a:p>
            <a:r>
              <a:rPr lang="en-US" dirty="0" smtClean="0"/>
              <a:t>Proposed Current Consumption in Deep Sleep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/>
              <a:t>We propose to replace the TBD values for Deep Sleep state in the Simulation Scenarios document [1] of IEEE 802.11ax</a:t>
            </a:r>
          </a:p>
        </p:txBody>
      </p:sp>
      <p:sp>
        <p:nvSpPr>
          <p:cNvPr id="13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7000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95747"/>
              </p:ext>
            </p:extLst>
          </p:nvPr>
        </p:nvGraphicFramePr>
        <p:xfrm>
          <a:off x="990600" y="2524760"/>
          <a:ext cx="7770813" cy="346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58"/>
                <a:gridCol w="2414098"/>
                <a:gridCol w="2059677"/>
                <a:gridCol w="2182480"/>
              </a:tblGrid>
              <a:tr h="31242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Power State parameters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31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Average Current Consumption [mA]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Voltage = </a:t>
                      </a:r>
                      <a:r>
                        <a:rPr lang="en-GB" sz="1200" dirty="0" smtClean="0">
                          <a:effectLst/>
                        </a:rPr>
                        <a:t>1.1V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Band = </a:t>
                      </a:r>
                      <a:r>
                        <a:rPr lang="en-GB" sz="1200" dirty="0" smtClean="0">
                          <a:effectLst/>
                        </a:rPr>
                        <a:t>{ 2.4 </a:t>
                      </a:r>
                      <a:r>
                        <a:rPr lang="en-GB" sz="1200" dirty="0">
                          <a:effectLst/>
                        </a:rPr>
                        <a:t>GHz, 5 GHz }, NSS = { 1 },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 of TX/RX antennas = { 1 }, TX power per antenna = { 15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}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State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20 MHz }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40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Bandwidth = { 80 MHz }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Transmit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Listen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60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Shallow Sleep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 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Deep Sleep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+mn-ea"/>
                        </a:rPr>
                        <a:t>0.09mA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2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and Shallow Sleep State Definition [1]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48495" y="1939405"/>
            <a:ext cx="7845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Deep Sleep </a:t>
            </a:r>
            <a:r>
              <a:rPr lang="en-GB" sz="1800" b="1" dirty="0" smtClean="0">
                <a:solidFill>
                  <a:schemeClr val="tx1"/>
                </a:solidFill>
              </a:rPr>
              <a:t>[2] </a:t>
            </a:r>
            <a:r>
              <a:rPr lang="en-GB" sz="1800" dirty="0" smtClean="0">
                <a:solidFill>
                  <a:schemeClr val="tx1"/>
                </a:solidFill>
              </a:rPr>
              <a:t>power </a:t>
            </a:r>
            <a:r>
              <a:rPr lang="en-GB" sz="1800" dirty="0">
                <a:solidFill>
                  <a:schemeClr val="tx1"/>
                </a:solidFill>
              </a:rPr>
              <a:t>state </a:t>
            </a:r>
            <a:r>
              <a:rPr lang="en-GB" sz="1800" dirty="0" smtClean="0">
                <a:solidFill>
                  <a:schemeClr val="tx1"/>
                </a:solidFill>
              </a:rPr>
              <a:t>is </a:t>
            </a:r>
            <a:r>
              <a:rPr lang="en-GB" sz="18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Shallow Sleep </a:t>
            </a:r>
            <a:r>
              <a:rPr lang="en-GB" sz="1800" b="1" dirty="0" smtClean="0">
                <a:solidFill>
                  <a:schemeClr val="tx1"/>
                </a:solidFill>
              </a:rPr>
              <a:t>[2] </a:t>
            </a:r>
            <a:r>
              <a:rPr lang="en-GB" sz="1800" dirty="0" smtClean="0">
                <a:solidFill>
                  <a:schemeClr val="tx1"/>
                </a:solidFill>
              </a:rPr>
              <a:t>power </a:t>
            </a:r>
            <a:r>
              <a:rPr lang="en-GB" sz="18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8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800" dirty="0"/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88121" y="3800832"/>
            <a:ext cx="8313738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Proposed modifications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Deep and Shallow Sleep state definition: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Deep sleep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state of a wireless module is defined as a sleep state with the wireless radio turned off, 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., RF, baseband and MAC processors are all switched off. The only power consumed by the wireless module is leakage power.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dirty="0"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8120" y="5369004"/>
            <a:ext cx="835421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Shallow sleep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state of a wireless module is defined as a sleep state with baseband and MAC processors turned on, but RF is switched off.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4" y="773982"/>
            <a:ext cx="7772400" cy="914400"/>
          </a:xfrm>
        </p:spPr>
        <p:txBody>
          <a:bodyPr/>
          <a:lstStyle/>
          <a:p>
            <a:r>
              <a:rPr lang="en-US" dirty="0" smtClean="0"/>
              <a:t>Power and Latency Transitions Among States in IEEE 802.11ax [1, 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51510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84677"/>
              </p:ext>
            </p:extLst>
          </p:nvPr>
        </p:nvGraphicFramePr>
        <p:xfrm>
          <a:off x="1543526" y="2133600"/>
          <a:ext cx="6762274" cy="37807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5158"/>
                <a:gridCol w="2016137"/>
                <a:gridCol w="2620979"/>
              </a:tblGrid>
              <a:tr h="3575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State Transitions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Transition Time (ms)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Power Consumption (mW)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TL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Receive ⬄ Listen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 Transmit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100mW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Receive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RS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PRS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PLS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 ms (T</a:t>
                      </a:r>
                      <a:r>
                        <a:rPr lang="en-GB" sz="1400" baseline="-25000">
                          <a:effectLst/>
                        </a:rPr>
                        <a:t>SL</a:t>
                      </a:r>
                      <a:r>
                        <a:rPr lang="en-GB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Listen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Deep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LD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DS</a:t>
                      </a:r>
                      <a:r>
                        <a:rPr lang="en-GB" sz="1400">
                          <a:effectLst/>
                        </a:rPr>
                        <a:t>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   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    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SDL</a:t>
                      </a:r>
                      <a:r>
                        <a:rPr lang="en-GB" sz="1400" b="1" dirty="0">
                          <a:effectLst/>
                        </a:rPr>
                        <a:t> = 3ms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95450" y="2309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74518" y="3099147"/>
            <a:ext cx="209536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075146" y="3799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315228" y="415396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2202494" y="4522438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077234" y="485333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678482" y="513308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064708" y="542431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481198" y="5704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6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108" y="763532"/>
            <a:ext cx="7772400" cy="914400"/>
          </a:xfrm>
        </p:spPr>
        <p:txBody>
          <a:bodyPr/>
          <a:lstStyle/>
          <a:p>
            <a:r>
              <a:rPr lang="en-US" dirty="0" smtClean="0"/>
              <a:t>Proposed Latency in Transition from Deep Sleep to Listen State in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2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477000" y="6515103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31804"/>
              </p:ext>
            </p:extLst>
          </p:nvPr>
        </p:nvGraphicFramePr>
        <p:xfrm>
          <a:off x="1543526" y="2133600"/>
          <a:ext cx="6762274" cy="37807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5158"/>
                <a:gridCol w="2016137"/>
                <a:gridCol w="2620979"/>
              </a:tblGrid>
              <a:tr h="3575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State Transitions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Transition Time (ms)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Power Consumption (mW)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TL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Receive ⬄ Listen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 Transmit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LT</a:t>
                      </a:r>
                      <a:r>
                        <a:rPr lang="en-GB" sz="1400">
                          <a:effectLst/>
                        </a:rPr>
                        <a:t> = 100mW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</a:t>
                      </a:r>
                      <a:r>
                        <a:rPr lang="en-GB" sz="1400" dirty="0" smtClean="0">
                          <a:effectLst/>
                        </a:rPr>
                        <a:t> 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=0.01ms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TS</a:t>
                      </a:r>
                      <a:r>
                        <a:rPr lang="en-GB" sz="1400">
                          <a:effectLst/>
                        </a:rPr>
                        <a:t>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Receive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RS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PRS = 15mW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Listen </a:t>
                      </a:r>
                      <a:r>
                        <a:rPr lang="en-GB" sz="1400" dirty="0" smtClean="0">
                          <a:effectLst/>
                        </a:rPr>
                        <a:t>      Shallow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LS</a:t>
                      </a:r>
                      <a:r>
                        <a:rPr lang="en-GB" sz="1400">
                          <a:effectLst/>
                        </a:rPr>
                        <a:t>=0.2ms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PLS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 ms (T</a:t>
                      </a:r>
                      <a:r>
                        <a:rPr lang="en-GB" sz="1400" baseline="-25000">
                          <a:effectLst/>
                        </a:rPr>
                        <a:t>SL</a:t>
                      </a:r>
                      <a:r>
                        <a:rPr lang="en-GB" sz="14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Listen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     Deep </a:t>
                      </a:r>
                      <a:r>
                        <a:rPr lang="en-GB" sz="1400" dirty="0">
                          <a:effectLst/>
                        </a:rPr>
                        <a:t>Sleep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T</a:t>
                      </a:r>
                      <a:r>
                        <a:rPr lang="en-GB" sz="1400" b="1" baseline="-25000" dirty="0" smtClean="0">
                          <a:effectLst/>
                        </a:rPr>
                        <a:t>LD</a:t>
                      </a:r>
                      <a:r>
                        <a:rPr lang="en-GB" sz="1400" b="1" baseline="0" dirty="0" smtClean="0">
                          <a:effectLst/>
                        </a:rPr>
                        <a:t> = </a:t>
                      </a:r>
                      <a:r>
                        <a:rPr lang="en-GB" sz="1400" b="1" baseline="0" dirty="0" smtClean="0">
                          <a:effectLst/>
                        </a:rPr>
                        <a:t>1ms</a:t>
                      </a:r>
                      <a:r>
                        <a:rPr lang="en-GB" sz="1400" b="1" baseline="-25000" dirty="0" smtClean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</a:t>
                      </a:r>
                      <a:r>
                        <a:rPr lang="en-GB" sz="1400" baseline="-25000">
                          <a:effectLst/>
                        </a:rPr>
                        <a:t>DS</a:t>
                      </a:r>
                      <a:r>
                        <a:rPr lang="en-GB" sz="1400">
                          <a:effectLst/>
                        </a:rPr>
                        <a:t> = 5mW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        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</a:t>
                      </a:r>
                      <a:r>
                        <a:rPr lang="en-GB" sz="1400" b="1" baseline="-25000" dirty="0">
                          <a:effectLst/>
                        </a:rPr>
                        <a:t>SDL</a:t>
                      </a:r>
                      <a:r>
                        <a:rPr lang="en-GB" sz="1400" b="1" dirty="0">
                          <a:effectLst/>
                        </a:rPr>
                        <a:t> = </a:t>
                      </a:r>
                      <a:r>
                        <a:rPr lang="en-GB" sz="1400" b="1" dirty="0" smtClean="0">
                          <a:effectLst/>
                        </a:rPr>
                        <a:t>10ms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ight Arrow 25"/>
          <p:cNvSpPr/>
          <p:nvPr/>
        </p:nvSpPr>
        <p:spPr bwMode="auto">
          <a:xfrm>
            <a:off x="2274518" y="3099147"/>
            <a:ext cx="209536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2075146" y="3799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2315228" y="415396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2202494" y="4522438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2077234" y="4853334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2665956" y="513308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2064708" y="5424312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2493724" y="5704060"/>
            <a:ext cx="185802" cy="1633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2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ea typeface="굴림" panose="020B0600000101010101" pitchFamily="34" charset="-127"/>
              </a:rPr>
              <a:t>In this </a:t>
            </a:r>
            <a:r>
              <a:rPr lang="en-US" altLang="ko-KR" dirty="0" smtClean="0">
                <a:ea typeface="굴림" panose="020B0600000101010101" pitchFamily="34" charset="-127"/>
              </a:rPr>
              <a:t>submission, we have proposed current consumption values in Deep Sleep state for 20MHz, 40MHz, and 80MHz channel bandwidths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We have also proposed </a:t>
            </a:r>
            <a:r>
              <a:rPr lang="en-US" altLang="ko-KR" dirty="0">
                <a:ea typeface="굴림" panose="020B0600000101010101" pitchFamily="34" charset="-127"/>
              </a:rPr>
              <a:t>to modify definition of Shallow and Deep Sleep </a:t>
            </a:r>
            <a:r>
              <a:rPr lang="en-US" altLang="ko-KR" dirty="0" smtClean="0">
                <a:ea typeface="굴림" panose="020B0600000101010101" pitchFamily="34" charset="-127"/>
              </a:rPr>
              <a:t>states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Finally, we have proposed to modify the latency in transition from Deep Sleep to Listen state </a:t>
            </a:r>
          </a:p>
          <a:p>
            <a:pPr marL="457200" lvl="1" indent="0"/>
            <a:endParaRPr lang="en-GB" sz="2400" dirty="0" smtClean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500818" y="6475414"/>
            <a:ext cx="2109782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Chittabrata Ghosh, Intel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64565</TotalTime>
  <Words>955</Words>
  <Application>Microsoft Office PowerPoint</Application>
  <PresentationFormat>On-screen Show (4:3)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Arial Unicode MS</vt:lpstr>
      <vt:lpstr>Batang</vt:lpstr>
      <vt:lpstr>Gulim</vt:lpstr>
      <vt:lpstr>Malgun Gothic</vt:lpstr>
      <vt:lpstr>MS Gothic</vt:lpstr>
      <vt:lpstr>MS PGothic</vt:lpstr>
      <vt:lpstr>SimSun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PowerPoint Presentation</vt:lpstr>
      <vt:lpstr>Abstract</vt:lpstr>
      <vt:lpstr>Different State Transitions in 802.11ax</vt:lpstr>
      <vt:lpstr>Various Power States Definition in [1]</vt:lpstr>
      <vt:lpstr>Proposed Current Consumption in Deep Sleep</vt:lpstr>
      <vt:lpstr>Deep and Shallow Sleep State Definition [1]</vt:lpstr>
      <vt:lpstr>Power and Latency Transitions Among States in IEEE 802.11ax [1, 3]</vt:lpstr>
      <vt:lpstr>Proposed Latency in Transition from Deep Sleep to Listen State in [1]</vt:lpstr>
      <vt:lpstr>Conclusion</vt:lpstr>
      <vt:lpstr>References</vt:lpstr>
      <vt:lpstr>Straw poll 1</vt:lpstr>
      <vt:lpstr>Straw poll 2</vt:lpstr>
      <vt:lpstr>Straw poll 3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Ghosh, Chittabrata</cp:lastModifiedBy>
  <cp:revision>2182</cp:revision>
  <cp:lastPrinted>2015-03-07T03:09:48Z</cp:lastPrinted>
  <dcterms:created xsi:type="dcterms:W3CDTF">2007-05-21T21:00:37Z</dcterms:created>
  <dcterms:modified xsi:type="dcterms:W3CDTF">2015-09-15T09:32:56Z</dcterms:modified>
</cp:coreProperties>
</file>