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719" r:id="rId1"/>
    <p:sldMasterId id="2147483728" r:id="rId2"/>
    <p:sldMasterId id="2147483741" r:id="rId3"/>
    <p:sldMasterId id="2147483747" r:id="rId4"/>
  </p:sldMasterIdLst>
  <p:notesMasterIdLst>
    <p:notesMasterId r:id="rId18"/>
  </p:notesMasterIdLst>
  <p:handoutMasterIdLst>
    <p:handoutMasterId r:id="rId19"/>
  </p:handoutMasterIdLst>
  <p:sldIdLst>
    <p:sldId id="422" r:id="rId5"/>
    <p:sldId id="473" r:id="rId6"/>
    <p:sldId id="528" r:id="rId7"/>
    <p:sldId id="534" r:id="rId8"/>
    <p:sldId id="541" r:id="rId9"/>
    <p:sldId id="540" r:id="rId10"/>
    <p:sldId id="523" r:id="rId11"/>
    <p:sldId id="537" r:id="rId12"/>
    <p:sldId id="532" r:id="rId13"/>
    <p:sldId id="519" r:id="rId14"/>
    <p:sldId id="538" r:id="rId15"/>
    <p:sldId id="539" r:id="rId16"/>
    <p:sldId id="542" r:id="rId17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FFFFCC"/>
    <a:srgbClr val="006C31"/>
    <a:srgbClr val="00863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6582" autoAdjust="0"/>
  </p:normalViewPr>
  <p:slideViewPr>
    <p:cSldViewPr>
      <p:cViewPr varScale="1">
        <p:scale>
          <a:sx n="77" d="100"/>
          <a:sy n="77" d="100"/>
        </p:scale>
        <p:origin x="11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9063" y="203200"/>
            <a:ext cx="2195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6ED5AF0C-B25C-49A0-9508-C5C45EF248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71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0338" y="11747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70F20475-2A78-44E8-B388-0071871B46A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050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2015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E9031BE-58C4-4962-A3ED-5CE26F478F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16407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Picture 14" descr="logo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1988" y="6659563"/>
            <a:ext cx="600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4903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4568095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91099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826814056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D8BAAA59-19F1-1440-B974-E0DC7495DCEB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9/15/2015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10C91197-2CED-814E-A0F5-84C3B4C884E4}" type="slidenum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9671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80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49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6" y="0"/>
            <a:ext cx="9140834" cy="2033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2" name="Picture 11" descr="Aruba¨_Networks_newLogo-[C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369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ltGray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ltGray"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9" name="Picture 18" descr="Aruba¨_Networks_newLogo-[C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ltGray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17530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sition Slide - New Swoos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5"/>
          <a:stretch/>
        </p:blipFill>
        <p:spPr>
          <a:xfrm>
            <a:off x="-3581" y="0"/>
            <a:ext cx="914758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114758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697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April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192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316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369035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598807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9470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131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7023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91964627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/>
                <a:ea typeface="ＭＳ Ｐゴシック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/>
              <a:ea typeface="ＭＳ Ｐゴシック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39" y="5958648"/>
            <a:ext cx="621846" cy="65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8647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8381316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6566176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79886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633715625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52898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715319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238648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74117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174000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eaLnBrk="0" hangingPunct="0"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ea typeface="ＭＳ Ｐゴシック" charset="-128"/>
                <a:cs typeface="Arial" charset="0"/>
              </a:rPr>
              <a:pPr eaLnBrk="0" hangingPunct="0"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3012D06-F38B-4356-A24A-00D85CA6255C}" type="slidenum">
              <a:rPr lang="en-US" sz="100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pPr algn="ctr"/>
              <a:t>‹#›</a:t>
            </a:fld>
            <a:endParaRPr lang="en-US" sz="1000" dirty="0">
              <a:solidFill>
                <a:srgbClr val="808080"/>
              </a:solidFill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02184"/>
      </p:ext>
    </p:extLst>
  </p:cSld>
  <p:clrMapOvr>
    <a:masterClrMapping/>
  </p:clrMapOvr>
  <p:transition spd="med">
    <p:fade/>
  </p:transition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2767034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4" y="333375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1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1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802.11-15/1100r2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29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95302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58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9652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sp>
        <p:nvSpPr>
          <p:cNvPr id="6147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46B9E1D-1901-45A2-B69D-CDDF1331601F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" name="바닥글 개체 틀 3"/>
          <p:cNvSpPr>
            <a:spLocks noGrp="1"/>
          </p:cNvSpPr>
          <p:nvPr>
            <p:ph type="ftr" idx="13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ko-KR" sz="3200" dirty="0" smtClean="0">
                <a:solidFill>
                  <a:srgbClr val="000000"/>
                </a:solidFill>
                <a:cs typeface="Arial" panose="020B0604020202020204" pitchFamily="34" charset="0"/>
              </a:rPr>
              <a:t>Discussion on Deep and Shallow Sleep States      </a:t>
            </a:r>
            <a:endParaRPr lang="en-US" altLang="ko-KR" sz="3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2713038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+mn-lt"/>
                <a:ea typeface="굴림" pitchFamily="50" charset="-127"/>
              </a:rPr>
              <a:t>Date:</a:t>
            </a:r>
            <a:r>
              <a:rPr kumimoji="0" lang="en-US" altLang="ko-KR" sz="2000" kern="0" dirty="0">
                <a:latin typeface="+mn-lt"/>
                <a:ea typeface="굴림" pitchFamily="50" charset="-127"/>
              </a:rPr>
              <a:t> </a:t>
            </a:r>
            <a:r>
              <a:rPr kumimoji="0" lang="en-US" altLang="ko-KR" sz="2000" kern="0" dirty="0" smtClean="0">
                <a:latin typeface="+mn-lt"/>
                <a:ea typeface="굴림" pitchFamily="50" charset="-127"/>
              </a:rPr>
              <a:t>2015-09-14</a:t>
            </a:r>
            <a:endParaRPr kumimoji="0" lang="en-US" altLang="ko-KR" sz="2000" kern="0" dirty="0">
              <a:latin typeface="+mn-lt"/>
              <a:ea typeface="굴림" pitchFamily="50" charset="-127"/>
            </a:endParaRPr>
          </a:p>
        </p:txBody>
      </p:sp>
      <p:sp>
        <p:nvSpPr>
          <p:cNvPr id="6150" name="Rectangle 12"/>
          <p:cNvSpPr>
            <a:spLocks noChangeArrowheads="1"/>
          </p:cNvSpPr>
          <p:nvPr/>
        </p:nvSpPr>
        <p:spPr bwMode="auto">
          <a:xfrm>
            <a:off x="533400" y="29003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2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57019"/>
              </p:ext>
            </p:extLst>
          </p:nvPr>
        </p:nvGraphicFramePr>
        <p:xfrm>
          <a:off x="681038" y="3475038"/>
          <a:ext cx="7777161" cy="914400"/>
        </p:xfrm>
        <a:graphic>
          <a:graphicData uri="http://schemas.openxmlformats.org/drawingml/2006/table">
            <a:tbl>
              <a:tblPr/>
              <a:tblGrid>
                <a:gridCol w="1306537"/>
                <a:gridCol w="1638070"/>
                <a:gridCol w="1528648"/>
                <a:gridCol w="1401261"/>
                <a:gridCol w="1902645"/>
              </a:tblGrid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Affiliations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Address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Phone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Email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Ghosh Chittabrata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2200 Mission College Blvd., Santa Clara, CA, 95054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+1-415-244-8904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chittabrata.ghosh@intel.com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724400"/>
          </a:xfrm>
        </p:spPr>
        <p:txBody>
          <a:bodyPr/>
          <a:lstStyle/>
          <a:p>
            <a:r>
              <a:rPr lang="en-US" altLang="ko-KR" sz="1800" dirty="0">
                <a:ea typeface="굴림" panose="020B0600000101010101" pitchFamily="34" charset="-127"/>
              </a:rPr>
              <a:t>[1]</a:t>
            </a:r>
            <a:r>
              <a:rPr lang="en-US" altLang="zh-CN" sz="1800" dirty="0">
                <a:ea typeface="SimSun" panose="02010600030101010101" pitchFamily="2" charset="-122"/>
              </a:rPr>
              <a:t> </a:t>
            </a:r>
            <a:r>
              <a:rPr lang="en-US" sz="1800" dirty="0"/>
              <a:t>S. Merlin </a:t>
            </a:r>
            <a:r>
              <a:rPr lang="en-US" sz="1800" dirty="0" smtClean="0"/>
              <a:t>et. </a:t>
            </a:r>
            <a:r>
              <a:rPr lang="en-US" sz="1800" dirty="0"/>
              <a:t>a</a:t>
            </a:r>
            <a:r>
              <a:rPr lang="en-US" sz="1800" dirty="0" smtClean="0"/>
              <a:t>l., </a:t>
            </a:r>
            <a:r>
              <a:rPr lang="en-US" sz="1800" dirty="0"/>
              <a:t>“</a:t>
            </a:r>
            <a:r>
              <a:rPr lang="en-US" sz="1800" dirty="0" err="1"/>
              <a:t>TGax</a:t>
            </a:r>
            <a:r>
              <a:rPr lang="en-US" sz="1800" dirty="0"/>
              <a:t> Simulation Scenarios,” IEEE </a:t>
            </a:r>
            <a:r>
              <a:rPr lang="en-US" sz="1800" dirty="0" smtClean="0"/>
              <a:t>11-14-980r14, July </a:t>
            </a:r>
            <a:r>
              <a:rPr lang="en-US" sz="1800" dirty="0"/>
              <a:t>2015</a:t>
            </a:r>
          </a:p>
          <a:p>
            <a:r>
              <a:rPr lang="en-US" altLang="ko-KR" sz="1800" dirty="0" smtClean="0">
                <a:ea typeface="SimSun" panose="02010600030101010101" pitchFamily="2" charset="-122"/>
              </a:rPr>
              <a:t>[2] C. Ghosh et. </a:t>
            </a:r>
            <a:r>
              <a:rPr lang="en-US" altLang="ko-KR" sz="1800" dirty="0">
                <a:ea typeface="SimSun" panose="02010600030101010101" pitchFamily="2" charset="-122"/>
              </a:rPr>
              <a:t>a</a:t>
            </a:r>
            <a:r>
              <a:rPr lang="en-US" altLang="ko-KR" sz="1800" dirty="0" smtClean="0">
                <a:ea typeface="SimSun" panose="02010600030101010101" pitchFamily="2" charset="-122"/>
              </a:rPr>
              <a:t>l., “</a:t>
            </a:r>
            <a:r>
              <a:rPr lang="en-US" altLang="ko-KR" sz="1800" dirty="0" smtClean="0">
                <a:ea typeface="MS Gothic" panose="020B0609070205080204" pitchFamily="49" charset="-128"/>
                <a:cs typeface="Arial Unicode MS" panose="020B0604020202020204" pitchFamily="34" charset="-128"/>
              </a:rPr>
              <a:t>Sleep states in-IEEE 802.11ax Simulation Scenarios,” IEEE 11-15-314r2, March 2015</a:t>
            </a:r>
            <a:endParaRPr lang="en-US" altLang="ko-KR" sz="1800" dirty="0" smtClean="0">
              <a:ea typeface="SimSun" panose="02010600030101010101" pitchFamily="2" charset="-122"/>
            </a:endParaRPr>
          </a:p>
          <a:p>
            <a:r>
              <a:rPr lang="en-US" altLang="ko-KR" sz="1800" dirty="0" smtClean="0">
                <a:ea typeface="SimSun" panose="02010600030101010101" pitchFamily="2" charset="-122"/>
              </a:rPr>
              <a:t>[3] C. Ghosh et. </a:t>
            </a:r>
            <a:r>
              <a:rPr lang="en-US" altLang="ko-KR" sz="1800" dirty="0">
                <a:ea typeface="SimSun" panose="02010600030101010101" pitchFamily="2" charset="-122"/>
              </a:rPr>
              <a:t>a</a:t>
            </a:r>
            <a:r>
              <a:rPr lang="en-US" altLang="ko-KR" sz="1800" dirty="0" smtClean="0">
                <a:ea typeface="SimSun" panose="02010600030101010101" pitchFamily="2" charset="-122"/>
              </a:rPr>
              <a:t>l., “Power Consumption and Latency Values in State Transitions for IEEE 802.11ax Simulation Scenarios,” IEEE 11-15-0576r0, May 2015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500818" y="6479589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7437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define the </a:t>
            </a:r>
            <a:r>
              <a:rPr lang="en-US" dirty="0" smtClean="0"/>
              <a:t>current consumption value in Deep Sleep state </a:t>
            </a:r>
            <a:r>
              <a:rPr lang="en-US" dirty="0"/>
              <a:t>in the Simulation Scenarios document as </a:t>
            </a:r>
            <a:r>
              <a:rPr lang="en-US" dirty="0" smtClean="0"/>
              <a:t>proposed in </a:t>
            </a:r>
            <a:r>
              <a:rPr lang="en-US" dirty="0"/>
              <a:t>Slide </a:t>
            </a:r>
            <a:r>
              <a:rPr lang="en-US" dirty="0" smtClean="0"/>
              <a:t>5? 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sp>
        <p:nvSpPr>
          <p:cNvPr id="8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479589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6361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include the modified definition for Shallow and Deep Sleep </a:t>
            </a:r>
            <a:r>
              <a:rPr lang="en-US" dirty="0" smtClean="0"/>
              <a:t>state in </a:t>
            </a:r>
            <a:r>
              <a:rPr lang="en-US" dirty="0"/>
              <a:t>the Simulation Scenarios document </a:t>
            </a:r>
            <a:r>
              <a:rPr lang="en-US" dirty="0" smtClean="0"/>
              <a:t>as discussed in Slide 6?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sp>
        <p:nvSpPr>
          <p:cNvPr id="8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479589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3953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</a:t>
            </a:r>
            <a:r>
              <a:rPr lang="en-US" dirty="0" smtClean="0"/>
              <a:t>modify </a:t>
            </a:r>
            <a:r>
              <a:rPr lang="en-US" dirty="0"/>
              <a:t>the transition</a:t>
            </a:r>
            <a:r>
              <a:rPr lang="en-US" dirty="0" smtClean="0"/>
              <a:t> time from Deep Sleep to Listen </a:t>
            </a:r>
            <a:r>
              <a:rPr lang="en-US" dirty="0"/>
              <a:t>state in the Simulation Scenarios document as </a:t>
            </a:r>
            <a:r>
              <a:rPr lang="en-US" dirty="0" smtClean="0"/>
              <a:t>proposed in </a:t>
            </a:r>
            <a:r>
              <a:rPr lang="en-US" dirty="0"/>
              <a:t>Slide </a:t>
            </a:r>
            <a:r>
              <a:rPr lang="en-US" dirty="0" smtClean="0"/>
              <a:t>8?   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sp>
        <p:nvSpPr>
          <p:cNvPr id="8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479589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0740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Abstract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7171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Simulations Scenario document [1] described the common power model parameters in Deep Sleep, Shallow Sleep, Listen, Receive, and Transmit states</a:t>
            </a:r>
          </a:p>
          <a:p>
            <a:pPr marL="285750" indent="-285750">
              <a:buFont typeface="Arial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Current consumption in all the states, except the Deep Sleep state, are well defined for 20MHz, 40MHz, and 80MHz channel bandwidths</a:t>
            </a:r>
          </a:p>
          <a:p>
            <a:pPr marL="285750" indent="-285750">
              <a:buFont typeface="Arial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However, current consumption in Deep Sleep state in either of the channel bandwidths is not defined in [1]</a:t>
            </a:r>
          </a:p>
          <a:p>
            <a:pPr marL="285750" indent="-285750">
              <a:buFont typeface="Arial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In this contribution, we propose specific values for current consumption in Deep Sleep state</a:t>
            </a:r>
          </a:p>
          <a:p>
            <a:pPr marL="285750" indent="-285750">
              <a:buFont typeface="Arial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We also propose to modify the current definition of Deep Sleep and Shallow Sleep states   </a:t>
            </a:r>
            <a:endParaRPr lang="en-GB" altLang="ko-KR" sz="2000" dirty="0" smtClean="0">
              <a:ea typeface="굴림" panose="020B0600000101010101" pitchFamily="34" charset="-127"/>
            </a:endParaRPr>
          </a:p>
        </p:txBody>
      </p:sp>
      <p:sp>
        <p:nvSpPr>
          <p:cNvPr id="717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2D957C4F-E101-469A-9C60-50009B4375D1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9" name="바닥글 개체 틀 3"/>
          <p:cNvSpPr>
            <a:spLocks noGrp="1"/>
          </p:cNvSpPr>
          <p:nvPr>
            <p:ph type="ftr" idx="4294967295"/>
          </p:nvPr>
        </p:nvSpPr>
        <p:spPr>
          <a:xfrm>
            <a:off x="5334000" y="6477000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                                      Chittabrata Ghosh, Intel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State Transitions in 802.11ax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7" name="Picture 6" descr="Macintosh HD:Users:joonsuk:Documents:IEEE WLAN:2015_03:PS-state-transition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90" y="2209800"/>
            <a:ext cx="6894510" cy="312102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467063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2502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770813" cy="762000"/>
          </a:xfrm>
        </p:spPr>
        <p:txBody>
          <a:bodyPr/>
          <a:lstStyle/>
          <a:p>
            <a:r>
              <a:rPr lang="en-US" dirty="0" smtClean="0"/>
              <a:t>Various Power States Definition in [1]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96914" y="1676400"/>
            <a:ext cx="7845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1" dirty="0" smtClean="0"/>
              <a:t>Based on contribution [2], the Simulation Scenarios document [1] of IEEE 802.11ax specifies the following common power model parameters for all simulation scenarios </a:t>
            </a:r>
          </a:p>
        </p:txBody>
      </p:sp>
      <p:sp>
        <p:nvSpPr>
          <p:cNvPr id="13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500818" y="6477000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277036"/>
              </p:ext>
            </p:extLst>
          </p:nvPr>
        </p:nvGraphicFramePr>
        <p:xfrm>
          <a:off x="990600" y="2743200"/>
          <a:ext cx="7770813" cy="346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4558"/>
                <a:gridCol w="2414098"/>
                <a:gridCol w="2059677"/>
                <a:gridCol w="2182480"/>
              </a:tblGrid>
              <a:tr h="31242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Power State parameters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316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Average Current Consumption [mA]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Voltage = </a:t>
                      </a:r>
                      <a:r>
                        <a:rPr lang="en-GB" sz="1200" dirty="0" smtClean="0">
                          <a:effectLst/>
                        </a:rPr>
                        <a:t>1.1V</a:t>
                      </a:r>
                      <a:r>
                        <a:rPr lang="en-GB" sz="1200" dirty="0">
                          <a:effectLst/>
                        </a:rPr>
                        <a:t>,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Band = </a:t>
                      </a:r>
                      <a:r>
                        <a:rPr lang="en-GB" sz="1200" dirty="0" smtClean="0">
                          <a:effectLst/>
                        </a:rPr>
                        <a:t>{ 2.4 </a:t>
                      </a:r>
                      <a:r>
                        <a:rPr lang="en-GB" sz="1200" dirty="0">
                          <a:effectLst/>
                        </a:rPr>
                        <a:t>GHz, 5 GHz }, NSS = { 1 },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Number of TX/RX antennas = { 1 }, TX power per antenna = { 15 </a:t>
                      </a:r>
                      <a:r>
                        <a:rPr lang="en-GB" sz="1200" dirty="0" err="1">
                          <a:effectLst/>
                        </a:rPr>
                        <a:t>dBm</a:t>
                      </a:r>
                      <a:r>
                        <a:rPr lang="en-GB" sz="1200" dirty="0">
                          <a:effectLst/>
                        </a:rPr>
                        <a:t> }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Power State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20 MHz }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40 MHz }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80 MHz }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Transmit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Receive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Listen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75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Shallow Sleep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Deep Sleep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TBD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TBD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TBD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62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8305799" cy="762000"/>
          </a:xfrm>
        </p:spPr>
        <p:txBody>
          <a:bodyPr/>
          <a:lstStyle/>
          <a:p>
            <a:r>
              <a:rPr lang="en-US" dirty="0" smtClean="0"/>
              <a:t>Proposed Current Consumption in Deep Sleep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96914" y="1676400"/>
            <a:ext cx="7845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1" dirty="0" smtClean="0"/>
              <a:t>We propose to replace the TBD values for Deep Sleep state in the Simulation Scenarios document [1] of IEEE 802.11ax</a:t>
            </a:r>
          </a:p>
        </p:txBody>
      </p:sp>
      <p:sp>
        <p:nvSpPr>
          <p:cNvPr id="13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500818" y="6477000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395747"/>
              </p:ext>
            </p:extLst>
          </p:nvPr>
        </p:nvGraphicFramePr>
        <p:xfrm>
          <a:off x="990600" y="2524760"/>
          <a:ext cx="7770813" cy="346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4558"/>
                <a:gridCol w="2414098"/>
                <a:gridCol w="2059677"/>
                <a:gridCol w="2182480"/>
              </a:tblGrid>
              <a:tr h="31242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Power State parameters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316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Average Current Consumption [mA]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Voltage = </a:t>
                      </a:r>
                      <a:r>
                        <a:rPr lang="en-GB" sz="1200" dirty="0" smtClean="0">
                          <a:effectLst/>
                        </a:rPr>
                        <a:t>1.1V</a:t>
                      </a:r>
                      <a:r>
                        <a:rPr lang="en-GB" sz="1200" dirty="0">
                          <a:effectLst/>
                        </a:rPr>
                        <a:t>,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Band = </a:t>
                      </a:r>
                      <a:r>
                        <a:rPr lang="en-GB" sz="1200" dirty="0" smtClean="0">
                          <a:effectLst/>
                        </a:rPr>
                        <a:t>{ 2.4 </a:t>
                      </a:r>
                      <a:r>
                        <a:rPr lang="en-GB" sz="1200" dirty="0">
                          <a:effectLst/>
                        </a:rPr>
                        <a:t>GHz, 5 GHz }, NSS = { 1 },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Number of TX/RX antennas = { 1 }, TX power per antenna = { 15 </a:t>
                      </a:r>
                      <a:r>
                        <a:rPr lang="en-GB" sz="1200" dirty="0" err="1">
                          <a:effectLst/>
                        </a:rPr>
                        <a:t>dBm</a:t>
                      </a:r>
                      <a:r>
                        <a:rPr lang="en-GB" sz="1200" dirty="0">
                          <a:effectLst/>
                        </a:rPr>
                        <a:t> }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Power State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20 MHz }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40 MHz }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80 MHz }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Transmit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Receive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Listen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75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Shallow Sleep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Deep Sleep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+mn-lt"/>
                          <a:ea typeface="+mn-ea"/>
                        </a:rPr>
                        <a:t>0.09mA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+mn-lt"/>
                          <a:ea typeface="+mn-ea"/>
                        </a:rPr>
                        <a:t>0.09mA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+mn-lt"/>
                          <a:ea typeface="+mn-ea"/>
                        </a:rPr>
                        <a:t>0.09mA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28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and Shallow Sleep State Definition [1]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48495" y="1939405"/>
            <a:ext cx="78454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Deep Sleep </a:t>
            </a:r>
            <a:r>
              <a:rPr lang="en-GB" sz="1800" b="1" dirty="0" smtClean="0">
                <a:solidFill>
                  <a:schemeClr val="tx1"/>
                </a:solidFill>
              </a:rPr>
              <a:t>[2] </a:t>
            </a:r>
            <a:r>
              <a:rPr lang="en-GB" sz="1800" dirty="0" smtClean="0">
                <a:solidFill>
                  <a:schemeClr val="tx1"/>
                </a:solidFill>
              </a:rPr>
              <a:t>power </a:t>
            </a:r>
            <a:r>
              <a:rPr lang="en-GB" sz="1800" dirty="0">
                <a:solidFill>
                  <a:schemeClr val="tx1"/>
                </a:solidFill>
              </a:rPr>
              <a:t>state </a:t>
            </a:r>
            <a:r>
              <a:rPr lang="en-GB" sz="1800" dirty="0" smtClean="0">
                <a:solidFill>
                  <a:schemeClr val="tx1"/>
                </a:solidFill>
              </a:rPr>
              <a:t>is </a:t>
            </a:r>
            <a:r>
              <a:rPr lang="en-GB" sz="1800" dirty="0">
                <a:solidFill>
                  <a:schemeClr val="tx1"/>
                </a:solidFill>
              </a:rPr>
              <a:t>defined as a sleep state with the least (non-zero) power consumed and the longest transition time to Listen state. 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chemeClr val="tx1"/>
                </a:solidFill>
              </a:rPr>
              <a:t> 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GB" sz="1800" b="1" dirty="0">
                <a:solidFill>
                  <a:schemeClr val="tx1"/>
                </a:solidFill>
              </a:rPr>
              <a:t>Shallow Sleep </a:t>
            </a:r>
            <a:r>
              <a:rPr lang="en-GB" sz="1800" b="1" dirty="0" smtClean="0">
                <a:solidFill>
                  <a:schemeClr val="tx1"/>
                </a:solidFill>
              </a:rPr>
              <a:t>[2] </a:t>
            </a:r>
            <a:r>
              <a:rPr lang="en-GB" sz="1800" dirty="0" smtClean="0">
                <a:solidFill>
                  <a:schemeClr val="tx1"/>
                </a:solidFill>
              </a:rPr>
              <a:t>power </a:t>
            </a:r>
            <a:r>
              <a:rPr lang="en-GB" sz="1800" dirty="0">
                <a:solidFill>
                  <a:schemeClr val="tx1"/>
                </a:solidFill>
              </a:rPr>
              <a:t>state is defined as a sleep state when the STA consumes more power but transitions faster to Listen state when compared to the Deep Sleep power </a:t>
            </a:r>
            <a:r>
              <a:rPr lang="en-GB" sz="1800" dirty="0" smtClean="0">
                <a:solidFill>
                  <a:schemeClr val="tx1"/>
                </a:solidFill>
              </a:rPr>
              <a:t>state</a:t>
            </a:r>
          </a:p>
          <a:p>
            <a:endParaRPr lang="en-GB" sz="1800" dirty="0"/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88121" y="3800832"/>
            <a:ext cx="8313738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Proposed modifications</a:t>
            </a:r>
            <a:r>
              <a:rPr kumimoji="0" lang="en-US" alt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to Deep and Shallow Sleep state definition: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Deep sleep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power state of a wireless module is defined as a sleep state with the wireless radio turned off,  </a:t>
            </a: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., RF, baseband and MAC processors are all switched off. The only power consumed by the wireless module is leakage power. 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dirty="0"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88120" y="5369004"/>
            <a:ext cx="835421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Shallow sleep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power state of a wireless module is defined as a sleep state with baseband and MAC processors turned on, but RF is switched off.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01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4" y="773982"/>
            <a:ext cx="7772400" cy="914400"/>
          </a:xfrm>
        </p:spPr>
        <p:txBody>
          <a:bodyPr/>
          <a:lstStyle/>
          <a:p>
            <a:r>
              <a:rPr lang="en-US" dirty="0" smtClean="0"/>
              <a:t>Power and Latency Transitions Among States in IEEE 802.11ax [1, 3]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95450" y="22844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515103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584677"/>
              </p:ext>
            </p:extLst>
          </p:nvPr>
        </p:nvGraphicFramePr>
        <p:xfrm>
          <a:off x="1543526" y="2133600"/>
          <a:ext cx="6762274" cy="378079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25158"/>
                <a:gridCol w="2016137"/>
                <a:gridCol w="2620979"/>
              </a:tblGrid>
              <a:tr h="35750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Transition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State Transitions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Transition Time (ms)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Average Power Consumption (mW)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</a:t>
                      </a:r>
                      <a:r>
                        <a:rPr lang="en-GB" sz="1400" dirty="0" smtClean="0">
                          <a:effectLst/>
                        </a:rPr>
                        <a:t>       Listen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TL</a:t>
                      </a:r>
                      <a:r>
                        <a:rPr lang="en-GB" sz="1400">
                          <a:effectLst/>
                        </a:rPr>
                        <a:t>=0.01ms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Receive ⬄ Listen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0.001ms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Listen </a:t>
                      </a:r>
                      <a:r>
                        <a:rPr lang="en-GB" sz="1400" dirty="0" smtClean="0">
                          <a:effectLst/>
                        </a:rPr>
                        <a:t>       Transmit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LT</a:t>
                      </a:r>
                      <a:r>
                        <a:rPr lang="en-GB" sz="1400">
                          <a:effectLst/>
                        </a:rPr>
                        <a:t> = 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LT</a:t>
                      </a:r>
                      <a:r>
                        <a:rPr lang="en-GB" sz="1400">
                          <a:effectLst/>
                        </a:rPr>
                        <a:t> = 100mW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</a:t>
                      </a:r>
                      <a:r>
                        <a:rPr lang="en-GB" sz="1400" dirty="0" smtClean="0">
                          <a:effectLst/>
                        </a:rPr>
                        <a:t> 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TS</a:t>
                      </a:r>
                      <a:r>
                        <a:rPr lang="en-GB" sz="1400">
                          <a:effectLst/>
                        </a:rPr>
                        <a:t>=0.01ms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TS</a:t>
                      </a:r>
                      <a:r>
                        <a:rPr lang="en-GB" sz="1400">
                          <a:effectLst/>
                        </a:rPr>
                        <a:t> = 15mW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Receive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RS</a:t>
                      </a:r>
                      <a:r>
                        <a:rPr lang="en-GB" sz="1400">
                          <a:effectLst/>
                        </a:rPr>
                        <a:t>=0.2ms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PRS = 15mW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Listen </a:t>
                      </a:r>
                      <a:r>
                        <a:rPr lang="en-GB" sz="1400" dirty="0" smtClean="0">
                          <a:effectLst/>
                        </a:rPr>
                        <a:t>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LS</a:t>
                      </a:r>
                      <a:r>
                        <a:rPr lang="en-GB" sz="1400">
                          <a:effectLst/>
                        </a:rPr>
                        <a:t>=0.2ms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PLS = 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Shallow </a:t>
                      </a:r>
                      <a:r>
                        <a:rPr lang="en-GB" sz="1400" dirty="0" smtClean="0">
                          <a:effectLst/>
                        </a:rPr>
                        <a:t>Sleep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 Listen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0.5 ms (T</a:t>
                      </a:r>
                      <a:r>
                        <a:rPr lang="en-GB" sz="1400" baseline="-25000">
                          <a:effectLst/>
                        </a:rPr>
                        <a:t>SL</a:t>
                      </a:r>
                      <a:r>
                        <a:rPr lang="en-GB" sz="1400">
                          <a:effectLst/>
                        </a:rPr>
                        <a:t>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Listen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Deep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</a:t>
                      </a:r>
                      <a:r>
                        <a:rPr lang="en-GB" sz="1400" b="1" baseline="-25000" dirty="0">
                          <a:effectLst/>
                        </a:rPr>
                        <a:t>LD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DS</a:t>
                      </a:r>
                      <a:r>
                        <a:rPr lang="en-GB" sz="1400">
                          <a:effectLst/>
                        </a:rPr>
                        <a:t> = 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Deep </a:t>
                      </a:r>
                      <a:r>
                        <a:rPr lang="en-GB" sz="1400" b="1" dirty="0" smtClean="0">
                          <a:effectLst/>
                        </a:rPr>
                        <a:t>Sleep   </a:t>
                      </a:r>
                      <a:r>
                        <a:rPr lang="en-GB" sz="1400" b="1" baseline="0" dirty="0" smtClean="0">
                          <a:effectLst/>
                        </a:rPr>
                        <a:t> </a:t>
                      </a:r>
                      <a:r>
                        <a:rPr lang="en-GB" sz="1400" b="1" dirty="0" smtClean="0">
                          <a:effectLst/>
                        </a:rPr>
                        <a:t>    Listen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</a:t>
                      </a:r>
                      <a:r>
                        <a:rPr lang="en-GB" sz="1400" b="1" baseline="-25000" dirty="0">
                          <a:effectLst/>
                        </a:rPr>
                        <a:t>SDL</a:t>
                      </a:r>
                      <a:r>
                        <a:rPr lang="en-GB" sz="1400" b="1" dirty="0">
                          <a:effectLst/>
                        </a:rPr>
                        <a:t> = 3ms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95450" y="23098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ight Arrow 4"/>
          <p:cNvSpPr/>
          <p:nvPr/>
        </p:nvSpPr>
        <p:spPr bwMode="auto">
          <a:xfrm>
            <a:off x="2274518" y="3099147"/>
            <a:ext cx="209536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2075146" y="3799060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2315228" y="4153964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2202494" y="4522438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ight Arrow 17"/>
          <p:cNvSpPr/>
          <p:nvPr/>
        </p:nvSpPr>
        <p:spPr bwMode="auto">
          <a:xfrm>
            <a:off x="2077234" y="4853334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2678482" y="5133082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ight Arrow 19"/>
          <p:cNvSpPr/>
          <p:nvPr/>
        </p:nvSpPr>
        <p:spPr bwMode="auto">
          <a:xfrm>
            <a:off x="2064708" y="5424312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ight Arrow 20"/>
          <p:cNvSpPr/>
          <p:nvPr/>
        </p:nvSpPr>
        <p:spPr bwMode="auto">
          <a:xfrm>
            <a:off x="2481198" y="5704060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766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108" y="763532"/>
            <a:ext cx="7772400" cy="914400"/>
          </a:xfrm>
        </p:spPr>
        <p:txBody>
          <a:bodyPr/>
          <a:lstStyle/>
          <a:p>
            <a:r>
              <a:rPr lang="en-US" dirty="0" smtClean="0"/>
              <a:t>Proposed Latency in Transition from Deep Sleep to Listen State in [1]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2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515103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031804"/>
              </p:ext>
            </p:extLst>
          </p:nvPr>
        </p:nvGraphicFramePr>
        <p:xfrm>
          <a:off x="1543526" y="2133600"/>
          <a:ext cx="6762274" cy="378079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25158"/>
                <a:gridCol w="2016137"/>
                <a:gridCol w="2620979"/>
              </a:tblGrid>
              <a:tr h="35750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Transition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State Transitions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Transition Time (ms)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Average Power Consumption (mW)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</a:t>
                      </a:r>
                      <a:r>
                        <a:rPr lang="en-GB" sz="1400" dirty="0" smtClean="0">
                          <a:effectLst/>
                        </a:rPr>
                        <a:t>       Listen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TL</a:t>
                      </a:r>
                      <a:r>
                        <a:rPr lang="en-GB" sz="1400">
                          <a:effectLst/>
                        </a:rPr>
                        <a:t>=0.01ms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Receive ⬄ Listen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0.001ms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Listen </a:t>
                      </a:r>
                      <a:r>
                        <a:rPr lang="en-GB" sz="1400" dirty="0" smtClean="0">
                          <a:effectLst/>
                        </a:rPr>
                        <a:t>       Transmit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LT</a:t>
                      </a:r>
                      <a:r>
                        <a:rPr lang="en-GB" sz="1400">
                          <a:effectLst/>
                        </a:rPr>
                        <a:t> = 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LT</a:t>
                      </a:r>
                      <a:r>
                        <a:rPr lang="en-GB" sz="1400">
                          <a:effectLst/>
                        </a:rPr>
                        <a:t> = 100mW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</a:t>
                      </a:r>
                      <a:r>
                        <a:rPr lang="en-GB" sz="1400" dirty="0" smtClean="0">
                          <a:effectLst/>
                        </a:rPr>
                        <a:t> 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TS</a:t>
                      </a:r>
                      <a:r>
                        <a:rPr lang="en-GB" sz="1400">
                          <a:effectLst/>
                        </a:rPr>
                        <a:t>=0.01ms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TS</a:t>
                      </a:r>
                      <a:r>
                        <a:rPr lang="en-GB" sz="1400">
                          <a:effectLst/>
                        </a:rPr>
                        <a:t> = 15mW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Receive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RS</a:t>
                      </a:r>
                      <a:r>
                        <a:rPr lang="en-GB" sz="1400">
                          <a:effectLst/>
                        </a:rPr>
                        <a:t>=0.2ms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PRS = 15mW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Listen </a:t>
                      </a:r>
                      <a:r>
                        <a:rPr lang="en-GB" sz="1400" dirty="0" smtClean="0">
                          <a:effectLst/>
                        </a:rPr>
                        <a:t>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LS</a:t>
                      </a:r>
                      <a:r>
                        <a:rPr lang="en-GB" sz="1400">
                          <a:effectLst/>
                        </a:rPr>
                        <a:t>=0.2ms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PLS = 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Shallow </a:t>
                      </a:r>
                      <a:r>
                        <a:rPr lang="en-GB" sz="1400" dirty="0" smtClean="0">
                          <a:effectLst/>
                        </a:rPr>
                        <a:t>Sleep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Listen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0.5 ms (T</a:t>
                      </a:r>
                      <a:r>
                        <a:rPr lang="en-GB" sz="1400" baseline="-25000">
                          <a:effectLst/>
                        </a:rPr>
                        <a:t>SL</a:t>
                      </a:r>
                      <a:r>
                        <a:rPr lang="en-GB" sz="1400">
                          <a:effectLst/>
                        </a:rPr>
                        <a:t>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Listen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Deep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T</a:t>
                      </a:r>
                      <a:r>
                        <a:rPr lang="en-GB" sz="1400" b="1" baseline="-25000" dirty="0" smtClean="0">
                          <a:effectLst/>
                        </a:rPr>
                        <a:t>LD</a:t>
                      </a:r>
                      <a:r>
                        <a:rPr lang="en-GB" sz="1400" b="1" baseline="0" dirty="0" smtClean="0">
                          <a:effectLst/>
                        </a:rPr>
                        <a:t> = </a:t>
                      </a:r>
                      <a:r>
                        <a:rPr lang="en-GB" sz="1400" b="1" baseline="0" dirty="0" smtClean="0">
                          <a:effectLst/>
                        </a:rPr>
                        <a:t>1ms</a:t>
                      </a:r>
                      <a:r>
                        <a:rPr lang="en-GB" sz="1400" b="1" baseline="-25000" dirty="0" smtClean="0">
                          <a:effectLst/>
                        </a:rPr>
                        <a:t>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DS</a:t>
                      </a:r>
                      <a:r>
                        <a:rPr lang="en-GB" sz="1400">
                          <a:effectLst/>
                        </a:rPr>
                        <a:t> = 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Deep </a:t>
                      </a:r>
                      <a:r>
                        <a:rPr lang="en-GB" sz="1400" b="1" dirty="0" smtClean="0">
                          <a:effectLst/>
                        </a:rPr>
                        <a:t>Sleep</a:t>
                      </a:r>
                      <a:r>
                        <a:rPr lang="en-GB" sz="1400" b="1" baseline="0" dirty="0" smtClean="0">
                          <a:effectLst/>
                        </a:rPr>
                        <a:t> </a:t>
                      </a:r>
                      <a:r>
                        <a:rPr lang="en-GB" sz="1400" b="1" dirty="0" smtClean="0">
                          <a:effectLst/>
                        </a:rPr>
                        <a:t>        Listen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</a:t>
                      </a:r>
                      <a:r>
                        <a:rPr lang="en-GB" sz="1400" b="1" baseline="-25000" dirty="0">
                          <a:effectLst/>
                        </a:rPr>
                        <a:t>SDL</a:t>
                      </a:r>
                      <a:r>
                        <a:rPr lang="en-GB" sz="1400" b="1" dirty="0">
                          <a:effectLst/>
                        </a:rPr>
                        <a:t> = </a:t>
                      </a:r>
                      <a:r>
                        <a:rPr lang="en-GB" sz="1400" b="1" dirty="0" smtClean="0">
                          <a:effectLst/>
                        </a:rPr>
                        <a:t>10ms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Right Arrow 25"/>
          <p:cNvSpPr/>
          <p:nvPr/>
        </p:nvSpPr>
        <p:spPr bwMode="auto">
          <a:xfrm>
            <a:off x="2274518" y="3099147"/>
            <a:ext cx="209536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2075146" y="3799060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ight Arrow 27"/>
          <p:cNvSpPr/>
          <p:nvPr/>
        </p:nvSpPr>
        <p:spPr bwMode="auto">
          <a:xfrm>
            <a:off x="2315228" y="4153964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ight Arrow 28"/>
          <p:cNvSpPr/>
          <p:nvPr/>
        </p:nvSpPr>
        <p:spPr bwMode="auto">
          <a:xfrm>
            <a:off x="2202494" y="4522438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ight Arrow 29"/>
          <p:cNvSpPr/>
          <p:nvPr/>
        </p:nvSpPr>
        <p:spPr bwMode="auto">
          <a:xfrm>
            <a:off x="2077234" y="4853334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ight Arrow 30"/>
          <p:cNvSpPr/>
          <p:nvPr/>
        </p:nvSpPr>
        <p:spPr bwMode="auto">
          <a:xfrm>
            <a:off x="2665956" y="5133082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2064708" y="5424312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ight Arrow 32"/>
          <p:cNvSpPr/>
          <p:nvPr/>
        </p:nvSpPr>
        <p:spPr bwMode="auto">
          <a:xfrm>
            <a:off x="2493724" y="5704060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024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>
                <a:ea typeface="굴림" panose="020B0600000101010101" pitchFamily="34" charset="-127"/>
              </a:rPr>
              <a:t>In this </a:t>
            </a:r>
            <a:r>
              <a:rPr lang="en-US" altLang="ko-KR" dirty="0" smtClean="0">
                <a:ea typeface="굴림" panose="020B0600000101010101" pitchFamily="34" charset="-127"/>
              </a:rPr>
              <a:t>submission, we have proposed current consumption values in Deep Sleep state for 20MHz, 40MHz, and 80MHz channel bandwidths</a:t>
            </a:r>
            <a:endParaRPr lang="en-US" altLang="ko-KR" dirty="0">
              <a:ea typeface="굴림" panose="020B0600000101010101" pitchFamily="34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>
                <a:ea typeface="굴림" panose="020B0600000101010101" pitchFamily="34" charset="-127"/>
              </a:rPr>
              <a:t>We have also proposed </a:t>
            </a:r>
            <a:r>
              <a:rPr lang="en-US" altLang="ko-KR" dirty="0">
                <a:ea typeface="굴림" panose="020B0600000101010101" pitchFamily="34" charset="-127"/>
              </a:rPr>
              <a:t>to modify definition of Shallow and Deep Sleep </a:t>
            </a:r>
            <a:r>
              <a:rPr lang="en-US" altLang="ko-KR" dirty="0" smtClean="0">
                <a:ea typeface="굴림" panose="020B0600000101010101" pitchFamily="34" charset="-127"/>
              </a:rPr>
              <a:t>states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>
                <a:ea typeface="굴림" panose="020B0600000101010101" pitchFamily="34" charset="-127"/>
              </a:rPr>
              <a:t>Finally, we have proposed to modify the latency in transition from Deep Sleep to Listen state </a:t>
            </a:r>
          </a:p>
          <a:p>
            <a:pPr marL="457200" lvl="1" indent="0"/>
            <a:endParaRPr lang="en-GB" sz="2400" dirty="0" smtClean="0">
              <a:ea typeface="굴림" panose="020B0600000101010101" pitchFamily="34" charset="-12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500818" y="6475414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033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D705468C-DD27-45D5-A727-3F97DD04E552}"/>
    </a:ext>
  </a:extLst>
</a:theme>
</file>

<file path=ppt/theme/theme2.xml><?xml version="1.0" encoding="utf-8"?>
<a:theme xmlns:a="http://schemas.openxmlformats.org/drawingml/2006/main" name="2011_Aruba_template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823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2005E289-81C6-46C5-98CC-76D0EE6F9824}"/>
    </a:ext>
  </a:extLst>
</a:theme>
</file>

<file path=ppt/theme/theme3.xml><?xml version="1.0" encoding="utf-8"?>
<a:theme xmlns:a="http://schemas.openxmlformats.org/drawingml/2006/main" name="1_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E123CD0C-B32E-4EB8-817B-DB58C81F39C3}"/>
    </a:ext>
  </a:extLst>
</a:theme>
</file>

<file path=ppt/theme/theme4.xml><?xml version="1.0" encoding="utf-8"?>
<a:theme xmlns:a="http://schemas.openxmlformats.org/drawingml/2006/main" name="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1A13EB08-2E10-4EE3-AC9C-0AB551503D85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plate</Template>
  <TotalTime>64565</TotalTime>
  <Words>955</Words>
  <Application>Microsoft Office PowerPoint</Application>
  <PresentationFormat>On-screen Show (4:3)</PresentationFormat>
  <Paragraphs>210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9" baseType="lpstr">
      <vt:lpstr>Arial Unicode MS</vt:lpstr>
      <vt:lpstr>Batang</vt:lpstr>
      <vt:lpstr>Gulim</vt:lpstr>
      <vt:lpstr>Malgun Gothic</vt:lpstr>
      <vt:lpstr>MS Gothic</vt:lpstr>
      <vt:lpstr>MS PGothic</vt:lpstr>
      <vt:lpstr>SimSun</vt:lpstr>
      <vt:lpstr>Arial</vt:lpstr>
      <vt:lpstr>Lucida Grande</vt:lpstr>
      <vt:lpstr>Times</vt:lpstr>
      <vt:lpstr>Times New Roman</vt:lpstr>
      <vt:lpstr>Verdana</vt:lpstr>
      <vt:lpstr>802-11-Submission</vt:lpstr>
      <vt:lpstr>2011_Aruba_template</vt:lpstr>
      <vt:lpstr>1_Aruba-2011-Template-Mktg</vt:lpstr>
      <vt:lpstr>Aruba-2011-Template-Mktg</vt:lpstr>
      <vt:lpstr>PowerPoint Presentation</vt:lpstr>
      <vt:lpstr>Abstract</vt:lpstr>
      <vt:lpstr>Different State Transitions in 802.11ax</vt:lpstr>
      <vt:lpstr>Various Power States Definition in [1]</vt:lpstr>
      <vt:lpstr>Proposed Current Consumption in Deep Sleep</vt:lpstr>
      <vt:lpstr>Deep and Shallow Sleep State Definition [1]</vt:lpstr>
      <vt:lpstr>Power and Latency Transitions Among States in IEEE 802.11ax [1, 3]</vt:lpstr>
      <vt:lpstr>Proposed Latency in Transition from Deep Sleep to Listen State in [1]</vt:lpstr>
      <vt:lpstr>Conclusion</vt:lpstr>
      <vt:lpstr>References</vt:lpstr>
      <vt:lpstr>Straw poll 1</vt:lpstr>
      <vt:lpstr>Straw poll 2</vt:lpstr>
      <vt:lpstr>Straw poll 3</vt:lpstr>
    </vt:vector>
  </TitlesOfParts>
  <Company>Intel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Dmitry.Akhmetov@intel.com</dc:creator>
  <cp:lastModifiedBy>Ghosh, Chittabrata</cp:lastModifiedBy>
  <cp:revision>2182</cp:revision>
  <cp:lastPrinted>2015-03-07T03:09:48Z</cp:lastPrinted>
  <dcterms:created xsi:type="dcterms:W3CDTF">2007-05-21T21:00:37Z</dcterms:created>
  <dcterms:modified xsi:type="dcterms:W3CDTF">2015-09-15T09:32:56Z</dcterms:modified>
</cp:coreProperties>
</file>