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0" r:id="rId2"/>
    <p:sldId id="311" r:id="rId3"/>
    <p:sldId id="312" r:id="rId4"/>
    <p:sldId id="313" r:id="rId5"/>
    <p:sldId id="366" r:id="rId6"/>
    <p:sldId id="377" r:id="rId7"/>
    <p:sldId id="376" r:id="rId8"/>
    <p:sldId id="336" r:id="rId9"/>
    <p:sldId id="339" r:id="rId10"/>
    <p:sldId id="329" r:id="rId11"/>
    <p:sldId id="344" r:id="rId12"/>
    <p:sldId id="345" r:id="rId13"/>
    <p:sldId id="372" r:id="rId14"/>
    <p:sldId id="373" r:id="rId15"/>
    <p:sldId id="374" r:id="rId16"/>
    <p:sldId id="375" r:id="rId17"/>
    <p:sldId id="386" r:id="rId18"/>
    <p:sldId id="385" r:id="rId19"/>
    <p:sldId id="276" r:id="rId20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9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17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Several</a:t>
            </a:r>
            <a:r>
              <a:rPr lang="de-DE" baseline="0" dirty="0" smtClean="0"/>
              <a:t> peaks, hard to identify where they come from (to know what material is it) or if it is a single / double bounce, etc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57C6E-B2B8-4DA1-B533-3545FE5C5AA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3710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755576" y="28673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802.11-15/1094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Overview and discussion about the next steps for 802.11ay channel </a:t>
            </a:r>
            <a:r>
              <a:rPr lang="en-GB" dirty="0" err="1" smtClean="0"/>
              <a:t>modeling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2986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2015-09-15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7944355"/>
              </p:ext>
            </p:extLst>
          </p:nvPr>
        </p:nvGraphicFramePr>
        <p:xfrm>
          <a:off x="246063" y="2235200"/>
          <a:ext cx="8720137" cy="4140200"/>
        </p:xfrm>
        <a:graphic>
          <a:graphicData uri="http://schemas.openxmlformats.org/presentationml/2006/ole">
            <p:oleObj spid="_x0000_s47511" name="Document" r:id="rId4" imgW="8258040" imgH="3926096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8448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5"/>
          </a:xfrm>
        </p:spPr>
        <p:txBody>
          <a:bodyPr/>
          <a:lstStyle/>
          <a:p>
            <a:r>
              <a:rPr lang="en-US" dirty="0" smtClean="0"/>
              <a:t>Entrance Hall Scenario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137172" cy="47057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99593" y="1484784"/>
            <a:ext cx="4032448" cy="456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7 x 25m x 9m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Class and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3 different floors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37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561310"/>
            <a:ext cx="488476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Entrance Hall of </a:t>
            </a:r>
            <a:r>
              <a:rPr lang="en-US" sz="1800" b="1" dirty="0" err="1" smtClean="0">
                <a:solidFill>
                  <a:schemeClr val="tx1"/>
                </a:solidFill>
              </a:rPr>
              <a:t>Zuse</a:t>
            </a:r>
            <a:r>
              <a:rPr lang="en-US" sz="1800" b="1" dirty="0" smtClean="0">
                <a:solidFill>
                  <a:schemeClr val="tx1"/>
                </a:solidFill>
              </a:rPr>
              <a:t> – </a:t>
            </a:r>
            <a:r>
              <a:rPr lang="en-US" sz="1800" b="1" dirty="0" err="1" smtClean="0">
                <a:solidFill>
                  <a:schemeClr val="tx1"/>
                </a:solidFill>
              </a:rPr>
              <a:t>Bau</a:t>
            </a:r>
            <a:r>
              <a:rPr lang="en-US" sz="1800" b="1" dirty="0" smtClean="0">
                <a:solidFill>
                  <a:schemeClr val="tx1"/>
                </a:solidFill>
              </a:rPr>
              <a:t>  at TU </a:t>
            </a:r>
            <a:r>
              <a:rPr lang="en-US" sz="1800" b="1" dirty="0" err="1" smtClean="0">
                <a:solidFill>
                  <a:schemeClr val="tx1"/>
                </a:solidFill>
              </a:rPr>
              <a:t>Ilmenau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Positions (1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in the ground floor)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9 Rx Positions (all in the ground floor)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7551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dirty="0" err="1">
                <a:solidFill>
                  <a:schemeClr val="tx1"/>
                </a:solidFill>
              </a:rPr>
              <a:t>Entrance</a:t>
            </a:r>
            <a:r>
              <a:rPr lang="de-DE" dirty="0">
                <a:solidFill>
                  <a:schemeClr val="tx1"/>
                </a:solidFill>
              </a:rPr>
              <a:t> Hall Scenario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186" y="1119191"/>
            <a:ext cx="3454400" cy="5181600"/>
          </a:xfrm>
          <a:prstGeom prst="rect">
            <a:avLst/>
          </a:prstGeom>
        </p:spPr>
      </p:pic>
      <p:sp>
        <p:nvSpPr>
          <p:cNvPr id="6" name="Ellipse 18"/>
          <p:cNvSpPr/>
          <p:nvPr/>
        </p:nvSpPr>
        <p:spPr bwMode="auto">
          <a:xfrm>
            <a:off x="7139397" y="4304510"/>
            <a:ext cx="237438" cy="221267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xtfeld 11"/>
          <p:cNvSpPr txBox="1"/>
          <p:nvPr/>
        </p:nvSpPr>
        <p:spPr>
          <a:xfrm>
            <a:off x="7473752" y="4304510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Tx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1" name="Ellipse 18"/>
          <p:cNvSpPr/>
          <p:nvPr/>
        </p:nvSpPr>
        <p:spPr bwMode="auto">
          <a:xfrm>
            <a:off x="7934958" y="5980911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Ellipse 18"/>
          <p:cNvSpPr/>
          <p:nvPr/>
        </p:nvSpPr>
        <p:spPr bwMode="auto">
          <a:xfrm>
            <a:off x="7156021" y="5530638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Ellipse 18"/>
          <p:cNvSpPr/>
          <p:nvPr/>
        </p:nvSpPr>
        <p:spPr bwMode="auto">
          <a:xfrm>
            <a:off x="6514175" y="5295110"/>
            <a:ext cx="273777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Ellipse 18"/>
          <p:cNvSpPr/>
          <p:nvPr/>
        </p:nvSpPr>
        <p:spPr bwMode="auto">
          <a:xfrm>
            <a:off x="6084717" y="5066510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feld 11"/>
          <p:cNvSpPr txBox="1"/>
          <p:nvPr/>
        </p:nvSpPr>
        <p:spPr>
          <a:xfrm>
            <a:off x="8079343" y="5631437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6" name="Textfeld 11"/>
          <p:cNvSpPr txBox="1"/>
          <p:nvPr/>
        </p:nvSpPr>
        <p:spPr>
          <a:xfrm>
            <a:off x="7192538" y="5599910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7" name="Textfeld 11"/>
          <p:cNvSpPr txBox="1"/>
          <p:nvPr/>
        </p:nvSpPr>
        <p:spPr>
          <a:xfrm>
            <a:off x="6474903" y="5316596"/>
            <a:ext cx="63816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3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6455346" y="44846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0" name="Textfeld 11"/>
          <p:cNvSpPr txBox="1"/>
          <p:nvPr/>
        </p:nvSpPr>
        <p:spPr>
          <a:xfrm>
            <a:off x="5728649" y="47590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2" name="Ellipse 18"/>
          <p:cNvSpPr/>
          <p:nvPr/>
        </p:nvSpPr>
        <p:spPr bwMode="auto">
          <a:xfrm>
            <a:off x="6661071" y="5001325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pic>
        <p:nvPicPr>
          <p:cNvPr id="23" name="Grafik 1" descr="\\vinson.rz.tu-ilmenau.de\FG_EMT\projects\ongoing\mmWaveHuawei\measurements\2015-02_03-27_2-Zusebau_Ground_Floor\photos\DSCN497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701463" cy="351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llipse 18"/>
          <p:cNvSpPr/>
          <p:nvPr/>
        </p:nvSpPr>
        <p:spPr bwMode="auto">
          <a:xfrm>
            <a:off x="1080967" y="521218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feld 11"/>
          <p:cNvSpPr txBox="1"/>
          <p:nvPr/>
        </p:nvSpPr>
        <p:spPr>
          <a:xfrm>
            <a:off x="1225352" y="486271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6" name="Ellipse 18"/>
          <p:cNvSpPr/>
          <p:nvPr/>
        </p:nvSpPr>
        <p:spPr bwMode="auto">
          <a:xfrm>
            <a:off x="890889" y="498390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1035274" y="463443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2" name="Ellipse 18"/>
          <p:cNvSpPr/>
          <p:nvPr/>
        </p:nvSpPr>
        <p:spPr bwMode="auto">
          <a:xfrm>
            <a:off x="3958276" y="5142917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4" name="Textfeld 11"/>
          <p:cNvSpPr txBox="1"/>
          <p:nvPr/>
        </p:nvSpPr>
        <p:spPr>
          <a:xfrm>
            <a:off x="3994793" y="5212189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6" name="Ellipse 18"/>
          <p:cNvSpPr/>
          <p:nvPr/>
        </p:nvSpPr>
        <p:spPr bwMode="auto">
          <a:xfrm>
            <a:off x="4882952" y="5523390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7" name="Textfeld 11"/>
          <p:cNvSpPr txBox="1"/>
          <p:nvPr/>
        </p:nvSpPr>
        <p:spPr>
          <a:xfrm>
            <a:off x="4355118" y="560654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82" y="1268760"/>
            <a:ext cx="4678326" cy="49530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Static access point scenario</a:t>
            </a:r>
          </a:p>
          <a:p>
            <a:r>
              <a:rPr lang="de-DE" sz="1800" dirty="0" smtClean="0"/>
              <a:t>Tx: </a:t>
            </a:r>
            <a:endParaRPr lang="de-DE" sz="1800" dirty="0"/>
          </a:p>
          <a:p>
            <a:pPr lvl="1"/>
            <a:r>
              <a:rPr lang="de-DE" sz="1800" dirty="0" smtClean="0"/>
              <a:t>Located on the side of the wall</a:t>
            </a:r>
          </a:p>
          <a:p>
            <a:pPr lvl="1"/>
            <a:r>
              <a:rPr lang="en-GB" sz="1800" dirty="0" smtClean="0"/>
              <a:t>Height from ground 2.5 m</a:t>
            </a:r>
          </a:p>
          <a:p>
            <a:pPr lvl="1"/>
            <a:r>
              <a:rPr lang="en-GB" sz="1800" dirty="0" smtClean="0"/>
              <a:t>30°HPBW of the antenna</a:t>
            </a:r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</a:t>
            </a:r>
            <a:endParaRPr lang="de-DE" sz="1800" dirty="0"/>
          </a:p>
          <a:p>
            <a:pPr lvl="1"/>
            <a:r>
              <a:rPr lang="de-DE" sz="1800" dirty="0"/>
              <a:t>Located at several points in the </a:t>
            </a:r>
            <a:r>
              <a:rPr lang="de-DE" sz="1800" dirty="0" smtClean="0"/>
              <a:t>hall</a:t>
            </a:r>
          </a:p>
          <a:p>
            <a:pPr lvl="1"/>
            <a:r>
              <a:rPr lang="de-DE" sz="1800" dirty="0" smtClean="0"/>
              <a:t>Height 1.4m</a:t>
            </a:r>
          </a:p>
          <a:p>
            <a:pPr lvl="1"/>
            <a:r>
              <a:rPr lang="en-GB" sz="1800" dirty="0" smtClean="0"/>
              <a:t>30°HPBW </a:t>
            </a:r>
            <a:r>
              <a:rPr lang="en-GB" sz="1800" dirty="0"/>
              <a:t>of the </a:t>
            </a:r>
            <a:r>
              <a:rPr lang="en-GB" sz="1800" dirty="0" smtClean="0"/>
              <a:t>antenna</a:t>
            </a:r>
            <a:endParaRPr lang="de-DE" sz="1800" dirty="0" smtClean="0"/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1800" dirty="0"/>
              <a:t>Scanning at </a:t>
            </a:r>
            <a:r>
              <a:rPr lang="de-DE" sz="1800" dirty="0" smtClean="0"/>
              <a:t>Tx </a:t>
            </a:r>
            <a:r>
              <a:rPr lang="de-DE" sz="1800" dirty="0"/>
              <a:t>and </a:t>
            </a:r>
            <a:r>
              <a:rPr lang="de-DE" sz="1800" dirty="0" smtClean="0"/>
              <a:t>Rx </a:t>
            </a:r>
            <a:r>
              <a:rPr lang="de-DE" sz="1800" dirty="0"/>
              <a:t>stage via positioners</a:t>
            </a:r>
          </a:p>
          <a:p>
            <a:r>
              <a:rPr lang="de-DE" sz="1800" dirty="0" smtClean="0"/>
              <a:t>Tx: 	Azimuth -90°... 30° 90°          	Elevation -90°…30°…90°</a:t>
            </a:r>
            <a:endParaRPr lang="de-DE" sz="1800" dirty="0"/>
          </a:p>
          <a:p>
            <a:r>
              <a:rPr lang="de-DE" sz="1800" dirty="0" smtClean="0"/>
              <a:t>Rx:	Azimuth </a:t>
            </a:r>
            <a:r>
              <a:rPr lang="de-DE" sz="1800" dirty="0"/>
              <a:t>-180</a:t>
            </a:r>
            <a:r>
              <a:rPr lang="de-DE" sz="1800" dirty="0" smtClean="0"/>
              <a:t>°…30°…150°</a:t>
            </a:r>
            <a:endParaRPr lang="de-DE" sz="1800" dirty="0"/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6982" y="65773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Measurement Set-Up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6260" y="1116361"/>
            <a:ext cx="3950448" cy="5105400"/>
            <a:chOff x="927446" y="2218302"/>
            <a:chExt cx="2882554" cy="372529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2245201" y="3177069"/>
              <a:ext cx="309096" cy="8679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245200" y="4058586"/>
              <a:ext cx="160479" cy="7993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554297" y="3169556"/>
              <a:ext cx="223728" cy="1136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2421019" y="4385798"/>
              <a:ext cx="357006" cy="4882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58"/>
            <p:cNvSpPr txBox="1"/>
            <p:nvPr/>
          </p:nvSpPr>
          <p:spPr>
            <a:xfrm>
              <a:off x="2346762" y="3541372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A</a:t>
              </a: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2592060" y="4518040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B</a:t>
              </a:r>
            </a:p>
          </p:txBody>
        </p:sp>
        <p:sp>
          <p:nvSpPr>
            <p:cNvPr id="13" name="TextBox 63"/>
            <p:cNvSpPr txBox="1"/>
            <p:nvPr/>
          </p:nvSpPr>
          <p:spPr>
            <a:xfrm>
              <a:off x="2105495" y="3069666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245201" y="2753260"/>
              <a:ext cx="234390" cy="13113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79591" y="2726006"/>
              <a:ext cx="86547" cy="2156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lum bright="20000" contrast="40000"/>
            </a:blip>
            <a:srcRect t="25152" r="11094" b="42517"/>
            <a:stretch/>
          </p:blipFill>
          <p:spPr>
            <a:xfrm rot="16200000">
              <a:off x="860851" y="2994450"/>
              <a:ext cx="3725297" cy="2173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932508" y="3594154"/>
              <a:ext cx="861339" cy="924625"/>
              <a:chOff x="1569579" y="3331216"/>
              <a:chExt cx="888007" cy="9532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569579" y="3331216"/>
                <a:ext cx="888007" cy="953252"/>
                <a:chOff x="1569579" y="3331216"/>
                <a:chExt cx="888007" cy="953252"/>
              </a:xfrm>
            </p:grpSpPr>
            <p:sp>
              <p:nvSpPr>
                <p:cNvPr id="47" name="Chord 46"/>
                <p:cNvSpPr/>
                <p:nvPr/>
              </p:nvSpPr>
              <p:spPr bwMode="auto">
                <a:xfrm rot="12106165">
                  <a:off x="1569579" y="3375673"/>
                  <a:ext cx="879049" cy="879049"/>
                </a:xfrm>
                <a:prstGeom prst="chord">
                  <a:avLst>
                    <a:gd name="adj1" fmla="val 4349605"/>
                    <a:gd name="adj2" fmla="val 14571132"/>
                  </a:avLst>
                </a:prstGeom>
                <a:solidFill>
                  <a:srgbClr val="CCD6DE">
                    <a:alpha val="50196"/>
                  </a:srgbClr>
                </a:solidFill>
                <a:ln w="9525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8" name="Straight Arrow Connector 47"/>
                <p:cNvCxnSpPr>
                  <a:stCxn id="46" idx="6"/>
                </p:cNvCxnSpPr>
                <p:nvPr/>
              </p:nvCxnSpPr>
              <p:spPr bwMode="auto">
                <a:xfrm>
                  <a:off x="2131185" y="3815197"/>
                  <a:ext cx="326401" cy="0"/>
                </a:xfrm>
                <a:prstGeom prst="straightConnector1">
                  <a:avLst/>
                </a:prstGeom>
                <a:ln w="28575">
                  <a:solidFill>
                    <a:srgbClr val="FF7900"/>
                  </a:solidFill>
                  <a:headEnd type="none" w="med" len="med"/>
                  <a:tailEnd type="arrow"/>
                </a:ln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feld 12"/>
                <p:cNvSpPr txBox="1"/>
                <p:nvPr/>
              </p:nvSpPr>
              <p:spPr>
                <a:xfrm>
                  <a:off x="1981200" y="3988564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+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50" name="Textfeld 12"/>
                <p:cNvSpPr txBox="1"/>
                <p:nvPr/>
              </p:nvSpPr>
              <p:spPr>
                <a:xfrm>
                  <a:off x="1981200" y="3331216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-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</p:grpSp>
          <p:sp>
            <p:nvSpPr>
              <p:cNvPr id="46" name="Ellipse 18"/>
              <p:cNvSpPr/>
              <p:nvPr/>
            </p:nvSpPr>
            <p:spPr bwMode="auto">
              <a:xfrm>
                <a:off x="1952568" y="3731971"/>
                <a:ext cx="178617" cy="166452"/>
              </a:xfrm>
              <a:prstGeom prst="ellipse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de-DE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5400000">
              <a:off x="2292424" y="2240251"/>
              <a:ext cx="861339" cy="924625"/>
              <a:chOff x="1569579" y="3331216"/>
              <a:chExt cx="888007" cy="953252"/>
            </a:xfrm>
          </p:grpSpPr>
          <p:sp>
            <p:nvSpPr>
              <p:cNvPr id="41" name="Chord 40"/>
              <p:cNvSpPr/>
              <p:nvPr/>
            </p:nvSpPr>
            <p:spPr bwMode="auto">
              <a:xfrm rot="12106165">
                <a:off x="1569579" y="3375673"/>
                <a:ext cx="879049" cy="879049"/>
              </a:xfrm>
              <a:prstGeom prst="chord">
                <a:avLst>
                  <a:gd name="adj1" fmla="val 14837686"/>
                  <a:gd name="adj2" fmla="val 14571132"/>
                </a:avLst>
              </a:prstGeom>
              <a:solidFill>
                <a:srgbClr val="CCD6DE">
                  <a:alpha val="50196"/>
                </a:srgbClr>
              </a:solidFill>
              <a:ln w="9525" cap="flat" cmpd="sng" algn="ctr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131185" y="3815197"/>
                <a:ext cx="326401" cy="0"/>
              </a:xfrm>
              <a:prstGeom prst="straightConnector1">
                <a:avLst/>
              </a:prstGeom>
              <a:ln w="28575">
                <a:solidFill>
                  <a:srgbClr val="003359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feld 12"/>
              <p:cNvSpPr txBox="1"/>
              <p:nvPr/>
            </p:nvSpPr>
            <p:spPr>
              <a:xfrm>
                <a:off x="1981200" y="3988564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+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Textfeld 12"/>
              <p:cNvSpPr txBox="1"/>
              <p:nvPr/>
            </p:nvSpPr>
            <p:spPr>
              <a:xfrm>
                <a:off x="1981200" y="3331216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-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</p:grpSp>
        <p:sp>
          <p:nvSpPr>
            <p:cNvPr id="19" name="Textfeld 11"/>
            <p:cNvSpPr txBox="1"/>
            <p:nvPr/>
          </p:nvSpPr>
          <p:spPr>
            <a:xfrm>
              <a:off x="2377660" y="4058560"/>
              <a:ext cx="673065" cy="2880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X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Textfeld 12"/>
            <p:cNvSpPr txBox="1"/>
            <p:nvPr/>
          </p:nvSpPr>
          <p:spPr>
            <a:xfrm>
              <a:off x="2698401" y="28000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</a:t>
              </a:r>
              <a:r>
                <a:rPr lang="de-DE" sz="1400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1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Gerader Verbinder 6"/>
            <p:cNvCxnSpPr/>
            <p:nvPr/>
          </p:nvCxnSpPr>
          <p:spPr bwMode="auto">
            <a:xfrm flipH="1">
              <a:off x="1211186" y="2505609"/>
              <a:ext cx="126114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31"/>
            <p:cNvCxnSpPr/>
            <p:nvPr/>
          </p:nvCxnSpPr>
          <p:spPr bwMode="auto">
            <a:xfrm flipH="1">
              <a:off x="1211186" y="2721126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32"/>
            <p:cNvCxnSpPr/>
            <p:nvPr/>
          </p:nvCxnSpPr>
          <p:spPr bwMode="auto">
            <a:xfrm flipH="1">
              <a:off x="1218700" y="3277532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33"/>
            <p:cNvCxnSpPr/>
            <p:nvPr/>
          </p:nvCxnSpPr>
          <p:spPr bwMode="auto">
            <a:xfrm flipH="1">
              <a:off x="1218700" y="3833941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34"/>
            <p:cNvCxnSpPr/>
            <p:nvPr/>
          </p:nvCxnSpPr>
          <p:spPr bwMode="auto">
            <a:xfrm flipH="1">
              <a:off x="1218700" y="4504838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34"/>
            <p:cNvCxnSpPr/>
            <p:nvPr/>
          </p:nvCxnSpPr>
          <p:spPr bwMode="auto">
            <a:xfrm>
              <a:off x="1397224" y="2505609"/>
              <a:ext cx="0" cy="2155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35"/>
            <p:cNvCxnSpPr/>
            <p:nvPr/>
          </p:nvCxnSpPr>
          <p:spPr bwMode="auto">
            <a:xfrm>
              <a:off x="1397224" y="2721126"/>
              <a:ext cx="0" cy="5388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mit Pfeil 36"/>
            <p:cNvCxnSpPr/>
            <p:nvPr/>
          </p:nvCxnSpPr>
          <p:spPr bwMode="auto">
            <a:xfrm>
              <a:off x="1389568" y="3286687"/>
              <a:ext cx="1579" cy="5279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mit Pfeil 37"/>
            <p:cNvCxnSpPr/>
            <p:nvPr/>
          </p:nvCxnSpPr>
          <p:spPr bwMode="auto">
            <a:xfrm flipH="1">
              <a:off x="1389568" y="3848517"/>
              <a:ext cx="7656" cy="669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41"/>
            <p:cNvSpPr txBox="1"/>
            <p:nvPr/>
          </p:nvSpPr>
          <p:spPr>
            <a:xfrm rot="16200000">
              <a:off x="836351" y="2387922"/>
              <a:ext cx="633080" cy="4508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2.8m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Textfeld 42"/>
            <p:cNvSpPr txBox="1"/>
            <p:nvPr/>
          </p:nvSpPr>
          <p:spPr>
            <a:xfrm rot="16200000">
              <a:off x="1028793" y="2785177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Textfeld 43"/>
            <p:cNvSpPr txBox="1"/>
            <p:nvPr/>
          </p:nvSpPr>
          <p:spPr>
            <a:xfrm rot="16200000">
              <a:off x="1027863" y="4004912"/>
              <a:ext cx="470618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Textfeld 44"/>
            <p:cNvSpPr txBox="1"/>
            <p:nvPr/>
          </p:nvSpPr>
          <p:spPr>
            <a:xfrm rot="16200000">
              <a:off x="1015664" y="3341578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Ellipse 18"/>
            <p:cNvSpPr/>
            <p:nvPr/>
          </p:nvSpPr>
          <p:spPr bwMode="auto">
            <a:xfrm>
              <a:off x="2620594" y="2640399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Ellipse 18"/>
            <p:cNvSpPr/>
            <p:nvPr/>
          </p:nvSpPr>
          <p:spPr bwMode="auto">
            <a:xfrm>
              <a:off x="2631638" y="3193925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Ellipse 18"/>
            <p:cNvSpPr/>
            <p:nvPr/>
          </p:nvSpPr>
          <p:spPr bwMode="auto">
            <a:xfrm>
              <a:off x="2635547" y="4410547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Ellipse 18"/>
            <p:cNvSpPr/>
            <p:nvPr/>
          </p:nvSpPr>
          <p:spPr bwMode="auto">
            <a:xfrm>
              <a:off x="2635547" y="3733800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Textfeld 12"/>
            <p:cNvSpPr txBox="1"/>
            <p:nvPr/>
          </p:nvSpPr>
          <p:spPr>
            <a:xfrm>
              <a:off x="2835390" y="3157106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9" name="Textfeld 12"/>
            <p:cNvSpPr txBox="1"/>
            <p:nvPr/>
          </p:nvSpPr>
          <p:spPr>
            <a:xfrm>
              <a:off x="2385304" y="35149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3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40" name="Textfeld 12"/>
            <p:cNvSpPr txBox="1"/>
            <p:nvPr/>
          </p:nvSpPr>
          <p:spPr>
            <a:xfrm>
              <a:off x="2745840" y="4505493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4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93100" y="2164866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3359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003359"/>
              </a:solidFill>
              <a:latin typeface="Times New Roman"/>
              <a:ea typeface="SimSu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1583" y="350678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FF7900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FF7900"/>
              </a:solidFill>
              <a:latin typeface="Times New Roman"/>
              <a:ea typeface="SimSun"/>
            </a:endParaRPr>
          </a:p>
        </p:txBody>
      </p:sp>
      <p:sp>
        <p:nvSpPr>
          <p:cNvPr id="53" name="Ellipse 18"/>
          <p:cNvSpPr/>
          <p:nvPr/>
        </p:nvSpPr>
        <p:spPr bwMode="auto">
          <a:xfrm>
            <a:off x="7802945" y="485943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4" name="Textfeld 12"/>
          <p:cNvSpPr txBox="1"/>
          <p:nvPr/>
        </p:nvSpPr>
        <p:spPr>
          <a:xfrm>
            <a:off x="7841586" y="505179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12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5" name="Ellipse 18"/>
          <p:cNvSpPr/>
          <p:nvPr/>
        </p:nvSpPr>
        <p:spPr bwMode="auto">
          <a:xfrm>
            <a:off x="7802945" y="5417527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6" name="Textfeld 12"/>
          <p:cNvSpPr txBox="1"/>
          <p:nvPr/>
        </p:nvSpPr>
        <p:spPr>
          <a:xfrm>
            <a:off x="7841586" y="560938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13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7" name="Ellipse 18"/>
          <p:cNvSpPr/>
          <p:nvPr/>
        </p:nvSpPr>
        <p:spPr bwMode="auto">
          <a:xfrm>
            <a:off x="6857901" y="440457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8" name="Textfeld 12"/>
          <p:cNvSpPr txBox="1"/>
          <p:nvPr/>
        </p:nvSpPr>
        <p:spPr>
          <a:xfrm>
            <a:off x="7009210" y="4571783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9" name="Ellipse 18"/>
          <p:cNvSpPr/>
          <p:nvPr/>
        </p:nvSpPr>
        <p:spPr bwMode="auto">
          <a:xfrm>
            <a:off x="8121129" y="2945258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0" name="Textfeld 12"/>
          <p:cNvSpPr txBox="1"/>
          <p:nvPr/>
        </p:nvSpPr>
        <p:spPr>
          <a:xfrm>
            <a:off x="7801261" y="3161411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61" name="Ellipse 18"/>
          <p:cNvSpPr/>
          <p:nvPr/>
        </p:nvSpPr>
        <p:spPr bwMode="auto">
          <a:xfrm>
            <a:off x="8124620" y="2626329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2" name="Textfeld 12"/>
          <p:cNvSpPr txBox="1"/>
          <p:nvPr/>
        </p:nvSpPr>
        <p:spPr>
          <a:xfrm>
            <a:off x="7987665" y="2293675"/>
            <a:ext cx="574243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474" y="1556792"/>
                <a:ext cx="8259726" cy="4234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No Calibration</a:t>
                </a:r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Noise floor estimation and removal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Samples lower than the noise floor + 10dB are set to zero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p>
                                    <m:sSup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dB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dB</m:t>
                                  </m:r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474" y="1556792"/>
                <a:ext cx="8259726" cy="4234408"/>
              </a:xfrm>
              <a:blipFill rotWithShape="0">
                <a:blip r:embed="rId2" cstate="print"/>
                <a:stretch>
                  <a:fillRect l="-590" t="-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9474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Pre-processing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8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15672" cy="4450432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At </a:t>
            </a:r>
            <a:r>
              <a:rPr lang="de-DE" sz="1800" b="1" dirty="0" err="1" smtClean="0"/>
              <a:t>single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Rx</a:t>
            </a:r>
            <a:r>
              <a:rPr lang="de-DE" sz="1800" b="1" dirty="0" smtClean="0"/>
              <a:t> beam </a:t>
            </a:r>
            <a:endParaRPr lang="de-DE" sz="1800" dirty="0" smtClean="0"/>
          </a:p>
          <a:p>
            <a:pPr marL="0" indent="0">
              <a:buNone/>
            </a:pPr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8944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Power Angular Profile at </a:t>
            </a:r>
            <a:r>
              <a:rPr lang="de-DE" sz="2800" b="1" dirty="0" err="1" smtClean="0">
                <a:solidFill>
                  <a:schemeClr val="tx1"/>
                </a:solidFill>
              </a:rPr>
              <a:t>Tx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07704" y="980728"/>
            <a:ext cx="5465982" cy="5481667"/>
            <a:chOff x="1839009" y="614333"/>
            <a:chExt cx="5465982" cy="54816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9009" y="614333"/>
              <a:ext cx="5465982" cy="5481667"/>
            </a:xfrm>
            <a:prstGeom prst="rect">
              <a:avLst/>
            </a:prstGeom>
          </p:spPr>
        </p:pic>
        <p:grpSp>
          <p:nvGrpSpPr>
            <p:cNvPr id="9" name="Gruppieren 8"/>
            <p:cNvGrpSpPr/>
            <p:nvPr/>
          </p:nvGrpSpPr>
          <p:grpSpPr>
            <a:xfrm>
              <a:off x="2209800" y="2593167"/>
              <a:ext cx="2767584" cy="2895600"/>
              <a:chOff x="2209800" y="2593167"/>
              <a:chExt cx="2767584" cy="2895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209800" y="2593167"/>
                <a:ext cx="381000" cy="381000"/>
              </a:xfrm>
              <a:prstGeom prst="ellipse">
                <a:avLst/>
              </a:prstGeom>
              <a:solidFill>
                <a:srgbClr val="B4DCDC">
                  <a:alpha val="10196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4596384" y="2593167"/>
                <a:ext cx="381000" cy="381000"/>
              </a:xfrm>
              <a:prstGeom prst="ellipse">
                <a:avLst/>
              </a:prstGeom>
              <a:solidFill>
                <a:srgbClr val="B4DCDC">
                  <a:alpha val="10196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2209800" y="5107767"/>
                <a:ext cx="381000" cy="381000"/>
              </a:xfrm>
              <a:prstGeom prst="ellipse">
                <a:avLst/>
              </a:prstGeom>
              <a:solidFill>
                <a:srgbClr val="B4DCDC">
                  <a:alpha val="10196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596384" y="5107767"/>
                <a:ext cx="381000" cy="381000"/>
              </a:xfrm>
              <a:prstGeom prst="ellipse">
                <a:avLst/>
              </a:prstGeom>
              <a:solidFill>
                <a:srgbClr val="B4DCDC">
                  <a:alpha val="10196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68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45" y="1124744"/>
            <a:ext cx="8259726" cy="4664968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Power Angular Profile at Rx for different Polarizations</a:t>
            </a:r>
            <a:endParaRPr lang="de-DE" sz="1800" dirty="0" smtClean="0"/>
          </a:p>
          <a:p>
            <a:pPr marL="0" indent="0">
              <a:buNone/>
            </a:pPr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8871" y="63738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Power Angular Profile at Rx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259632" y="1412776"/>
            <a:ext cx="6700557" cy="5033167"/>
            <a:chOff x="1221721" y="912416"/>
            <a:chExt cx="6700557" cy="50331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1721" y="912416"/>
              <a:ext cx="6700557" cy="503316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6629400" y="912416"/>
              <a:ext cx="457200" cy="2516584"/>
            </a:xfrm>
            <a:prstGeom prst="ellipse">
              <a:avLst/>
            </a:prstGeom>
            <a:solidFill>
              <a:srgbClr val="B4DCDC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15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0" y="1338560"/>
            <a:ext cx="8259726" cy="49530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Power Delay Profile at Rx for different </a:t>
            </a:r>
            <a:r>
              <a:rPr lang="de-DE" sz="1800" b="1" dirty="0" err="1" smtClean="0"/>
              <a:t>Polarizations</a:t>
            </a:r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87420" y="74478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Power Delay Profile at single Rx and single </a:t>
            </a:r>
            <a:r>
              <a:rPr lang="en-US" sz="2800" b="1" dirty="0" err="1" smtClean="0">
                <a:solidFill>
                  <a:schemeClr val="tx1"/>
                </a:solidFill>
              </a:rPr>
              <a:t>Tx</a:t>
            </a:r>
            <a:r>
              <a:rPr lang="en-US" sz="2800" b="1" dirty="0" smtClean="0">
                <a:solidFill>
                  <a:schemeClr val="tx1"/>
                </a:solidFill>
              </a:rPr>
              <a:t> beam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667" y="1412776"/>
            <a:ext cx="6700557" cy="50331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2217746" y="3014960"/>
            <a:ext cx="228600" cy="1258292"/>
          </a:xfrm>
          <a:prstGeom prst="ellipse">
            <a:avLst/>
          </a:prstGeom>
          <a:solidFill>
            <a:srgbClr val="B4DCDC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61907" y="2692403"/>
            <a:ext cx="228600" cy="1258292"/>
          </a:xfrm>
          <a:prstGeom prst="ellipse">
            <a:avLst/>
          </a:prstGeom>
          <a:solidFill>
            <a:srgbClr val="B4DCDC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26202" y="1871960"/>
            <a:ext cx="228600" cy="1258292"/>
          </a:xfrm>
          <a:prstGeom prst="ellipse">
            <a:avLst/>
          </a:prstGeom>
          <a:solidFill>
            <a:srgbClr val="B4DCDC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75346" y="3548360"/>
            <a:ext cx="228600" cy="1258292"/>
          </a:xfrm>
          <a:prstGeom prst="ellipse">
            <a:avLst/>
          </a:prstGeom>
          <a:solidFill>
            <a:srgbClr val="B4DCDC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9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54968"/>
          </a:xfrm>
        </p:spPr>
        <p:txBody>
          <a:bodyPr/>
          <a:lstStyle/>
          <a:p>
            <a:r>
              <a:rPr lang="en-US" dirty="0" smtClean="0"/>
              <a:t>Deterministic</a:t>
            </a:r>
            <a:r>
              <a:rPr lang="de-DE" dirty="0" smtClean="0"/>
              <a:t> Channel Models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84784"/>
            <a:ext cx="8349109" cy="46096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extract parameters for the ray tracer from the last 60 GHz entrance hall measurement campaign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doesn't work because the </a:t>
            </a:r>
            <a:r>
              <a:rPr lang="en-US" dirty="0" err="1" smtClean="0">
                <a:solidFill>
                  <a:schemeClr val="tx1"/>
                </a:solidFill>
              </a:rPr>
              <a:t>beamwidth</a:t>
            </a:r>
            <a:r>
              <a:rPr lang="en-US" dirty="0" smtClean="0">
                <a:solidFill>
                  <a:schemeClr val="tx1"/>
                </a:solidFill>
              </a:rPr>
              <a:t> of the used antenna is high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30°HPBW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cannot separate the geometrical structures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need a better 3D map of the scenario and a high gain antenna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This increases  the </a:t>
            </a:r>
            <a:r>
              <a:rPr lang="en-US" dirty="0">
                <a:solidFill>
                  <a:schemeClr val="tx1"/>
                </a:solidFill>
              </a:rPr>
              <a:t>measurement time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several days per measurement </a:t>
            </a:r>
            <a:r>
              <a:rPr lang="en-US" dirty="0" smtClean="0">
                <a:solidFill>
                  <a:schemeClr val="tx1"/>
                </a:solidFill>
              </a:rPr>
              <a:t>point by the current measurement setup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4923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Physical-Statistical Models</a:t>
            </a:r>
            <a:br>
              <a:rPr lang="en-US" dirty="0" smtClean="0"/>
            </a:br>
            <a:r>
              <a:rPr lang="en-US" dirty="0" smtClean="0"/>
              <a:t>(GBSCM, Hybrid Model)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Combinations of deterministic and statistical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Widely accepted at standardization (3GPP, ITU,….)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Extensions possible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steps in the development 60 GHz 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Extension of a 3GPP model to the new requirements for </a:t>
            </a:r>
            <a:r>
              <a:rPr lang="en-US" dirty="0" err="1" smtClean="0"/>
              <a:t>mmWave</a:t>
            </a:r>
            <a:r>
              <a:rPr lang="en-US" dirty="0" smtClean="0"/>
              <a:t> broadband systems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Combined parametrization from ray tracing and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Future perspective: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measurements with dual polarized antenna arrays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Development of a HRPE for </a:t>
            </a:r>
            <a:r>
              <a:rPr lang="en-US" dirty="0" err="1" smtClean="0"/>
              <a:t>mmWave</a:t>
            </a:r>
            <a:r>
              <a:rPr lang="en-US" dirty="0" smtClean="0"/>
              <a:t> broadband systems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309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overview on the different channel model types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this models can be used as the basis for the extension to </a:t>
            </a:r>
            <a:r>
              <a:rPr lang="en-US" dirty="0" err="1" smtClean="0">
                <a:solidFill>
                  <a:schemeClr val="tx1"/>
                </a:solidFill>
              </a:rPr>
              <a:t>mmWave</a:t>
            </a:r>
            <a:r>
              <a:rPr lang="en-US" dirty="0" smtClean="0">
                <a:solidFill>
                  <a:schemeClr val="tx1"/>
                </a:solidFill>
              </a:rPr>
              <a:t> and broadband signals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simple ray racing model may be good for indoor but not for outdoor?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most promising solution is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physical-stochastically model (GBSCM)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Parametrization with ray tracing and measurements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Steps 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Extension of the calibration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AGC calibration for dual pol. waveguide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Outdoor</a:t>
            </a:r>
            <a:r>
              <a:rPr lang="en-US" sz="1800" dirty="0">
                <a:solidFill>
                  <a:schemeClr val="tx1"/>
                </a:solidFill>
              </a:rPr>
              <a:t>: Above roof top to street level </a:t>
            </a:r>
            <a:r>
              <a:rPr lang="en-US" sz="1800" dirty="0" smtClean="0">
                <a:solidFill>
                  <a:schemeClr val="tx1"/>
                </a:solidFill>
              </a:rPr>
              <a:t>measurements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Development of an HRPE for broadband signals and antenna spacing greater than </a:t>
            </a:r>
            <a:r>
              <a:rPr lang="el-GR" sz="1800" dirty="0">
                <a:solidFill>
                  <a:schemeClr val="tx1"/>
                </a:solidFill>
              </a:rPr>
              <a:t>λ/2 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Analysis of broadband effects in the channel and modeling methods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Extension of the current physical-stochastically models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 marL="0" indent="0" algn="just"/>
            <a:r>
              <a:rPr lang="en-US" b="0" dirty="0" smtClean="0">
                <a:solidFill>
                  <a:schemeClr val="tx1"/>
                </a:solidFill>
              </a:rPr>
              <a:t>In this presentation, the next steps for the channel modeling for 60 GHz indoor and outdoor scenarios are discussed. To find a useful model it is necessary to find out which approach is the best to combine the measurement and </a:t>
            </a:r>
            <a:r>
              <a:rPr lang="en-US" b="0" dirty="0">
                <a:solidFill>
                  <a:schemeClr val="tx1"/>
                </a:solidFill>
              </a:rPr>
              <a:t>modeling </a:t>
            </a:r>
            <a:r>
              <a:rPr lang="en-US" b="0" dirty="0" smtClean="0">
                <a:solidFill>
                  <a:schemeClr val="tx1"/>
                </a:solidFill>
              </a:rPr>
              <a:t>for 802.11ay. Some challenges for the extension of the existing channel models to </a:t>
            </a:r>
            <a:r>
              <a:rPr lang="en-US" b="0" dirty="0" err="1" smtClean="0">
                <a:solidFill>
                  <a:schemeClr val="tx1"/>
                </a:solidFill>
              </a:rPr>
              <a:t>mmWave</a:t>
            </a:r>
            <a:r>
              <a:rPr lang="en-US" b="0" dirty="0" smtClean="0">
                <a:solidFill>
                  <a:schemeClr val="tx1"/>
                </a:solidFill>
              </a:rPr>
              <a:t> and broadband signals are demonstrated.</a:t>
            </a:r>
          </a:p>
          <a:p>
            <a:pPr marL="0" indent="0" algn="just"/>
            <a:endParaRPr lang="en-US" b="0" dirty="0"/>
          </a:p>
          <a:p>
            <a:pPr marL="0" indent="0" algn="just"/>
            <a:endParaRPr lang="en-US" b="0" dirty="0" smtClean="0"/>
          </a:p>
          <a:p>
            <a:pPr marL="0" indent="0" algn="just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Requirements for the </a:t>
            </a:r>
            <a:r>
              <a:rPr lang="en-US" b="0" dirty="0" smtClean="0"/>
              <a:t>802.11ay </a:t>
            </a:r>
            <a:r>
              <a:rPr lang="en-US" b="0" dirty="0"/>
              <a:t>channel </a:t>
            </a:r>
            <a:r>
              <a:rPr lang="en-US" b="0" dirty="0" smtClean="0"/>
              <a:t>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Channel </a:t>
            </a:r>
            <a:r>
              <a:rPr lang="en-US" b="0" dirty="0"/>
              <a:t>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Challenges in the modeling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846640" cy="496855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ISM-band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Unlicensed </a:t>
            </a:r>
            <a:r>
              <a:rPr lang="en-US" dirty="0" smtClean="0"/>
              <a:t>and wide </a:t>
            </a:r>
            <a:r>
              <a:rPr lang="en-US" dirty="0"/>
              <a:t>bandwidth </a:t>
            </a:r>
            <a:r>
              <a:rPr lang="en-US" dirty="0" smtClean="0"/>
              <a:t>available (up to 7 GHz)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WLAN/WiGig </a:t>
            </a:r>
            <a:r>
              <a:rPr lang="en-US" dirty="0" smtClean="0"/>
              <a:t>(802.</a:t>
            </a:r>
            <a:r>
              <a:rPr lang="en-US" b="0" dirty="0" smtClean="0"/>
              <a:t>11ad) and WPAN (802.15.3c)    </a:t>
            </a:r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</a:t>
            </a:r>
            <a:r>
              <a:rPr lang="en-US" b="0" dirty="0"/>
              <a:t>system </a:t>
            </a:r>
            <a:r>
              <a:rPr lang="en-US" b="0" dirty="0" smtClean="0"/>
              <a:t>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</a:t>
            </a:r>
            <a:r>
              <a:rPr lang="en-US" dirty="0" smtClean="0"/>
              <a:t>MIMO/pencil </a:t>
            </a:r>
            <a:r>
              <a:rPr lang="en-US" dirty="0" err="1" smtClean="0"/>
              <a:t>beamforming</a:t>
            </a:r>
            <a:r>
              <a:rPr lang="en-US" dirty="0" smtClean="0"/>
              <a:t>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</a:t>
            </a:r>
            <a:r>
              <a:rPr lang="en-US" dirty="0" err="1" smtClean="0"/>
              <a:t>beamforming</a:t>
            </a:r>
            <a:r>
              <a:rPr lang="en-US" dirty="0" smtClean="0"/>
              <a:t> </a:t>
            </a:r>
            <a:r>
              <a:rPr lang="en-US" dirty="0"/>
              <a:t>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bandwidth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</a:t>
            </a:r>
            <a:r>
              <a:rPr lang="en-US" b="0" dirty="0" smtClean="0">
                <a:solidFill>
                  <a:schemeClr val="tx1"/>
                </a:solidFill>
              </a:rPr>
              <a:t>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characterized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are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</a:t>
            </a:r>
            <a:r>
              <a:rPr lang="en-US" dirty="0" smtClean="0"/>
              <a:t>cases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76907"/>
          </a:xfrm>
        </p:spPr>
        <p:txBody>
          <a:bodyPr/>
          <a:lstStyle/>
          <a:p>
            <a:r>
              <a:rPr lang="en-US" dirty="0" smtClean="0"/>
              <a:t>Requirements </a:t>
            </a:r>
            <a:r>
              <a:rPr lang="en-US" dirty="0"/>
              <a:t>for the </a:t>
            </a:r>
            <a:r>
              <a:rPr lang="en-US" dirty="0" err="1"/>
              <a:t>TG.ay</a:t>
            </a:r>
            <a:r>
              <a:rPr lang="en-US" dirty="0"/>
              <a:t> channel </a:t>
            </a:r>
            <a:r>
              <a:rPr lang="en-US" dirty="0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8134672" cy="482453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/>
              <a:t>High bandwidth up to 4 GHz</a:t>
            </a:r>
          </a:p>
          <a:p>
            <a:pPr>
              <a:buFontTx/>
              <a:buChar char="-"/>
            </a:pPr>
            <a:r>
              <a:rPr lang="en-US" sz="2000" dirty="0" smtClean="0"/>
              <a:t>Full </a:t>
            </a:r>
            <a:r>
              <a:rPr lang="en-US" sz="2000" dirty="0" err="1" smtClean="0"/>
              <a:t>polarimetric</a:t>
            </a:r>
            <a:r>
              <a:rPr lang="en-US" sz="2000" dirty="0" smtClean="0"/>
              <a:t> description</a:t>
            </a:r>
          </a:p>
          <a:p>
            <a:pPr>
              <a:buFontTx/>
              <a:buChar char="-"/>
            </a:pPr>
            <a:r>
              <a:rPr lang="en-US" sz="2000" dirty="0" smtClean="0"/>
              <a:t>Full 3D channel model description </a:t>
            </a:r>
          </a:p>
          <a:p>
            <a:pPr>
              <a:buFontTx/>
              <a:buChar char="-"/>
            </a:pPr>
            <a:r>
              <a:rPr lang="en-US" sz="2000" dirty="0" smtClean="0"/>
              <a:t>Antenna independent model </a:t>
            </a:r>
          </a:p>
          <a:p>
            <a:pPr lvl="1">
              <a:buFontTx/>
              <a:buChar char="-"/>
            </a:pPr>
            <a:r>
              <a:rPr lang="en-US" sz="1800" dirty="0" err="1" smtClean="0"/>
              <a:t>DoA</a:t>
            </a:r>
            <a:r>
              <a:rPr lang="en-US" sz="1800" dirty="0" smtClean="0"/>
              <a:t> and DoD </a:t>
            </a:r>
          </a:p>
          <a:p>
            <a:pPr lvl="1">
              <a:buFontTx/>
              <a:buChar char="-"/>
            </a:pPr>
            <a:r>
              <a:rPr lang="en-US" sz="1800" dirty="0" smtClean="0"/>
              <a:t>Beamforming capability</a:t>
            </a:r>
          </a:p>
          <a:p>
            <a:pPr lvl="1">
              <a:buFontTx/>
              <a:buChar char="-"/>
            </a:pPr>
            <a:r>
              <a:rPr lang="en-US" sz="1800" dirty="0"/>
              <a:t>MIMO </a:t>
            </a:r>
            <a:r>
              <a:rPr lang="en-US" sz="1800" dirty="0" smtClean="0"/>
              <a:t>capability</a:t>
            </a:r>
          </a:p>
          <a:p>
            <a:pPr>
              <a:buFontTx/>
              <a:buChar char="-"/>
            </a:pPr>
            <a:r>
              <a:rPr lang="en-US" sz="2000" dirty="0" smtClean="0"/>
              <a:t>Time evolution </a:t>
            </a:r>
          </a:p>
          <a:p>
            <a:pPr lvl="1">
              <a:buFontTx/>
              <a:buChar char="-"/>
            </a:pPr>
            <a:r>
              <a:rPr lang="en-US" sz="1800" dirty="0" smtClean="0"/>
              <a:t>Beam Tracking</a:t>
            </a:r>
          </a:p>
          <a:p>
            <a:pPr>
              <a:buFontTx/>
              <a:buChar char="-"/>
            </a:pPr>
            <a:r>
              <a:rPr lang="en-US" sz="2000" dirty="0" smtClean="0"/>
              <a:t>Spatial consistency </a:t>
            </a:r>
          </a:p>
          <a:p>
            <a:pPr lvl="1">
              <a:buFontTx/>
              <a:buChar char="-"/>
            </a:pPr>
            <a:r>
              <a:rPr lang="en-US" sz="1800" dirty="0" smtClean="0"/>
              <a:t>Multi user capability </a:t>
            </a:r>
          </a:p>
          <a:p>
            <a:pPr>
              <a:buFontTx/>
              <a:buChar char="-"/>
            </a:pPr>
            <a:r>
              <a:rPr lang="en-US" sz="2000" dirty="0"/>
              <a:t>Proper distinction </a:t>
            </a:r>
            <a:r>
              <a:rPr lang="en-US" sz="2000" dirty="0" smtClean="0"/>
              <a:t>between deterministic and stochastic channel contributions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6158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54968"/>
          </a:xfrm>
        </p:spPr>
        <p:txBody>
          <a:bodyPr/>
          <a:lstStyle/>
          <a:p>
            <a:r>
              <a:rPr lang="en-US" dirty="0" smtClean="0"/>
              <a:t>Empirical Channel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340769"/>
            <a:ext cx="8928992" cy="51346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Basic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Parameters extracted from the measurements (based </a:t>
            </a:r>
            <a:r>
              <a:rPr lang="en-US" dirty="0"/>
              <a:t>on </a:t>
            </a:r>
            <a:r>
              <a:rPr lang="en-US" dirty="0" smtClean="0"/>
              <a:t>measurements)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HRPE (High Resolution Parameter </a:t>
            </a:r>
            <a:r>
              <a:rPr lang="en-US" dirty="0"/>
              <a:t>E</a:t>
            </a:r>
            <a:r>
              <a:rPr lang="en-US" dirty="0" smtClean="0"/>
              <a:t>stimation) necessary to remove the antenna pattern from the model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Approved procedure such in WINNER, COST  and ITU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Open issues for broadband </a:t>
            </a:r>
            <a:r>
              <a:rPr lang="en-US" dirty="0" err="1" smtClean="0"/>
              <a:t>mmWave</a:t>
            </a:r>
            <a:r>
              <a:rPr lang="en-US" dirty="0" smtClean="0"/>
              <a:t> channel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HRPE algorithms for the current </a:t>
            </a:r>
            <a:r>
              <a:rPr lang="en-US" dirty="0" err="1" smtClean="0"/>
              <a:t>mmWave</a:t>
            </a:r>
            <a:r>
              <a:rPr lang="en-US" dirty="0" smtClean="0"/>
              <a:t> measurements are available (Antenna element spacing smaller than </a:t>
            </a:r>
            <a:r>
              <a:rPr lang="el-GR" dirty="0" smtClean="0"/>
              <a:t>λ</a:t>
            </a:r>
            <a:r>
              <a:rPr lang="de-DE" dirty="0" smtClean="0"/>
              <a:t>/2 </a:t>
            </a:r>
            <a:r>
              <a:rPr lang="en-US" dirty="0" smtClean="0"/>
              <a:t>required</a:t>
            </a:r>
            <a:r>
              <a:rPr lang="de-DE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broadband effects are included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channel is more deterministic due to directive antennas and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 measurement time for directional measurements because there are no measurement arrays current available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Consequently </a:t>
            </a:r>
            <a:r>
              <a:rPr lang="en-US" dirty="0" smtClean="0">
                <a:solidFill>
                  <a:schemeClr val="tx1"/>
                </a:solidFill>
              </a:rPr>
              <a:t>fewer measurement </a:t>
            </a:r>
            <a:r>
              <a:rPr lang="en-US" dirty="0" smtClean="0"/>
              <a:t>points with too high opening angles of the antennas for a statistical analysis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128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54968"/>
          </a:xfrm>
        </p:spPr>
        <p:txBody>
          <a:bodyPr/>
          <a:lstStyle/>
          <a:p>
            <a:r>
              <a:rPr lang="en-US" dirty="0" smtClean="0"/>
              <a:t>Deterministic</a:t>
            </a:r>
            <a:r>
              <a:rPr lang="de-DE" dirty="0" smtClean="0"/>
              <a:t> Channel Models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84784"/>
            <a:ext cx="8349109" cy="460962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Deterministic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Based on fix geometry (Building, rooms or scenarios)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Analysis mostly applied to particular situations 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popular </a:t>
            </a:r>
            <a:r>
              <a:rPr lang="en-US" dirty="0" smtClean="0">
                <a:solidFill>
                  <a:schemeClr val="tx1"/>
                </a:solidFill>
              </a:rPr>
              <a:t>modeling method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ray tracing (map based models)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idea of a simple ray tracing model in 802.11ay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</a:t>
            </a:r>
            <a:r>
              <a:rPr lang="en-US" dirty="0" smtClean="0">
                <a:solidFill>
                  <a:schemeClr val="tx1"/>
                </a:solidFill>
              </a:rPr>
              <a:t>to extract </a:t>
            </a:r>
            <a:r>
              <a:rPr lang="en-US" dirty="0">
                <a:solidFill>
                  <a:schemeClr val="tx1"/>
                </a:solidFill>
              </a:rPr>
              <a:t>the parameters for transmission, reflection and diffraction</a:t>
            </a:r>
            <a:r>
              <a:rPr lang="en-US" dirty="0" smtClean="0">
                <a:solidFill>
                  <a:schemeClr val="tx1"/>
                </a:solidFill>
              </a:rPr>
              <a:t>? (effective roughness model)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include broadband effects?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From measurements </a:t>
            </a: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 smtClean="0">
                <a:solidFill>
                  <a:schemeClr val="tx1"/>
                </a:solidFill>
              </a:rPr>
              <a:t>it requires to meet some conditions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Unambiguous assignment of the coefficients to geometry and materials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Separation of the individual effects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049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Usage of the 60 GHz Entrance Hall Measurements to Extract </a:t>
            </a: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arameters for the </a:t>
            </a: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ay Tracer</a:t>
            </a:r>
            <a:endParaRPr lang="en-GB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04952" y="4439958"/>
            <a:ext cx="840870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606 ns (180 m) in CS version 1 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25 dB AGC (Automatic Gain Control) with 3.5 dB steps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26231" y="1090559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23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35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072805" y="1631898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23dBm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35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</TotalTime>
  <Words>1175</Words>
  <Application>Microsoft Office PowerPoint</Application>
  <PresentationFormat>On-screen Show (4:3)</PresentationFormat>
  <Paragraphs>258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802-11-Submission</vt:lpstr>
      <vt:lpstr>Document</vt:lpstr>
      <vt:lpstr>Overview and discussion about the next steps for 802.11ay channel modeling</vt:lpstr>
      <vt:lpstr>Abstract</vt:lpstr>
      <vt:lpstr>Outline</vt:lpstr>
      <vt:lpstr>Motivation</vt:lpstr>
      <vt:lpstr>Requirements for the TG.ay channel model</vt:lpstr>
      <vt:lpstr>Empirical Channel Models</vt:lpstr>
      <vt:lpstr>Deterministic Channel Models (1)</vt:lpstr>
      <vt:lpstr>Slide 8</vt:lpstr>
      <vt:lpstr> Dual Polarimetric Ultra-Wideband Channel Sounder (DP-UMCS)</vt:lpstr>
      <vt:lpstr>Entrance Hall Scenario</vt:lpstr>
      <vt:lpstr>Entrance Hall Scenario</vt:lpstr>
      <vt:lpstr>Measurement Set-Up</vt:lpstr>
      <vt:lpstr>Data Pre-processing</vt:lpstr>
      <vt:lpstr>Power Angular Profile at Tx</vt:lpstr>
      <vt:lpstr>Power Angular Profile at Rx</vt:lpstr>
      <vt:lpstr>Power Delay Profile at single Rx and single Tx beam</vt:lpstr>
      <vt:lpstr>Deterministic Channel Models (2)</vt:lpstr>
      <vt:lpstr>Physical-Statistical Models (GBSCM, Hybrid Model)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931</cp:revision>
  <cp:lastPrinted>1601-01-01T00:00:00Z</cp:lastPrinted>
  <dcterms:created xsi:type="dcterms:W3CDTF">2014-10-16T10:58:26Z</dcterms:created>
  <dcterms:modified xsi:type="dcterms:W3CDTF">2015-09-13T14:04:34Z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1442152489</vt:lpwstr>
  </property>
</Properties>
</file>