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6" r:id="rId3"/>
    <p:sldId id="292" r:id="rId4"/>
    <p:sldId id="293" r:id="rId5"/>
    <p:sldId id="294" r:id="rId6"/>
    <p:sldId id="295" r:id="rId7"/>
    <p:sldId id="296" r:id="rId8"/>
    <p:sldId id="297" r:id="rId9"/>
    <p:sldId id="278" r:id="rId10"/>
    <p:sldId id="309" r:id="rId11"/>
    <p:sldId id="279" r:id="rId12"/>
    <p:sldId id="310" r:id="rId13"/>
    <p:sldId id="311" r:id="rId14"/>
    <p:sldId id="312" r:id="rId15"/>
    <p:sldId id="313" r:id="rId16"/>
    <p:sldId id="314" r:id="rId17"/>
    <p:sldId id="283" r:id="rId18"/>
    <p:sldId id="284" r:id="rId19"/>
    <p:sldId id="264" r:id="rId20"/>
    <p:sldId id="291" r:id="rId21"/>
    <p:sldId id="299" r:id="rId22"/>
    <p:sldId id="315" r:id="rId23"/>
    <p:sldId id="286" r:id="rId24"/>
    <p:sldId id="316" r:id="rId25"/>
    <p:sldId id="317" r:id="rId26"/>
    <p:sldId id="318" r:id="rId27"/>
    <p:sldId id="289" r:id="rId28"/>
    <p:sldId id="290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9" autoAdjust="0"/>
    <p:restoredTop sz="94660"/>
  </p:normalViewPr>
  <p:slideViewPr>
    <p:cSldViewPr>
      <p:cViewPr varScale="1">
        <p:scale>
          <a:sx n="97" d="100"/>
          <a:sy n="97" d="100"/>
        </p:scale>
        <p:origin x="94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Sep 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6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802.11-15/1088r0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LTF Design for Uplink MU-MIMO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989087"/>
              </p:ext>
            </p:extLst>
          </p:nvPr>
        </p:nvGraphicFramePr>
        <p:xfrm>
          <a:off x="514350" y="2270125"/>
          <a:ext cx="79787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Document" r:id="rId5" imgW="8309939" imgH="2535870" progId="Word.Document.8">
                  <p:embed/>
                </p:oleObj>
              </mc:Choice>
              <mc:Fallback>
                <p:oleObj name="Document" r:id="rId5" imgW="8309939" imgH="25358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0125"/>
                        <a:ext cx="7978775" cy="242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Simulated Algorithms</a:t>
            </a:r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P-matrix masking with 11ac CSD</a:t>
            </a:r>
          </a:p>
          <a:p>
            <a:pPr lvl="2" indent="-342900">
              <a:buFont typeface="+mj-lt"/>
              <a:buAutoNum type="alphaU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Frequency domain block-wise de-spreading using conjugate of P-matrix (MRC) after removal of CSD</a:t>
            </a:r>
          </a:p>
          <a:p>
            <a:pPr lvl="2" indent="-342900">
              <a:buFont typeface="+mj-lt"/>
              <a:buAutoNum type="alphaU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Frequency </a:t>
            </a:r>
            <a:r>
              <a:rPr lang="en-US" sz="1400" dirty="0"/>
              <a:t>domain </a:t>
            </a:r>
            <a:r>
              <a:rPr lang="en-US" sz="1400" dirty="0" smtClean="0"/>
              <a:t>block-wise de-spreading using inverse of P-matrix &amp; CSD (ZF)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 smtClean="0"/>
              <a:t>Comparison between MRC de-spreading vs. ZF de-spreading shown in </a:t>
            </a:r>
            <a:r>
              <a:rPr lang="en-US" sz="1200" b="1" dirty="0" smtClean="0">
                <a:solidFill>
                  <a:srgbClr val="FF0000"/>
                </a:solidFill>
              </a:rPr>
              <a:t>Appendix B</a:t>
            </a:r>
            <a:r>
              <a:rPr lang="en-US" sz="1200" dirty="0" smtClean="0"/>
              <a:t>.</a:t>
            </a:r>
            <a:endParaRPr lang="en-US" sz="1200" dirty="0"/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P-matrix masking with Block-wise CSD (just for reference)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Block-wise de-spreading using conjugate of P-matrix (MRC) after removal of </a:t>
            </a:r>
            <a:r>
              <a:rPr lang="en-US" sz="1400" dirty="0" smtClean="0"/>
              <a:t>CSD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CSD phase value is constant over a block of subcarriers. CSD phase values increment every 8 tones. An example shown in </a:t>
            </a:r>
            <a:r>
              <a:rPr lang="en-US" sz="1400" b="1" dirty="0" smtClean="0">
                <a:solidFill>
                  <a:srgbClr val="FF0000"/>
                </a:solidFill>
              </a:rPr>
              <a:t>Appendix C</a:t>
            </a:r>
            <a:r>
              <a:rPr lang="en-US" sz="1400" dirty="0" smtClean="0"/>
              <a:t>.</a:t>
            </a:r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Orthogonal CSD</a:t>
            </a:r>
          </a:p>
          <a:p>
            <a:pPr marL="1257300" lvl="2" indent="-457200">
              <a:buFont typeface="+mj-lt"/>
              <a:buAutoNum type="alphaU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Frequency domain </a:t>
            </a:r>
            <a:r>
              <a:rPr lang="en-US" sz="1400" dirty="0"/>
              <a:t>block-wise de-spreading using conjugate of </a:t>
            </a:r>
            <a:r>
              <a:rPr lang="en-US" sz="1400" dirty="0" smtClean="0"/>
              <a:t>CSD</a:t>
            </a:r>
          </a:p>
          <a:p>
            <a:pPr marL="1257300" lvl="2" indent="-457200">
              <a:buFont typeface="+mj-lt"/>
              <a:buAutoNum type="alphaU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Time domain de-spreading using time-domain windowing</a:t>
            </a:r>
          </a:p>
          <a:p>
            <a:pPr marL="1714500" lvl="3" indent="-4572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 smtClean="0"/>
              <a:t>Detailed explanation of time domain processing is shown in </a:t>
            </a:r>
            <a:r>
              <a:rPr lang="en-US" sz="1200" b="1" dirty="0" smtClean="0">
                <a:solidFill>
                  <a:srgbClr val="FF0000"/>
                </a:solidFill>
              </a:rPr>
              <a:t>Appendix D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>
                <a:solidFill>
                  <a:schemeClr val="tx1"/>
                </a:solidFill>
              </a:rPr>
              <a:t>CSD </a:t>
            </a:r>
            <a:r>
              <a:rPr lang="en-US" sz="1400" dirty="0" smtClean="0">
                <a:solidFill>
                  <a:schemeClr val="tx1"/>
                </a:solidFill>
              </a:rPr>
              <a:t>phase values for each stream randomly chosen </a:t>
            </a:r>
            <a:r>
              <a:rPr lang="en-US" sz="1400" dirty="0">
                <a:solidFill>
                  <a:schemeClr val="tx1"/>
                </a:solidFill>
              </a:rPr>
              <a:t>from</a:t>
            </a:r>
          </a:p>
          <a:p>
            <a:pPr marL="1714500" lvl="3" indent="-4572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T</a:t>
            </a:r>
            <a:r>
              <a:rPr lang="en-US" sz="1200" baseline="-25000" dirty="0"/>
              <a:t>HE-CSD</a:t>
            </a:r>
            <a:r>
              <a:rPr lang="en-US" sz="1200" dirty="0"/>
              <a:t>(m) = </a:t>
            </a:r>
            <a:r>
              <a:rPr lang="en-US" sz="1200" dirty="0" smtClean="0"/>
              <a:t>{0ns</a:t>
            </a:r>
            <a:r>
              <a:rPr lang="en-US" sz="1200" dirty="0"/>
              <a:t>, -1600ns, -3200ns, -4800ns, -6400ns, -8000ns, -9600ns, -</a:t>
            </a:r>
            <a:r>
              <a:rPr lang="en-US" sz="1200" dirty="0" smtClean="0"/>
              <a:t>11200ns}</a:t>
            </a:r>
            <a:endParaRPr lang="en-US" sz="1400" b="1" dirty="0">
              <a:solidFill>
                <a:srgbClr val="FF0000"/>
              </a:solidFill>
            </a:endParaRP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1257300" lvl="2" indent="-457200">
              <a:buFont typeface="+mj-lt"/>
              <a:buAutoNum type="alphaU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9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(1/6)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424887"/>
            <a:ext cx="82280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K = 242 uses all available tones for frequency/phase offset compensation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K = 8 only uses 8 tones for frequency/phase offset compensation (lower complexity)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Further details of K shown in [</a:t>
            </a:r>
            <a:r>
              <a:rPr lang="en-US" sz="1600" b="1" dirty="0" smtClean="0">
                <a:solidFill>
                  <a:srgbClr val="FF0000"/>
                </a:solidFill>
              </a:rPr>
              <a:t>Appendix E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216" y="1674256"/>
            <a:ext cx="5019841" cy="3769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654" y="1667257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1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(2/6)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841" y="1751013"/>
            <a:ext cx="5019841" cy="37699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157" y="1751013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(3/6)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841" y="1732591"/>
            <a:ext cx="5019841" cy="3769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157" y="1773622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(4/6)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842" y="1751013"/>
            <a:ext cx="5019841" cy="3769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157" y="1751013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(5/6)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216" y="1751013"/>
            <a:ext cx="5019841" cy="3769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157" y="1751013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3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(6/6)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384" y="1751013"/>
            <a:ext cx="5019841" cy="3769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157" y="1751013"/>
            <a:ext cx="5019841" cy="376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48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Use of orthogonal CSD in Uplink MU-MIMO results in better performance than the P-matrix masking approach proposed in [1].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Better or equal performance in all simulation scenarios.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Better performance when large transmit time spread among STAs.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Orthogonal CSD operations does not impact PAPR properties of the LTF sequence.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Low PAPR property of the LTF sequence can be kept.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Support of orthogonal CSD is simple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N</a:t>
            </a:r>
            <a:r>
              <a:rPr lang="en-US" sz="1800" dirty="0" smtClean="0"/>
              <a:t>o need for P-matrix masking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Orthogonal CSD results in small set of phase values, {1, 1+j, j, 1-j, -1, -1-j, -j, 1-j}, that can simplify complex value multiplication.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1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Do you agree add the following statement to SFD: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CSD parameters, that result in per-stream orthogonality within a HE-LTF OFDM symbol, shall be used in HE-LTF of uplink MU-MIMO transmission.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Y/N/A: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3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IEEE802.11-15/0602r1, “HE-LTF Sequence for UL </a:t>
            </a:r>
            <a:r>
              <a:rPr lang="en-US" dirty="0" smtClean="0"/>
              <a:t>MU-MIMO,” May 2015.</a:t>
            </a:r>
          </a:p>
          <a:p>
            <a:r>
              <a:rPr lang="en-US" dirty="0" smtClean="0"/>
              <a:t>[2] IEEE802.11-15/0845r0, “</a:t>
            </a:r>
            <a:r>
              <a:rPr lang="en-GB" dirty="0"/>
              <a:t>LTF Design for Uplink </a:t>
            </a:r>
            <a:r>
              <a:rPr lang="en-GB" dirty="0" smtClean="0"/>
              <a:t>MU-MIMO,” July 2015.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LTF Sequence masking with orthogonal codes was proposed for Uplink MU-MIMO operation </a:t>
            </a:r>
            <a:r>
              <a:rPr lang="en-US" dirty="0" smtClean="0"/>
              <a:t>in [1].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Issues with LTF sequence masking with orthogonal codes were identified in [2].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This contribution presents further simulation results and an alternative method on obtaining orthogonality between spatial stream for frequency and</a:t>
            </a:r>
            <a:r>
              <a:rPr lang="en-US" dirty="0"/>
              <a:t> phase offset </a:t>
            </a:r>
            <a:r>
              <a:rPr lang="en-US" dirty="0" smtClean="0"/>
              <a:t>compensation</a:t>
            </a:r>
          </a:p>
        </p:txBody>
      </p:sp>
    </p:spTree>
    <p:extLst>
      <p:ext uri="{BB962C8B-B14F-4D97-AF65-F5344CB8AC3E}">
        <p14:creationId xmlns:p14="http://schemas.microsoft.com/office/powerpoint/2010/main" val="3569108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1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 A:</a:t>
            </a:r>
            <a:br>
              <a:rPr lang="en-US" sz="2800" dirty="0" smtClean="0"/>
            </a:br>
            <a:r>
              <a:rPr lang="en-US" sz="2800" dirty="0" smtClean="0"/>
              <a:t>PAPR of LTF Symbols with P matrix Masking</a:t>
            </a:r>
            <a:endParaRPr lang="en-US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" y="1905000"/>
            <a:ext cx="5897687" cy="41132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86400" y="2128054"/>
            <a:ext cx="342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Observation: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 matrix masked LTF can have up to 8.8 dB PAPR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is 80% probability that data OFDM symbols have less than 8.8dB PAPR.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 matrix masked LTF OFDM symbols have higher mean/median PAPR than data OFDM symbols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5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Appendix B: </a:t>
            </a:r>
            <a:br>
              <a:rPr lang="en-US" sz="2400" dirty="0" smtClean="0"/>
            </a:br>
            <a:r>
              <a:rPr lang="en-US" sz="2400" dirty="0" smtClean="0"/>
              <a:t>Comparison between MRC and ZF de-spreading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grpSp>
        <p:nvGrpSpPr>
          <p:cNvPr id="24" name="Group 23"/>
          <p:cNvGrpSpPr/>
          <p:nvPr/>
        </p:nvGrpSpPr>
        <p:grpSpPr>
          <a:xfrm>
            <a:off x="2117725" y="1582332"/>
            <a:ext cx="381000" cy="304800"/>
            <a:chOff x="3200400" y="2971799"/>
            <a:chExt cx="1295400" cy="1143001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>
            <a:off x="2117725" y="2246369"/>
            <a:ext cx="381000" cy="304800"/>
            <a:chOff x="3200400" y="2971799"/>
            <a:chExt cx="1295400" cy="1143001"/>
          </a:xfrm>
        </p:grpSpPr>
        <p:cxnSp>
          <p:nvCxnSpPr>
            <p:cNvPr id="26" name="Straight Connector 25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2089710" y="2912975"/>
            <a:ext cx="381000" cy="304800"/>
            <a:chOff x="3200400" y="2971799"/>
            <a:chExt cx="1295400" cy="1143001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Freeform 37"/>
          <p:cNvSpPr/>
          <p:nvPr/>
        </p:nvSpPr>
        <p:spPr bwMode="auto">
          <a:xfrm>
            <a:off x="2651725" y="1734732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2665275" y="2325260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Freeform 39"/>
          <p:cNvSpPr/>
          <p:nvPr/>
        </p:nvSpPr>
        <p:spPr bwMode="auto">
          <a:xfrm flipV="1">
            <a:off x="2611601" y="2892326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1" name="Group 40"/>
          <p:cNvGrpSpPr/>
          <p:nvPr/>
        </p:nvGrpSpPr>
        <p:grpSpPr>
          <a:xfrm flipH="1">
            <a:off x="5044671" y="2313979"/>
            <a:ext cx="381000" cy="304800"/>
            <a:chOff x="3200400" y="2971799"/>
            <a:chExt cx="1295400" cy="1143001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TextBox 46"/>
          <p:cNvSpPr txBox="1"/>
          <p:nvPr/>
        </p:nvSpPr>
        <p:spPr>
          <a:xfrm>
            <a:off x="5090642" y="2676289"/>
            <a:ext cx="89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Rx (AP)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00909" y="1851983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(STA1)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80311" y="2527708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(STA1)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72894" y="3228201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(STA3)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17871" y="160503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1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26536" y="221553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2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10041" y="292335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3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54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68854"/>
              </p:ext>
            </p:extLst>
          </p:nvPr>
        </p:nvGraphicFramePr>
        <p:xfrm>
          <a:off x="1038909" y="1690058"/>
          <a:ext cx="762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8" name="Equation" r:id="rId3" imgW="507960" imgH="215640" progId="Equation.3">
                  <p:embed/>
                </p:oleObj>
              </mc:Choice>
              <mc:Fallback>
                <p:oleObj name="Equation" r:id="rId3" imgW="5079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8909" y="1690058"/>
                        <a:ext cx="76200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122574"/>
              </p:ext>
            </p:extLst>
          </p:nvPr>
        </p:nvGraphicFramePr>
        <p:xfrm>
          <a:off x="1020763" y="2374495"/>
          <a:ext cx="7810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9" name="Equation" r:id="rId5" imgW="520560" imgH="215640" progId="Equation.3">
                  <p:embed/>
                </p:oleObj>
              </mc:Choice>
              <mc:Fallback>
                <p:oleObj name="Equation" r:id="rId5" imgW="520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0763" y="2374495"/>
                        <a:ext cx="78105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640619"/>
              </p:ext>
            </p:extLst>
          </p:nvPr>
        </p:nvGraphicFramePr>
        <p:xfrm>
          <a:off x="990600" y="3025370"/>
          <a:ext cx="7810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" name="Equation" r:id="rId7" imgW="520560" imgH="228600" progId="Equation.3">
                  <p:embed/>
                </p:oleObj>
              </mc:Choice>
              <mc:Fallback>
                <p:oleObj name="Equation" r:id="rId7" imgW="520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0600" y="3025370"/>
                        <a:ext cx="78105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212054"/>
              </p:ext>
            </p:extLst>
          </p:nvPr>
        </p:nvGraphicFramePr>
        <p:xfrm>
          <a:off x="5776656" y="2435542"/>
          <a:ext cx="25527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1" name="Equation" r:id="rId9" imgW="1701720" imgH="228600" progId="Equation.3">
                  <p:embed/>
                </p:oleObj>
              </mc:Choice>
              <mc:Fallback>
                <p:oleObj name="Equation" r:id="rId9" imgW="1701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76656" y="2435542"/>
                        <a:ext cx="2552700" cy="341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387789" y="4308809"/>
            <a:ext cx="1750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If </a:t>
            </a:r>
            <a:r>
              <a:rPr lang="en-US" sz="1600" b="1" dirty="0" err="1" smtClean="0">
                <a:solidFill>
                  <a:schemeClr val="tx1"/>
                </a:solidFill>
              </a:rPr>
              <a:t>c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b="1" dirty="0" smtClean="0">
                <a:solidFill>
                  <a:schemeClr val="tx1"/>
                </a:solidFill>
              </a:rPr>
              <a:t> is orthogonal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59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700871"/>
              </p:ext>
            </p:extLst>
          </p:nvPr>
        </p:nvGraphicFramePr>
        <p:xfrm>
          <a:off x="835772" y="4998330"/>
          <a:ext cx="2971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2" name="Equation" r:id="rId11" imgW="1981080" imgH="241200" progId="Equation.3">
                  <p:embed/>
                </p:oleObj>
              </mc:Choice>
              <mc:Fallback>
                <p:oleObj name="Equation" r:id="rId11" imgW="1981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5772" y="4998330"/>
                        <a:ext cx="2971800" cy="36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437093" y="6061325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(y’ is received signal with LTF sequence removed)</a:t>
            </a:r>
          </a:p>
        </p:txBody>
      </p:sp>
      <p:graphicFrame>
        <p:nvGraphicFramePr>
          <p:cNvPr id="61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037876"/>
              </p:ext>
            </p:extLst>
          </p:nvPr>
        </p:nvGraphicFramePr>
        <p:xfrm>
          <a:off x="2379663" y="4125913"/>
          <a:ext cx="13906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3" name="Equation" r:id="rId13" imgW="927000" imgH="507960" progId="Equation.3">
                  <p:embed/>
                </p:oleObj>
              </mc:Choice>
              <mc:Fallback>
                <p:oleObj name="Equation" r:id="rId13" imgW="92700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79663" y="4125913"/>
                        <a:ext cx="1390650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61"/>
          <p:cNvSpPr/>
          <p:nvPr/>
        </p:nvSpPr>
        <p:spPr>
          <a:xfrm>
            <a:off x="249401" y="549033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Conjugate de-spreading completely removes interference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73514" y="4157100"/>
            <a:ext cx="2149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If </a:t>
            </a:r>
            <a:r>
              <a:rPr lang="en-US" sz="1600" b="1" dirty="0" err="1" smtClean="0">
                <a:solidFill>
                  <a:schemeClr val="tx1"/>
                </a:solidFill>
              </a:rPr>
              <a:t>c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b="1" dirty="0" smtClean="0">
                <a:solidFill>
                  <a:schemeClr val="tx1"/>
                </a:solidFill>
              </a:rPr>
              <a:t> is non-orthogonal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4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885552"/>
              </p:ext>
            </p:extLst>
          </p:nvPr>
        </p:nvGraphicFramePr>
        <p:xfrm>
          <a:off x="4712608" y="4785610"/>
          <a:ext cx="297180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4" name="Equation" r:id="rId15" imgW="1981080" imgH="990360" progId="Equation.3">
                  <p:embed/>
                </p:oleObj>
              </mc:Choice>
              <mc:Fallback>
                <p:oleObj name="Equation" r:id="rId15" imgW="198108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12608" y="4785610"/>
                        <a:ext cx="2971800" cy="147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716716"/>
              </p:ext>
            </p:extLst>
          </p:nvPr>
        </p:nvGraphicFramePr>
        <p:xfrm>
          <a:off x="7363019" y="3920474"/>
          <a:ext cx="15621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5" name="Equation" r:id="rId17" imgW="1041120" imgH="507960" progId="Equation.3">
                  <p:embed/>
                </p:oleObj>
              </mc:Choice>
              <mc:Fallback>
                <p:oleObj name="Equation" r:id="rId17" imgW="104112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63019" y="3920474"/>
                        <a:ext cx="1562100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65"/>
          <p:cNvSpPr/>
          <p:nvPr/>
        </p:nvSpPr>
        <p:spPr>
          <a:xfrm>
            <a:off x="4609306" y="6179012"/>
            <a:ext cx="43095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Inverse de-spreading can remove interference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482325" y="4028923"/>
            <a:ext cx="0" cy="23401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6548633" y="3770526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55795" y="3733552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MRC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27927" y="3482952"/>
            <a:ext cx="4754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Both schemes assume Channel is </a:t>
            </a:r>
            <a:r>
              <a:rPr lang="en-US" sz="1400" b="1" u="sng" dirty="0" smtClean="0">
                <a:solidFill>
                  <a:srgbClr val="FF0000"/>
                </a:solidFill>
              </a:rPr>
              <a:t>FLAT</a:t>
            </a:r>
            <a:r>
              <a:rPr lang="en-US" sz="1400" dirty="0" smtClean="0">
                <a:solidFill>
                  <a:srgbClr val="FF0000"/>
                </a:solidFill>
              </a:rPr>
              <a:t> within the code length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921402" y="1809518"/>
            <a:ext cx="4222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n-US" sz="1600" i="1" baseline="-25000" dirty="0" err="1" smtClean="0">
                <a:solidFill>
                  <a:schemeClr val="bg1">
                    <a:lumMod val="65000"/>
                  </a:schemeClr>
                </a:solidFill>
              </a:rPr>
              <a:t>k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</a:rPr>
              <a:t> is the p-matrix row vector (with CSD applied)</a:t>
            </a:r>
            <a:endParaRPr lang="en-US" sz="1600" i="1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</a:t>
            </a:r>
            <a:r>
              <a:rPr lang="en-US" sz="2400" dirty="0" smtClean="0"/>
              <a:t>C: </a:t>
            </a:r>
            <a:br>
              <a:rPr lang="en-US" sz="2400" dirty="0" smtClean="0"/>
            </a:br>
            <a:r>
              <a:rPr lang="en-US" sz="2400" dirty="0" smtClean="0"/>
              <a:t>Comparison of Regular CSD vs. Block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Regular CSD (every tone)</a:t>
            </a:r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Block CSD (every </a:t>
            </a:r>
            <a:r>
              <a:rPr lang="en-US" sz="2000" dirty="0" smtClean="0"/>
              <a:t>4 </a:t>
            </a:r>
            <a:r>
              <a:rPr lang="en-US" sz="2000" dirty="0"/>
              <a:t>tones)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75802" y="3936316"/>
            <a:ext cx="3310824" cy="304800"/>
            <a:chOff x="953453" y="2365348"/>
            <a:chExt cx="3310824" cy="304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6416" y="3355297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18622" y="3416852"/>
            <a:ext cx="1438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Row ‘m’ of P matrix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1942" y="361981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7182" y="315709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6416" y="2928120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[  </a:t>
            </a:r>
            <a:r>
              <a:rPr lang="en-US" sz="1600" dirty="0">
                <a:solidFill>
                  <a:srgbClr val="FF0000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e</a:t>
            </a:r>
            <a:r>
              <a:rPr lang="en-US" sz="1600" baseline="30000" dirty="0" smtClean="0">
                <a:solidFill>
                  <a:srgbClr val="00B050"/>
                </a:solidFill>
              </a:rPr>
              <a:t>j2</a:t>
            </a:r>
            <a:r>
              <a:rPr lang="el-GR" sz="1600" baseline="30000" dirty="0" smtClean="0">
                <a:solidFill>
                  <a:srgbClr val="00B050"/>
                </a:solidFill>
              </a:rPr>
              <a:t>π</a:t>
            </a:r>
            <a:r>
              <a:rPr lang="en-US" sz="1600" baseline="30000" dirty="0" smtClean="0">
                <a:solidFill>
                  <a:srgbClr val="00B050"/>
                </a:solidFill>
              </a:rPr>
              <a:t>2</a:t>
            </a:r>
            <a:r>
              <a:rPr lang="el-GR" sz="1600" baseline="30000" dirty="0" smtClean="0">
                <a:solidFill>
                  <a:srgbClr val="00B05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FFC000"/>
                </a:solidFill>
              </a:rPr>
              <a:t>e</a:t>
            </a:r>
            <a:r>
              <a:rPr lang="en-US" sz="1600" baseline="30000" dirty="0" smtClean="0">
                <a:solidFill>
                  <a:srgbClr val="FFC000"/>
                </a:solidFill>
              </a:rPr>
              <a:t>j2</a:t>
            </a:r>
            <a:r>
              <a:rPr lang="el-GR" sz="1600" baseline="30000" dirty="0" smtClean="0">
                <a:solidFill>
                  <a:srgbClr val="FFC000"/>
                </a:solidFill>
              </a:rPr>
              <a:t>π</a:t>
            </a:r>
            <a:r>
              <a:rPr lang="en-US" sz="1600" baseline="30000" dirty="0" smtClean="0">
                <a:solidFill>
                  <a:srgbClr val="FFC000"/>
                </a:solidFill>
              </a:rPr>
              <a:t>3</a:t>
            </a:r>
            <a:r>
              <a:rPr lang="el-GR" sz="1600" baseline="30000" dirty="0" smtClean="0">
                <a:solidFill>
                  <a:srgbClr val="FFC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en-US" sz="1600" baseline="30000" dirty="0" smtClean="0">
                <a:solidFill>
                  <a:srgbClr val="C00000"/>
                </a:solidFill>
              </a:rPr>
              <a:t>j2</a:t>
            </a:r>
            <a:r>
              <a:rPr lang="el-GR" sz="1600" baseline="30000" dirty="0" smtClean="0">
                <a:solidFill>
                  <a:srgbClr val="C00000"/>
                </a:solidFill>
              </a:rPr>
              <a:t>π</a:t>
            </a:r>
            <a:r>
              <a:rPr lang="en-US" sz="1600" baseline="30000" dirty="0" smtClean="0">
                <a:solidFill>
                  <a:srgbClr val="C00000"/>
                </a:solidFill>
              </a:rPr>
              <a:t>4</a:t>
            </a:r>
            <a:r>
              <a:rPr lang="el-GR" sz="1600" baseline="30000" dirty="0" smtClean="0">
                <a:solidFill>
                  <a:srgbClr val="C0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e</a:t>
            </a:r>
            <a:r>
              <a:rPr lang="en-US" sz="1600" baseline="30000" dirty="0">
                <a:solidFill>
                  <a:srgbClr val="7030A0"/>
                </a:solidFill>
              </a:rPr>
              <a:t>j2</a:t>
            </a:r>
            <a:r>
              <a:rPr lang="el-GR" sz="1600" baseline="30000" dirty="0" smtClean="0">
                <a:solidFill>
                  <a:srgbClr val="7030A0"/>
                </a:solidFill>
              </a:rPr>
              <a:t>π</a:t>
            </a:r>
            <a:r>
              <a:rPr lang="en-US" sz="1600" baseline="30000" dirty="0" smtClean="0">
                <a:solidFill>
                  <a:srgbClr val="7030A0"/>
                </a:solidFill>
              </a:rPr>
              <a:t>5</a:t>
            </a:r>
            <a:r>
              <a:rPr lang="el-GR" sz="1600" baseline="30000" dirty="0" smtClean="0">
                <a:solidFill>
                  <a:srgbClr val="7030A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e</a:t>
            </a:r>
            <a:r>
              <a:rPr lang="en-US" sz="1600" baseline="30000" dirty="0">
                <a:solidFill>
                  <a:srgbClr val="00B0F0"/>
                </a:solidFill>
              </a:rPr>
              <a:t>j2</a:t>
            </a:r>
            <a:r>
              <a:rPr lang="el-GR" sz="1600" baseline="30000" dirty="0" smtClean="0">
                <a:solidFill>
                  <a:srgbClr val="00B0F0"/>
                </a:solidFill>
              </a:rPr>
              <a:t>π</a:t>
            </a:r>
            <a:r>
              <a:rPr lang="en-US" sz="1600" baseline="30000" dirty="0" smtClean="0">
                <a:solidFill>
                  <a:srgbClr val="00B0F0"/>
                </a:solidFill>
              </a:rPr>
              <a:t>6</a:t>
            </a:r>
            <a:r>
              <a:rPr lang="el-GR" sz="1600" baseline="30000" dirty="0" smtClean="0">
                <a:solidFill>
                  <a:srgbClr val="00B0F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600" baseline="30000" dirty="0">
                <a:solidFill>
                  <a:schemeClr val="accent5">
                    <a:lumMod val="75000"/>
                  </a:schemeClr>
                </a:solidFill>
              </a:rPr>
              <a:t>j2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π</a:t>
            </a:r>
            <a:r>
              <a:rPr lang="en-US" sz="1600" baseline="30000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5649" y="297185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 #m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3578" y="3964091"/>
            <a:ext cx="104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LTF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1757182" y="431652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74766" y="473856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96768" y="3921076"/>
            <a:ext cx="3310824" cy="304800"/>
            <a:chOff x="953453" y="2365348"/>
            <a:chExt cx="3310824" cy="30480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347382" y="3340057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62908" y="360457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78148" y="3141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47382" y="2912880"/>
            <a:ext cx="3829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 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e</a:t>
            </a:r>
            <a:r>
              <a:rPr lang="en-US" sz="1600" baseline="30000" dirty="0" smtClean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 smtClean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 smtClean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>
            <a:off x="6978148" y="430128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95732" y="472332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62583" y="2416639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Phase of CSD changed every few tones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4195" y="2442013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Phase of CSD changed every tone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43" name="Right Brace 42"/>
          <p:cNvSpPr/>
          <p:nvPr/>
        </p:nvSpPr>
        <p:spPr bwMode="auto">
          <a:xfrm rot="5400000">
            <a:off x="840807" y="4531688"/>
            <a:ext cx="526481" cy="165433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253053" y="3810000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1910690" y="3810000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94195" y="5707815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Not Orthogonal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8" name="Right Brace 47"/>
          <p:cNvSpPr/>
          <p:nvPr/>
        </p:nvSpPr>
        <p:spPr bwMode="auto">
          <a:xfrm rot="5400000">
            <a:off x="6055718" y="4458029"/>
            <a:ext cx="526481" cy="165433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H="1">
            <a:off x="5467964" y="3736341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7125601" y="3736341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5676597" y="5649098"/>
            <a:ext cx="1120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Orthogonal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08618" y="5859570"/>
            <a:ext cx="1584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(Example Only)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</a:t>
            </a:r>
            <a:r>
              <a:rPr lang="en-US" sz="2400" dirty="0" smtClean="0"/>
              <a:t>D:</a:t>
            </a:r>
            <a:br>
              <a:rPr lang="en-US" sz="2400" dirty="0" smtClean="0"/>
            </a:br>
            <a:r>
              <a:rPr lang="en-US" sz="2400" dirty="0" smtClean="0"/>
              <a:t>Time Domain Processing using Windowing (1/3)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2117725" y="1582332"/>
            <a:ext cx="381000" cy="304800"/>
            <a:chOff x="3200400" y="2971799"/>
            <a:chExt cx="1295400" cy="1143001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2117725" y="2246369"/>
            <a:ext cx="381000" cy="304800"/>
            <a:chOff x="3200400" y="2971799"/>
            <a:chExt cx="1295400" cy="1143001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2089710" y="2912975"/>
            <a:ext cx="381000" cy="304800"/>
            <a:chOff x="3200400" y="2971799"/>
            <a:chExt cx="1295400" cy="1143001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Freeform 27"/>
          <p:cNvSpPr/>
          <p:nvPr/>
        </p:nvSpPr>
        <p:spPr bwMode="auto">
          <a:xfrm>
            <a:off x="2651725" y="1734732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2665275" y="2325260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Freeform 29"/>
          <p:cNvSpPr/>
          <p:nvPr/>
        </p:nvSpPr>
        <p:spPr bwMode="auto">
          <a:xfrm flipV="1">
            <a:off x="2611601" y="2892326"/>
            <a:ext cx="2084439" cy="294968"/>
          </a:xfrm>
          <a:custGeom>
            <a:avLst/>
            <a:gdLst>
              <a:gd name="connsiteX0" fmla="*/ 0 w 2084439"/>
              <a:gd name="connsiteY0" fmla="*/ 0 h 294968"/>
              <a:gd name="connsiteX1" fmla="*/ 619433 w 2084439"/>
              <a:gd name="connsiteY1" fmla="*/ 245806 h 294968"/>
              <a:gd name="connsiteX2" fmla="*/ 1307691 w 2084439"/>
              <a:gd name="connsiteY2" fmla="*/ 29497 h 294968"/>
              <a:gd name="connsiteX3" fmla="*/ 2084439 w 2084439"/>
              <a:gd name="connsiteY3" fmla="*/ 294968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4439" h="294968">
                <a:moveTo>
                  <a:pt x="0" y="0"/>
                </a:moveTo>
                <a:cubicBezTo>
                  <a:pt x="200742" y="120445"/>
                  <a:pt x="401485" y="240890"/>
                  <a:pt x="619433" y="245806"/>
                </a:cubicBezTo>
                <a:cubicBezTo>
                  <a:pt x="837381" y="250722"/>
                  <a:pt x="1063524" y="21303"/>
                  <a:pt x="1307691" y="29497"/>
                </a:cubicBezTo>
                <a:cubicBezTo>
                  <a:pt x="1551858" y="37691"/>
                  <a:pt x="1886155" y="240891"/>
                  <a:pt x="2084439" y="2949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1" name="Group 30"/>
          <p:cNvGrpSpPr/>
          <p:nvPr/>
        </p:nvGrpSpPr>
        <p:grpSpPr>
          <a:xfrm flipH="1">
            <a:off x="5044671" y="2313979"/>
            <a:ext cx="381000" cy="304800"/>
            <a:chOff x="3200400" y="2971799"/>
            <a:chExt cx="1295400" cy="1143001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3505200" y="2971800"/>
              <a:ext cx="990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4000500" y="2971800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4000500" y="2971800"/>
              <a:ext cx="495300" cy="457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505200" y="2971799"/>
              <a:ext cx="495300" cy="4572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>
              <a:off x="3200400" y="4114800"/>
              <a:ext cx="8001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5090642" y="2676289"/>
            <a:ext cx="89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Rx (AP)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0909" y="1851983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(STA1)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80311" y="2527708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(STA1)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72894" y="3228201"/>
            <a:ext cx="868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Tx</a:t>
            </a:r>
            <a:r>
              <a:rPr lang="en-US" sz="1200" b="1" dirty="0" smtClean="0">
                <a:solidFill>
                  <a:schemeClr val="tx1"/>
                </a:solidFill>
              </a:rPr>
              <a:t> (STA3)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17871" y="160503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1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26536" y="221553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2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10041" y="292335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3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44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646568"/>
              </p:ext>
            </p:extLst>
          </p:nvPr>
        </p:nvGraphicFramePr>
        <p:xfrm>
          <a:off x="1251240" y="1690058"/>
          <a:ext cx="2857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8" name="Equation" r:id="rId3" imgW="190440" imgH="215640" progId="Equation.3">
                  <p:embed/>
                </p:oleObj>
              </mc:Choice>
              <mc:Fallback>
                <p:oleObj name="Equation" r:id="rId3" imgW="1904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1240" y="1690058"/>
                        <a:ext cx="28575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753818"/>
              </p:ext>
            </p:extLst>
          </p:nvPr>
        </p:nvGraphicFramePr>
        <p:xfrm>
          <a:off x="1258888" y="2374900"/>
          <a:ext cx="3048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9" name="Equation" r:id="rId5" imgW="203040" imgH="215640" progId="Equation.3">
                  <p:embed/>
                </p:oleObj>
              </mc:Choice>
              <mc:Fallback>
                <p:oleObj name="Equation" r:id="rId5" imgW="2030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8888" y="2374900"/>
                        <a:ext cx="30480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008395"/>
              </p:ext>
            </p:extLst>
          </p:nvPr>
        </p:nvGraphicFramePr>
        <p:xfrm>
          <a:off x="1278286" y="3090457"/>
          <a:ext cx="304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0" name="Equation" r:id="rId7" imgW="203040" imgH="228600" progId="Equation.3">
                  <p:embed/>
                </p:oleObj>
              </mc:Choice>
              <mc:Fallback>
                <p:oleObj name="Equation" r:id="rId7" imgW="203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78286" y="3090457"/>
                        <a:ext cx="3048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557073"/>
              </p:ext>
            </p:extLst>
          </p:nvPr>
        </p:nvGraphicFramePr>
        <p:xfrm>
          <a:off x="5900738" y="2435225"/>
          <a:ext cx="23050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1" name="Equation" r:id="rId9" imgW="1536480" imgH="228600" progId="Equation.3">
                  <p:embed/>
                </p:oleObj>
              </mc:Choice>
              <mc:Fallback>
                <p:oleObj name="Equation" r:id="rId9" imgW="1536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00738" y="2435225"/>
                        <a:ext cx="2305050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67879"/>
              </p:ext>
            </p:extLst>
          </p:nvPr>
        </p:nvGraphicFramePr>
        <p:xfrm>
          <a:off x="950918" y="3995025"/>
          <a:ext cx="31813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2" name="Equation" r:id="rId11" imgW="2120760" imgH="939600" progId="Equation.3">
                  <p:embed/>
                </p:oleObj>
              </mc:Choice>
              <mc:Fallback>
                <p:oleObj name="Equation" r:id="rId11" imgW="212076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50918" y="3995025"/>
                        <a:ext cx="318135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277534" y="4188185"/>
            <a:ext cx="4409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C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smtClean="0">
                <a:solidFill>
                  <a:schemeClr val="tx1"/>
                </a:solidFill>
              </a:rPr>
              <a:t> is the CSD matrix.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Different STAs use different CSD phase value, </a:t>
            </a:r>
            <a:r>
              <a:rPr lang="el-GR" sz="1600" dirty="0" smtClean="0">
                <a:solidFill>
                  <a:schemeClr val="tx1"/>
                </a:solidFill>
              </a:rPr>
              <a:t>θ</a:t>
            </a:r>
            <a:r>
              <a:rPr lang="en-US" sz="1600" baseline="-25000" dirty="0" smtClean="0">
                <a:solidFill>
                  <a:schemeClr val="tx1"/>
                </a:solidFill>
              </a:rPr>
              <a:t>k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Number of diagonal terms is equal to number of subcarriers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661520" y="3657600"/>
            <a:ext cx="80252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2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509333"/>
              </p:ext>
            </p:extLst>
          </p:nvPr>
        </p:nvGraphicFramePr>
        <p:xfrm>
          <a:off x="993775" y="5721350"/>
          <a:ext cx="25717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3" name="Equation" r:id="rId13" imgW="1714320" imgH="304560" progId="Equation.3">
                  <p:embed/>
                </p:oleObj>
              </mc:Choice>
              <mc:Fallback>
                <p:oleObj name="Equation" r:id="rId13" imgW="171432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3775" y="5721350"/>
                        <a:ext cx="25717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266898" y="5764991"/>
            <a:ext cx="4409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</a:rPr>
              <a:t>h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smtClean="0">
                <a:solidFill>
                  <a:schemeClr val="tx1"/>
                </a:solidFill>
              </a:rPr>
              <a:t> is the channel vector for the entire frequency for STA #k</a:t>
            </a:r>
          </a:p>
        </p:txBody>
      </p:sp>
    </p:spTree>
    <p:extLst>
      <p:ext uri="{BB962C8B-B14F-4D97-AF65-F5344CB8AC3E}">
        <p14:creationId xmlns:p14="http://schemas.microsoft.com/office/powerpoint/2010/main" val="333514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</a:t>
            </a:r>
            <a:r>
              <a:rPr lang="en-US" sz="2400" dirty="0" smtClean="0"/>
              <a:t>D:</a:t>
            </a:r>
            <a:br>
              <a:rPr lang="en-US" sz="2400" dirty="0" smtClean="0"/>
            </a:br>
            <a:r>
              <a:rPr lang="en-US" sz="2400" dirty="0" smtClean="0"/>
              <a:t>Time Domain Processing using Windowing (2/3)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graphicFrame>
        <p:nvGraphicFramePr>
          <p:cNvPr id="11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2797"/>
              </p:ext>
            </p:extLst>
          </p:nvPr>
        </p:nvGraphicFramePr>
        <p:xfrm>
          <a:off x="914400" y="1595707"/>
          <a:ext cx="7124701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" name="Equation" r:id="rId3" imgW="4749480" imgH="965160" progId="Equation.3">
                  <p:embed/>
                </p:oleObj>
              </mc:Choice>
              <mc:Fallback>
                <p:oleObj name="Equation" r:id="rId3" imgW="4749480" imgH="965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595707"/>
                        <a:ext cx="7124701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Content Placeholder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983712"/>
              </p:ext>
            </p:extLst>
          </p:nvPr>
        </p:nvGraphicFramePr>
        <p:xfrm>
          <a:off x="914400" y="3390992"/>
          <a:ext cx="685800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" name="Equation" r:id="rId5" imgW="4572000" imgH="990360" progId="Equation.3">
                  <p:embed/>
                </p:oleObj>
              </mc:Choice>
              <mc:Fallback>
                <p:oleObj name="Equation" r:id="rId5" imgW="457200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390992"/>
                        <a:ext cx="6858000" cy="147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own Arrow 1"/>
          <p:cNvSpPr/>
          <p:nvPr/>
        </p:nvSpPr>
        <p:spPr bwMode="auto">
          <a:xfrm>
            <a:off x="4114800" y="3109779"/>
            <a:ext cx="230188" cy="36036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4067662" y="4870542"/>
            <a:ext cx="230188" cy="36036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219200" y="6324600"/>
            <a:ext cx="541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1219200" y="5029200"/>
            <a:ext cx="0" cy="1295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 rot="16200000">
            <a:off x="815724" y="5293621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Power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4600" y="6269202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time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231603" y="5110929"/>
            <a:ext cx="1313647" cy="1219297"/>
            <a:chOff x="2209800" y="4807101"/>
            <a:chExt cx="1759800" cy="1234650"/>
          </a:xfrm>
        </p:grpSpPr>
        <p:sp>
          <p:nvSpPr>
            <p:cNvPr id="22" name="Arc 21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4" name="Straight Connector 23"/>
            <p:cNvCxnSpPr>
              <a:stCxn id="22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990473" y="6261615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0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62802" y="6290679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N-1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5264941" y="5457375"/>
            <a:ext cx="0" cy="8662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/>
          <p:cNvGrpSpPr/>
          <p:nvPr/>
        </p:nvGrpSpPr>
        <p:grpSpPr>
          <a:xfrm>
            <a:off x="1517208" y="5203174"/>
            <a:ext cx="2275589" cy="1120940"/>
            <a:chOff x="4640999" y="5151755"/>
            <a:chExt cx="2902801" cy="1120940"/>
          </a:xfrm>
        </p:grpSpPr>
        <p:sp>
          <p:nvSpPr>
            <p:cNvPr id="33" name="Arc 32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Arc 33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 flipH="1">
            <a:off x="3951293" y="5117704"/>
            <a:ext cx="1313647" cy="1219297"/>
            <a:chOff x="2209800" y="4807101"/>
            <a:chExt cx="1759800" cy="1234650"/>
          </a:xfrm>
        </p:grpSpPr>
        <p:sp>
          <p:nvSpPr>
            <p:cNvPr id="38" name="Arc 37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Connector 38"/>
            <p:cNvCxnSpPr>
              <a:stCxn id="38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2784525" y="5203174"/>
            <a:ext cx="2275589" cy="1120940"/>
            <a:chOff x="4640999" y="5151755"/>
            <a:chExt cx="2902801" cy="1120940"/>
          </a:xfrm>
        </p:grpSpPr>
        <p:sp>
          <p:nvSpPr>
            <p:cNvPr id="41" name="Arc 40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Arc 41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62619" y="565040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h</a:t>
            </a:r>
            <a:r>
              <a:rPr lang="en-US" sz="1800" b="1" baseline="30000" dirty="0" smtClean="0">
                <a:solidFill>
                  <a:srgbClr val="FF0000"/>
                </a:solidFill>
              </a:rPr>
              <a:t>(1)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58374" y="54883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h</a:t>
            </a:r>
            <a:r>
              <a:rPr lang="en-US" sz="1800" b="1" baseline="30000" dirty="0" smtClean="0">
                <a:solidFill>
                  <a:srgbClr val="0070C0"/>
                </a:solidFill>
              </a:rPr>
              <a:t>(2)</a:t>
            </a:r>
            <a:endParaRPr lang="en-US" sz="1800" b="1" baseline="30000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96704" y="545737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h</a:t>
            </a:r>
            <a:r>
              <a:rPr lang="en-US" sz="1800" b="1" baseline="30000" dirty="0" smtClean="0">
                <a:solidFill>
                  <a:srgbClr val="00B050"/>
                </a:solidFill>
              </a:rPr>
              <a:t>(3)</a:t>
            </a:r>
            <a:endParaRPr lang="en-US" sz="1800" b="1" baseline="300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V="1">
            <a:off x="2784525" y="5175401"/>
            <a:ext cx="3159075" cy="8443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969751" y="4935143"/>
            <a:ext cx="29313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Channel response for STA 2, h</a:t>
            </a:r>
            <a:r>
              <a:rPr lang="en-US" sz="1400" baseline="30000" dirty="0" smtClean="0">
                <a:solidFill>
                  <a:srgbClr val="0070C0"/>
                </a:solidFill>
              </a:rPr>
              <a:t>(2)</a:t>
            </a:r>
            <a:r>
              <a:rPr lang="en-US" sz="1400" dirty="0" smtClean="0">
                <a:solidFill>
                  <a:srgbClr val="0070C0"/>
                </a:solidFill>
              </a:rPr>
              <a:t>, is shifted in time domain. The shift amount depends on </a:t>
            </a:r>
            <a:r>
              <a:rPr lang="el-GR" sz="1400" dirty="0" smtClean="0">
                <a:solidFill>
                  <a:srgbClr val="0070C0"/>
                </a:solidFill>
              </a:rPr>
              <a:t>θ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flipV="1">
            <a:off x="5109949" y="6092055"/>
            <a:ext cx="992147" cy="116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6092890" y="5761292"/>
            <a:ext cx="2931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Channel response for STA 1, h</a:t>
            </a:r>
            <a:r>
              <a:rPr lang="en-US" sz="1400" baseline="30000" dirty="0" smtClean="0">
                <a:solidFill>
                  <a:srgbClr val="FF0000"/>
                </a:solidFill>
              </a:rPr>
              <a:t>(1)</a:t>
            </a:r>
            <a:r>
              <a:rPr lang="en-US" sz="1400" dirty="0" smtClean="0">
                <a:solidFill>
                  <a:srgbClr val="FF0000"/>
                </a:solidFill>
              </a:rPr>
              <a:t>, is centered in DC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652180" y="5151755"/>
            <a:ext cx="0" cy="11852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3926800" y="5110929"/>
            <a:ext cx="0" cy="1179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1219200" y="5238359"/>
            <a:ext cx="14419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1210203" y="5437853"/>
            <a:ext cx="27092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1251453" y="5002189"/>
            <a:ext cx="2931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Determined by CSD for STA 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63983" y="5208839"/>
            <a:ext cx="2931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Determined by CSD for STA 3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 bwMode="auto">
          <a:xfrm>
            <a:off x="4251939" y="4734232"/>
            <a:ext cx="739394" cy="732655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925287" y="4753842"/>
            <a:ext cx="739394" cy="732655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</a:t>
            </a:r>
            <a:r>
              <a:rPr lang="en-US" sz="2400" dirty="0" smtClean="0"/>
              <a:t>D:</a:t>
            </a:r>
            <a:br>
              <a:rPr lang="en-US" sz="2400" dirty="0" smtClean="0"/>
            </a:br>
            <a:r>
              <a:rPr lang="en-US" sz="2400" dirty="0" smtClean="0"/>
              <a:t>Time Domain Processing using Windowing (3/3)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992767" y="3523057"/>
            <a:ext cx="541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992767" y="2529282"/>
            <a:ext cx="0" cy="993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 rot="16200000">
            <a:off x="589291" y="2492078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Power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8167" y="3467659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time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05170" y="2309386"/>
            <a:ext cx="1313647" cy="1219297"/>
            <a:chOff x="2209800" y="4807101"/>
            <a:chExt cx="1759800" cy="1234650"/>
          </a:xfrm>
        </p:grpSpPr>
        <p:sp>
          <p:nvSpPr>
            <p:cNvPr id="15" name="Arc 14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Straight Connector 15"/>
            <p:cNvCxnSpPr>
              <a:stCxn id="15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764040" y="3460072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0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36369" y="3489136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N-1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038508" y="2655832"/>
            <a:ext cx="0" cy="8662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1290775" y="2401631"/>
            <a:ext cx="2275589" cy="1120940"/>
            <a:chOff x="4640999" y="5151755"/>
            <a:chExt cx="2902801" cy="1120940"/>
          </a:xfrm>
        </p:grpSpPr>
        <p:sp>
          <p:nvSpPr>
            <p:cNvPr id="21" name="Arc 20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Arc 21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 flipH="1">
            <a:off x="3724860" y="2316161"/>
            <a:ext cx="1313647" cy="1219297"/>
            <a:chOff x="2209800" y="4807101"/>
            <a:chExt cx="1759800" cy="1234650"/>
          </a:xfrm>
        </p:grpSpPr>
        <p:sp>
          <p:nvSpPr>
            <p:cNvPr id="24" name="Arc 23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Straight Connector 24"/>
            <p:cNvCxnSpPr>
              <a:stCxn id="24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2558092" y="2401631"/>
            <a:ext cx="2275589" cy="1120940"/>
            <a:chOff x="4640999" y="5151755"/>
            <a:chExt cx="2902801" cy="1120940"/>
          </a:xfrm>
        </p:grpSpPr>
        <p:sp>
          <p:nvSpPr>
            <p:cNvPr id="27" name="Arc 26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Arc 27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036186" y="284886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h</a:t>
            </a:r>
            <a:r>
              <a:rPr lang="en-US" sz="1800" b="1" baseline="30000" dirty="0" smtClean="0">
                <a:solidFill>
                  <a:srgbClr val="FF0000"/>
                </a:solidFill>
              </a:rPr>
              <a:t>(1)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31941" y="26867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h</a:t>
            </a:r>
            <a:r>
              <a:rPr lang="en-US" sz="1800" b="1" baseline="30000" dirty="0" smtClean="0">
                <a:solidFill>
                  <a:srgbClr val="0070C0"/>
                </a:solidFill>
              </a:rPr>
              <a:t>(2)</a:t>
            </a:r>
            <a:endParaRPr lang="en-US" sz="1800" b="1" baseline="30000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70271" y="265583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h</a:t>
            </a:r>
            <a:r>
              <a:rPr lang="en-US" sz="1800" b="1" baseline="30000" dirty="0" smtClean="0">
                <a:solidFill>
                  <a:srgbClr val="00B050"/>
                </a:solidFill>
              </a:rPr>
              <a:t>(3)</a:t>
            </a:r>
            <a:endParaRPr lang="en-US" sz="1800" b="1" baseline="30000" dirty="0">
              <a:solidFill>
                <a:srgbClr val="00B05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2558092" y="2373858"/>
            <a:ext cx="3159075" cy="8443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743318" y="2133600"/>
            <a:ext cx="29313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Channel response for STA 2, h</a:t>
            </a:r>
            <a:r>
              <a:rPr lang="en-US" sz="1400" baseline="30000" dirty="0" smtClean="0">
                <a:solidFill>
                  <a:srgbClr val="0070C0"/>
                </a:solidFill>
              </a:rPr>
              <a:t>(2)</a:t>
            </a:r>
            <a:r>
              <a:rPr lang="en-US" sz="1400" dirty="0" smtClean="0">
                <a:solidFill>
                  <a:srgbClr val="0070C0"/>
                </a:solidFill>
              </a:rPr>
              <a:t>, is shifted in time domain. The shift amount depends on </a:t>
            </a:r>
            <a:r>
              <a:rPr lang="el-GR" sz="1400" dirty="0" smtClean="0">
                <a:solidFill>
                  <a:srgbClr val="0070C0"/>
                </a:solidFill>
              </a:rPr>
              <a:t>θ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4883516" y="3290512"/>
            <a:ext cx="992147" cy="116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866457" y="2959749"/>
            <a:ext cx="2931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Channel response for STA 1, h</a:t>
            </a:r>
            <a:r>
              <a:rPr lang="en-US" sz="1400" baseline="30000" dirty="0" smtClean="0">
                <a:solidFill>
                  <a:srgbClr val="FF0000"/>
                </a:solidFill>
              </a:rPr>
              <a:t>(1)</a:t>
            </a:r>
            <a:r>
              <a:rPr lang="en-US" sz="1400" dirty="0" smtClean="0">
                <a:solidFill>
                  <a:srgbClr val="FF0000"/>
                </a:solidFill>
              </a:rPr>
              <a:t>, is centered in DC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7850" y="1787381"/>
            <a:ext cx="6021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Step 1) </a:t>
            </a:r>
            <a:r>
              <a:rPr lang="en-US" sz="1600" dirty="0" smtClean="0">
                <a:solidFill>
                  <a:schemeClr val="tx1"/>
                </a:solidFill>
              </a:rPr>
              <a:t>Convert received signal to time domain after removal of LTF sequence (just leave the CSD and channel in the received signal)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7849" y="3799326"/>
            <a:ext cx="6021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Step 2) </a:t>
            </a:r>
            <a:r>
              <a:rPr lang="en-US" sz="1600" dirty="0" smtClean="0">
                <a:solidFill>
                  <a:schemeClr val="tx1"/>
                </a:solidFill>
              </a:rPr>
              <a:t>Window (i.e. time domain masking) each channel response and convert it back to frequency domain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925287" y="5480871"/>
            <a:ext cx="541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925287" y="4487096"/>
            <a:ext cx="0" cy="993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 rot="16200000">
            <a:off x="521811" y="4449892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Power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30687" y="5425473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time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937690" y="4267200"/>
            <a:ext cx="1313647" cy="1219297"/>
            <a:chOff x="2209800" y="4807101"/>
            <a:chExt cx="1759800" cy="1234650"/>
          </a:xfrm>
        </p:grpSpPr>
        <p:sp>
          <p:nvSpPr>
            <p:cNvPr id="76" name="Arc 75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7" name="Straight Connector 76"/>
            <p:cNvCxnSpPr>
              <a:stCxn id="76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8" name="TextBox 77"/>
          <p:cNvSpPr txBox="1"/>
          <p:nvPr/>
        </p:nvSpPr>
        <p:spPr>
          <a:xfrm>
            <a:off x="696560" y="5417886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0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68889" y="5446950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N-1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4971028" y="4613646"/>
            <a:ext cx="0" cy="8662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81" name="Group 80"/>
          <p:cNvGrpSpPr/>
          <p:nvPr/>
        </p:nvGrpSpPr>
        <p:grpSpPr>
          <a:xfrm>
            <a:off x="1223295" y="4359445"/>
            <a:ext cx="2275589" cy="1120940"/>
            <a:chOff x="4640999" y="5151755"/>
            <a:chExt cx="2902801" cy="1120940"/>
          </a:xfrm>
        </p:grpSpPr>
        <p:sp>
          <p:nvSpPr>
            <p:cNvPr id="82" name="Arc 81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Arc 82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1905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 flipH="1">
            <a:off x="3657380" y="4273975"/>
            <a:ext cx="1313647" cy="1219297"/>
            <a:chOff x="2209800" y="4807101"/>
            <a:chExt cx="1759800" cy="1234650"/>
          </a:xfrm>
        </p:grpSpPr>
        <p:sp>
          <p:nvSpPr>
            <p:cNvPr id="85" name="Arc 84"/>
            <p:cNvSpPr/>
            <p:nvPr/>
          </p:nvSpPr>
          <p:spPr bwMode="auto">
            <a:xfrm>
              <a:off x="2217000" y="4807101"/>
              <a:ext cx="1752600" cy="1234650"/>
            </a:xfrm>
            <a:prstGeom prst="arc">
              <a:avLst>
                <a:gd name="adj1" fmla="val 5690020"/>
                <a:gd name="adj2" fmla="val 10876486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 bwMode="auto">
            <a:xfrm flipH="1">
              <a:off x="2209800" y="5404936"/>
              <a:ext cx="7637" cy="61486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7" name="Group 86"/>
          <p:cNvGrpSpPr/>
          <p:nvPr/>
        </p:nvGrpSpPr>
        <p:grpSpPr>
          <a:xfrm>
            <a:off x="2490612" y="4359445"/>
            <a:ext cx="2275589" cy="1120940"/>
            <a:chOff x="4640999" y="5151755"/>
            <a:chExt cx="2902801" cy="1120940"/>
          </a:xfrm>
        </p:grpSpPr>
        <p:sp>
          <p:nvSpPr>
            <p:cNvPr id="88" name="Arc 87"/>
            <p:cNvSpPr/>
            <p:nvPr/>
          </p:nvSpPr>
          <p:spPr bwMode="auto">
            <a:xfrm>
              <a:off x="6096000" y="515175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9" name="Arc 88"/>
            <p:cNvSpPr/>
            <p:nvPr/>
          </p:nvSpPr>
          <p:spPr bwMode="auto">
            <a:xfrm flipH="1">
              <a:off x="4640999" y="5162835"/>
              <a:ext cx="1447800" cy="1109860"/>
            </a:xfrm>
            <a:prstGeom prst="arc">
              <a:avLst>
                <a:gd name="adj1" fmla="val 5657757"/>
                <a:gd name="adj2" fmla="val 10687176"/>
              </a:avLst>
            </a:prstGeom>
            <a:noFill/>
            <a:ln w="1905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968706" y="480668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h</a:t>
            </a:r>
            <a:r>
              <a:rPr lang="en-US" sz="1800" b="1" baseline="30000" dirty="0" smtClean="0">
                <a:solidFill>
                  <a:srgbClr val="FF0000"/>
                </a:solidFill>
              </a:rPr>
              <a:t>(1)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 flipV="1">
            <a:off x="2447774" y="4613647"/>
            <a:ext cx="671484" cy="5623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5" name="Group 94"/>
          <p:cNvGrpSpPr/>
          <p:nvPr/>
        </p:nvGrpSpPr>
        <p:grpSpPr>
          <a:xfrm>
            <a:off x="937690" y="4753842"/>
            <a:ext cx="747430" cy="732655"/>
            <a:chOff x="1005170" y="3083882"/>
            <a:chExt cx="747430" cy="732655"/>
          </a:xfrm>
        </p:grpSpPr>
        <p:cxnSp>
          <p:nvCxnSpPr>
            <p:cNvPr id="96" name="Straight Connector 95"/>
            <p:cNvCxnSpPr/>
            <p:nvPr/>
          </p:nvCxnSpPr>
          <p:spPr bwMode="auto">
            <a:xfrm>
              <a:off x="1005170" y="3083882"/>
              <a:ext cx="74743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1752600" y="3083882"/>
              <a:ext cx="0" cy="73265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8" name="Group 97"/>
          <p:cNvGrpSpPr/>
          <p:nvPr/>
        </p:nvGrpSpPr>
        <p:grpSpPr>
          <a:xfrm flipH="1">
            <a:off x="4259135" y="4753842"/>
            <a:ext cx="747430" cy="752107"/>
            <a:chOff x="1005170" y="3083882"/>
            <a:chExt cx="747430" cy="732655"/>
          </a:xfrm>
        </p:grpSpPr>
        <p:cxnSp>
          <p:nvCxnSpPr>
            <p:cNvPr id="99" name="Straight Connector 98"/>
            <p:cNvCxnSpPr/>
            <p:nvPr/>
          </p:nvCxnSpPr>
          <p:spPr bwMode="auto">
            <a:xfrm>
              <a:off x="1005170" y="3083882"/>
              <a:ext cx="74743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1752600" y="3083882"/>
              <a:ext cx="0" cy="73265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01" name="Straight Connector 100"/>
          <p:cNvCxnSpPr/>
          <p:nvPr/>
        </p:nvCxnSpPr>
        <p:spPr bwMode="auto">
          <a:xfrm flipV="1">
            <a:off x="1685120" y="5486497"/>
            <a:ext cx="2592388" cy="677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3143651" y="4648280"/>
            <a:ext cx="297419" cy="644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2871996" y="4324451"/>
            <a:ext cx="811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z</a:t>
            </a:r>
            <a:r>
              <a:rPr lang="en-US" sz="1400" dirty="0" smtClean="0">
                <a:solidFill>
                  <a:schemeClr val="tx1"/>
                </a:solidFill>
              </a:rPr>
              <a:t>ero out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ight Arrow 107"/>
          <p:cNvSpPr/>
          <p:nvPr/>
        </p:nvSpPr>
        <p:spPr bwMode="auto">
          <a:xfrm>
            <a:off x="5693273" y="4814099"/>
            <a:ext cx="469030" cy="20555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245925" y="4482640"/>
            <a:ext cx="29313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Convert back to frequency domain.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This completely removes channel from STA 2 and STA 3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13520" y="5736505"/>
            <a:ext cx="6021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Step 3) </a:t>
            </a:r>
            <a:r>
              <a:rPr lang="en-US" sz="1600" dirty="0" smtClean="0">
                <a:solidFill>
                  <a:schemeClr val="tx1"/>
                </a:solidFill>
              </a:rPr>
              <a:t>Perform different windowing and convert back to frequency domain for other channel responses.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5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</a:t>
            </a:r>
            <a:r>
              <a:rPr lang="en-US" sz="2400" dirty="0" smtClean="0"/>
              <a:t>E: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Residual </a:t>
            </a:r>
            <a:r>
              <a:rPr lang="en-US" sz="2400" dirty="0" smtClean="0"/>
              <a:t>Frequency/Phase Offset Compensation with P matrix masked LTF symbols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977632" y="2166540"/>
            <a:ext cx="3289300" cy="3742532"/>
            <a:chOff x="457200" y="2588419"/>
            <a:chExt cx="3289300" cy="3742532"/>
          </a:xfrm>
        </p:grpSpPr>
        <p:sp>
          <p:nvSpPr>
            <p:cNvPr id="7" name="Rectangle 6"/>
            <p:cNvSpPr/>
            <p:nvPr/>
          </p:nvSpPr>
          <p:spPr bwMode="auto">
            <a:xfrm>
              <a:off x="457200" y="3276600"/>
              <a:ext cx="3276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p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erform de-spreading per stream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57200" y="2588419"/>
              <a:ext cx="3276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Received LTF symbols (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freq</a:t>
              </a:r>
              <a:r>
                <a:rPr lang="en-US" sz="1600" dirty="0" smtClean="0">
                  <a:solidFill>
                    <a:schemeClr val="tx1"/>
                  </a:solidFill>
                </a:rPr>
                <a:t>-domain)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266935" y="3997325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Straight Arrow Connector 10"/>
            <p:cNvCxnSpPr>
              <a:endCxn id="9" idx="0"/>
            </p:cNvCxnSpPr>
            <p:nvPr/>
          </p:nvCxnSpPr>
          <p:spPr bwMode="auto">
            <a:xfrm>
              <a:off x="2571735" y="3657600"/>
              <a:ext cx="0" cy="339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981200" y="2969419"/>
              <a:ext cx="0" cy="30718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644483" y="3657600"/>
              <a:ext cx="0" cy="10604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571735" y="4378325"/>
              <a:ext cx="0" cy="339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457200" y="4718050"/>
              <a:ext cx="3276600" cy="6159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estimate residual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frequency/phase offset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7" name="Elbow Connector 26"/>
            <p:cNvCxnSpPr>
              <a:stCxn id="25" idx="3"/>
              <a:endCxn id="8" idx="3"/>
            </p:cNvCxnSpPr>
            <p:nvPr/>
          </p:nvCxnSpPr>
          <p:spPr bwMode="auto">
            <a:xfrm flipV="1">
              <a:off x="3733800" y="2778919"/>
              <a:ext cx="12700" cy="2247106"/>
            </a:xfrm>
            <a:prstGeom prst="bent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469900" y="5714207"/>
              <a:ext cx="3276600" cy="6167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Compensated LTF symbols for time domain de-spreading processing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 bwMode="auto">
          <a:xfrm flipH="1">
            <a:off x="3092167" y="3352800"/>
            <a:ext cx="19208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2131722" y="3405583"/>
            <a:ext cx="28813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004681" y="3121967"/>
            <a:ext cx="4050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‘K’ de-</a:t>
            </a:r>
            <a:r>
              <a:rPr lang="en-US" dirty="0" err="1" smtClean="0">
                <a:solidFill>
                  <a:srgbClr val="FF0000"/>
                </a:solidFill>
              </a:rPr>
              <a:t>spreaded</a:t>
            </a:r>
            <a:r>
              <a:rPr lang="en-US" dirty="0" smtClean="0">
                <a:solidFill>
                  <a:srgbClr val="FF0000"/>
                </a:solidFill>
              </a:rPr>
              <a:t> tones used for residual frequency/phase offset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01632" y="255312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242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21218" y="395233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91811" y="3966389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84420" y="4243388"/>
            <a:ext cx="1101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f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o</a:t>
            </a:r>
            <a:r>
              <a:rPr lang="en-US" sz="1200" dirty="0" smtClean="0">
                <a:solidFill>
                  <a:schemeClr val="tx1"/>
                </a:solidFill>
              </a:rPr>
              <a:t> &amp;</a:t>
            </a:r>
            <a:r>
              <a:rPr lang="el-GR" sz="1200" dirty="0" smtClean="0">
                <a:solidFill>
                  <a:schemeClr val="tx1"/>
                </a:solidFill>
              </a:rPr>
              <a:t>θ</a:t>
            </a:r>
            <a:r>
              <a:rPr lang="en-US" sz="1200" dirty="0" smtClean="0">
                <a:solidFill>
                  <a:schemeClr val="tx1"/>
                </a:solidFill>
              </a:rPr>
              <a:t> per STA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stCxn id="8" idx="1"/>
            <a:endCxn id="31" idx="1"/>
          </p:cNvCxnSpPr>
          <p:nvPr/>
        </p:nvCxnSpPr>
        <p:spPr bwMode="auto">
          <a:xfrm rot="10800000" flipH="1" flipV="1">
            <a:off x="977632" y="2357040"/>
            <a:ext cx="12700" cy="3243660"/>
          </a:xfrm>
          <a:prstGeom prst="bentConnector3">
            <a:avLst>
              <a:gd name="adj1" fmla="val -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6200" y="5025467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242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4707661"/>
            <a:ext cx="4041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</a:rPr>
              <a:t>Note: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We have performed tests with various K.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Obviously high K values means higher complexity or larger die size at the AP receiver.</a:t>
            </a:r>
          </a:p>
        </p:txBody>
      </p:sp>
    </p:spTree>
    <p:extLst>
      <p:ext uri="{BB962C8B-B14F-4D97-AF65-F5344CB8AC3E}">
        <p14:creationId xmlns:p14="http://schemas.microsoft.com/office/powerpoint/2010/main" val="1520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E</a:t>
            </a:r>
            <a:r>
              <a:rPr lang="en-US" sz="2400" dirty="0" smtClean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Residual Frequency/Phase Offset Compensation with P matrix masked LTF </a:t>
            </a:r>
            <a:r>
              <a:rPr lang="en-US" sz="2400" dirty="0" smtClean="0"/>
              <a:t>symbols (cont.)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304800" y="2132013"/>
            <a:ext cx="8357263" cy="543560"/>
            <a:chOff x="352689" y="2362200"/>
            <a:chExt cx="8105511" cy="543560"/>
          </a:xfrm>
        </p:grpSpPr>
        <p:sp>
          <p:nvSpPr>
            <p:cNvPr id="7" name="Rectangle 6"/>
            <p:cNvSpPr/>
            <p:nvPr/>
          </p:nvSpPr>
          <p:spPr bwMode="auto">
            <a:xfrm>
              <a:off x="352689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</a:t>
              </a:r>
              <a:r>
                <a:rPr kumimoji="0" lang="en-US" sz="1100" b="0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089554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lang="en-US" sz="1100" baseline="-25000" dirty="0">
                  <a:solidFill>
                    <a:schemeClr val="tx1"/>
                  </a:solidFill>
                </a:rPr>
                <a:t>2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j2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26418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j3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63283" y="236728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j4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300147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j5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037012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j6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773876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j7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10741" y="236728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j8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247606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j9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984470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j10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21335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11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j11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>
            <a:off x="7391400" y="1828800"/>
            <a:ext cx="15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8305735" y="153118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Freq.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35" y="1695231"/>
            <a:ext cx="1873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LTF sequence w/ CSD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 rot="5400000">
            <a:off x="1700315" y="2043019"/>
            <a:ext cx="256970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824302" y="3657600"/>
            <a:ext cx="0" cy="6163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314417" y="2800033"/>
            <a:ext cx="8347646" cy="573464"/>
            <a:chOff x="352689" y="2327216"/>
            <a:chExt cx="8096183" cy="573464"/>
          </a:xfrm>
          <a:noFill/>
        </p:grpSpPr>
        <p:sp>
          <p:nvSpPr>
            <p:cNvPr id="33" name="Rectangle 32"/>
            <p:cNvSpPr/>
            <p:nvPr/>
          </p:nvSpPr>
          <p:spPr bwMode="auto">
            <a:xfrm>
              <a:off x="352689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089554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lang="en-US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j2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826418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j3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563283" y="236728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j4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300280" y="2364581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j5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72330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j10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12007" y="2327216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11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j11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690286" y="267790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90286" y="43145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47" name="Right Brace 46"/>
          <p:cNvSpPr/>
          <p:nvPr/>
        </p:nvSpPr>
        <p:spPr bwMode="auto">
          <a:xfrm rot="5400000">
            <a:off x="2443250" y="2266493"/>
            <a:ext cx="256970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2567237" y="3892954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405158" y="431999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73547" y="42149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295400" y="4273954"/>
            <a:ext cx="7696199" cy="52664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ight Brace 53"/>
          <p:cNvSpPr/>
          <p:nvPr/>
        </p:nvSpPr>
        <p:spPr bwMode="auto">
          <a:xfrm rot="5400000">
            <a:off x="7961715" y="2694212"/>
            <a:ext cx="210727" cy="18490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60851" y="268783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651557" y="21365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675381" y="274840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8067079" y="3766579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899412" y="43608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10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529256" y="42508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93699" y="3945275"/>
            <a:ext cx="5962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In total ‘M’ number of potential channel coefficient estimates from de-spreading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Down Arrow 66"/>
          <p:cNvSpPr/>
          <p:nvPr/>
        </p:nvSpPr>
        <p:spPr bwMode="auto">
          <a:xfrm>
            <a:off x="2449579" y="4759488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Down Arrow 67"/>
          <p:cNvSpPr/>
          <p:nvPr/>
        </p:nvSpPr>
        <p:spPr bwMode="auto">
          <a:xfrm>
            <a:off x="5400590" y="4711482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Down Arrow 68"/>
          <p:cNvSpPr/>
          <p:nvPr/>
        </p:nvSpPr>
        <p:spPr bwMode="auto">
          <a:xfrm>
            <a:off x="7959604" y="4711482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903846" y="4858780"/>
            <a:ext cx="2581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Selectively compute</a:t>
            </a:r>
          </a:p>
          <a:p>
            <a:r>
              <a:rPr lang="en-US" sz="1800" b="1" dirty="0" smtClean="0">
                <a:solidFill>
                  <a:srgbClr val="0070C0"/>
                </a:solidFill>
              </a:rPr>
              <a:t>(sub-sample)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68539" y="57150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9550" y="562824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6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13318" y="561780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10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286000" y="5602584"/>
            <a:ext cx="6705599" cy="526646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499156" y="56226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66366" y="6093554"/>
            <a:ext cx="842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Total of ‘K’ number of channel coefficient estimates for frequency/phase tracking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410539" y="28239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52400" y="2003008"/>
            <a:ext cx="3313590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959802" y="2038088"/>
            <a:ext cx="3313590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7141948" y="1950057"/>
            <a:ext cx="1940099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5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Per-Stream Orthogonality using P-matrix</a:t>
            </a:r>
            <a:endParaRPr lang="en-US" sz="2800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 matrix masking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Proposal in [1] obtains per-stream pseudo-orthogonality by masking P-matrix in the frequency domain.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282986" y="4665796"/>
            <a:ext cx="3310824" cy="304800"/>
            <a:chOff x="953453" y="2365348"/>
            <a:chExt cx="3310824" cy="304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133600" y="4084777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25806" y="4146332"/>
            <a:ext cx="1438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Row ‘m’ of P matrix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49126" y="434929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64366" y="388657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3600" y="3657600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[  </a:t>
            </a:r>
            <a:r>
              <a:rPr lang="en-US" sz="1600" dirty="0">
                <a:solidFill>
                  <a:srgbClr val="FF0000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e</a:t>
            </a:r>
            <a:r>
              <a:rPr lang="en-US" sz="1600" baseline="30000" dirty="0" smtClean="0">
                <a:solidFill>
                  <a:srgbClr val="00B050"/>
                </a:solidFill>
              </a:rPr>
              <a:t>j2</a:t>
            </a:r>
            <a:r>
              <a:rPr lang="el-GR" sz="1600" baseline="30000" dirty="0" smtClean="0">
                <a:solidFill>
                  <a:srgbClr val="00B050"/>
                </a:solidFill>
              </a:rPr>
              <a:t>π</a:t>
            </a:r>
            <a:r>
              <a:rPr lang="en-US" sz="1600" baseline="30000" dirty="0" smtClean="0">
                <a:solidFill>
                  <a:srgbClr val="00B050"/>
                </a:solidFill>
              </a:rPr>
              <a:t>2</a:t>
            </a:r>
            <a:r>
              <a:rPr lang="el-GR" sz="1600" baseline="30000" dirty="0" smtClean="0">
                <a:solidFill>
                  <a:srgbClr val="00B05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FFC000"/>
                </a:solidFill>
              </a:rPr>
              <a:t>e</a:t>
            </a:r>
            <a:r>
              <a:rPr lang="en-US" sz="1600" baseline="30000" dirty="0" smtClean="0">
                <a:solidFill>
                  <a:srgbClr val="FFC000"/>
                </a:solidFill>
              </a:rPr>
              <a:t>j2</a:t>
            </a:r>
            <a:r>
              <a:rPr lang="el-GR" sz="1600" baseline="30000" dirty="0" smtClean="0">
                <a:solidFill>
                  <a:srgbClr val="FFC000"/>
                </a:solidFill>
              </a:rPr>
              <a:t>π</a:t>
            </a:r>
            <a:r>
              <a:rPr lang="en-US" sz="1600" baseline="30000" dirty="0" smtClean="0">
                <a:solidFill>
                  <a:srgbClr val="FFC000"/>
                </a:solidFill>
              </a:rPr>
              <a:t>3</a:t>
            </a:r>
            <a:r>
              <a:rPr lang="el-GR" sz="1600" baseline="30000" dirty="0" smtClean="0">
                <a:solidFill>
                  <a:srgbClr val="FFC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en-US" sz="1600" baseline="30000" dirty="0" smtClean="0">
                <a:solidFill>
                  <a:srgbClr val="C00000"/>
                </a:solidFill>
              </a:rPr>
              <a:t>j2</a:t>
            </a:r>
            <a:r>
              <a:rPr lang="el-GR" sz="1600" baseline="30000" dirty="0" smtClean="0">
                <a:solidFill>
                  <a:srgbClr val="C00000"/>
                </a:solidFill>
              </a:rPr>
              <a:t>π</a:t>
            </a:r>
            <a:r>
              <a:rPr lang="en-US" sz="1600" baseline="30000" dirty="0" smtClean="0">
                <a:solidFill>
                  <a:srgbClr val="C00000"/>
                </a:solidFill>
              </a:rPr>
              <a:t>4</a:t>
            </a:r>
            <a:r>
              <a:rPr lang="el-GR" sz="1600" baseline="30000" dirty="0" smtClean="0">
                <a:solidFill>
                  <a:srgbClr val="C0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e</a:t>
            </a:r>
            <a:r>
              <a:rPr lang="en-US" sz="1600" baseline="30000" dirty="0">
                <a:solidFill>
                  <a:srgbClr val="7030A0"/>
                </a:solidFill>
              </a:rPr>
              <a:t>j2</a:t>
            </a:r>
            <a:r>
              <a:rPr lang="el-GR" sz="1600" baseline="30000" dirty="0" smtClean="0">
                <a:solidFill>
                  <a:srgbClr val="7030A0"/>
                </a:solidFill>
              </a:rPr>
              <a:t>π</a:t>
            </a:r>
            <a:r>
              <a:rPr lang="en-US" sz="1600" baseline="30000" dirty="0" smtClean="0">
                <a:solidFill>
                  <a:srgbClr val="7030A0"/>
                </a:solidFill>
              </a:rPr>
              <a:t>5</a:t>
            </a:r>
            <a:r>
              <a:rPr lang="el-GR" sz="1600" baseline="30000" dirty="0" smtClean="0">
                <a:solidFill>
                  <a:srgbClr val="7030A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e</a:t>
            </a:r>
            <a:r>
              <a:rPr lang="en-US" sz="1600" baseline="30000" dirty="0">
                <a:solidFill>
                  <a:srgbClr val="00B0F0"/>
                </a:solidFill>
              </a:rPr>
              <a:t>j2</a:t>
            </a:r>
            <a:r>
              <a:rPr lang="el-GR" sz="1600" baseline="30000" dirty="0" smtClean="0">
                <a:solidFill>
                  <a:srgbClr val="00B0F0"/>
                </a:solidFill>
              </a:rPr>
              <a:t>π</a:t>
            </a:r>
            <a:r>
              <a:rPr lang="en-US" sz="1600" baseline="30000" dirty="0" smtClean="0">
                <a:solidFill>
                  <a:srgbClr val="00B0F0"/>
                </a:solidFill>
              </a:rPr>
              <a:t>6</a:t>
            </a:r>
            <a:r>
              <a:rPr lang="el-GR" sz="1600" baseline="30000" dirty="0" smtClean="0">
                <a:solidFill>
                  <a:srgbClr val="00B0F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600" baseline="30000" dirty="0">
                <a:solidFill>
                  <a:schemeClr val="accent5">
                    <a:lumMod val="75000"/>
                  </a:schemeClr>
                </a:solidFill>
              </a:rPr>
              <a:t>j2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π</a:t>
            </a:r>
            <a:r>
              <a:rPr lang="en-US" sz="1600" baseline="30000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72833" y="370133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 #m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0762" y="4693571"/>
            <a:ext cx="104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LTF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3764366" y="504600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81950" y="546804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752600" y="3996154"/>
            <a:ext cx="5791200" cy="499646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52249" y="4466877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Orthogonal Code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Per-Stream Orthogonality using CSD</a:t>
            </a:r>
            <a:endParaRPr lang="en-US" sz="2800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Orthogonality CSD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Interestingly, per-stream orthogonality can be also obtain without P-matrix masking, if the CSD is orthogonal between streams.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282986" y="4665796"/>
            <a:ext cx="3310824" cy="304800"/>
            <a:chOff x="953453" y="2365348"/>
            <a:chExt cx="3310824" cy="304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49126" y="436895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002" y="388705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3600" y="3657600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[  </a:t>
            </a:r>
            <a:r>
              <a:rPr lang="en-US" sz="1600" dirty="0">
                <a:solidFill>
                  <a:srgbClr val="FF0000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e</a:t>
            </a:r>
            <a:r>
              <a:rPr lang="en-US" sz="1600" baseline="30000" dirty="0" smtClean="0">
                <a:solidFill>
                  <a:srgbClr val="00B050"/>
                </a:solidFill>
              </a:rPr>
              <a:t>j2</a:t>
            </a:r>
            <a:r>
              <a:rPr lang="el-GR" sz="1600" baseline="30000" dirty="0" smtClean="0">
                <a:solidFill>
                  <a:srgbClr val="00B050"/>
                </a:solidFill>
              </a:rPr>
              <a:t>π</a:t>
            </a:r>
            <a:r>
              <a:rPr lang="en-US" sz="1600" baseline="30000" dirty="0" smtClean="0">
                <a:solidFill>
                  <a:srgbClr val="00B050"/>
                </a:solidFill>
              </a:rPr>
              <a:t>2</a:t>
            </a:r>
            <a:r>
              <a:rPr lang="el-GR" sz="1600" baseline="30000" dirty="0" smtClean="0">
                <a:solidFill>
                  <a:srgbClr val="00B05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FFC000"/>
                </a:solidFill>
              </a:rPr>
              <a:t>e</a:t>
            </a:r>
            <a:r>
              <a:rPr lang="en-US" sz="1600" baseline="30000" dirty="0" smtClean="0">
                <a:solidFill>
                  <a:srgbClr val="FFC000"/>
                </a:solidFill>
              </a:rPr>
              <a:t>j2</a:t>
            </a:r>
            <a:r>
              <a:rPr lang="el-GR" sz="1600" baseline="30000" dirty="0" smtClean="0">
                <a:solidFill>
                  <a:srgbClr val="FFC000"/>
                </a:solidFill>
              </a:rPr>
              <a:t>π</a:t>
            </a:r>
            <a:r>
              <a:rPr lang="en-US" sz="1600" baseline="30000" dirty="0" smtClean="0">
                <a:solidFill>
                  <a:srgbClr val="FFC000"/>
                </a:solidFill>
              </a:rPr>
              <a:t>3</a:t>
            </a:r>
            <a:r>
              <a:rPr lang="el-GR" sz="1600" baseline="30000" dirty="0" smtClean="0">
                <a:solidFill>
                  <a:srgbClr val="FFC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en-US" sz="1600" baseline="30000" dirty="0" smtClean="0">
                <a:solidFill>
                  <a:srgbClr val="C00000"/>
                </a:solidFill>
              </a:rPr>
              <a:t>j2</a:t>
            </a:r>
            <a:r>
              <a:rPr lang="el-GR" sz="1600" baseline="30000" dirty="0" smtClean="0">
                <a:solidFill>
                  <a:srgbClr val="C00000"/>
                </a:solidFill>
              </a:rPr>
              <a:t>π</a:t>
            </a:r>
            <a:r>
              <a:rPr lang="en-US" sz="1600" baseline="30000" dirty="0" smtClean="0">
                <a:solidFill>
                  <a:srgbClr val="C00000"/>
                </a:solidFill>
              </a:rPr>
              <a:t>4</a:t>
            </a:r>
            <a:r>
              <a:rPr lang="el-GR" sz="1600" baseline="30000" dirty="0" smtClean="0">
                <a:solidFill>
                  <a:srgbClr val="C0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e</a:t>
            </a:r>
            <a:r>
              <a:rPr lang="en-US" sz="1600" baseline="30000" dirty="0">
                <a:solidFill>
                  <a:srgbClr val="7030A0"/>
                </a:solidFill>
              </a:rPr>
              <a:t>j2</a:t>
            </a:r>
            <a:r>
              <a:rPr lang="el-GR" sz="1600" baseline="30000" dirty="0" smtClean="0">
                <a:solidFill>
                  <a:srgbClr val="7030A0"/>
                </a:solidFill>
              </a:rPr>
              <a:t>π</a:t>
            </a:r>
            <a:r>
              <a:rPr lang="en-US" sz="1600" baseline="30000" dirty="0" smtClean="0">
                <a:solidFill>
                  <a:srgbClr val="7030A0"/>
                </a:solidFill>
              </a:rPr>
              <a:t>5</a:t>
            </a:r>
            <a:r>
              <a:rPr lang="el-GR" sz="1600" baseline="30000" dirty="0" smtClean="0">
                <a:solidFill>
                  <a:srgbClr val="7030A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e</a:t>
            </a:r>
            <a:r>
              <a:rPr lang="en-US" sz="1600" baseline="30000" dirty="0">
                <a:solidFill>
                  <a:srgbClr val="00B0F0"/>
                </a:solidFill>
              </a:rPr>
              <a:t>j2</a:t>
            </a:r>
            <a:r>
              <a:rPr lang="el-GR" sz="1600" baseline="30000" dirty="0" smtClean="0">
                <a:solidFill>
                  <a:srgbClr val="00B0F0"/>
                </a:solidFill>
              </a:rPr>
              <a:t>π</a:t>
            </a:r>
            <a:r>
              <a:rPr lang="en-US" sz="1600" baseline="30000" dirty="0" smtClean="0">
                <a:solidFill>
                  <a:srgbClr val="00B0F0"/>
                </a:solidFill>
              </a:rPr>
              <a:t>6</a:t>
            </a:r>
            <a:r>
              <a:rPr lang="el-GR" sz="1600" baseline="30000" dirty="0" smtClean="0">
                <a:solidFill>
                  <a:srgbClr val="00B0F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600" baseline="30000" dirty="0">
                <a:solidFill>
                  <a:schemeClr val="accent5">
                    <a:lumMod val="75000"/>
                  </a:schemeClr>
                </a:solidFill>
              </a:rPr>
              <a:t>j2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π</a:t>
            </a:r>
            <a:r>
              <a:rPr lang="en-US" sz="1600" baseline="30000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72833" y="370133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 #m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0762" y="4693571"/>
            <a:ext cx="104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LTF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3764366" y="504600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81950" y="546804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828800" y="4124444"/>
            <a:ext cx="5562600" cy="338554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01381" y="4159378"/>
            <a:ext cx="1358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No P-matrix Masking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752600" y="3556350"/>
            <a:ext cx="5791200" cy="499646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05070" y="3309046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Orthogonal Code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Per-Stream Orthogonality using CSD (cont.)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214" name="Group 213"/>
          <p:cNvGrpSpPr/>
          <p:nvPr/>
        </p:nvGrpSpPr>
        <p:grpSpPr>
          <a:xfrm>
            <a:off x="185494" y="1755929"/>
            <a:ext cx="8847624" cy="3789795"/>
            <a:chOff x="296376" y="1620405"/>
            <a:chExt cx="8847624" cy="3789795"/>
          </a:xfrm>
        </p:grpSpPr>
        <p:sp>
          <p:nvSpPr>
            <p:cNvPr id="215" name="Rectangle 214"/>
            <p:cNvSpPr/>
            <p:nvPr/>
          </p:nvSpPr>
          <p:spPr bwMode="auto">
            <a:xfrm>
              <a:off x="17450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k</a:t>
              </a: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2784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</a:t>
              </a: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8118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k+2</a:t>
              </a: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3339748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k+3</a:t>
              </a: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3867640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k+4</a:t>
              </a: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4395532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k+5</a:t>
              </a: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4923424" y="2078523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k+6</a:t>
              </a: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54513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k+7</a:t>
              </a: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59847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k+8</a:t>
              </a: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65181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k+9</a:t>
              </a: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70515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k+10</a:t>
              </a: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7579408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k+11</a:t>
              </a: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8107300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k+12</a:t>
              </a:r>
            </a:p>
          </p:txBody>
        </p:sp>
        <p:cxnSp>
          <p:nvCxnSpPr>
            <p:cNvPr id="228" name="Straight Connector 227"/>
            <p:cNvCxnSpPr/>
            <p:nvPr/>
          </p:nvCxnSpPr>
          <p:spPr bwMode="auto">
            <a:xfrm>
              <a:off x="1745056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9" name="Straight Connector 228"/>
            <p:cNvCxnSpPr/>
            <p:nvPr/>
          </p:nvCxnSpPr>
          <p:spPr bwMode="auto">
            <a:xfrm>
              <a:off x="3860312" y="1654378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>
              <a:off x="5984716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>
              <a:off x="8107300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2" name="TextBox 231"/>
            <p:cNvSpPr txBox="1"/>
            <p:nvPr/>
          </p:nvSpPr>
          <p:spPr>
            <a:xfrm>
              <a:off x="8728502" y="20776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1180761" y="212153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234" name="TextBox 233"/>
            <p:cNvSpPr txBox="1"/>
            <p:nvPr/>
          </p:nvSpPr>
          <p:spPr>
            <a:xfrm rot="5400000">
              <a:off x="4819124" y="501778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882264" y="1748605"/>
              <a:ext cx="1321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Spatial Stream # n</a:t>
              </a: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927351" y="3508573"/>
              <a:ext cx="13644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Spatial Stream # m</a:t>
              </a: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7441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k</a:t>
              </a: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2775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</a:t>
              </a: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8109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k+2</a:t>
              </a: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3338849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k+3</a:t>
              </a: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3866741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k+4</a:t>
              </a: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4394633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k+5</a:t>
              </a: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4922525" y="3786294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k+6</a:t>
              </a: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54504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k+7</a:t>
              </a: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59838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k+8</a:t>
              </a: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65172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k+9</a:t>
              </a: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70506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k+10</a:t>
              </a: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7578509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k+11</a:t>
              </a: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8106401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k+12</a:t>
              </a: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8727603" y="378537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1179862" y="382931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16676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n/8</a:t>
              </a: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010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2n/8</a:t>
              </a: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7344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3n/8</a:t>
              </a: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3262361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4n/8</a:t>
              </a: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3790253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5n/8</a:t>
              </a: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4318145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6n/8</a:t>
              </a: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4846037" y="2760196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7n/8</a:t>
              </a: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53739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8n/8</a:t>
              </a: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59073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n/8</a:t>
              </a: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4407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2n/8</a:t>
              </a: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9741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3n/8</a:t>
              </a: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7502021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4n/8</a:t>
              </a: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8029913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5n/8</a:t>
              </a: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1881928" y="2542353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2422288" y="2568639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2928601" y="257708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3457392" y="254893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3997752" y="257522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4504065" y="2583666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13981" y="253014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5554341" y="2556427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6060654" y="256487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6666864" y="257186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129805" y="2563009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7713537" y="256066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8247387" y="254893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66600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m/8</a:t>
              </a: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2146113" y="4502207"/>
              <a:ext cx="762379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2m/8</a:t>
              </a: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727520" y="4502207"/>
              <a:ext cx="763159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3m/8</a:t>
              </a: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3260699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4m/8</a:t>
              </a: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3788591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5m/8</a:t>
              </a: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4316483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6m/8</a:t>
              </a: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4844375" y="4503125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7m/8</a:t>
              </a: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53722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8m/8</a:t>
              </a: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59056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m/8</a:t>
              </a: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64390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2m/8</a:t>
              </a: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69724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3m/8</a:t>
              </a: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7500359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4m/8</a:t>
              </a: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8028251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5m/8</a:t>
              </a: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1861730" y="428528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2402090" y="4311568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2908403" y="4320013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3437194" y="429186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3977554" y="431815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4483867" y="432659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4993783" y="427307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5534143" y="4299356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6040456" y="430780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6646666" y="431479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7109607" y="4305938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7693339" y="430359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8227189" y="429186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05" name="Oval 304"/>
            <p:cNvSpPr/>
            <p:nvPr/>
          </p:nvSpPr>
          <p:spPr bwMode="auto">
            <a:xfrm>
              <a:off x="927351" y="2589901"/>
              <a:ext cx="7911849" cy="626577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500349" y="2840008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296376" y="2563009"/>
              <a:ext cx="1162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CSD operation</a:t>
              </a:r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1179862" y="4518837"/>
              <a:ext cx="7911849" cy="626577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368766" y="4505961"/>
              <a:ext cx="1162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CSD operation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808776" y="3439737"/>
              <a:ext cx="11176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sz="1200" b="1" kern="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ull CSD cycle</a:t>
              </a:r>
              <a:endPara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811947" y="5615282"/>
            <a:ext cx="7976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Instead of performing two step multiplication (P-matrix &amp; CSD), simply perform one step multiplication (only CSD), where the CSD values are chosen such that spatial streams are orthogonal.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ight Brace 2"/>
          <p:cNvSpPr/>
          <p:nvPr/>
        </p:nvSpPr>
        <p:spPr bwMode="auto">
          <a:xfrm rot="5400000">
            <a:off x="3637167" y="1433975"/>
            <a:ext cx="228166" cy="4108813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ight Brace 102"/>
          <p:cNvSpPr/>
          <p:nvPr/>
        </p:nvSpPr>
        <p:spPr bwMode="auto">
          <a:xfrm rot="5400000">
            <a:off x="3657822" y="3114658"/>
            <a:ext cx="228166" cy="4108813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5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CSD values for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No change to the waveform equations compared to 11ac. Simply use different CSD values.</a:t>
            </a:r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With 78.125kHz </a:t>
            </a:r>
            <a:r>
              <a:rPr lang="en-US" dirty="0"/>
              <a:t>subcarrier </a:t>
            </a:r>
            <a:r>
              <a:rPr lang="en-US" dirty="0" smtClean="0"/>
              <a:t>spacing, candidate values are T</a:t>
            </a:r>
            <a:r>
              <a:rPr lang="en-US" baseline="-25000" dirty="0" smtClean="0"/>
              <a:t>HE-CSD</a:t>
            </a:r>
            <a:r>
              <a:rPr lang="en-US" dirty="0" smtClean="0"/>
              <a:t>(m</a:t>
            </a:r>
            <a:r>
              <a:rPr lang="en-US" dirty="0"/>
              <a:t>) = [ 0ns, -1600ns, -3200ns, -4800ns, </a:t>
            </a:r>
            <a:r>
              <a:rPr lang="en-US" dirty="0" smtClean="0"/>
              <a:t>-6400ns, -</a:t>
            </a:r>
            <a:r>
              <a:rPr lang="en-US" dirty="0"/>
              <a:t>8000ns, -9600ns, -11200ns] </a:t>
            </a: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CSD </a:t>
            </a:r>
            <a:r>
              <a:rPr lang="en-US" dirty="0"/>
              <a:t>is applied to each tone in the LTF and Data OFDM </a:t>
            </a:r>
            <a:r>
              <a:rPr lang="en-US" dirty="0" smtClean="0"/>
              <a:t>symbols</a:t>
            </a:r>
            <a:r>
              <a:rPr lang="en-US" dirty="0"/>
              <a:t> </a:t>
            </a:r>
            <a:r>
              <a:rPr lang="en-US" dirty="0" smtClean="0"/>
              <a:t>just like HT and VHT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aphicFrame>
        <p:nvGraphicFramePr>
          <p:cNvPr id="12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565911"/>
              </p:ext>
            </p:extLst>
          </p:nvPr>
        </p:nvGraphicFramePr>
        <p:xfrm>
          <a:off x="1634323" y="2921897"/>
          <a:ext cx="31744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" name="Equation" r:id="rId3" imgW="1587240" imgH="266400" progId="Equation.3">
                  <p:embed/>
                </p:oleObj>
              </mc:Choice>
              <mc:Fallback>
                <p:oleObj name="Equation" r:id="rId3" imgW="1587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4323" y="2921897"/>
                        <a:ext cx="31744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181600" y="2879365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Modulated subcarrier with CSD, k is the subcarrier index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 is the spatial stream number.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66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Orthogonal Property of CSD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31358" y="1600200"/>
            <a:ext cx="8879696" cy="4698377"/>
            <a:chOff x="264304" y="1315226"/>
            <a:chExt cx="8879696" cy="4698377"/>
          </a:xfrm>
        </p:grpSpPr>
        <p:sp>
          <p:nvSpPr>
            <p:cNvPr id="109" name="Rectangle 108"/>
            <p:cNvSpPr/>
            <p:nvPr/>
          </p:nvSpPr>
          <p:spPr bwMode="auto">
            <a:xfrm>
              <a:off x="17450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k</a:t>
              </a: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2784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</a:t>
              </a: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81185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k+2</a:t>
              </a: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3339748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k+3</a:t>
              </a: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3867640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k+4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4395532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k+5</a:t>
              </a: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4923424" y="2078523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k+6</a:t>
              </a: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54513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k+7</a:t>
              </a: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59847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k+8</a:t>
              </a: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65181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k+9</a:t>
              </a: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7051516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k+10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7579408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k+11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8107300" y="2077605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k+12</a:t>
              </a:r>
            </a:p>
          </p:txBody>
        </p:sp>
        <p:cxnSp>
          <p:nvCxnSpPr>
            <p:cNvPr id="122" name="Straight Connector 121"/>
            <p:cNvCxnSpPr/>
            <p:nvPr/>
          </p:nvCxnSpPr>
          <p:spPr bwMode="auto">
            <a:xfrm>
              <a:off x="1745056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>
              <a:off x="3860312" y="1654378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>
              <a:off x="5984716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>
              <a:off x="8107300" y="1620405"/>
              <a:ext cx="0" cy="3124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6" name="TextBox 125"/>
            <p:cNvSpPr txBox="1"/>
            <p:nvPr/>
          </p:nvSpPr>
          <p:spPr>
            <a:xfrm>
              <a:off x="8728502" y="20776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180761" y="212153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 rot="5400000">
              <a:off x="4819124" y="501778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82264" y="1748605"/>
              <a:ext cx="1321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Spatial Stream # n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927351" y="3508573"/>
              <a:ext cx="13644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Spatial Stream # m</a:t>
              </a: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7441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宋体" panose="02010600030101010101" pitchFamily="2" charset="-122"/>
                </a:rPr>
                <a:t>k</a:t>
              </a: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2775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</a:t>
              </a: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1095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k+2</a:t>
              </a: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3338849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k+3</a:t>
              </a: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3866741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k+4</a:t>
              </a: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4394633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k+5</a:t>
              </a: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4922525" y="3786294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k+6</a:t>
              </a: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54504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k+7</a:t>
              </a: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59838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k+8</a:t>
              </a: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65172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k+9</a:t>
              </a: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7050617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k+10</a:t>
              </a: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7578509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k+11</a:t>
              </a: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8106401" y="3785376"/>
              <a:ext cx="533400" cy="4572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kumimoji="0" lang="en-US" sz="1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k+12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8727603" y="378537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179862" y="382931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4304" y="1315226"/>
              <a:ext cx="21493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At HE-LTF OFDM symbol #1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86401" y="5551938"/>
              <a:ext cx="815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Note: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CSD results in cyclic orthogonality just like proposal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[1].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16676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n/8</a:t>
              </a: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2010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2n/8</a:t>
              </a: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273446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3n/8</a:t>
              </a: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3262361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4n/8</a:t>
              </a: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3790253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5n/8</a:t>
              </a: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4318145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6n/8</a:t>
              </a: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4846037" y="2760196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7n/8</a:t>
              </a: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53739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8n/8</a:t>
              </a: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59073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n/8</a:t>
              </a: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4407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2n/8</a:t>
              </a: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6974129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3n/8</a:t>
              </a: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7502021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4n/8</a:t>
              </a: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029913" y="2759278"/>
              <a:ext cx="609888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5n/8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881928" y="2542353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422288" y="2568639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928601" y="257708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457392" y="254893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997752" y="257522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504065" y="2583666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13981" y="253014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554341" y="2556427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60654" y="256487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66864" y="257186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129805" y="2563009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713537" y="256066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8247387" y="254893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66600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m/8</a:t>
              </a: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146113" y="4502207"/>
              <a:ext cx="762379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2m/8</a:t>
              </a: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727520" y="4502207"/>
              <a:ext cx="763159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3m/8</a:t>
              </a: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60699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4m/8</a:t>
              </a: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788591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5m/8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316483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6m/8</a:t>
              </a: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4844375" y="4503125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7m/8</a:t>
              </a: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53722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8m/8</a:t>
              </a: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59056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m/8</a:t>
              </a: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64390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2m/8</a:t>
              </a: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6972467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3m/8</a:t>
              </a: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7500359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4m/8</a:t>
              </a: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8028251" y="4502207"/>
              <a:ext cx="699352" cy="4572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j2</a:t>
              </a:r>
              <a:r>
                <a:rPr kumimoji="0" lang="el-GR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π</a:t>
              </a:r>
              <a:r>
                <a:rPr kumimoji="0" lang="en-US" sz="1200" b="0" i="0" u="none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5m/8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1861730" y="428528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402090" y="4311568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908403" y="4320013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3437194" y="429186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977554" y="431815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4483867" y="4326595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993783" y="427307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534143" y="4299356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040456" y="430780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646666" y="431479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7109607" y="4305938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693339" y="430359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8227189" y="429186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500349" y="2840008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96376" y="2563009"/>
              <a:ext cx="1162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CSD operation</a:t>
              </a:r>
            </a:p>
          </p:txBody>
        </p:sp>
        <p:sp>
          <p:nvSpPr>
            <p:cNvPr id="202" name="Rounded Rectangle 201"/>
            <p:cNvSpPr/>
            <p:nvPr/>
          </p:nvSpPr>
          <p:spPr bwMode="auto">
            <a:xfrm>
              <a:off x="3788591" y="1828800"/>
              <a:ext cx="4458796" cy="3352917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6393788" y="1459396"/>
              <a:ext cx="24100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Orthogonal in Frequency Domain</a:t>
              </a:r>
            </a:p>
          </p:txBody>
        </p:sp>
        <p:sp>
          <p:nvSpPr>
            <p:cNvPr id="204" name="Rounded Rectangle 203"/>
            <p:cNvSpPr/>
            <p:nvPr/>
          </p:nvSpPr>
          <p:spPr bwMode="auto">
            <a:xfrm>
              <a:off x="3194797" y="1793447"/>
              <a:ext cx="4458796" cy="3352917"/>
            </a:xfrm>
            <a:prstGeom prst="roundRect">
              <a:avLst/>
            </a:prstGeom>
            <a:noFill/>
            <a:ln w="28575" cap="flat" cmpd="sng" algn="ctr">
              <a:solidFill>
                <a:srgbClr val="92D05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668106" y="1481720"/>
              <a:ext cx="24100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Orthogonal in Frequency Domain</a:t>
              </a:r>
            </a:p>
          </p:txBody>
        </p:sp>
        <p:cxnSp>
          <p:nvCxnSpPr>
            <p:cNvPr id="206" name="Straight Connector 205"/>
            <p:cNvCxnSpPr/>
            <p:nvPr/>
          </p:nvCxnSpPr>
          <p:spPr bwMode="auto">
            <a:xfrm flipH="1">
              <a:off x="2343872" y="4378657"/>
              <a:ext cx="813855" cy="751847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 bwMode="auto">
            <a:xfrm flipH="1">
              <a:off x="2338514" y="4840344"/>
              <a:ext cx="1472054" cy="30031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8" name="TextBox 207"/>
            <p:cNvSpPr txBox="1"/>
            <p:nvPr/>
          </p:nvSpPr>
          <p:spPr>
            <a:xfrm>
              <a:off x="609910" y="5086570"/>
              <a:ext cx="28200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Both boxes results in perfect orthogonality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16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CSD and PAPR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CSD operation (i.e. multiplication of linearly increasing phase) in frequency domain is equivalent to cyclically rotating time domain signals.</a:t>
            </a:r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CSD does not change dynamic range of transmitted signals and therefore retains PAPR property of the modulated signal.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This is the biggest benefit of CSD.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Per-stream orthogonality can be achieved with affecting the PAPR of the LTF sequence. Therefore, LTF sequence can be designed without any consideration of UL MU-MIMO operation.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The biggest problem with P-matrix masking in LTF symbols is unpredictable changes to PAPR property of the underlying LTF sequence [See Appendix A for PAPR results].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BW: 20MHz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Channel Model: </a:t>
            </a:r>
            <a:r>
              <a:rPr lang="en-US" sz="1600" b="0" dirty="0" err="1" smtClean="0"/>
              <a:t>TGac</a:t>
            </a:r>
            <a:r>
              <a:rPr lang="en-US" sz="1600" b="0" dirty="0" smtClean="0"/>
              <a:t> Channel 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Configuration: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b="0" dirty="0" smtClean="0"/>
              <a:t>4 Rx AP with FOUR of 1 </a:t>
            </a:r>
            <a:r>
              <a:rPr lang="en-US" sz="1400" b="0" dirty="0" err="1" smtClean="0"/>
              <a:t>Tx</a:t>
            </a:r>
            <a:r>
              <a:rPr lang="en-US" sz="1400" b="0" dirty="0" smtClean="0"/>
              <a:t> 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8 </a:t>
            </a:r>
            <a:r>
              <a:rPr lang="en-US" sz="1400" dirty="0"/>
              <a:t>Rx AP with </a:t>
            </a:r>
            <a:r>
              <a:rPr lang="en-US" sz="1400" dirty="0" smtClean="0"/>
              <a:t>SIX of </a:t>
            </a:r>
            <a:r>
              <a:rPr lang="en-US" sz="1400" dirty="0"/>
              <a:t>1 </a:t>
            </a:r>
            <a:r>
              <a:rPr lang="en-US" sz="1400" dirty="0" err="1"/>
              <a:t>Tx</a:t>
            </a:r>
            <a:r>
              <a:rPr lang="en-US" sz="1400" dirty="0"/>
              <a:t> </a:t>
            </a:r>
            <a:r>
              <a:rPr lang="en-US" sz="1400" dirty="0" smtClean="0"/>
              <a:t>STA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Identical SNR among STAs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Transmit timing spread among users: spread uniformly within 0us, 0.5us, and 1us</a:t>
            </a:r>
            <a:endParaRPr lang="en-US" sz="1600" b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MCS 6, Payload Size 1000 Bytes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IPN: -41dBc (both at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Carrier Frequency Offset: uniformly spread across ±500Hz (±0.1 ppm @ 5GHz)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Real frequency/phase offset tracking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100" dirty="0" smtClean="0"/>
              <a:t>‘K’ de-spread channel coefficients in frequency domain was used in tracking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100" b="0" dirty="0" smtClean="0"/>
              <a:t>de-spread channel coefficients in time domain (after frequency/phase compensation) used in data symbol equalization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Real channel estimation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8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1817</TotalTime>
  <Words>2358</Words>
  <Application>Microsoft Office PowerPoint</Application>
  <PresentationFormat>On-screen Show (4:3)</PresentationFormat>
  <Paragraphs>562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 Unicode MS</vt:lpstr>
      <vt:lpstr>MS Gothic</vt:lpstr>
      <vt:lpstr>宋体</vt:lpstr>
      <vt:lpstr>Arial</vt:lpstr>
      <vt:lpstr>Times New Roman</vt:lpstr>
      <vt:lpstr>Office Theme</vt:lpstr>
      <vt:lpstr>Document</vt:lpstr>
      <vt:lpstr>Equation</vt:lpstr>
      <vt:lpstr>LTF Design for Uplink MU-MIMO</vt:lpstr>
      <vt:lpstr>Introduction</vt:lpstr>
      <vt:lpstr>Per-Stream Orthogonality using P-matrix</vt:lpstr>
      <vt:lpstr>Per-Stream Orthogonality using CSD</vt:lpstr>
      <vt:lpstr>Per-Stream Orthogonality using CSD (cont.)</vt:lpstr>
      <vt:lpstr>Proposed CSD values for UL MU-MIMO</vt:lpstr>
      <vt:lpstr>Cyclic Orthogonal Property of CSD</vt:lpstr>
      <vt:lpstr>CSD and PAPR</vt:lpstr>
      <vt:lpstr>Simulation Setup</vt:lpstr>
      <vt:lpstr>Simulation Setup (cont.)</vt:lpstr>
      <vt:lpstr>Performance with LTF P matrix masking (1/6)</vt:lpstr>
      <vt:lpstr>Performance with LTF P matrix masking (2/6)</vt:lpstr>
      <vt:lpstr>Performance with LTF P matrix masking (3/6)</vt:lpstr>
      <vt:lpstr>Performance with LTF P matrix masking (4/6)</vt:lpstr>
      <vt:lpstr>Performance with LTF P matrix masking (5/6)</vt:lpstr>
      <vt:lpstr>Performance with LTF P matrix masking (6/6)</vt:lpstr>
      <vt:lpstr>Conclusion</vt:lpstr>
      <vt:lpstr>Strawpoll</vt:lpstr>
      <vt:lpstr>References</vt:lpstr>
      <vt:lpstr>APPENDIX </vt:lpstr>
      <vt:lpstr>Appendix A: PAPR of LTF Symbols with P matrix Masking</vt:lpstr>
      <vt:lpstr>Appendix B:  Comparison between MRC and ZF de-spreading</vt:lpstr>
      <vt:lpstr>Appendix C:  Comparison of Regular CSD vs. Block CSD</vt:lpstr>
      <vt:lpstr>Appendix D: Time Domain Processing using Windowing (1/3)</vt:lpstr>
      <vt:lpstr>Appendix D: Time Domain Processing using Windowing (2/3)</vt:lpstr>
      <vt:lpstr>Appendix D: Time Domain Processing using Windowing (3/3)</vt:lpstr>
      <vt:lpstr>Appendix E: Residual Frequency/Phase Offset Compensation with P matrix masked LTF symbols</vt:lpstr>
      <vt:lpstr>Appendix E: Residual Frequency/Phase Offset Compensation with P matrix masked LTF symbols (cont.)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LTF Design for Uplink MU-MIMO</dc:title>
  <dc:creator>Daewon Lee</dc:creator>
  <cp:lastModifiedBy>Daewon Lee</cp:lastModifiedBy>
  <cp:revision>816</cp:revision>
  <cp:lastPrinted>1601-01-01T00:00:00Z</cp:lastPrinted>
  <dcterms:created xsi:type="dcterms:W3CDTF">2015-06-29T22:16:55Z</dcterms:created>
  <dcterms:modified xsi:type="dcterms:W3CDTF">2015-09-13T13:13:38Z</dcterms:modified>
</cp:coreProperties>
</file>