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11"/>
  </p:notesMasterIdLst>
  <p:handoutMasterIdLst>
    <p:handoutMasterId r:id="rId12"/>
  </p:handoutMasterIdLst>
  <p:sldIdLst>
    <p:sldId id="269" r:id="rId3"/>
    <p:sldId id="275" r:id="rId4"/>
    <p:sldId id="270" r:id="rId5"/>
    <p:sldId id="271" r:id="rId6"/>
    <p:sldId id="272" r:id="rId7"/>
    <p:sldId id="276" r:id="rId8"/>
    <p:sldId id="273" r:id="rId9"/>
    <p:sldId id="274" r:id="rId10"/>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F33CC"/>
    <a:srgbClr val="66FF99"/>
    <a:srgbClr val="FF9966"/>
    <a:srgbClr val="FF9933"/>
    <a:srgbClr val="FFFF00"/>
    <a:srgbClr val="66FF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47" autoAdjust="0"/>
    <p:restoredTop sz="86369" autoAdjust="0"/>
  </p:normalViewPr>
  <p:slideViewPr>
    <p:cSldViewPr>
      <p:cViewPr varScale="1">
        <p:scale>
          <a:sx n="74" d="100"/>
          <a:sy n="74" d="100"/>
        </p:scale>
        <p:origin x="636" y="54"/>
      </p:cViewPr>
      <p:guideLst>
        <p:guide orient="horz" pos="2160"/>
        <p:guide pos="2880"/>
      </p:guideLst>
    </p:cSldViewPr>
  </p:slideViewPr>
  <p:outlineViewPr>
    <p:cViewPr>
      <p:scale>
        <a:sx n="33" d="100"/>
        <a:sy n="33" d="100"/>
      </p:scale>
      <p:origin x="0" y="-1248"/>
    </p:cViewPr>
  </p:outlineViewPr>
  <p:notesTextViewPr>
    <p:cViewPr>
      <p:scale>
        <a:sx n="100" d="100"/>
        <a:sy n="100" d="100"/>
      </p:scale>
      <p:origin x="0" y="0"/>
    </p:cViewPr>
  </p:notesTextViewPr>
  <p:sorterViewPr>
    <p:cViewPr>
      <p:scale>
        <a:sx n="88" d="100"/>
        <a:sy n="88" d="100"/>
      </p:scale>
      <p:origin x="0" y="0"/>
    </p:cViewPr>
  </p:sorterViewPr>
  <p:notesViewPr>
    <p:cSldViewPr>
      <p:cViewPr>
        <p:scale>
          <a:sx n="100" d="100"/>
          <a:sy n="100" d="100"/>
        </p:scale>
        <p:origin x="-1992"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802.11-11/0051r2</a:t>
            </a:r>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2011</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Adrian Stephens, Intel Corporation</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51E267CA-6367-4A5F-96EB-5BE9D20F1C9F}"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536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8571869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802.11-11/0051r2</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2011</a:t>
            </a:r>
          </a:p>
        </p:txBody>
      </p:sp>
      <p:sp>
        <p:nvSpPr>
          <p:cNvPr id="4100"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Adrian Stephens, Intel Corporation</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1F3AA816-DCFA-4B5E-911C-AE469032600A}" type="slidenum">
              <a:rPr lang="en-US"/>
              <a:pPr>
                <a:defRPr/>
              </a:pPr>
              <a:t>‹#›</a:t>
            </a:fld>
            <a:endParaRPr lang="en-US"/>
          </a:p>
        </p:txBody>
      </p:sp>
      <p:sp>
        <p:nvSpPr>
          <p:cNvPr id="13320"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5949064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802.11-11/0051r2</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May 2011</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Adrian Stephens, Intel Corporation</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F9EA894F-3AD9-4EBD-AF26-72F615E904F2}" type="slidenum">
              <a:rPr lang="en-US" altLang="en-US" sz="1200" b="0" smtClean="0"/>
              <a:pPr/>
              <a:t>1</a:t>
            </a:fld>
            <a:endParaRPr lang="en-US" alt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06056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475E7D-A544-483C-A63C-146F2EDDF372}" type="slidenum">
              <a:rPr lang="en-US"/>
              <a:pPr>
                <a:defRPr/>
              </a:pPr>
              <a:t>‹#›</a:t>
            </a:fld>
            <a:endParaRPr lang="en-US"/>
          </a:p>
        </p:txBody>
      </p:sp>
    </p:spTree>
    <p:extLst>
      <p:ext uri="{BB962C8B-B14F-4D97-AF65-F5344CB8AC3E}">
        <p14:creationId xmlns:p14="http://schemas.microsoft.com/office/powerpoint/2010/main" val="682393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9D37CCC-6338-4383-843F-5C7103C6FA21}" type="slidenum">
              <a:rPr lang="en-US"/>
              <a:pPr>
                <a:defRPr/>
              </a:pPr>
              <a:t>‹#›</a:t>
            </a:fld>
            <a:endParaRPr lang="en-US"/>
          </a:p>
        </p:txBody>
      </p:sp>
    </p:spTree>
    <p:extLst>
      <p:ext uri="{BB962C8B-B14F-4D97-AF65-F5344CB8AC3E}">
        <p14:creationId xmlns:p14="http://schemas.microsoft.com/office/powerpoint/2010/main" val="3266737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39F86A0-0AAC-4B10-8D2D-DEDBC7030A8B}" type="slidenum">
              <a:rPr lang="en-US"/>
              <a:pPr>
                <a:defRPr/>
              </a:pPr>
              <a:t>‹#›</a:t>
            </a:fld>
            <a:endParaRPr lang="en-US"/>
          </a:p>
        </p:txBody>
      </p:sp>
    </p:spTree>
    <p:extLst>
      <p:ext uri="{BB962C8B-B14F-4D97-AF65-F5344CB8AC3E}">
        <p14:creationId xmlns:p14="http://schemas.microsoft.com/office/powerpoint/2010/main" val="34844999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0961C3D-7E2D-4CEE-89EC-26C17E0D4958}" type="slidenum">
              <a:rPr lang="en-US"/>
              <a:pPr>
                <a:defRPr/>
              </a:pPr>
              <a:t>‹#›</a:t>
            </a:fld>
            <a:endParaRPr lang="en-US"/>
          </a:p>
        </p:txBody>
      </p:sp>
    </p:spTree>
    <p:extLst>
      <p:ext uri="{BB962C8B-B14F-4D97-AF65-F5344CB8AC3E}">
        <p14:creationId xmlns:p14="http://schemas.microsoft.com/office/powerpoint/2010/main" val="14951143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AA0CC9F-57E1-4B58-924F-1C8CB01CC28B}" type="slidenum">
              <a:rPr lang="en-US"/>
              <a:pPr>
                <a:defRPr/>
              </a:pPr>
              <a:t>‹#›</a:t>
            </a:fld>
            <a:endParaRPr lang="en-US"/>
          </a:p>
        </p:txBody>
      </p:sp>
    </p:spTree>
    <p:extLst>
      <p:ext uri="{BB962C8B-B14F-4D97-AF65-F5344CB8AC3E}">
        <p14:creationId xmlns:p14="http://schemas.microsoft.com/office/powerpoint/2010/main" val="30275193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607779E4-86E2-46AE-BB29-9A0267F5D57C}" type="slidenum">
              <a:rPr lang="en-US"/>
              <a:pPr>
                <a:defRPr/>
              </a:pPr>
              <a:t>‹#›</a:t>
            </a:fld>
            <a:endParaRPr lang="en-US"/>
          </a:p>
        </p:txBody>
      </p:sp>
    </p:spTree>
    <p:extLst>
      <p:ext uri="{BB962C8B-B14F-4D97-AF65-F5344CB8AC3E}">
        <p14:creationId xmlns:p14="http://schemas.microsoft.com/office/powerpoint/2010/main" val="16163297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DA0F7CB7-A38B-4233-BF5A-A01690AABC3F}" type="slidenum">
              <a:rPr lang="en-US"/>
              <a:pPr>
                <a:defRPr/>
              </a:pPr>
              <a:t>‹#›</a:t>
            </a:fld>
            <a:endParaRPr lang="en-US"/>
          </a:p>
        </p:txBody>
      </p:sp>
    </p:spTree>
    <p:extLst>
      <p:ext uri="{BB962C8B-B14F-4D97-AF65-F5344CB8AC3E}">
        <p14:creationId xmlns:p14="http://schemas.microsoft.com/office/powerpoint/2010/main" val="4940632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97171344-B7BC-4CB2-8F17-5936E4C40530}" type="slidenum">
              <a:rPr lang="en-US"/>
              <a:pPr>
                <a:defRPr/>
              </a:pPr>
              <a:t>‹#›</a:t>
            </a:fld>
            <a:endParaRPr lang="en-US"/>
          </a:p>
        </p:txBody>
      </p:sp>
    </p:spTree>
    <p:extLst>
      <p:ext uri="{BB962C8B-B14F-4D97-AF65-F5344CB8AC3E}">
        <p14:creationId xmlns:p14="http://schemas.microsoft.com/office/powerpoint/2010/main" val="40296905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7" name="Slide Number Placeholder 5"/>
          <p:cNvSpPr>
            <a:spLocks noGrp="1"/>
          </p:cNvSpPr>
          <p:nvPr>
            <p:ph type="sldNum" sz="quarter" idx="12"/>
          </p:nvPr>
        </p:nvSpPr>
        <p:spPr/>
        <p:txBody>
          <a:bodyPr/>
          <a:lstStyle>
            <a:lvl1pPr>
              <a:defRPr/>
            </a:lvl1pPr>
          </a:lstStyle>
          <a:p>
            <a:pPr>
              <a:defRPr/>
            </a:pPr>
            <a:fld id="{47BDB0A1-B39B-4F2C-B38A-68ECF63F80C2}" type="slidenum">
              <a:rPr lang="en-US"/>
              <a:pPr>
                <a:defRPr/>
              </a:pPr>
              <a:t>‹#›</a:t>
            </a:fld>
            <a:endParaRPr lang="en-US"/>
          </a:p>
        </p:txBody>
      </p:sp>
    </p:spTree>
    <p:extLst>
      <p:ext uri="{BB962C8B-B14F-4D97-AF65-F5344CB8AC3E}">
        <p14:creationId xmlns:p14="http://schemas.microsoft.com/office/powerpoint/2010/main" val="8975328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9" name="Slide Number Placeholder 5"/>
          <p:cNvSpPr>
            <a:spLocks noGrp="1"/>
          </p:cNvSpPr>
          <p:nvPr>
            <p:ph type="sldNum" sz="quarter" idx="12"/>
          </p:nvPr>
        </p:nvSpPr>
        <p:spPr/>
        <p:txBody>
          <a:bodyPr/>
          <a:lstStyle>
            <a:lvl1pPr>
              <a:defRPr/>
            </a:lvl1pPr>
          </a:lstStyle>
          <a:p>
            <a:pPr>
              <a:defRPr/>
            </a:pPr>
            <a:fld id="{58A3ACE9-0E80-4170-91AC-76657E78212E}" type="slidenum">
              <a:rPr lang="en-US"/>
              <a:pPr>
                <a:defRPr/>
              </a:pPr>
              <a:t>‹#›</a:t>
            </a:fld>
            <a:endParaRPr lang="en-US"/>
          </a:p>
        </p:txBody>
      </p:sp>
    </p:spTree>
    <p:extLst>
      <p:ext uri="{BB962C8B-B14F-4D97-AF65-F5344CB8AC3E}">
        <p14:creationId xmlns:p14="http://schemas.microsoft.com/office/powerpoint/2010/main" val="31253122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5" name="Slide Number Placeholder 5"/>
          <p:cNvSpPr>
            <a:spLocks noGrp="1"/>
          </p:cNvSpPr>
          <p:nvPr>
            <p:ph type="sldNum" sz="quarter" idx="12"/>
          </p:nvPr>
        </p:nvSpPr>
        <p:spPr/>
        <p:txBody>
          <a:bodyPr/>
          <a:lstStyle>
            <a:lvl1pPr>
              <a:defRPr/>
            </a:lvl1pPr>
          </a:lstStyle>
          <a:p>
            <a:pPr>
              <a:defRPr/>
            </a:pPr>
            <a:fld id="{6627FD48-9774-4C1A-A910-CA457B5EAC49}" type="slidenum">
              <a:rPr lang="en-US"/>
              <a:pPr>
                <a:defRPr/>
              </a:pPr>
              <a:t>‹#›</a:t>
            </a:fld>
            <a:endParaRPr lang="en-US"/>
          </a:p>
        </p:txBody>
      </p:sp>
    </p:spTree>
    <p:extLst>
      <p:ext uri="{BB962C8B-B14F-4D97-AF65-F5344CB8AC3E}">
        <p14:creationId xmlns:p14="http://schemas.microsoft.com/office/powerpoint/2010/main" val="2610908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685800" y="609600"/>
            <a:ext cx="7856538"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3" y="333375"/>
            <a:ext cx="955675" cy="276225"/>
          </a:xfrm>
        </p:spPr>
        <p:txBody>
          <a:bodyPr/>
          <a:lstStyle>
            <a:lvl1pPr>
              <a:defRPr/>
            </a:lvl1pPr>
          </a:lstStyle>
          <a:p>
            <a:pPr>
              <a:defRPr/>
            </a:pPr>
            <a:r>
              <a:rPr lang="en-US" smtClean="0"/>
              <a:t>September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A2CC4D41-5DD7-4E30-AC49-D50706A72133}" type="slidenum">
              <a:rPr lang="en-US"/>
              <a:pPr>
                <a:defRPr/>
              </a:pPr>
              <a:t>‹#›</a:t>
            </a:fld>
            <a:endParaRPr lang="en-US"/>
          </a:p>
        </p:txBody>
      </p:sp>
    </p:spTree>
    <p:extLst>
      <p:ext uri="{BB962C8B-B14F-4D97-AF65-F5344CB8AC3E}">
        <p14:creationId xmlns:p14="http://schemas.microsoft.com/office/powerpoint/2010/main" val="301501526"/>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4" name="Slide Number Placeholder 5"/>
          <p:cNvSpPr>
            <a:spLocks noGrp="1"/>
          </p:cNvSpPr>
          <p:nvPr>
            <p:ph type="sldNum" sz="quarter" idx="12"/>
          </p:nvPr>
        </p:nvSpPr>
        <p:spPr/>
        <p:txBody>
          <a:bodyPr/>
          <a:lstStyle>
            <a:lvl1pPr>
              <a:defRPr/>
            </a:lvl1pPr>
          </a:lstStyle>
          <a:p>
            <a:pPr>
              <a:defRPr/>
            </a:pPr>
            <a:fld id="{61585C8D-116C-4743-BEA3-33A64415B40B}" type="slidenum">
              <a:rPr lang="en-US"/>
              <a:pPr>
                <a:defRPr/>
              </a:pPr>
              <a:t>‹#›</a:t>
            </a:fld>
            <a:endParaRPr lang="en-US"/>
          </a:p>
        </p:txBody>
      </p:sp>
    </p:spTree>
    <p:extLst>
      <p:ext uri="{BB962C8B-B14F-4D97-AF65-F5344CB8AC3E}">
        <p14:creationId xmlns:p14="http://schemas.microsoft.com/office/powerpoint/2010/main" val="2404488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7" name="Slide Number Placeholder 5"/>
          <p:cNvSpPr>
            <a:spLocks noGrp="1"/>
          </p:cNvSpPr>
          <p:nvPr>
            <p:ph type="sldNum" sz="quarter" idx="12"/>
          </p:nvPr>
        </p:nvSpPr>
        <p:spPr/>
        <p:txBody>
          <a:bodyPr/>
          <a:lstStyle>
            <a:lvl1pPr>
              <a:defRPr/>
            </a:lvl1pPr>
          </a:lstStyle>
          <a:p>
            <a:pPr>
              <a:defRPr/>
            </a:pPr>
            <a:fld id="{E22A5E08-57E3-44C9-A4E5-06B91071F2BB}" type="slidenum">
              <a:rPr lang="en-US"/>
              <a:pPr>
                <a:defRPr/>
              </a:pPr>
              <a:t>‹#›</a:t>
            </a:fld>
            <a:endParaRPr lang="en-US"/>
          </a:p>
        </p:txBody>
      </p:sp>
    </p:spTree>
    <p:extLst>
      <p:ext uri="{BB962C8B-B14F-4D97-AF65-F5344CB8AC3E}">
        <p14:creationId xmlns:p14="http://schemas.microsoft.com/office/powerpoint/2010/main" val="2715255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7" name="Slide Number Placeholder 5"/>
          <p:cNvSpPr>
            <a:spLocks noGrp="1"/>
          </p:cNvSpPr>
          <p:nvPr>
            <p:ph type="sldNum" sz="quarter" idx="12"/>
          </p:nvPr>
        </p:nvSpPr>
        <p:spPr/>
        <p:txBody>
          <a:bodyPr/>
          <a:lstStyle>
            <a:lvl1pPr>
              <a:defRPr/>
            </a:lvl1pPr>
          </a:lstStyle>
          <a:p>
            <a:pPr>
              <a:defRPr/>
            </a:pPr>
            <a:fld id="{A1CF1D8B-F07E-4611-9401-0D2A41764959}" type="slidenum">
              <a:rPr lang="en-US"/>
              <a:pPr>
                <a:defRPr/>
              </a:pPr>
              <a:t>‹#›</a:t>
            </a:fld>
            <a:endParaRPr lang="en-US"/>
          </a:p>
        </p:txBody>
      </p:sp>
    </p:spTree>
    <p:extLst>
      <p:ext uri="{BB962C8B-B14F-4D97-AF65-F5344CB8AC3E}">
        <p14:creationId xmlns:p14="http://schemas.microsoft.com/office/powerpoint/2010/main" val="28022418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13E0328A-8C48-4BEC-92CA-408BB6675548}" type="slidenum">
              <a:rPr lang="en-US"/>
              <a:pPr>
                <a:defRPr/>
              </a:pPr>
              <a:t>‹#›</a:t>
            </a:fld>
            <a:endParaRPr lang="en-US"/>
          </a:p>
        </p:txBody>
      </p:sp>
    </p:spTree>
    <p:extLst>
      <p:ext uri="{BB962C8B-B14F-4D97-AF65-F5344CB8AC3E}">
        <p14:creationId xmlns:p14="http://schemas.microsoft.com/office/powerpoint/2010/main" val="26829668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D79BEE1B-09D6-434E-8CC6-89E4D61141CE}" type="slidenum">
              <a:rPr lang="en-US"/>
              <a:pPr>
                <a:defRPr/>
              </a:pPr>
              <a:t>‹#›</a:t>
            </a:fld>
            <a:endParaRPr lang="en-US"/>
          </a:p>
        </p:txBody>
      </p:sp>
    </p:spTree>
    <p:extLst>
      <p:ext uri="{BB962C8B-B14F-4D97-AF65-F5344CB8AC3E}">
        <p14:creationId xmlns:p14="http://schemas.microsoft.com/office/powerpoint/2010/main" val="375632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112406D-5271-44DB-B262-41E621BA1671}" type="slidenum">
              <a:rPr lang="en-US"/>
              <a:pPr>
                <a:defRPr/>
              </a:pPr>
              <a:t>‹#›</a:t>
            </a:fld>
            <a:endParaRPr lang="en-US"/>
          </a:p>
        </p:txBody>
      </p:sp>
    </p:spTree>
    <p:extLst>
      <p:ext uri="{BB962C8B-B14F-4D97-AF65-F5344CB8AC3E}">
        <p14:creationId xmlns:p14="http://schemas.microsoft.com/office/powerpoint/2010/main" val="2814289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9110159-BA1C-461D-9FC8-B95B4D37F9A2}" type="slidenum">
              <a:rPr lang="en-US"/>
              <a:pPr>
                <a:defRPr/>
              </a:pPr>
              <a:t>‹#›</a:t>
            </a:fld>
            <a:endParaRPr lang="en-US"/>
          </a:p>
        </p:txBody>
      </p:sp>
    </p:spTree>
    <p:extLst>
      <p:ext uri="{BB962C8B-B14F-4D97-AF65-F5344CB8AC3E}">
        <p14:creationId xmlns:p14="http://schemas.microsoft.com/office/powerpoint/2010/main" val="3767922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EA52C147-3B06-4B8E-8F37-6F13F6AE0248}" type="slidenum">
              <a:rPr lang="en-US"/>
              <a:pPr>
                <a:defRPr/>
              </a:pPr>
              <a:t>‹#›</a:t>
            </a:fld>
            <a:endParaRPr lang="en-US"/>
          </a:p>
        </p:txBody>
      </p:sp>
    </p:spTree>
    <p:extLst>
      <p:ext uri="{BB962C8B-B14F-4D97-AF65-F5344CB8AC3E}">
        <p14:creationId xmlns:p14="http://schemas.microsoft.com/office/powerpoint/2010/main" val="2211290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E94FA7F6-6463-4826-902D-C8DC9B1B47B9}" type="slidenum">
              <a:rPr lang="en-US"/>
              <a:pPr>
                <a:defRPr/>
              </a:pPr>
              <a:t>‹#›</a:t>
            </a:fld>
            <a:endParaRPr lang="en-US"/>
          </a:p>
        </p:txBody>
      </p:sp>
    </p:spTree>
    <p:extLst>
      <p:ext uri="{BB962C8B-B14F-4D97-AF65-F5344CB8AC3E}">
        <p14:creationId xmlns:p14="http://schemas.microsoft.com/office/powerpoint/2010/main" val="1719667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3A844978-7147-450C-8B7F-54D726CF134F}" type="slidenum">
              <a:rPr lang="en-US"/>
              <a:pPr>
                <a:defRPr/>
              </a:pPr>
              <a:t>‹#›</a:t>
            </a:fld>
            <a:endParaRPr lang="en-US"/>
          </a:p>
        </p:txBody>
      </p:sp>
    </p:spTree>
    <p:extLst>
      <p:ext uri="{BB962C8B-B14F-4D97-AF65-F5344CB8AC3E}">
        <p14:creationId xmlns:p14="http://schemas.microsoft.com/office/powerpoint/2010/main" val="2113645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A78D484-2D6A-4479-93DD-F75D12990F1B}" type="slidenum">
              <a:rPr lang="en-US"/>
              <a:pPr>
                <a:defRPr/>
              </a:pPr>
              <a:t>‹#›</a:t>
            </a:fld>
            <a:endParaRPr lang="en-US"/>
          </a:p>
        </p:txBody>
      </p:sp>
    </p:spTree>
    <p:extLst>
      <p:ext uri="{BB962C8B-B14F-4D97-AF65-F5344CB8AC3E}">
        <p14:creationId xmlns:p14="http://schemas.microsoft.com/office/powerpoint/2010/main" val="2666221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5A45549-4940-4C57-B71F-999055781B9B}" type="slidenum">
              <a:rPr lang="en-US"/>
              <a:pPr>
                <a:defRPr/>
              </a:pPr>
              <a:t>‹#›</a:t>
            </a:fld>
            <a:endParaRPr lang="en-US"/>
          </a:p>
        </p:txBody>
      </p:sp>
    </p:spTree>
    <p:extLst>
      <p:ext uri="{BB962C8B-B14F-4D97-AF65-F5344CB8AC3E}">
        <p14:creationId xmlns:p14="http://schemas.microsoft.com/office/powerpoint/2010/main" val="779009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9302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smtClean="0"/>
              <a:t>September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Adrian Stephens, Intel Corporation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2B6A5D60-1B1D-4A8E-B1CA-EEFC2C85C531}"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smtClean="0"/>
              <a:t>doc.: IEEE </a:t>
            </a:r>
            <a:r>
              <a:rPr lang="en-US" sz="1800" dirty="0" smtClean="0"/>
              <a:t>802.11-15/1084r00</a:t>
            </a:r>
            <a:endParaRPr lang="en-US" sz="1800"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dirty="0"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5375" r:id="rId1"/>
    <p:sldLayoutId id="2147485398" r:id="rId2"/>
    <p:sldLayoutId id="2147485376" r:id="rId3"/>
    <p:sldLayoutId id="2147485377" r:id="rId4"/>
    <p:sldLayoutId id="2147485378" r:id="rId5"/>
    <p:sldLayoutId id="2147485379" r:id="rId6"/>
    <p:sldLayoutId id="2147485380" r:id="rId7"/>
    <p:sldLayoutId id="2147485381" r:id="rId8"/>
    <p:sldLayoutId id="2147485382" r:id="rId9"/>
    <p:sldLayoutId id="2147485383" r:id="rId10"/>
    <p:sldLayoutId id="2147485384" r:id="rId11"/>
    <p:sldLayoutId id="2147485385" r:id="rId12"/>
    <p:sldLayoutId id="2147485386" r:id="rId1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September 2015</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Adrian Stephens, Intel Corporation</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E8968DA-ED88-4778-A81F-FFBF50AC087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387" r:id="rId1"/>
    <p:sldLayoutId id="2147485388" r:id="rId2"/>
    <p:sldLayoutId id="2147485389" r:id="rId3"/>
    <p:sldLayoutId id="2147485390" r:id="rId4"/>
    <p:sldLayoutId id="2147485391" r:id="rId5"/>
    <p:sldLayoutId id="2147485392" r:id="rId6"/>
    <p:sldLayoutId id="2147485393" r:id="rId7"/>
    <p:sldLayoutId id="2147485394" r:id="rId8"/>
    <p:sldLayoutId id="2147485395" r:id="rId9"/>
    <p:sldLayoutId id="2147485396" r:id="rId10"/>
    <p:sldLayoutId id="214748539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15/11-15-0502-01-0000-communication-from-sasb-re-802-11ah.doc" TargetMode="External"/><Relationship Id="rId2" Type="http://schemas.openxmlformats.org/officeDocument/2006/relationships/hyperlink" Target="https://mentor.ieee.org/802.11/dcn/15/11-15-0260-03-0000-communication-from-patcom-re-802-11ah.pdf" TargetMode="External"/><Relationship Id="rId1" Type="http://schemas.openxmlformats.org/officeDocument/2006/relationships/slideLayout" Target="../slideLayouts/slideLayout2.xml"/><Relationship Id="rId5" Type="http://schemas.openxmlformats.org/officeDocument/2006/relationships/hyperlink" Target="https://mentor.ieee.org/802.11/dcn/15/11-15-1026-00-0000-communication-to-patcom-related-to-802-11ah.pdf" TargetMode="External"/><Relationship Id="rId4" Type="http://schemas.openxmlformats.org/officeDocument/2006/relationships/hyperlink" Target="https://mentor.ieee.org/802.11/dcn/15/11-15-0591-00-0000-answers-to-some-possible-ip-questions.do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2015</a:t>
            </a:r>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Adrian Stephens, Intel Corporation</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67F51EA9-F086-4576-B81F-E7A6B7E34FCF}" type="slidenum">
              <a:rPr lang="en-US" altLang="en-US" sz="1200" b="0" smtClean="0"/>
              <a:pPr>
                <a:spcBef>
                  <a:spcPct val="0"/>
                </a:spcBef>
                <a:buFontTx/>
                <a:buNone/>
              </a:pPr>
              <a:t>1</a:t>
            </a:fld>
            <a:endParaRPr lang="en-US" altLang="en-US" sz="1200" b="0" smtClean="0"/>
          </a:p>
        </p:txBody>
      </p:sp>
      <p:sp>
        <p:nvSpPr>
          <p:cNvPr id="6149" name="Rectangle 2"/>
          <p:cNvSpPr>
            <a:spLocks noGrp="1" noChangeArrowheads="1"/>
          </p:cNvSpPr>
          <p:nvPr>
            <p:ph type="title"/>
          </p:nvPr>
        </p:nvSpPr>
        <p:spPr>
          <a:noFill/>
        </p:spPr>
        <p:txBody>
          <a:bodyPr/>
          <a:lstStyle/>
          <a:p>
            <a:r>
              <a:rPr lang="en-US" altLang="en-US" sz="2800" dirty="0" smtClean="0"/>
              <a:t>802.11WG Chair comments to </a:t>
            </a:r>
            <a:r>
              <a:rPr lang="en-US" altLang="en-US" sz="2800" dirty="0" err="1" smtClean="0"/>
              <a:t>TGah</a:t>
            </a:r>
            <a:endParaRPr lang="en-US" altLang="en-US" dirty="0" smtClean="0"/>
          </a:p>
        </p:txBody>
      </p:sp>
      <p:sp>
        <p:nvSpPr>
          <p:cNvPr id="6150"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2015-09-13</a:t>
            </a:r>
            <a:endParaRPr lang="en-US" altLang="en-US" sz="2000" b="0" dirty="0" smtClean="0"/>
          </a:p>
        </p:txBody>
      </p:sp>
      <p:graphicFrame>
        <p:nvGraphicFramePr>
          <p:cNvPr id="6151" name="Object 11"/>
          <p:cNvGraphicFramePr>
            <a:graphicFrameLocks noChangeAspect="1"/>
          </p:cNvGraphicFramePr>
          <p:nvPr/>
        </p:nvGraphicFramePr>
        <p:xfrm>
          <a:off x="523875" y="2276475"/>
          <a:ext cx="7772400" cy="2609850"/>
        </p:xfrm>
        <a:graphic>
          <a:graphicData uri="http://schemas.openxmlformats.org/presentationml/2006/ole">
            <mc:AlternateContent xmlns:mc="http://schemas.openxmlformats.org/markup-compatibility/2006">
              <mc:Choice xmlns:v="urn:schemas-microsoft-com:vml" Requires="v">
                <p:oleObj spid="_x0000_s6172" name="Document" r:id="rId4" imgW="8268188" imgH="2779267" progId="Word.Document.8">
                  <p:embed/>
                </p:oleObj>
              </mc:Choice>
              <mc:Fallback>
                <p:oleObj name="Document" r:id="rId4" imgW="8268188" imgH="2779267"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3875" y="2276475"/>
                        <a:ext cx="7772400" cy="2609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Abstract</a:t>
            </a:r>
            <a:endParaRPr lang="en-GB" dirty="0"/>
          </a:p>
        </p:txBody>
      </p:sp>
      <p:sp>
        <p:nvSpPr>
          <p:cNvPr id="3" name="Content Placeholder 2"/>
          <p:cNvSpPr>
            <a:spLocks noGrp="1"/>
          </p:cNvSpPr>
          <p:nvPr>
            <p:ph idx="1"/>
          </p:nvPr>
        </p:nvSpPr>
        <p:spPr/>
        <p:txBody>
          <a:bodyPr/>
          <a:lstStyle/>
          <a:p>
            <a:r>
              <a:rPr lang="en-GB" dirty="0" smtClean="0"/>
              <a:t>This submission is intended to be presented to </a:t>
            </a:r>
            <a:r>
              <a:rPr lang="en-GB" dirty="0" err="1" smtClean="0"/>
              <a:t>TGah</a:t>
            </a:r>
            <a:r>
              <a:rPr lang="en-GB" dirty="0" smtClean="0"/>
              <a:t> at the start of their next F2F time-slot to give advice on the conduct of their current business. </a:t>
            </a:r>
            <a:endParaRPr lang="en-GB" dirty="0"/>
          </a:p>
        </p:txBody>
      </p:sp>
      <p:sp>
        <p:nvSpPr>
          <p:cNvPr id="4" name="Date Placeholder 3"/>
          <p:cNvSpPr>
            <a:spLocks noGrp="1"/>
          </p:cNvSpPr>
          <p:nvPr>
            <p:ph type="dt" sz="half" idx="10"/>
          </p:nvPr>
        </p:nvSpPr>
        <p:spPr/>
        <p:txBody>
          <a:body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2CC4D41-5DD7-4E30-AC49-D50706A72133}" type="slidenum">
              <a:rPr lang="en-US" smtClean="0"/>
              <a:pPr>
                <a:defRPr/>
              </a:pPr>
              <a:t>2</a:t>
            </a:fld>
            <a:endParaRPr lang="en-US"/>
          </a:p>
        </p:txBody>
      </p:sp>
    </p:spTree>
    <p:extLst>
      <p:ext uri="{BB962C8B-B14F-4D97-AF65-F5344CB8AC3E}">
        <p14:creationId xmlns:p14="http://schemas.microsoft.com/office/powerpoint/2010/main" val="10588524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GB" dirty="0" smtClean="0"/>
              <a:t>Recent History of </a:t>
            </a:r>
            <a:r>
              <a:rPr lang="en-GB" dirty="0" err="1" smtClean="0"/>
              <a:t>TGah</a:t>
            </a:r>
            <a:endParaRPr lang="en-GB" dirty="0"/>
          </a:p>
        </p:txBody>
      </p:sp>
      <p:sp>
        <p:nvSpPr>
          <p:cNvPr id="3" name="Content Placeholder 2"/>
          <p:cNvSpPr>
            <a:spLocks noGrp="1"/>
          </p:cNvSpPr>
          <p:nvPr>
            <p:ph idx="1"/>
          </p:nvPr>
        </p:nvSpPr>
        <p:spPr>
          <a:xfrm>
            <a:off x="703912" y="1219200"/>
            <a:ext cx="7772400" cy="5105400"/>
          </a:xfrm>
        </p:spPr>
        <p:txBody>
          <a:bodyPr/>
          <a:lstStyle/>
          <a:p>
            <a:r>
              <a:rPr lang="en-GB" sz="1800" dirty="0"/>
              <a:t>Qualcomm has asserted that it owns essential IP in </a:t>
            </a:r>
            <a:r>
              <a:rPr lang="en-GB" sz="1800" dirty="0" err="1"/>
              <a:t>TGah</a:t>
            </a:r>
            <a:r>
              <a:rPr lang="en-GB" sz="1800" dirty="0"/>
              <a:t> [R1]. </a:t>
            </a:r>
            <a:r>
              <a:rPr lang="en-GB" sz="1800" dirty="0" smtClean="0"/>
              <a:t>The letter was sent to </a:t>
            </a:r>
            <a:r>
              <a:rPr lang="en-GB" sz="1800" dirty="0" err="1" smtClean="0"/>
              <a:t>PatCom</a:t>
            </a:r>
            <a:r>
              <a:rPr lang="en-GB" sz="1800" dirty="0" smtClean="0"/>
              <a:t> on 2013-12-23, and an update on 2014-12-03.</a:t>
            </a:r>
          </a:p>
          <a:p>
            <a:r>
              <a:rPr lang="en-GB" sz="1800" dirty="0" smtClean="0"/>
              <a:t>The WG Chair asked Qualcomm to provide an </a:t>
            </a:r>
            <a:r>
              <a:rPr lang="en-GB" sz="1800" dirty="0" err="1" smtClean="0"/>
              <a:t>LoA</a:t>
            </a:r>
            <a:r>
              <a:rPr lang="en-GB" sz="1800" dirty="0" smtClean="0"/>
              <a:t> related to </a:t>
            </a:r>
            <a:r>
              <a:rPr lang="en-GB" sz="1800" dirty="0" err="1" smtClean="0"/>
              <a:t>TGah</a:t>
            </a:r>
            <a:r>
              <a:rPr lang="en-GB" sz="1800" dirty="0" smtClean="0"/>
              <a:t> on 3 occasions (2014-01-10, 2014-08-12, 2014-11-13).</a:t>
            </a:r>
          </a:p>
          <a:p>
            <a:r>
              <a:rPr lang="en-GB" sz="1800" dirty="0" smtClean="0"/>
              <a:t>No letter of assurance (</a:t>
            </a:r>
            <a:r>
              <a:rPr lang="en-GB" sz="1800" dirty="0" err="1" smtClean="0"/>
              <a:t>LoA</a:t>
            </a:r>
            <a:r>
              <a:rPr lang="en-GB" sz="1800" dirty="0" smtClean="0"/>
              <a:t>) from Qualcomm related to </a:t>
            </a:r>
            <a:r>
              <a:rPr lang="en-GB" sz="1800" dirty="0" err="1" smtClean="0"/>
              <a:t>TGah</a:t>
            </a:r>
            <a:r>
              <a:rPr lang="en-GB" sz="1800" dirty="0" smtClean="0"/>
              <a:t> has (at the time of writing) been accepted by IEEE-SA.</a:t>
            </a:r>
          </a:p>
          <a:p>
            <a:r>
              <a:rPr lang="en-GB" sz="1800" dirty="0" err="1" smtClean="0"/>
              <a:t>TGah</a:t>
            </a:r>
            <a:r>
              <a:rPr lang="en-GB" sz="1800" dirty="0" smtClean="0"/>
              <a:t> asked IEEE-SA for advice on how to proceed, and IEEE-SA provided a response [R2].</a:t>
            </a:r>
          </a:p>
          <a:p>
            <a:r>
              <a:rPr lang="en-GB" sz="1800" dirty="0" smtClean="0"/>
              <a:t>There are a small number of comments related to IP for which a resolution has not been agreed.</a:t>
            </a:r>
          </a:p>
          <a:p>
            <a:r>
              <a:rPr lang="en-GB" sz="1800" dirty="0" err="1" smtClean="0"/>
              <a:t>TGah</a:t>
            </a:r>
            <a:r>
              <a:rPr lang="en-GB" sz="1800" dirty="0" smtClean="0"/>
              <a:t> is currently “near the end” of working group letter ballot.</a:t>
            </a:r>
          </a:p>
          <a:p>
            <a:pPr lvl="1"/>
            <a:r>
              <a:rPr lang="en-GB" sz="1600" dirty="0" smtClean="0"/>
              <a:t>95 % approval (255 Y, 11 N, 17 A, 2 Invalid) on the question “Should P802.11ah D5.0 proceed to sponsor ballot”</a:t>
            </a:r>
          </a:p>
          <a:p>
            <a:r>
              <a:rPr lang="en-GB" sz="1800" dirty="0" err="1" smtClean="0"/>
              <a:t>TGah</a:t>
            </a:r>
            <a:r>
              <a:rPr lang="en-GB" sz="1800" dirty="0" smtClean="0"/>
              <a:t> made no visible progress towards resolving these comments in the July 2015 session</a:t>
            </a:r>
            <a:r>
              <a:rPr lang="en-GB" sz="1800" dirty="0" smtClean="0"/>
              <a:t>.</a:t>
            </a:r>
          </a:p>
          <a:p>
            <a:r>
              <a:rPr lang="en-GB" sz="1800" dirty="0" smtClean="0"/>
              <a:t>Qualcomm sent a letter to </a:t>
            </a:r>
            <a:r>
              <a:rPr lang="en-GB" sz="1800" dirty="0" err="1" smtClean="0"/>
              <a:t>PatCom</a:t>
            </a:r>
            <a:r>
              <a:rPr lang="en-GB" sz="1800" dirty="0" smtClean="0"/>
              <a:t> [R4] indicating that the cited claimed essential IP was covered by an existing </a:t>
            </a:r>
            <a:r>
              <a:rPr lang="en-GB" sz="1800" dirty="0" err="1" smtClean="0"/>
              <a:t>LoA</a:t>
            </a:r>
            <a:r>
              <a:rPr lang="en-GB" sz="1800" dirty="0" smtClean="0"/>
              <a:t>.</a:t>
            </a:r>
            <a:endParaRPr lang="en-GB" sz="1800" dirty="0"/>
          </a:p>
        </p:txBody>
      </p:sp>
      <p:sp>
        <p:nvSpPr>
          <p:cNvPr id="4" name="Date Placeholder 3"/>
          <p:cNvSpPr>
            <a:spLocks noGrp="1"/>
          </p:cNvSpPr>
          <p:nvPr>
            <p:ph type="dt" sz="half" idx="10"/>
          </p:nvPr>
        </p:nvSpPr>
        <p:spPr/>
        <p:txBody>
          <a:body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2CC4D41-5DD7-4E30-AC49-D50706A72133}" type="slidenum">
              <a:rPr lang="en-US" smtClean="0"/>
              <a:pPr>
                <a:defRPr/>
              </a:pPr>
              <a:t>3</a:t>
            </a:fld>
            <a:endParaRPr lang="en-US"/>
          </a:p>
        </p:txBody>
      </p:sp>
    </p:spTree>
    <p:extLst>
      <p:ext uri="{BB962C8B-B14F-4D97-AF65-F5344CB8AC3E}">
        <p14:creationId xmlns:p14="http://schemas.microsoft.com/office/powerpoint/2010/main" val="13235189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57200"/>
          </a:xfrm>
        </p:spPr>
        <p:txBody>
          <a:bodyPr/>
          <a:lstStyle/>
          <a:p>
            <a:r>
              <a:rPr lang="en-GB" dirty="0" smtClean="0"/>
              <a:t>What are the options?</a:t>
            </a:r>
            <a:endParaRPr lang="en-GB" dirty="0"/>
          </a:p>
        </p:txBody>
      </p:sp>
      <p:sp>
        <p:nvSpPr>
          <p:cNvPr id="3" name="Content Placeholder 2"/>
          <p:cNvSpPr>
            <a:spLocks noGrp="1"/>
          </p:cNvSpPr>
          <p:nvPr>
            <p:ph idx="1"/>
          </p:nvPr>
        </p:nvSpPr>
        <p:spPr>
          <a:xfrm>
            <a:off x="748868" y="1752600"/>
            <a:ext cx="7772400" cy="4648200"/>
          </a:xfrm>
        </p:spPr>
        <p:txBody>
          <a:bodyPr/>
          <a:lstStyle/>
          <a:p>
            <a:r>
              <a:rPr lang="en-GB" sz="2000" dirty="0" smtClean="0"/>
              <a:t>Given </a:t>
            </a:r>
            <a:r>
              <a:rPr lang="en-GB" sz="2000" dirty="0" err="1" smtClean="0"/>
              <a:t>TGah</a:t>
            </a:r>
            <a:r>
              <a:rPr lang="en-GB" sz="2000" dirty="0" smtClean="0"/>
              <a:t> has 95% approval,  can’t we just go ahead?</a:t>
            </a:r>
          </a:p>
          <a:p>
            <a:pPr lvl="1"/>
            <a:r>
              <a:rPr lang="en-GB" sz="1800" dirty="0" smtClean="0"/>
              <a:t>No.  There are two steps that need 75% approval:  resolution of the comments; and approval of a report to the EC.  We need consensus (defined as 75% support) or the project cannot proceed.</a:t>
            </a:r>
          </a:p>
          <a:p>
            <a:r>
              <a:rPr lang="en-GB" sz="2000" dirty="0" smtClean="0"/>
              <a:t>Do these particular comments need to be resolved?</a:t>
            </a:r>
          </a:p>
          <a:p>
            <a:pPr lvl="1"/>
            <a:r>
              <a:rPr lang="en-GB" sz="1800" dirty="0" smtClean="0"/>
              <a:t>Yes. All comments must be resolved (i.e., a resolution approved) and then circulated in a re-circulation ballot.</a:t>
            </a:r>
          </a:p>
          <a:p>
            <a:r>
              <a:rPr lang="en-GB" sz="2000" dirty="0" smtClean="0"/>
              <a:t>Does </a:t>
            </a:r>
            <a:r>
              <a:rPr lang="en-GB" sz="2000" dirty="0" err="1" smtClean="0"/>
              <a:t>TGah</a:t>
            </a:r>
            <a:r>
              <a:rPr lang="en-GB" sz="2000" dirty="0" smtClean="0"/>
              <a:t> need to write the resolutions?</a:t>
            </a:r>
          </a:p>
          <a:p>
            <a:pPr lvl="1"/>
            <a:r>
              <a:rPr lang="en-GB" sz="1800" dirty="0" smtClean="0"/>
              <a:t>Well,  the WG could,  as a group,  approve resolutions to the comments either in plenary session,  or by an electronic ballot.  But that is really “playing games” with process.   We can assume those with an informed opinion are in </a:t>
            </a:r>
            <a:r>
              <a:rPr lang="en-GB" sz="1800" dirty="0" err="1" smtClean="0"/>
              <a:t>TGah</a:t>
            </a:r>
            <a:r>
              <a:rPr lang="en-GB" sz="1800" dirty="0" smtClean="0"/>
              <a:t>,  so that is where the decision should be made.</a:t>
            </a:r>
          </a:p>
          <a:p>
            <a:pPr lvl="2"/>
            <a:r>
              <a:rPr lang="en-GB" sz="1600" dirty="0" smtClean="0"/>
              <a:t>This does not limit the ability of a WG member to bring an individual motion in the WG on this topic.  Whether the WG chooses to consider such a motion would be determined during approval of the WG agenda.</a:t>
            </a:r>
            <a:endParaRPr lang="en-GB" sz="1600" dirty="0"/>
          </a:p>
        </p:txBody>
      </p:sp>
      <p:sp>
        <p:nvSpPr>
          <p:cNvPr id="4" name="Date Placeholder 3"/>
          <p:cNvSpPr>
            <a:spLocks noGrp="1"/>
          </p:cNvSpPr>
          <p:nvPr>
            <p:ph type="dt" sz="half" idx="10"/>
          </p:nvPr>
        </p:nvSpPr>
        <p:spPr/>
        <p:txBody>
          <a:body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2CC4D41-5DD7-4E30-AC49-D50706A72133}" type="slidenum">
              <a:rPr lang="en-US" smtClean="0"/>
              <a:pPr>
                <a:defRPr/>
              </a:pPr>
              <a:t>4</a:t>
            </a:fld>
            <a:endParaRPr lang="en-US"/>
          </a:p>
        </p:txBody>
      </p:sp>
    </p:spTree>
    <p:extLst>
      <p:ext uri="{BB962C8B-B14F-4D97-AF65-F5344CB8AC3E}">
        <p14:creationId xmlns:p14="http://schemas.microsoft.com/office/powerpoint/2010/main" val="18500207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GB" dirty="0" smtClean="0"/>
              <a:t>What are the options – 2</a:t>
            </a:r>
            <a:endParaRPr lang="en-GB" dirty="0"/>
          </a:p>
        </p:txBody>
      </p:sp>
      <p:sp>
        <p:nvSpPr>
          <p:cNvPr id="3" name="Content Placeholder 2"/>
          <p:cNvSpPr>
            <a:spLocks noGrp="1"/>
          </p:cNvSpPr>
          <p:nvPr>
            <p:ph idx="1"/>
          </p:nvPr>
        </p:nvSpPr>
        <p:spPr>
          <a:xfrm>
            <a:off x="685800" y="1371600"/>
            <a:ext cx="7772400" cy="4495800"/>
          </a:xfrm>
        </p:spPr>
        <p:txBody>
          <a:bodyPr/>
          <a:lstStyle/>
          <a:p>
            <a:r>
              <a:rPr lang="en-GB" dirty="0" smtClean="0"/>
              <a:t>What might happen if we can’t reach consensus in </a:t>
            </a:r>
            <a:r>
              <a:rPr lang="en-GB" dirty="0" err="1" smtClean="0"/>
              <a:t>TGah</a:t>
            </a:r>
            <a:r>
              <a:rPr lang="en-GB" dirty="0" smtClean="0"/>
              <a:t>?</a:t>
            </a:r>
          </a:p>
          <a:p>
            <a:pPr lvl="1"/>
            <a:r>
              <a:rPr lang="en-GB" dirty="0" smtClean="0"/>
              <a:t>Eventually the PAR will expire (Dec 2016).   At that point the project is cancelled with immediate effect.</a:t>
            </a:r>
          </a:p>
          <a:p>
            <a:pPr lvl="1"/>
            <a:r>
              <a:rPr lang="en-GB" dirty="0" smtClean="0"/>
              <a:t>Delaying the project has an editorial impact and might have a technical impact on subsequent projects.</a:t>
            </a:r>
          </a:p>
          <a:p>
            <a:pPr lvl="1"/>
            <a:r>
              <a:rPr lang="en-GB" dirty="0" smtClean="0"/>
              <a:t>The group could choose to rescind the PAR.  This requires a 75% vote (this requirement comes from the 802.11 OM).</a:t>
            </a:r>
          </a:p>
          <a:p>
            <a:r>
              <a:rPr lang="en-GB" dirty="0" smtClean="0"/>
              <a:t>Can we ask IEEE-SA for more advice?</a:t>
            </a:r>
          </a:p>
          <a:p>
            <a:pPr lvl="1"/>
            <a:r>
              <a:rPr lang="en-GB" dirty="0" smtClean="0"/>
              <a:t>We have already asked for advice.  All IEEE-SA can do it point to and clarify its rules.  It cannot offer other advice or bind what its committees will decide at some future time.</a:t>
            </a:r>
            <a:endParaRPr lang="en-GB" dirty="0"/>
          </a:p>
        </p:txBody>
      </p:sp>
      <p:sp>
        <p:nvSpPr>
          <p:cNvPr id="4" name="Date Placeholder 3"/>
          <p:cNvSpPr>
            <a:spLocks noGrp="1"/>
          </p:cNvSpPr>
          <p:nvPr>
            <p:ph type="dt" sz="half" idx="10"/>
          </p:nvPr>
        </p:nvSpPr>
        <p:spPr/>
        <p:txBody>
          <a:body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2CC4D41-5DD7-4E30-AC49-D50706A72133}" type="slidenum">
              <a:rPr lang="en-US" smtClean="0"/>
              <a:pPr>
                <a:defRPr/>
              </a:pPr>
              <a:t>5</a:t>
            </a:fld>
            <a:endParaRPr lang="en-US"/>
          </a:p>
        </p:txBody>
      </p:sp>
    </p:spTree>
    <p:extLst>
      <p:ext uri="{BB962C8B-B14F-4D97-AF65-F5344CB8AC3E}">
        <p14:creationId xmlns:p14="http://schemas.microsoft.com/office/powerpoint/2010/main" val="18470935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7387"/>
          </a:xfrm>
        </p:spPr>
        <p:txBody>
          <a:bodyPr/>
          <a:lstStyle/>
          <a:p>
            <a:r>
              <a:rPr lang="en-GB" dirty="0" smtClean="0"/>
              <a:t>How do we generally resolve conflict?</a:t>
            </a:r>
            <a:endParaRPr lang="en-GB" dirty="0"/>
          </a:p>
        </p:txBody>
      </p:sp>
      <p:sp>
        <p:nvSpPr>
          <p:cNvPr id="3" name="Content Placeholder 2"/>
          <p:cNvSpPr>
            <a:spLocks noGrp="1"/>
          </p:cNvSpPr>
          <p:nvPr>
            <p:ph idx="1"/>
          </p:nvPr>
        </p:nvSpPr>
        <p:spPr>
          <a:xfrm>
            <a:off x="685800" y="1600200"/>
            <a:ext cx="7772400" cy="4343400"/>
          </a:xfrm>
        </p:spPr>
        <p:txBody>
          <a:bodyPr/>
          <a:lstStyle/>
          <a:p>
            <a:r>
              <a:rPr lang="en-GB" dirty="0" smtClean="0"/>
              <a:t>“Agree on a compromise”</a:t>
            </a:r>
          </a:p>
          <a:p>
            <a:pPr lvl="1"/>
            <a:r>
              <a:rPr lang="en-GB" dirty="0" smtClean="0"/>
              <a:t>The principals of the two sides agree it is in their best interests to find a mutually acceptable resolution.  </a:t>
            </a:r>
          </a:p>
          <a:p>
            <a:pPr lvl="1"/>
            <a:r>
              <a:rPr lang="en-GB" dirty="0" smtClean="0"/>
              <a:t>They sit down and work out their differences in private and then bring a consensus proposal for consideration by the TG.</a:t>
            </a:r>
          </a:p>
          <a:p>
            <a:pPr lvl="2"/>
            <a:r>
              <a:rPr lang="en-GB" dirty="0" smtClean="0"/>
              <a:t>Rooms might be available for such “caucus” activities as a meeting, but no guarantees.</a:t>
            </a:r>
          </a:p>
          <a:p>
            <a:r>
              <a:rPr lang="en-GB" dirty="0" smtClean="0"/>
              <a:t>“Show of strength”</a:t>
            </a:r>
          </a:p>
          <a:p>
            <a:pPr lvl="1"/>
            <a:r>
              <a:rPr lang="en-GB" dirty="0" smtClean="0"/>
              <a:t>The two sides engage in debate with the hope of convincing those “in the middle ground”.  The two sides build voting strength.  WG attendance and voter numbers increase.</a:t>
            </a:r>
          </a:p>
          <a:p>
            <a:pPr lvl="1"/>
            <a:r>
              <a:rPr lang="en-GB" dirty="0" smtClean="0"/>
              <a:t>This is a slow process over multiple WG sessions.</a:t>
            </a:r>
          </a:p>
          <a:p>
            <a:pPr lvl="1"/>
            <a:r>
              <a:rPr lang="en-GB" dirty="0" smtClean="0"/>
              <a:t>Experience tells me that creating “losers” is bad for future progress.</a:t>
            </a:r>
          </a:p>
        </p:txBody>
      </p:sp>
      <p:sp>
        <p:nvSpPr>
          <p:cNvPr id="4" name="Date Placeholder 3"/>
          <p:cNvSpPr>
            <a:spLocks noGrp="1"/>
          </p:cNvSpPr>
          <p:nvPr>
            <p:ph type="dt" sz="half" idx="10"/>
          </p:nvPr>
        </p:nvSpPr>
        <p:spPr/>
        <p:txBody>
          <a:body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2CC4D41-5DD7-4E30-AC49-D50706A72133}" type="slidenum">
              <a:rPr lang="en-US" smtClean="0"/>
              <a:pPr>
                <a:defRPr/>
              </a:pPr>
              <a:t>6</a:t>
            </a:fld>
            <a:endParaRPr lang="en-US"/>
          </a:p>
        </p:txBody>
      </p:sp>
    </p:spTree>
    <p:extLst>
      <p:ext uri="{BB962C8B-B14F-4D97-AF65-F5344CB8AC3E}">
        <p14:creationId xmlns:p14="http://schemas.microsoft.com/office/powerpoint/2010/main" val="7039719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GB" dirty="0" smtClean="0"/>
              <a:t>Process in </a:t>
            </a:r>
            <a:r>
              <a:rPr lang="en-GB" dirty="0" err="1" smtClean="0"/>
              <a:t>TGah</a:t>
            </a:r>
            <a:endParaRPr lang="en-GB" dirty="0"/>
          </a:p>
        </p:txBody>
      </p:sp>
      <p:sp>
        <p:nvSpPr>
          <p:cNvPr id="3" name="Content Placeholder 2"/>
          <p:cNvSpPr>
            <a:spLocks noGrp="1"/>
          </p:cNvSpPr>
          <p:nvPr>
            <p:ph idx="1"/>
          </p:nvPr>
        </p:nvSpPr>
        <p:spPr>
          <a:xfrm>
            <a:off x="676564" y="1371600"/>
            <a:ext cx="7772400" cy="5029200"/>
          </a:xfrm>
        </p:spPr>
        <p:txBody>
          <a:bodyPr/>
          <a:lstStyle/>
          <a:p>
            <a:r>
              <a:rPr lang="en-GB" dirty="0" smtClean="0"/>
              <a:t>A member of the WG executive will sit on the top table to advise the TG chair during any slot in which resolution of these comments is on the agenda.</a:t>
            </a:r>
          </a:p>
          <a:p>
            <a:pPr lvl="1"/>
            <a:r>
              <a:rPr lang="en-GB" dirty="0" smtClean="0"/>
              <a:t>Role is advisory.  That person will not participate in debate.</a:t>
            </a:r>
          </a:p>
          <a:p>
            <a:r>
              <a:rPr lang="en-GB" dirty="0" smtClean="0"/>
              <a:t>Members are reminded to adhere to the IEEE-SA patent policy.  Some relevant points from the FAQ are shown in [R3].</a:t>
            </a:r>
          </a:p>
          <a:p>
            <a:r>
              <a:rPr lang="en-GB" dirty="0" smtClean="0"/>
              <a:t>Members are reminded to address the specific issues raised in the comments in debate.</a:t>
            </a:r>
          </a:p>
          <a:p>
            <a:r>
              <a:rPr lang="en-GB" dirty="0" smtClean="0"/>
              <a:t>If debate looks like it might become “heated”, the chair will enforce strict rules of etiquette for debate (determining who has the floor,  how many times people can talk).</a:t>
            </a:r>
            <a:endParaRPr lang="en-GB" dirty="0"/>
          </a:p>
        </p:txBody>
      </p:sp>
      <p:sp>
        <p:nvSpPr>
          <p:cNvPr id="4" name="Date Placeholder 3"/>
          <p:cNvSpPr>
            <a:spLocks noGrp="1"/>
          </p:cNvSpPr>
          <p:nvPr>
            <p:ph type="dt" sz="half" idx="10"/>
          </p:nvPr>
        </p:nvSpPr>
        <p:spPr/>
        <p:txBody>
          <a:body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2CC4D41-5DD7-4E30-AC49-D50706A72133}" type="slidenum">
              <a:rPr lang="en-US" smtClean="0"/>
              <a:pPr>
                <a:defRPr/>
              </a:pPr>
              <a:t>7</a:t>
            </a:fld>
            <a:endParaRPr lang="en-US"/>
          </a:p>
        </p:txBody>
      </p:sp>
    </p:spTree>
    <p:extLst>
      <p:ext uri="{BB962C8B-B14F-4D97-AF65-F5344CB8AC3E}">
        <p14:creationId xmlns:p14="http://schemas.microsoft.com/office/powerpoint/2010/main" val="40013600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a:xfrm>
            <a:off x="685800" y="1600200"/>
            <a:ext cx="7772400" cy="4495800"/>
          </a:xfrm>
        </p:spPr>
        <p:txBody>
          <a:bodyPr/>
          <a:lstStyle/>
          <a:p>
            <a:pPr marL="0" indent="0">
              <a:buNone/>
            </a:pPr>
            <a:r>
              <a:rPr lang="en-GB" dirty="0" smtClean="0"/>
              <a:t>[R1] “Communication from </a:t>
            </a:r>
            <a:r>
              <a:rPr lang="en-GB" dirty="0" err="1" smtClean="0"/>
              <a:t>PatCom</a:t>
            </a:r>
            <a:r>
              <a:rPr lang="en-GB" dirty="0" smtClean="0"/>
              <a:t> Re: 802.11ah”</a:t>
            </a:r>
          </a:p>
          <a:p>
            <a:pPr lvl="1"/>
            <a:r>
              <a:rPr lang="en-GB" dirty="0" smtClean="0">
                <a:hlinkClick r:id="rId2"/>
              </a:rPr>
              <a:t>https://mentor.ieee.org/802.11/dcn/15/11-15-0260-03-0000-communication-from-patcom-re-802-11ah.pdf</a:t>
            </a:r>
            <a:endParaRPr lang="en-GB" dirty="0"/>
          </a:p>
          <a:p>
            <a:pPr marL="0" indent="0">
              <a:buNone/>
            </a:pPr>
            <a:r>
              <a:rPr lang="en-GB" dirty="0" smtClean="0"/>
              <a:t>[R2] “Communication from SASB Re: 802.11ah”</a:t>
            </a:r>
          </a:p>
          <a:p>
            <a:pPr lvl="1"/>
            <a:r>
              <a:rPr lang="en-GB" dirty="0" smtClean="0">
                <a:hlinkClick r:id="rId3"/>
              </a:rPr>
              <a:t>https://mentor.ieee.org/802.11/dcn/15/11-15-0502-01-0000-communication-from-sasb-re-802-11ah.doc</a:t>
            </a:r>
            <a:endParaRPr lang="en-GB" dirty="0" smtClean="0"/>
          </a:p>
          <a:p>
            <a:pPr marL="0" indent="0">
              <a:buNone/>
            </a:pPr>
            <a:r>
              <a:rPr lang="en-GB" dirty="0" smtClean="0"/>
              <a:t>[R3] “Answers to some possible IP questions”</a:t>
            </a:r>
          </a:p>
          <a:p>
            <a:pPr lvl="1"/>
            <a:r>
              <a:rPr lang="en-GB" dirty="0">
                <a:hlinkClick r:id="rId4"/>
              </a:rPr>
              <a:t>https://</a:t>
            </a:r>
            <a:r>
              <a:rPr lang="en-GB" dirty="0" smtClean="0">
                <a:hlinkClick r:id="rId4"/>
              </a:rPr>
              <a:t>mentor.ieee.org/802.11/dcn/15/11-15-0591-00-0000-answers-to-some-possible-ip-questions.doc</a:t>
            </a:r>
            <a:endParaRPr lang="en-GB" dirty="0" smtClean="0"/>
          </a:p>
          <a:p>
            <a:pPr marL="0" indent="0">
              <a:buNone/>
            </a:pPr>
            <a:r>
              <a:rPr lang="en-GB" dirty="0" smtClean="0"/>
              <a:t>[R4] “Communication to </a:t>
            </a:r>
            <a:r>
              <a:rPr lang="en-GB" dirty="0" err="1" smtClean="0"/>
              <a:t>PatCom</a:t>
            </a:r>
            <a:r>
              <a:rPr lang="en-GB" dirty="0" smtClean="0"/>
              <a:t> Re: 802.11ah”</a:t>
            </a:r>
          </a:p>
          <a:p>
            <a:pPr marL="0" indent="0">
              <a:buNone/>
            </a:pPr>
            <a:r>
              <a:rPr lang="en-GB" sz="2000" b="0" dirty="0" smtClean="0">
                <a:hlinkClick r:id="rId5"/>
              </a:rPr>
              <a:t> - https</a:t>
            </a:r>
            <a:r>
              <a:rPr lang="en-GB" sz="2000" b="0" dirty="0">
                <a:hlinkClick r:id="rId5"/>
              </a:rPr>
              <a:t>://mentor.ieee.org/802.11/dcn/15/11-15-1026-00-0000-communication-to-patcom-related-to-802-11ah.pdf</a:t>
            </a:r>
            <a:endParaRPr lang="en-GB" sz="2000" b="0" dirty="0"/>
          </a:p>
          <a:p>
            <a:pPr marL="0" indent="0">
              <a:buNone/>
            </a:pPr>
            <a:endParaRPr lang="en-GB" dirty="0" smtClean="0"/>
          </a:p>
        </p:txBody>
      </p:sp>
      <p:sp>
        <p:nvSpPr>
          <p:cNvPr id="4" name="Date Placeholder 3"/>
          <p:cNvSpPr>
            <a:spLocks noGrp="1"/>
          </p:cNvSpPr>
          <p:nvPr>
            <p:ph type="dt" sz="half" idx="10"/>
          </p:nvPr>
        </p:nvSpPr>
        <p:spPr/>
        <p:txBody>
          <a:body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2CC4D41-5DD7-4E30-AC49-D50706A72133}" type="slidenum">
              <a:rPr lang="en-US" smtClean="0"/>
              <a:pPr>
                <a:defRPr/>
              </a:pPr>
              <a:t>8</a:t>
            </a:fld>
            <a:endParaRPr lang="en-US"/>
          </a:p>
        </p:txBody>
      </p:sp>
    </p:spTree>
    <p:extLst>
      <p:ext uri="{BB962C8B-B14F-4D97-AF65-F5344CB8AC3E}">
        <p14:creationId xmlns:p14="http://schemas.microsoft.com/office/powerpoint/2010/main" val="227256755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77554</TotalTime>
  <Words>952</Words>
  <Application>Microsoft Office PowerPoint</Application>
  <PresentationFormat>On-screen Show (4:3)</PresentationFormat>
  <Paragraphs>82</Paragraphs>
  <Slides>8</Slides>
  <Notes>1</Notes>
  <HiddenSlides>0</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1</vt:i4>
      </vt:variant>
      <vt:variant>
        <vt:lpstr>Slide Titles</vt:lpstr>
      </vt:variant>
      <vt:variant>
        <vt:i4>8</vt:i4>
      </vt:variant>
    </vt:vector>
  </HeadingPairs>
  <TitlesOfParts>
    <vt:vector size="14" baseType="lpstr">
      <vt:lpstr>Arial</vt:lpstr>
      <vt:lpstr>Calibri</vt:lpstr>
      <vt:lpstr>Times New Roman</vt:lpstr>
      <vt:lpstr>Default Design</vt:lpstr>
      <vt:lpstr>Custom Design</vt:lpstr>
      <vt:lpstr>Document</vt:lpstr>
      <vt:lpstr>802.11WG Chair comments to TGah</vt:lpstr>
      <vt:lpstr>Abstract</vt:lpstr>
      <vt:lpstr>Recent History of TGah</vt:lpstr>
      <vt:lpstr>What are the options?</vt:lpstr>
      <vt:lpstr>What are the options – 2</vt:lpstr>
      <vt:lpstr>How do we generally resolve conflict?</vt:lpstr>
      <vt:lpstr>Process in TGah</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WG Chair comments to TGah</dc:title>
  <dc:creator>Adrian Stephens</dc:creator>
  <cp:lastModifiedBy>Stephens, Adrian P</cp:lastModifiedBy>
  <cp:revision>1399</cp:revision>
  <cp:lastPrinted>1998-02-10T13:28:06Z</cp:lastPrinted>
  <dcterms:created xsi:type="dcterms:W3CDTF">1998-02-10T13:07:52Z</dcterms:created>
  <dcterms:modified xsi:type="dcterms:W3CDTF">2015-09-13T11:42:17Z</dcterms:modified>
</cp:coreProperties>
</file>