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6" r:id="rId2"/>
  </p:sldMasterIdLst>
  <p:notesMasterIdLst>
    <p:notesMasterId r:id="rId43"/>
  </p:notesMasterIdLst>
  <p:handoutMasterIdLst>
    <p:handoutMasterId r:id="rId44"/>
  </p:handoutMasterIdLst>
  <p:sldIdLst>
    <p:sldId id="269" r:id="rId3"/>
    <p:sldId id="362" r:id="rId4"/>
    <p:sldId id="464" r:id="rId5"/>
    <p:sldId id="466" r:id="rId6"/>
    <p:sldId id="461" r:id="rId7"/>
    <p:sldId id="465" r:id="rId8"/>
    <p:sldId id="456" r:id="rId9"/>
    <p:sldId id="378" r:id="rId10"/>
    <p:sldId id="340" r:id="rId11"/>
    <p:sldId id="468" r:id="rId12"/>
    <p:sldId id="473" r:id="rId13"/>
    <p:sldId id="472" r:id="rId14"/>
    <p:sldId id="469" r:id="rId15"/>
    <p:sldId id="470" r:id="rId16"/>
    <p:sldId id="481" r:id="rId17"/>
    <p:sldId id="474" r:id="rId18"/>
    <p:sldId id="407" r:id="rId19"/>
    <p:sldId id="404" r:id="rId20"/>
    <p:sldId id="475" r:id="rId21"/>
    <p:sldId id="293" r:id="rId22"/>
    <p:sldId id="483" r:id="rId23"/>
    <p:sldId id="478" r:id="rId24"/>
    <p:sldId id="402" r:id="rId25"/>
    <p:sldId id="479" r:id="rId26"/>
    <p:sldId id="486" r:id="rId27"/>
    <p:sldId id="480" r:id="rId28"/>
    <p:sldId id="422" r:id="rId29"/>
    <p:sldId id="424" r:id="rId30"/>
    <p:sldId id="430" r:id="rId31"/>
    <p:sldId id="431" r:id="rId32"/>
    <p:sldId id="437" r:id="rId33"/>
    <p:sldId id="438" r:id="rId34"/>
    <p:sldId id="485" r:id="rId35"/>
    <p:sldId id="440" r:id="rId36"/>
    <p:sldId id="444" r:id="rId37"/>
    <p:sldId id="434" r:id="rId38"/>
    <p:sldId id="445" r:id="rId39"/>
    <p:sldId id="446" r:id="rId40"/>
    <p:sldId id="268" r:id="rId41"/>
    <p:sldId id="482" r:id="rId42"/>
  </p:sldIdLst>
  <p:sldSz cx="9144000" cy="6858000" type="screen4x3"/>
  <p:notesSz cx="6985000" cy="92837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a:srgbClr val="C54343"/>
    <a:srgbClr val="E3A5A5"/>
    <a:srgbClr val="EECACA"/>
    <a:srgbClr val="CC9900"/>
    <a:srgbClr val="D4ECBA"/>
    <a:srgbClr val="FFE089"/>
    <a:srgbClr val="000000"/>
    <a:srgbClr val="FF99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8" autoAdjust="0"/>
    <p:restoredTop sz="94660" autoAdjust="0"/>
  </p:normalViewPr>
  <p:slideViewPr>
    <p:cSldViewPr snapToGrid="0">
      <p:cViewPr varScale="1">
        <p:scale>
          <a:sx n="115" d="100"/>
          <a:sy n="115" d="100"/>
        </p:scale>
        <p:origin x="-1692" y="-96"/>
      </p:cViewPr>
      <p:guideLst>
        <p:guide orient="horz" pos="2160"/>
        <p:guide pos="2880"/>
      </p:guideLst>
    </p:cSldViewPr>
  </p:slideViewPr>
  <p:outlineViewPr>
    <p:cViewPr varScale="1">
      <p:scale>
        <a:sx n="170" d="200"/>
        <a:sy n="170" d="200"/>
      </p:scale>
      <p:origin x="144" y="12186"/>
    </p:cViewPr>
  </p:outlineViewPr>
  <p:notesTextViewPr>
    <p:cViewPr>
      <p:scale>
        <a:sx n="100" d="100"/>
        <a:sy n="100" d="100"/>
      </p:scale>
      <p:origin x="0" y="0"/>
    </p:cViewPr>
  </p:notesTextViewPr>
  <p:sorterViewPr>
    <p:cViewPr>
      <p:scale>
        <a:sx n="125" d="100"/>
        <a:sy n="125" d="100"/>
      </p:scale>
      <p:origin x="0" y="2604"/>
    </p:cViewPr>
  </p:sorterViewPr>
  <p:notesViewPr>
    <p:cSldViewPr snapToGrid="0">
      <p:cViewPr varScale="1">
        <p:scale>
          <a:sx n="59" d="100"/>
          <a:sy n="59" d="100"/>
        </p:scale>
        <p:origin x="-1752" y="-72"/>
      </p:cViewPr>
      <p:guideLst>
        <p:guide orient="horz" pos="2881"/>
        <p:guide pos="21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 Id="rId4"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 Id="rId4"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153" cy="463708"/>
          </a:xfrm>
          <a:prstGeom prst="rect">
            <a:avLst/>
          </a:prstGeom>
        </p:spPr>
        <p:txBody>
          <a:bodyPr vert="horz" lIns="91732" tIns="45866" rIns="91732" bIns="45866" rtlCol="0"/>
          <a:lstStyle>
            <a:lvl1pPr algn="l">
              <a:defRPr sz="1200"/>
            </a:lvl1pPr>
          </a:lstStyle>
          <a:p>
            <a:endParaRPr lang="en-US"/>
          </a:p>
        </p:txBody>
      </p:sp>
      <p:sp>
        <p:nvSpPr>
          <p:cNvPr id="3" name="Date Placeholder 2"/>
          <p:cNvSpPr>
            <a:spLocks noGrp="1"/>
          </p:cNvSpPr>
          <p:nvPr>
            <p:ph type="dt" sz="quarter" idx="1"/>
          </p:nvPr>
        </p:nvSpPr>
        <p:spPr>
          <a:xfrm>
            <a:off x="3956249" y="0"/>
            <a:ext cx="3027153" cy="463708"/>
          </a:xfrm>
          <a:prstGeom prst="rect">
            <a:avLst/>
          </a:prstGeom>
        </p:spPr>
        <p:txBody>
          <a:bodyPr vert="horz" lIns="91732" tIns="45866" rIns="91732" bIns="45866" rtlCol="0"/>
          <a:lstStyle>
            <a:lvl1pPr algn="r">
              <a:defRPr sz="1200"/>
            </a:lvl1pPr>
          </a:lstStyle>
          <a:p>
            <a:fld id="{B87CCAAF-252C-4847-8D16-EDD6B40E4912}" type="datetimeFigureOut">
              <a:rPr lang="en-US" smtClean="0"/>
              <a:pPr/>
              <a:t>9/14/2015</a:t>
            </a:fld>
            <a:endParaRPr lang="en-US"/>
          </a:p>
        </p:txBody>
      </p:sp>
      <p:sp>
        <p:nvSpPr>
          <p:cNvPr id="4" name="Footer Placeholder 3"/>
          <p:cNvSpPr>
            <a:spLocks noGrp="1"/>
          </p:cNvSpPr>
          <p:nvPr>
            <p:ph type="ftr" sz="quarter" idx="2"/>
          </p:nvPr>
        </p:nvSpPr>
        <p:spPr>
          <a:xfrm>
            <a:off x="1" y="8818404"/>
            <a:ext cx="3027153" cy="463708"/>
          </a:xfrm>
          <a:prstGeom prst="rect">
            <a:avLst/>
          </a:prstGeom>
        </p:spPr>
        <p:txBody>
          <a:bodyPr vert="horz" lIns="91732" tIns="45866" rIns="91732" bIns="45866" rtlCol="0" anchor="b"/>
          <a:lstStyle>
            <a:lvl1pPr algn="l">
              <a:defRPr sz="1200"/>
            </a:lvl1pPr>
          </a:lstStyle>
          <a:p>
            <a:endParaRPr lang="en-US"/>
          </a:p>
        </p:txBody>
      </p:sp>
      <p:sp>
        <p:nvSpPr>
          <p:cNvPr id="5" name="Slide Number Placeholder 4"/>
          <p:cNvSpPr>
            <a:spLocks noGrp="1"/>
          </p:cNvSpPr>
          <p:nvPr>
            <p:ph type="sldNum" sz="quarter" idx="3"/>
          </p:nvPr>
        </p:nvSpPr>
        <p:spPr>
          <a:xfrm>
            <a:off x="3956249" y="8818404"/>
            <a:ext cx="3027153" cy="463708"/>
          </a:xfrm>
          <a:prstGeom prst="rect">
            <a:avLst/>
          </a:prstGeom>
        </p:spPr>
        <p:txBody>
          <a:bodyPr vert="horz" lIns="91732" tIns="45866" rIns="91732" bIns="45866"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6985000" cy="9283700"/>
          </a:xfrm>
          <a:prstGeom prst="roundRect">
            <a:avLst>
              <a:gd name="adj" fmla="val 19"/>
            </a:avLst>
          </a:prstGeom>
          <a:solidFill>
            <a:srgbClr val="FFFFFF"/>
          </a:solidFill>
          <a:ln w="9525">
            <a:noFill/>
            <a:round/>
            <a:headEnd/>
            <a:tailEnd/>
          </a:ln>
          <a:effectLst/>
        </p:spPr>
        <p:txBody>
          <a:bodyPr wrap="none" lIns="91732" tIns="45866" rIns="91732" bIns="45866" anchor="ctr"/>
          <a:lstStyle/>
          <a:p>
            <a:endParaRPr lang="en-GB"/>
          </a:p>
        </p:txBody>
      </p:sp>
      <p:sp>
        <p:nvSpPr>
          <p:cNvPr id="2050" name="Rectangle 2"/>
          <p:cNvSpPr>
            <a:spLocks noGrp="1" noChangeArrowheads="1"/>
          </p:cNvSpPr>
          <p:nvPr>
            <p:ph type="hdr"/>
          </p:nvPr>
        </p:nvSpPr>
        <p:spPr bwMode="auto">
          <a:xfrm>
            <a:off x="5681710" y="96871"/>
            <a:ext cx="644449" cy="21121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7322" algn="l"/>
                <a:tab pos="1834645" algn="l"/>
                <a:tab pos="2751966" algn="l"/>
                <a:tab pos="3669288" algn="l"/>
                <a:tab pos="4586610" algn="l"/>
                <a:tab pos="5503933" algn="l"/>
                <a:tab pos="6421255" algn="l"/>
                <a:tab pos="7338576" algn="l"/>
                <a:tab pos="8255898" algn="l"/>
                <a:tab pos="9173221" algn="l"/>
                <a:tab pos="10090543"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8842" y="96871"/>
            <a:ext cx="831547" cy="21121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7322" algn="l"/>
                <a:tab pos="1834645" algn="l"/>
                <a:tab pos="2751966" algn="l"/>
                <a:tab pos="3669288" algn="l"/>
                <a:tab pos="4586610" algn="l"/>
                <a:tab pos="5503933" algn="l"/>
                <a:tab pos="6421255" algn="l"/>
                <a:tab pos="7338576" algn="l"/>
                <a:tab pos="8255898" algn="l"/>
                <a:tab pos="9173221" algn="l"/>
                <a:tab pos="10090543"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81100" y="703263"/>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0694" y="4409996"/>
            <a:ext cx="5122014" cy="4176553"/>
          </a:xfrm>
          <a:prstGeom prst="rect">
            <a:avLst/>
          </a:prstGeom>
          <a:noFill/>
          <a:ln w="9525">
            <a:noFill/>
            <a:round/>
            <a:headEnd/>
            <a:tailEnd/>
          </a:ln>
          <a:effectLst/>
        </p:spPr>
        <p:txBody>
          <a:bodyPr vert="horz" wrap="square" lIns="93899" tIns="46227" rIns="93899" bIns="46227"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97065" y="8988325"/>
            <a:ext cx="929094" cy="1810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8661" algn="l"/>
                <a:tab pos="1375983" algn="l"/>
                <a:tab pos="2293305" algn="l"/>
                <a:tab pos="3210627" algn="l"/>
                <a:tab pos="4127950" algn="l"/>
                <a:tab pos="5045271" algn="l"/>
                <a:tab pos="5962593" algn="l"/>
                <a:tab pos="6879915" algn="l"/>
                <a:tab pos="7797238" algn="l"/>
                <a:tab pos="8714560" algn="l"/>
                <a:tab pos="9631881" algn="l"/>
                <a:tab pos="10549203"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46234" y="8988325"/>
            <a:ext cx="514920" cy="3636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7322" algn="l"/>
                <a:tab pos="1834645" algn="l"/>
                <a:tab pos="2751966" algn="l"/>
                <a:tab pos="3669288" algn="l"/>
                <a:tab pos="4586610" algn="l"/>
                <a:tab pos="5503933" algn="l"/>
                <a:tab pos="6421255" algn="l"/>
                <a:tab pos="7338576" algn="l"/>
                <a:tab pos="8255898" algn="l"/>
                <a:tab pos="9173221" algn="l"/>
                <a:tab pos="10090543"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7606" y="8988325"/>
            <a:ext cx="718145" cy="184666"/>
          </a:xfrm>
          <a:prstGeom prst="rect">
            <a:avLst/>
          </a:prstGeom>
          <a:noFill/>
          <a:ln w="9525">
            <a:noFill/>
            <a:round/>
            <a:headEnd/>
            <a:tailEnd/>
          </a:ln>
          <a:effectLst/>
        </p:spPr>
        <p:txBody>
          <a:bodyPr wrap="none" lIns="0" tIns="0" rIns="0" bIns="0">
            <a:spAutoFit/>
          </a:bodyPr>
          <a:lstStyle/>
          <a:p>
            <a:pPr>
              <a:tabLst>
                <a:tab pos="0" algn="l"/>
                <a:tab pos="917322" algn="l"/>
                <a:tab pos="1834645" algn="l"/>
                <a:tab pos="2751966" algn="l"/>
                <a:tab pos="3669288" algn="l"/>
                <a:tab pos="4586610" algn="l"/>
                <a:tab pos="5503933" algn="l"/>
                <a:tab pos="6421255" algn="l"/>
                <a:tab pos="7338576" algn="l"/>
                <a:tab pos="8255898" algn="l"/>
                <a:tab pos="9173221" algn="l"/>
                <a:tab pos="10090543" algn="l"/>
              </a:tabLst>
            </a:pPr>
            <a:r>
              <a:rPr lang="en-US" sz="1200">
                <a:solidFill>
                  <a:srgbClr val="000000"/>
                </a:solidFill>
              </a:rPr>
              <a:t>Submission</a:t>
            </a:r>
          </a:p>
        </p:txBody>
      </p:sp>
      <p:sp>
        <p:nvSpPr>
          <p:cNvPr id="2057" name="Line 9"/>
          <p:cNvSpPr>
            <a:spLocks noChangeShapeType="1"/>
          </p:cNvSpPr>
          <p:nvPr/>
        </p:nvSpPr>
        <p:spPr bwMode="auto">
          <a:xfrm>
            <a:off x="729203" y="8986737"/>
            <a:ext cx="5526594" cy="1588"/>
          </a:xfrm>
          <a:prstGeom prst="line">
            <a:avLst/>
          </a:prstGeom>
          <a:noFill/>
          <a:ln w="12600">
            <a:solidFill>
              <a:srgbClr val="000000"/>
            </a:solidFill>
            <a:miter lim="800000"/>
            <a:headEnd/>
            <a:tailEnd/>
          </a:ln>
          <a:effectLst/>
        </p:spPr>
        <p:txBody>
          <a:bodyPr lIns="91732" tIns="45866" rIns="91732" bIns="45866"/>
          <a:lstStyle/>
          <a:p>
            <a:endParaRPr lang="en-GB"/>
          </a:p>
        </p:txBody>
      </p:sp>
      <p:sp>
        <p:nvSpPr>
          <p:cNvPr id="2058" name="Line 10"/>
          <p:cNvSpPr>
            <a:spLocks noChangeShapeType="1"/>
          </p:cNvSpPr>
          <p:nvPr/>
        </p:nvSpPr>
        <p:spPr bwMode="auto">
          <a:xfrm>
            <a:off x="652446" y="296965"/>
            <a:ext cx="5680109" cy="1588"/>
          </a:xfrm>
          <a:prstGeom prst="line">
            <a:avLst/>
          </a:prstGeom>
          <a:noFill/>
          <a:ln w="12600">
            <a:solidFill>
              <a:srgbClr val="000000"/>
            </a:solidFill>
            <a:miter lim="800000"/>
            <a:headEnd/>
            <a:tailEnd/>
          </a:ln>
          <a:effectLst/>
        </p:spPr>
        <p:txBody>
          <a:bodyPr lIns="91732" tIns="45866" rIns="91732" bIns="45866"/>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3263"/>
            <a:ext cx="4621213"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a:t>
            </a:fld>
            <a:endParaRPr lang="en-US"/>
          </a:p>
        </p:txBody>
      </p:sp>
    </p:spTree>
    <p:extLst>
      <p:ext uri="{BB962C8B-B14F-4D97-AF65-F5344CB8AC3E}">
        <p14:creationId xmlns:p14="http://schemas.microsoft.com/office/powerpoint/2010/main" val="152075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Date Placeholder 6"/>
          <p:cNvSpPr>
            <a:spLocks noGrp="1"/>
          </p:cNvSpPr>
          <p:nvPr>
            <p:ph type="dt" idx="10"/>
          </p:nvPr>
        </p:nvSpPr>
        <p:spPr/>
        <p:txBody>
          <a:bodyPr/>
          <a:lstStyle/>
          <a:p>
            <a:r>
              <a:rPr lang="en-US" smtClean="0"/>
              <a:t>September, 2015</a:t>
            </a:r>
            <a:endParaRPr lang="en-GB" dirty="0"/>
          </a:p>
        </p:txBody>
      </p:sp>
      <p:sp>
        <p:nvSpPr>
          <p:cNvPr id="8" name="Footer Placeholder 7"/>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27657190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7"/>
          <p:cNvSpPr>
            <a:spLocks noGrp="1"/>
          </p:cNvSpPr>
          <p:nvPr>
            <p:ph type="dt" idx="10"/>
          </p:nvPr>
        </p:nvSpPr>
        <p:spPr/>
        <p:txBody>
          <a:bodyPr/>
          <a:lstStyle/>
          <a:p>
            <a:r>
              <a:rPr lang="en-US" smtClean="0"/>
              <a:t>November, 2014</a:t>
            </a:r>
            <a:endParaRPr lang="en-GB" dirty="0"/>
          </a:p>
        </p:txBody>
      </p:sp>
      <p:sp>
        <p:nvSpPr>
          <p:cNvPr id="9" name="Footer Placeholder 8"/>
          <p:cNvSpPr>
            <a:spLocks noGrp="1"/>
          </p:cNvSpPr>
          <p:nvPr>
            <p:ph type="ftr" idx="11"/>
          </p:nvPr>
        </p:nvSpPr>
        <p:spPr/>
        <p:txBody>
          <a:bodyPr/>
          <a:lstStyle/>
          <a:p>
            <a:r>
              <a:rPr lang="en-GB" smtClean="0"/>
              <a:t>Chuck Lukaszewski, Aruba Networks</a:t>
            </a:r>
            <a:endParaRPr lang="en-GB" dirty="0"/>
          </a:p>
        </p:txBody>
      </p:sp>
      <p:sp>
        <p:nvSpPr>
          <p:cNvPr id="10" name="Slide Number Placeholder 9"/>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3959725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0"/>
          </p:nvPr>
        </p:nvSpPr>
        <p:spPr/>
        <p:txBody>
          <a:bodyPr/>
          <a:lstStyle/>
          <a:p>
            <a:r>
              <a:rPr lang="en-US" smtClean="0"/>
              <a:t>November, 2014</a:t>
            </a:r>
            <a:endParaRPr lang="en-GB" dirty="0"/>
          </a:p>
        </p:txBody>
      </p:sp>
      <p:sp>
        <p:nvSpPr>
          <p:cNvPr id="11" name="Footer Placeholder 10"/>
          <p:cNvSpPr>
            <a:spLocks noGrp="1"/>
          </p:cNvSpPr>
          <p:nvPr>
            <p:ph type="ftr" idx="11"/>
          </p:nvPr>
        </p:nvSpPr>
        <p:spPr/>
        <p:txBody>
          <a:bodyPr/>
          <a:lstStyle/>
          <a:p>
            <a:r>
              <a:rPr lang="en-GB" smtClean="0"/>
              <a:t>Chuck Lukaszewski, Aruba Networks</a:t>
            </a:r>
            <a:endParaRPr lang="en-GB" dirty="0"/>
          </a:p>
        </p:txBody>
      </p:sp>
      <p:sp>
        <p:nvSpPr>
          <p:cNvPr id="12" name="Slide Number Placeholder 11"/>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6837696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5"/>
          <p:cNvSpPr>
            <a:spLocks noGrp="1"/>
          </p:cNvSpPr>
          <p:nvPr>
            <p:ph type="dt" idx="10"/>
          </p:nvPr>
        </p:nvSpPr>
        <p:spPr/>
        <p:txBody>
          <a:bodyPr/>
          <a:lstStyle/>
          <a:p>
            <a:r>
              <a:rPr lang="en-US" smtClean="0"/>
              <a:t>November, 2014</a:t>
            </a:r>
            <a:endParaRPr lang="en-GB" dirty="0"/>
          </a:p>
        </p:txBody>
      </p:sp>
      <p:sp>
        <p:nvSpPr>
          <p:cNvPr id="7" name="Footer Placeholder 6"/>
          <p:cNvSpPr>
            <a:spLocks noGrp="1"/>
          </p:cNvSpPr>
          <p:nvPr>
            <p:ph type="ftr" idx="11"/>
          </p:nvPr>
        </p:nvSpPr>
        <p:spPr/>
        <p:txBody>
          <a:bodyPr/>
          <a:lstStyle/>
          <a:p>
            <a:r>
              <a:rPr lang="en-GB" smtClean="0"/>
              <a:t>Chuck Lukaszewski, Aruba Networks</a:t>
            </a:r>
            <a:endParaRPr lang="en-GB" dirty="0"/>
          </a:p>
        </p:txBody>
      </p:sp>
      <p:sp>
        <p:nvSpPr>
          <p:cNvPr id="8" name="Slide Number Placeholder 7"/>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953356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r>
              <a:rPr lang="en-US" smtClean="0"/>
              <a:t>November, 2014</a:t>
            </a:r>
            <a:endParaRPr lang="en-GB" dirty="0"/>
          </a:p>
        </p:txBody>
      </p:sp>
      <p:sp>
        <p:nvSpPr>
          <p:cNvPr id="6" name="Footer Placeholder 5"/>
          <p:cNvSpPr>
            <a:spLocks noGrp="1"/>
          </p:cNvSpPr>
          <p:nvPr>
            <p:ph type="ftr" idx="11"/>
          </p:nvPr>
        </p:nvSpPr>
        <p:spPr/>
        <p:txBody>
          <a:bodyPr/>
          <a:lstStyle/>
          <a:p>
            <a:r>
              <a:rPr lang="en-GB" smtClean="0"/>
              <a:t>Chuck Lukaszewski, Aruba Networks</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37260264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16594276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3204700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59578"/>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685800" y="1475382"/>
            <a:ext cx="7770813" cy="46190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55397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85800" y="1480991"/>
            <a:ext cx="3808413" cy="4613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480991"/>
            <a:ext cx="3810000" cy="4613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7"/>
          <p:cNvSpPr>
            <a:spLocks noGrp="1"/>
          </p:cNvSpPr>
          <p:nvPr>
            <p:ph type="dt" idx="10"/>
          </p:nvPr>
        </p:nvSpPr>
        <p:spPr/>
        <p:txBody>
          <a:bodyPr/>
          <a:lstStyle/>
          <a:p>
            <a:r>
              <a:rPr lang="en-US" smtClean="0"/>
              <a:t>September, 2015</a:t>
            </a:r>
            <a:endParaRPr lang="en-GB" dirty="0"/>
          </a:p>
        </p:txBody>
      </p:sp>
      <p:sp>
        <p:nvSpPr>
          <p:cNvPr id="9" name="Footer Placeholder 8"/>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10" name="Slide Number Placeholder 9"/>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559579"/>
          </a:xfrm>
        </p:spPr>
        <p:txBody>
          <a:bodyPr/>
          <a:lstStyle/>
          <a:p>
            <a:r>
              <a:rPr lang="en-US" smtClean="0"/>
              <a:t>Click to edit Master title style</a:t>
            </a:r>
            <a:endParaRPr lang="en-GB"/>
          </a:p>
        </p:txBody>
      </p:sp>
      <p:sp>
        <p:nvSpPr>
          <p:cNvPr id="6" name="Date Placeholder 5"/>
          <p:cNvSpPr>
            <a:spLocks noGrp="1"/>
          </p:cNvSpPr>
          <p:nvPr>
            <p:ph type="dt" idx="10"/>
          </p:nvPr>
        </p:nvSpPr>
        <p:spPr/>
        <p:txBody>
          <a:bodyPr/>
          <a:lstStyle/>
          <a:p>
            <a:r>
              <a:rPr lang="en-US" smtClean="0"/>
              <a:t>September, 2015</a:t>
            </a:r>
            <a:endParaRPr lang="en-GB" dirty="0"/>
          </a:p>
        </p:txBody>
      </p:sp>
      <p:sp>
        <p:nvSpPr>
          <p:cNvPr id="7" name="Footer Placeholder 6"/>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8" name="Slide Number Placeholder 7"/>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idx="10"/>
          </p:nvPr>
        </p:nvSpPr>
        <p:spPr/>
        <p:txBody>
          <a:bodyPr/>
          <a:lstStyle/>
          <a:p>
            <a:r>
              <a:rPr lang="en-US" smtClean="0"/>
              <a:t>September, 2015</a:t>
            </a:r>
            <a:endParaRPr lang="en-GB" dirty="0"/>
          </a:p>
        </p:txBody>
      </p:sp>
      <p:sp>
        <p:nvSpPr>
          <p:cNvPr id="8" name="Footer Placeholder 7"/>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0"/>
          </p:nvPr>
        </p:nvSpPr>
        <p:spPr/>
        <p:txBody>
          <a:bodyPr/>
          <a:lstStyle/>
          <a:p>
            <a:r>
              <a:rPr lang="en-US" smtClean="0"/>
              <a:t>September, 2015</a:t>
            </a:r>
            <a:endParaRPr lang="en-GB" dirty="0"/>
          </a:p>
        </p:txBody>
      </p:sp>
      <p:sp>
        <p:nvSpPr>
          <p:cNvPr id="11" name="Footer Placeholder 10"/>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12" name="Slide Number Placeholder 11"/>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r>
              <a:rPr lang="en-US" smtClean="0"/>
              <a:t>September, 2015</a:t>
            </a:r>
            <a:endParaRPr lang="en-GB" dirty="0"/>
          </a:p>
        </p:txBody>
      </p:sp>
      <p:sp>
        <p:nvSpPr>
          <p:cNvPr id="6" name="Footer Placeholder 5"/>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39819796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2039915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2015</a:t>
            </a:r>
            <a:endParaRPr lang="en-GB" dirty="0"/>
          </a:p>
        </p:txBody>
      </p:sp>
      <p:sp>
        <p:nvSpPr>
          <p:cNvPr id="1028" name="Rectangle 4"/>
          <p:cNvSpPr>
            <a:spLocks noGrp="1" noChangeArrowheads="1"/>
          </p:cNvSpPr>
          <p:nvPr>
            <p:ph type="ftr"/>
          </p:nvPr>
        </p:nvSpPr>
        <p:spPr bwMode="auto">
          <a:xfrm>
            <a:off x="5357818" y="6475413"/>
            <a:ext cx="3184520" cy="3063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Chuck Lukaszewski</a:t>
            </a:r>
          </a:p>
          <a:p>
            <a:r>
              <a:rPr lang="en-GB" dirty="0" smtClean="0"/>
              <a:t>Aruba Networks, an HP Company</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chemeClr val="tx1"/>
                </a:solidFill>
                <a:effectLst/>
                <a:uLnTx/>
                <a:uFillTx/>
                <a:latin typeface="Times New Roman" pitchFamily="16" charset="0"/>
                <a:ea typeface="MS Gothic" charset="-128"/>
                <a:cs typeface="Arial Unicode MS" charset="0"/>
              </a:rPr>
              <a:t>802.11-15/1083r3</a:t>
            </a:r>
            <a:endParaRPr kumimoji="0" lang="en-GB" sz="1800" b="1" i="0" u="none" strike="noStrike" kern="1200" cap="none" spc="0" normalizeH="0" baseline="0" noProof="0" dirty="0" smtClean="0">
              <a:ln>
                <a:noFill/>
              </a:ln>
              <a:solidFill>
                <a:schemeClr val="tx1"/>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1" r:id="rId5"/>
    <p:sldLayoutId id="2147483653" r:id="rId6"/>
    <p:sldLayoutId id="2147483655" r:id="rId7"/>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Chuck </a:t>
            </a:r>
            <a:r>
              <a:rPr lang="en-GB" dirty="0" err="1" smtClean="0"/>
              <a:t>Lukaszewski</a:t>
            </a:r>
            <a:r>
              <a:rPr lang="en-GB" dirty="0" smtClean="0"/>
              <a:t>, Aruba Networks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solidFill>
                <a:srgbClr val="FFFFFF"/>
              </a:solidFill>
            </a:endParaRPr>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solidFill>
                <a:srgbClr val="FFFFFF"/>
              </a:solidFill>
            </a:endParaRPr>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rgbClr val="000000"/>
                </a:solidFill>
                <a:cs typeface="Arial Unicode MS" charset="0"/>
              </a:rPr>
              <a:t>doc.: IEEE 802.11-14/1416r1</a:t>
            </a:r>
          </a:p>
        </p:txBody>
      </p:sp>
    </p:spTree>
    <p:extLst>
      <p:ext uri="{BB962C8B-B14F-4D97-AF65-F5344CB8AC3E}">
        <p14:creationId xmlns:p14="http://schemas.microsoft.com/office/powerpoint/2010/main" val="376585197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3.bin"/><Relationship Id="rId18" Type="http://schemas.openxmlformats.org/officeDocument/2006/relationships/image" Target="../media/image5.emf"/><Relationship Id="rId26" Type="http://schemas.openxmlformats.org/officeDocument/2006/relationships/oleObject" Target="../embeddings/oleObject43.bin"/><Relationship Id="rId3" Type="http://schemas.openxmlformats.org/officeDocument/2006/relationships/image" Target="../media/image7.png"/><Relationship Id="rId21" Type="http://schemas.openxmlformats.org/officeDocument/2006/relationships/oleObject" Target="../embeddings/oleObject38.bin"/><Relationship Id="rId7" Type="http://schemas.openxmlformats.org/officeDocument/2006/relationships/oleObject" Target="../embeddings/oleObject27.bin"/><Relationship Id="rId12" Type="http://schemas.openxmlformats.org/officeDocument/2006/relationships/oleObject" Target="../embeddings/oleObject32.bin"/><Relationship Id="rId17" Type="http://schemas.openxmlformats.org/officeDocument/2006/relationships/oleObject" Target="../embeddings/oleObject36.bin"/><Relationship Id="rId25"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image" Target="../media/image4.emf"/><Relationship Id="rId20" Type="http://schemas.openxmlformats.org/officeDocument/2006/relationships/image" Target="../media/image6.emf"/><Relationship Id="rId1" Type="http://schemas.openxmlformats.org/officeDocument/2006/relationships/vmlDrawing" Target="../drawings/vmlDrawing4.vml"/><Relationship Id="rId6" Type="http://schemas.openxmlformats.org/officeDocument/2006/relationships/oleObject" Target="../embeddings/oleObject26.bin"/><Relationship Id="rId11" Type="http://schemas.openxmlformats.org/officeDocument/2006/relationships/oleObject" Target="../embeddings/oleObject31.bin"/><Relationship Id="rId24" Type="http://schemas.openxmlformats.org/officeDocument/2006/relationships/oleObject" Target="../embeddings/oleObject41.bin"/><Relationship Id="rId5" Type="http://schemas.openxmlformats.org/officeDocument/2006/relationships/image" Target="../media/image2.emf"/><Relationship Id="rId15" Type="http://schemas.openxmlformats.org/officeDocument/2006/relationships/oleObject" Target="../embeddings/oleObject35.bin"/><Relationship Id="rId23" Type="http://schemas.openxmlformats.org/officeDocument/2006/relationships/oleObject" Target="../embeddings/oleObject40.bin"/><Relationship Id="rId10" Type="http://schemas.openxmlformats.org/officeDocument/2006/relationships/oleObject" Target="../embeddings/oleObject30.bin"/><Relationship Id="rId19" Type="http://schemas.openxmlformats.org/officeDocument/2006/relationships/oleObject" Target="../embeddings/oleObject37.bin"/><Relationship Id="rId4" Type="http://schemas.openxmlformats.org/officeDocument/2006/relationships/oleObject" Target="../embeddings/oleObject25.bin"/><Relationship Id="rId9" Type="http://schemas.openxmlformats.org/officeDocument/2006/relationships/oleObject" Target="../embeddings/oleObject29.bin"/><Relationship Id="rId14" Type="http://schemas.openxmlformats.org/officeDocument/2006/relationships/oleObject" Target="../embeddings/oleObject34.bin"/><Relationship Id="rId22" Type="http://schemas.openxmlformats.org/officeDocument/2006/relationships/oleObject" Target="../embeddings/oleObject39.bin"/><Relationship Id="rId27" Type="http://schemas.openxmlformats.org/officeDocument/2006/relationships/oleObject" Target="../embeddings/oleObject44.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oleObject" Target="../embeddings/oleObject51.bin"/><Relationship Id="rId18" Type="http://schemas.openxmlformats.org/officeDocument/2006/relationships/oleObject" Target="../embeddings/oleObject56.bin"/><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oleObject" Target="../embeddings/oleObject50.bin"/><Relationship Id="rId17" Type="http://schemas.openxmlformats.org/officeDocument/2006/relationships/oleObject" Target="../embeddings/oleObject55.bin"/><Relationship Id="rId2" Type="http://schemas.openxmlformats.org/officeDocument/2006/relationships/slideLayout" Target="../slideLayouts/slideLayout2.xml"/><Relationship Id="rId16" Type="http://schemas.openxmlformats.org/officeDocument/2006/relationships/oleObject" Target="../embeddings/oleObject54.bin"/><Relationship Id="rId1" Type="http://schemas.openxmlformats.org/officeDocument/2006/relationships/vmlDrawing" Target="../drawings/vmlDrawing5.vml"/><Relationship Id="rId6" Type="http://schemas.openxmlformats.org/officeDocument/2006/relationships/image" Target="../media/image4.emf"/><Relationship Id="rId11" Type="http://schemas.openxmlformats.org/officeDocument/2006/relationships/image" Target="../media/image15.png"/><Relationship Id="rId5" Type="http://schemas.openxmlformats.org/officeDocument/2006/relationships/oleObject" Target="../embeddings/oleObject46.bin"/><Relationship Id="rId15" Type="http://schemas.openxmlformats.org/officeDocument/2006/relationships/oleObject" Target="../embeddings/oleObject53.bin"/><Relationship Id="rId10" Type="http://schemas.openxmlformats.org/officeDocument/2006/relationships/oleObject" Target="../embeddings/oleObject49.bin"/><Relationship Id="rId4" Type="http://schemas.openxmlformats.org/officeDocument/2006/relationships/image" Target="../media/image2.emf"/><Relationship Id="rId9" Type="http://schemas.openxmlformats.org/officeDocument/2006/relationships/image" Target="../media/image6.emf"/><Relationship Id="rId14" Type="http://schemas.openxmlformats.org/officeDocument/2006/relationships/oleObject" Target="../embeddings/oleObject5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58.bin"/><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22.emf"/></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6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18" Type="http://schemas.openxmlformats.org/officeDocument/2006/relationships/image" Target="../media/image5.emf"/><Relationship Id="rId26" Type="http://schemas.openxmlformats.org/officeDocument/2006/relationships/oleObject" Target="../embeddings/oleObject23.bin"/><Relationship Id="rId3" Type="http://schemas.openxmlformats.org/officeDocument/2006/relationships/image" Target="../media/image7.png"/><Relationship Id="rId21" Type="http://schemas.openxmlformats.org/officeDocument/2006/relationships/oleObject" Target="../embeddings/oleObject18.bin"/><Relationship Id="rId7" Type="http://schemas.openxmlformats.org/officeDocument/2006/relationships/oleObject" Target="../embeddings/oleObject7.bin"/><Relationship Id="rId12" Type="http://schemas.openxmlformats.org/officeDocument/2006/relationships/oleObject" Target="../embeddings/oleObject12.bin"/><Relationship Id="rId17" Type="http://schemas.openxmlformats.org/officeDocument/2006/relationships/oleObject" Target="../embeddings/oleObject16.bin"/><Relationship Id="rId25"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4.emf"/><Relationship Id="rId20" Type="http://schemas.openxmlformats.org/officeDocument/2006/relationships/image" Target="../media/image6.emf"/><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11.bin"/><Relationship Id="rId24" Type="http://schemas.openxmlformats.org/officeDocument/2006/relationships/oleObject" Target="../embeddings/oleObject21.bin"/><Relationship Id="rId5" Type="http://schemas.openxmlformats.org/officeDocument/2006/relationships/image" Target="../media/image2.emf"/><Relationship Id="rId15" Type="http://schemas.openxmlformats.org/officeDocument/2006/relationships/oleObject" Target="../embeddings/oleObject15.bin"/><Relationship Id="rId23" Type="http://schemas.openxmlformats.org/officeDocument/2006/relationships/oleObject" Target="../embeddings/oleObject20.bin"/><Relationship Id="rId10" Type="http://schemas.openxmlformats.org/officeDocument/2006/relationships/oleObject" Target="../embeddings/oleObject10.bin"/><Relationship Id="rId19" Type="http://schemas.openxmlformats.org/officeDocument/2006/relationships/oleObject" Target="../embeddings/oleObject17.bin"/><Relationship Id="rId4" Type="http://schemas.openxmlformats.org/officeDocument/2006/relationships/oleObject" Target="../embeddings/oleObject5.bin"/><Relationship Id="rId9" Type="http://schemas.openxmlformats.org/officeDocument/2006/relationships/oleObject" Target="../embeddings/oleObject9.bin"/><Relationship Id="rId14" Type="http://schemas.openxmlformats.org/officeDocument/2006/relationships/oleObject" Target="../embeddings/oleObject14.bin"/><Relationship Id="rId22" Type="http://schemas.openxmlformats.org/officeDocument/2006/relationships/oleObject" Target="../embeddings/oleObject19.bin"/><Relationship Id="rId27"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0813" cy="1065213"/>
          </a:xfrm>
        </p:spPr>
        <p:txBody>
          <a:bodyPr/>
          <a:lstStyle/>
          <a:p>
            <a:r>
              <a:rPr lang="en-US" dirty="0" smtClean="0">
                <a:solidFill>
                  <a:schemeClr val="tx1"/>
                </a:solidFill>
              </a:rPr>
              <a:t>Cost/Benefit Analysis of </a:t>
            </a:r>
            <a:r>
              <a:rPr lang="en-US" dirty="0">
                <a:solidFill>
                  <a:schemeClr val="tx1"/>
                </a:solidFill>
              </a:rPr>
              <a:t>SR </a:t>
            </a:r>
            <a:r>
              <a:rPr lang="en-US" dirty="0" smtClean="0">
                <a:solidFill>
                  <a:schemeClr val="tx1"/>
                </a:solidFill>
              </a:rPr>
              <a:t>Techniques</a:t>
            </a:r>
            <a:br>
              <a:rPr lang="en-US" dirty="0" smtClean="0">
                <a:solidFill>
                  <a:schemeClr val="tx1"/>
                </a:solidFill>
              </a:rPr>
            </a:br>
            <a:r>
              <a:rPr lang="en-US" sz="2000" i="1" dirty="0" smtClean="0">
                <a:solidFill>
                  <a:schemeClr val="tx1"/>
                </a:solidFill>
              </a:rPr>
              <a:t>(a.k.a. Grand Unified Theory of Spatial Reuse)</a:t>
            </a:r>
            <a:r>
              <a:rPr lang="en-US" sz="2000" i="1" dirty="0" smtClean="0">
                <a:solidFill>
                  <a:schemeClr val="tx1"/>
                </a:solidFill>
              </a:rPr>
              <a:t> </a:t>
            </a:r>
            <a:endParaRPr lang="en-US" sz="2000" i="1"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a:t>
            </a:fld>
            <a:endParaRPr lang="en-GB"/>
          </a:p>
        </p:txBody>
      </p:sp>
      <p:sp>
        <p:nvSpPr>
          <p:cNvPr id="8" name="Rectangle 2"/>
          <p:cNvSpPr txBox="1">
            <a:spLocks noChangeArrowheads="1"/>
          </p:cNvSpPr>
          <p:nvPr/>
        </p:nvSpPr>
        <p:spPr bwMode="auto">
          <a:xfrm>
            <a:off x="566058" y="2514600"/>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smtClean="0">
                <a:solidFill>
                  <a:schemeClr val="tx1"/>
                </a:solidFill>
              </a:rPr>
              <a:t>Date:</a:t>
            </a:r>
            <a:r>
              <a:rPr lang="en-GB" sz="2000" b="0" kern="0" dirty="0" smtClean="0">
                <a:solidFill>
                  <a:schemeClr val="tx1"/>
                </a:solidFill>
              </a:rPr>
              <a:t> 2015-09-13</a:t>
            </a:r>
            <a:endParaRPr lang="en-GB" sz="2000" b="0" kern="0" dirty="0">
              <a:solidFill>
                <a:schemeClr val="tx1"/>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2599559441"/>
              </p:ext>
            </p:extLst>
          </p:nvPr>
        </p:nvGraphicFramePr>
        <p:xfrm>
          <a:off x="585788" y="3452813"/>
          <a:ext cx="8229600" cy="2671762"/>
        </p:xfrm>
        <a:graphic>
          <a:graphicData uri="http://schemas.openxmlformats.org/presentationml/2006/ole">
            <mc:AlternateContent xmlns:mc="http://schemas.openxmlformats.org/markup-compatibility/2006">
              <mc:Choice xmlns:v="urn:schemas-microsoft-com:vml" Requires="v">
                <p:oleObj spid="_x0000_s5226" name="Document" r:id="rId4" imgW="8145237" imgH="2642402" progId="Word.Document.8">
                  <p:embed/>
                </p:oleObj>
              </mc:Choice>
              <mc:Fallback>
                <p:oleObj name="Document" r:id="rId4" imgW="8145237" imgH="2642402" progId="Word.Document.8">
                  <p:embed/>
                  <p:pic>
                    <p:nvPicPr>
                      <p:cNvPr id="0" name=""/>
                      <p:cNvPicPr>
                        <a:picLocks noChangeAspect="1" noChangeArrowheads="1"/>
                      </p:cNvPicPr>
                      <p:nvPr/>
                    </p:nvPicPr>
                    <p:blipFill>
                      <a:blip r:embed="rId5"/>
                      <a:srcRect/>
                      <a:stretch>
                        <a:fillRect/>
                      </a:stretch>
                    </p:blipFill>
                    <p:spPr bwMode="auto">
                      <a:xfrm>
                        <a:off x="585788" y="3452813"/>
                        <a:ext cx="8229600" cy="2671762"/>
                      </a:xfrm>
                      <a:prstGeom prst="rect">
                        <a:avLst/>
                      </a:prstGeom>
                      <a:noFill/>
                      <a:extLst/>
                    </p:spPr>
                  </p:pic>
                </p:oleObj>
              </mc:Fallback>
            </mc:AlternateContent>
          </a:graphicData>
        </a:graphic>
      </p:graphicFrame>
      <p:sp>
        <p:nvSpPr>
          <p:cNvPr id="10" name="Rectangle 4"/>
          <p:cNvSpPr>
            <a:spLocks noChangeArrowheads="1"/>
          </p:cNvSpPr>
          <p:nvPr/>
        </p:nvSpPr>
        <p:spPr bwMode="auto">
          <a:xfrm>
            <a:off x="533400" y="30919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1442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18804"/>
          </a:xfrm>
        </p:spPr>
        <p:txBody>
          <a:bodyPr/>
          <a:lstStyle/>
          <a:p>
            <a:r>
              <a:rPr lang="en-US" dirty="0" smtClean="0"/>
              <a:t>Problem Statement – Tail Clipping</a:t>
            </a:r>
            <a:endParaRPr lang="en-US" dirty="0"/>
          </a:p>
        </p:txBody>
      </p:sp>
      <p:sp>
        <p:nvSpPr>
          <p:cNvPr id="3" name="Content Placeholder 2"/>
          <p:cNvSpPr>
            <a:spLocks noGrp="1"/>
          </p:cNvSpPr>
          <p:nvPr>
            <p:ph idx="1"/>
          </p:nvPr>
        </p:nvSpPr>
        <p:spPr>
          <a:xfrm>
            <a:off x="623454" y="1670858"/>
            <a:ext cx="8287790" cy="4423556"/>
          </a:xfrm>
        </p:spPr>
        <p:txBody>
          <a:bodyPr/>
          <a:lstStyle/>
          <a:p>
            <a:pPr>
              <a:buFont typeface="Arial" panose="020B0604020202020204" pitchFamily="34" charset="0"/>
              <a:buChar char="•"/>
            </a:pPr>
            <a:r>
              <a:rPr lang="en-US" sz="1900" dirty="0" smtClean="0">
                <a:solidFill>
                  <a:schemeClr val="tx1"/>
                </a:solidFill>
              </a:rPr>
              <a:t>The 802.11 PD threshold was selected at a time of sparse “coverage” deployments dominated by low-rate (e.g. BPSK) cell edges.</a:t>
            </a:r>
          </a:p>
          <a:p>
            <a:pPr>
              <a:spcBef>
                <a:spcPts val="1000"/>
              </a:spcBef>
              <a:buFont typeface="Arial" panose="020B0604020202020204" pitchFamily="34" charset="0"/>
              <a:buChar char="•"/>
            </a:pPr>
            <a:r>
              <a:rPr lang="en-US" sz="1900" dirty="0" smtClean="0">
                <a:solidFill>
                  <a:schemeClr val="tx1"/>
                </a:solidFill>
              </a:rPr>
              <a:t>Modern enterprise facilities and public venues are engineered for high-rate (e.g. MCS7) cell edges with typical inter-AP distances of ~20m.</a:t>
            </a:r>
          </a:p>
          <a:p>
            <a:pPr>
              <a:spcBef>
                <a:spcPts val="1000"/>
              </a:spcBef>
              <a:buFont typeface="Arial" panose="020B0604020202020204" pitchFamily="34" charset="0"/>
              <a:buChar char="•"/>
            </a:pPr>
            <a:r>
              <a:rPr lang="en-US" sz="1900" dirty="0" smtClean="0">
                <a:solidFill>
                  <a:schemeClr val="tx1"/>
                </a:solidFill>
              </a:rPr>
              <a:t>Radio sensitivity has improved dramatically since Clause 17 was first ratified. Typical RXS levels for BPSK are now &lt; -90 dBm.</a:t>
            </a:r>
          </a:p>
          <a:p>
            <a:pPr>
              <a:spcBef>
                <a:spcPts val="1000"/>
              </a:spcBef>
              <a:buFont typeface="Arial" panose="020B0604020202020204" pitchFamily="34" charset="0"/>
              <a:buChar char="•"/>
            </a:pPr>
            <a:r>
              <a:rPr lang="en-US" sz="1900" dirty="0" smtClean="0">
                <a:solidFill>
                  <a:schemeClr val="tx1"/>
                </a:solidFill>
              </a:rPr>
              <a:t>Due to 30 dB / 1000X power delta from PD to ED, both APs and STAs defer to very low-power sources many “hops” away.</a:t>
            </a:r>
          </a:p>
          <a:p>
            <a:pPr>
              <a:spcBef>
                <a:spcPts val="1000"/>
              </a:spcBef>
              <a:buFont typeface="Arial" panose="020B0604020202020204" pitchFamily="34" charset="0"/>
              <a:buChar char="•"/>
            </a:pPr>
            <a:r>
              <a:rPr lang="en-US" sz="1900" dirty="0" smtClean="0">
                <a:solidFill>
                  <a:schemeClr val="tx1"/>
                </a:solidFill>
              </a:rPr>
              <a:t>Extra low-SINR control and data traffic stresses APs, STAs and distribution system equipment unnecessarily.</a:t>
            </a:r>
          </a:p>
          <a:p>
            <a:pPr>
              <a:spcBef>
                <a:spcPts val="1000"/>
              </a:spcBef>
              <a:buFont typeface="Arial" panose="020B0604020202020204" pitchFamily="34" charset="0"/>
              <a:buChar char="•"/>
            </a:pPr>
            <a:r>
              <a:rPr lang="en-US" sz="1900" dirty="0" smtClean="0">
                <a:solidFill>
                  <a:schemeClr val="tx1"/>
                </a:solidFill>
              </a:rPr>
              <a:t>Neither APs nor STAs are designed to handle large BSS table sizes.  Large tables lead to poor STA roaming decisions, difficult RRM logic, among other issues.  Shrinking tables speeds compute, reduces CPU energy use, and improves accuracy.</a:t>
            </a:r>
          </a:p>
          <a:p>
            <a:pPr>
              <a:buFont typeface="Arial" panose="020B0604020202020204" pitchFamily="34" charset="0"/>
              <a:buChar char="•"/>
            </a:pPr>
            <a:endParaRPr lang="en-US" sz="1900"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10</a:t>
            </a:fld>
            <a:endParaRPr lang="en-GB"/>
          </a:p>
        </p:txBody>
      </p:sp>
    </p:spTree>
    <p:extLst>
      <p:ext uri="{BB962C8B-B14F-4D97-AF65-F5344CB8AC3E}">
        <p14:creationId xmlns:p14="http://schemas.microsoft.com/office/powerpoint/2010/main" val="38433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078" y="1948750"/>
            <a:ext cx="6035040" cy="362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502" y="685801"/>
            <a:ext cx="9019309" cy="559578"/>
          </a:xfrm>
        </p:spPr>
        <p:txBody>
          <a:bodyPr/>
          <a:lstStyle/>
          <a:p>
            <a:r>
              <a:rPr lang="en-US" dirty="0" smtClean="0"/>
              <a:t>Estimating OBSS Airtime Impact - Enterprise</a:t>
            </a:r>
            <a:endParaRPr lang="en-US" dirty="0"/>
          </a:p>
        </p:txBody>
      </p:sp>
      <p:sp>
        <p:nvSpPr>
          <p:cNvPr id="3" name="Content Placeholder 2"/>
          <p:cNvSpPr>
            <a:spLocks noGrp="1"/>
          </p:cNvSpPr>
          <p:nvPr>
            <p:ph idx="1"/>
          </p:nvPr>
        </p:nvSpPr>
        <p:spPr>
          <a:xfrm>
            <a:off x="304800" y="1630680"/>
            <a:ext cx="2537461" cy="4778433"/>
          </a:xfrm>
        </p:spPr>
        <p:txBody>
          <a:bodyPr/>
          <a:lstStyle/>
          <a:p>
            <a:pPr>
              <a:buFont typeface="Arial" panose="020B0604020202020204" pitchFamily="34" charset="0"/>
              <a:buChar char="•"/>
            </a:pPr>
            <a:r>
              <a:rPr lang="en-US" sz="2000" dirty="0"/>
              <a:t>Real </a:t>
            </a:r>
            <a:r>
              <a:rPr lang="en-US" sz="2000" dirty="0" smtClean="0"/>
              <a:t>data </a:t>
            </a:r>
            <a:r>
              <a:rPr lang="en-US" sz="2000" dirty="0"/>
              <a:t>from </a:t>
            </a:r>
            <a:r>
              <a:rPr lang="en-US" sz="2000" dirty="0" smtClean="0"/>
              <a:t>a </a:t>
            </a:r>
            <a:r>
              <a:rPr lang="en-US" sz="2000" dirty="0"/>
              <a:t>large enterprise </a:t>
            </a:r>
            <a:r>
              <a:rPr lang="en-US" sz="2000" dirty="0" smtClean="0"/>
              <a:t>customer taken during workday with building full </a:t>
            </a:r>
            <a:r>
              <a:rPr lang="en-US" sz="2000" dirty="0" smtClean="0">
                <a:solidFill>
                  <a:schemeClr val="tx1"/>
                </a:solidFill>
              </a:rPr>
              <a:t>126 </a:t>
            </a:r>
            <a:r>
              <a:rPr lang="en-US" sz="2000" dirty="0">
                <a:solidFill>
                  <a:schemeClr val="tx1"/>
                </a:solidFill>
              </a:rPr>
              <a:t>unique APs and </a:t>
            </a:r>
            <a:r>
              <a:rPr lang="en-US" sz="2000" dirty="0" smtClean="0">
                <a:solidFill>
                  <a:schemeClr val="tx1"/>
                </a:solidFill>
              </a:rPr>
              <a:t>2,836 unique STAs are active</a:t>
            </a:r>
            <a:endParaRPr lang="en-US" sz="2000" dirty="0">
              <a:solidFill>
                <a:schemeClr val="tx1"/>
              </a:solidFill>
            </a:endParaRPr>
          </a:p>
          <a:p>
            <a:pPr>
              <a:buFont typeface="Arial" panose="020B0604020202020204" pitchFamily="34" charset="0"/>
              <a:buChar char="•"/>
            </a:pPr>
            <a:r>
              <a:rPr lang="en-US" sz="2000" dirty="0" smtClean="0"/>
              <a:t>CDF shows 30% of APs and 40% of STAs are &lt; -85 </a:t>
            </a:r>
            <a:r>
              <a:rPr lang="en-US" sz="2000" dirty="0" err="1" smtClean="0"/>
              <a:t>dbm</a:t>
            </a:r>
            <a:r>
              <a:rPr lang="en-US" sz="2000" dirty="0" smtClean="0"/>
              <a:t>.  </a:t>
            </a:r>
          </a:p>
          <a:p>
            <a:pPr>
              <a:buFont typeface="Arial" panose="020B0604020202020204" pitchFamily="34" charset="0"/>
              <a:buChar char="•"/>
            </a:pPr>
            <a:r>
              <a:rPr lang="en-US" sz="2000" dirty="0" smtClean="0"/>
              <a:t>65% of APs and 75% of STAs are &lt; -75 dBm.</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11</a:t>
            </a:fld>
            <a:endParaRPr lang="en-GB"/>
          </a:p>
        </p:txBody>
      </p:sp>
      <p:sp>
        <p:nvSpPr>
          <p:cNvPr id="9" name="Rounded Rectangle 8"/>
          <p:cNvSpPr/>
          <p:nvPr/>
        </p:nvSpPr>
        <p:spPr bwMode="auto">
          <a:xfrm>
            <a:off x="2989925" y="2987040"/>
            <a:ext cx="2229775" cy="2212917"/>
          </a:xfrm>
          <a:prstGeom prst="roundRect">
            <a:avLst>
              <a:gd name="adj" fmla="val 7911"/>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574473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078" y="1948750"/>
            <a:ext cx="6032455" cy="365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6132" y="685801"/>
            <a:ext cx="8732402" cy="559578"/>
          </a:xfrm>
        </p:spPr>
        <p:txBody>
          <a:bodyPr/>
          <a:lstStyle/>
          <a:p>
            <a:r>
              <a:rPr lang="en-US" dirty="0" smtClean="0"/>
              <a:t>Estimating OBSS Impact – Enterprise (STAs)</a:t>
            </a:r>
            <a:endParaRPr lang="en-US" dirty="0"/>
          </a:p>
        </p:txBody>
      </p:sp>
      <p:sp>
        <p:nvSpPr>
          <p:cNvPr id="3" name="Content Placeholder 2"/>
          <p:cNvSpPr>
            <a:spLocks noGrp="1"/>
          </p:cNvSpPr>
          <p:nvPr>
            <p:ph idx="1"/>
          </p:nvPr>
        </p:nvSpPr>
        <p:spPr>
          <a:xfrm>
            <a:off x="335281" y="1485900"/>
            <a:ext cx="2506980" cy="4923213"/>
          </a:xfrm>
        </p:spPr>
        <p:txBody>
          <a:bodyPr/>
          <a:lstStyle/>
          <a:p>
            <a:pPr>
              <a:buFont typeface="Arial" panose="020B0604020202020204" pitchFamily="34" charset="0"/>
              <a:buChar char="•"/>
            </a:pPr>
            <a:r>
              <a:rPr lang="en-US" sz="2000" dirty="0" smtClean="0"/>
              <a:t>Data from 10 most heavily-loaded APs at customer site</a:t>
            </a:r>
          </a:p>
          <a:p>
            <a:pPr>
              <a:buFont typeface="Arial" panose="020B0604020202020204" pitchFamily="34" charset="0"/>
              <a:buChar char="•"/>
            </a:pPr>
            <a:r>
              <a:rPr lang="en-US" sz="2000" dirty="0" smtClean="0"/>
              <a:t>Charts show RSSI &amp; SINR for all STAs that are audible from each </a:t>
            </a:r>
            <a:r>
              <a:rPr lang="en-US" sz="2000" dirty="0" smtClean="0">
                <a:solidFill>
                  <a:schemeClr val="tx1"/>
                </a:solidFill>
              </a:rPr>
              <a:t>of the 10 APs (regardless of association).</a:t>
            </a:r>
          </a:p>
          <a:p>
            <a:pPr>
              <a:buFont typeface="Arial" panose="020B0604020202020204" pitchFamily="34" charset="0"/>
              <a:buChar char="•"/>
            </a:pPr>
            <a:r>
              <a:rPr lang="en-US" sz="2000" dirty="0" smtClean="0">
                <a:solidFill>
                  <a:schemeClr val="tx1"/>
                </a:solidFill>
              </a:rPr>
              <a:t>RSSI chart on left </a:t>
            </a:r>
            <a:r>
              <a:rPr lang="en-US" sz="2000" dirty="0" smtClean="0"/>
              <a:t>shows 150-300 STAs per AP at &lt; -75 dBm</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12</a:t>
            </a:fld>
            <a:endParaRPr lang="en-GB"/>
          </a:p>
        </p:txBody>
      </p:sp>
      <p:sp>
        <p:nvSpPr>
          <p:cNvPr id="17" name="Rounded Rectangle 16"/>
          <p:cNvSpPr/>
          <p:nvPr/>
        </p:nvSpPr>
        <p:spPr bwMode="auto">
          <a:xfrm>
            <a:off x="3083990" y="4191634"/>
            <a:ext cx="5247323" cy="1020445"/>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679720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6" y="685801"/>
            <a:ext cx="8749028" cy="559578"/>
          </a:xfrm>
        </p:spPr>
        <p:txBody>
          <a:bodyPr/>
          <a:lstStyle/>
          <a:p>
            <a:r>
              <a:rPr lang="en-US" dirty="0" smtClean="0"/>
              <a:t>Estimating OBSS Impact – Enterprise (APs)</a:t>
            </a:r>
            <a:endParaRPr lang="en-US" dirty="0"/>
          </a:p>
        </p:txBody>
      </p:sp>
      <p:sp>
        <p:nvSpPr>
          <p:cNvPr id="3" name="Content Placeholder 2"/>
          <p:cNvSpPr>
            <a:spLocks noGrp="1"/>
          </p:cNvSpPr>
          <p:nvPr>
            <p:ph idx="1"/>
          </p:nvPr>
        </p:nvSpPr>
        <p:spPr>
          <a:xfrm>
            <a:off x="373380" y="1554480"/>
            <a:ext cx="2540113" cy="4854633"/>
          </a:xfrm>
        </p:spPr>
        <p:txBody>
          <a:bodyPr/>
          <a:lstStyle/>
          <a:p>
            <a:pPr>
              <a:buFont typeface="Arial" panose="020B0604020202020204" pitchFamily="34" charset="0"/>
              <a:buChar char="•"/>
            </a:pPr>
            <a:r>
              <a:rPr lang="en-US" sz="2000" dirty="0"/>
              <a:t>Data from 10 most heavily-loaded APs at customer </a:t>
            </a:r>
            <a:r>
              <a:rPr lang="en-US" sz="2000" dirty="0" smtClean="0"/>
              <a:t>site </a:t>
            </a:r>
          </a:p>
          <a:p>
            <a:pPr>
              <a:buFont typeface="Arial" panose="020B0604020202020204" pitchFamily="34" charset="0"/>
              <a:buChar char="•"/>
            </a:pPr>
            <a:r>
              <a:rPr lang="en-US" sz="2000" dirty="0" smtClean="0"/>
              <a:t>Charts show SINR &amp; RSSI for all OBSS APs that are audible from each of the 10 APs.</a:t>
            </a:r>
          </a:p>
          <a:p>
            <a:pPr>
              <a:buFont typeface="Arial" panose="020B0604020202020204" pitchFamily="34" charset="0"/>
              <a:buChar char="•"/>
            </a:pPr>
            <a:r>
              <a:rPr lang="en-US" sz="2000" dirty="0" smtClean="0"/>
              <a:t>RSSI chart on left shows 65-120 OBSS APs per AP at &lt; -75 dBm</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13</a:t>
            </a:fld>
            <a:endParaRPr lang="en-GB"/>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493" y="1948750"/>
            <a:ext cx="6035040" cy="366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bwMode="auto">
          <a:xfrm>
            <a:off x="3083990" y="3977640"/>
            <a:ext cx="5247323" cy="1234439"/>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228712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14</a:t>
            </a:fld>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2" name="Title 1"/>
          <p:cNvSpPr>
            <a:spLocks noGrp="1"/>
          </p:cNvSpPr>
          <p:nvPr>
            <p:ph type="title"/>
          </p:nvPr>
        </p:nvSpPr>
        <p:spPr>
          <a:xfrm>
            <a:off x="149629" y="685801"/>
            <a:ext cx="8861367" cy="559578"/>
          </a:xfrm>
        </p:spPr>
        <p:txBody>
          <a:bodyPr/>
          <a:lstStyle/>
          <a:p>
            <a:r>
              <a:rPr lang="en-US" dirty="0" smtClean="0"/>
              <a:t>Estimating OBSS Impact – Stadium 5-GHz</a:t>
            </a:r>
            <a:endParaRPr lang="en-US" dirty="0"/>
          </a:p>
        </p:txBody>
      </p:sp>
      <p:sp>
        <p:nvSpPr>
          <p:cNvPr id="3" name="Content Placeholder 2"/>
          <p:cNvSpPr>
            <a:spLocks noGrp="1"/>
          </p:cNvSpPr>
          <p:nvPr>
            <p:ph idx="1"/>
          </p:nvPr>
        </p:nvSpPr>
        <p:spPr>
          <a:xfrm>
            <a:off x="685800" y="4211190"/>
            <a:ext cx="8391698" cy="2646810"/>
          </a:xfrm>
          <a:solidFill>
            <a:schemeClr val="bg1"/>
          </a:solidFill>
        </p:spPr>
        <p:txBody>
          <a:bodyPr/>
          <a:lstStyle/>
          <a:p>
            <a:pPr>
              <a:buFont typeface="Arial" panose="020B0604020202020204" pitchFamily="34" charset="0"/>
              <a:buChar char="•"/>
            </a:pPr>
            <a:r>
              <a:rPr lang="en-US" sz="2000" dirty="0"/>
              <a:t>Data from 10 most heavily-loaded </a:t>
            </a:r>
            <a:r>
              <a:rPr lang="en-US" sz="2000" dirty="0" smtClean="0"/>
              <a:t>5-GHz radios at 70K seat stadium</a:t>
            </a:r>
            <a:endParaRPr lang="en-US" sz="2000" dirty="0"/>
          </a:p>
          <a:p>
            <a:pPr>
              <a:buFont typeface="Arial" panose="020B0604020202020204" pitchFamily="34" charset="0"/>
              <a:buChar char="•"/>
            </a:pPr>
            <a:r>
              <a:rPr lang="en-US" sz="2000" dirty="0"/>
              <a:t>There are 254 APs with </a:t>
            </a:r>
            <a:r>
              <a:rPr lang="en-US" sz="2000" dirty="0" smtClean="0"/>
              <a:t>3,748 </a:t>
            </a:r>
            <a:r>
              <a:rPr lang="en-US" sz="2000" dirty="0"/>
              <a:t>unique associated STAs on </a:t>
            </a:r>
            <a:r>
              <a:rPr lang="en-US" sz="2000" dirty="0" smtClean="0"/>
              <a:t>5-GHz</a:t>
            </a:r>
            <a:r>
              <a:rPr lang="en-US" sz="2000" dirty="0"/>
              <a:t>.</a:t>
            </a:r>
          </a:p>
          <a:p>
            <a:pPr>
              <a:buFont typeface="Arial" panose="020B0604020202020204" pitchFamily="34" charset="0"/>
              <a:buChar char="•"/>
            </a:pPr>
            <a:r>
              <a:rPr lang="en-US" sz="2000" dirty="0" smtClean="0"/>
              <a:t>Charts </a:t>
            </a:r>
            <a:r>
              <a:rPr lang="en-US" sz="2000" dirty="0"/>
              <a:t>show </a:t>
            </a:r>
            <a:r>
              <a:rPr lang="en-US" sz="2000" dirty="0" smtClean="0"/>
              <a:t>SINR </a:t>
            </a:r>
            <a:r>
              <a:rPr lang="en-US" sz="2000" dirty="0"/>
              <a:t>for all </a:t>
            </a:r>
            <a:r>
              <a:rPr lang="en-US" sz="2000" dirty="0" smtClean="0"/>
              <a:t>APs (left) and STAs (right) that </a:t>
            </a:r>
            <a:r>
              <a:rPr lang="en-US" sz="2000" dirty="0"/>
              <a:t>are </a:t>
            </a:r>
            <a:r>
              <a:rPr lang="en-US" sz="2000" u="sng" dirty="0"/>
              <a:t>audible</a:t>
            </a:r>
            <a:r>
              <a:rPr lang="en-US" sz="2000" dirty="0"/>
              <a:t> from each of </a:t>
            </a:r>
            <a:r>
              <a:rPr lang="en-US" sz="2000" dirty="0" smtClean="0"/>
              <a:t>the APs </a:t>
            </a:r>
            <a:r>
              <a:rPr lang="en-US" sz="2000" dirty="0"/>
              <a:t>(</a:t>
            </a:r>
            <a:r>
              <a:rPr lang="en-US" sz="2000" dirty="0">
                <a:solidFill>
                  <a:schemeClr val="tx1"/>
                </a:solidFill>
              </a:rPr>
              <a:t>regardless </a:t>
            </a:r>
            <a:r>
              <a:rPr lang="en-US" sz="2000" dirty="0" smtClean="0">
                <a:solidFill>
                  <a:schemeClr val="tx1"/>
                </a:solidFill>
              </a:rPr>
              <a:t>of STA association status</a:t>
            </a:r>
            <a:r>
              <a:rPr lang="en-US" sz="2000" dirty="0" smtClean="0"/>
              <a:t>).</a:t>
            </a:r>
            <a:endParaRPr lang="en-US" sz="2000" dirty="0"/>
          </a:p>
          <a:p>
            <a:pPr>
              <a:buFont typeface="Arial" panose="020B0604020202020204" pitchFamily="34" charset="0"/>
              <a:buChar char="•"/>
            </a:pPr>
            <a:r>
              <a:rPr lang="en-US" sz="2000" dirty="0" smtClean="0"/>
              <a:t>AP chart </a:t>
            </a:r>
            <a:r>
              <a:rPr lang="en-US" sz="2000" dirty="0"/>
              <a:t>on left shows </a:t>
            </a:r>
            <a:r>
              <a:rPr lang="en-US" sz="2000" dirty="0" smtClean="0"/>
              <a:t>up to 100 OBSS APs audible at </a:t>
            </a:r>
            <a:r>
              <a:rPr lang="en-US" sz="2000" dirty="0"/>
              <a:t>&lt; </a:t>
            </a:r>
            <a:r>
              <a:rPr lang="en-US" sz="2000" dirty="0" smtClean="0"/>
              <a:t>10 dB</a:t>
            </a:r>
          </a:p>
          <a:p>
            <a:pPr lvl="1">
              <a:buFont typeface="Arial" panose="020B0604020202020204" pitchFamily="34" charset="0"/>
              <a:buChar char="•"/>
            </a:pPr>
            <a:r>
              <a:rPr lang="en-US" sz="1600" dirty="0"/>
              <a:t>Reinforces need for large BSS color field (minimum 8 bits)</a:t>
            </a:r>
          </a:p>
          <a:p>
            <a:pPr>
              <a:buFont typeface="Arial" panose="020B0604020202020204" pitchFamily="34" charset="0"/>
              <a:buChar char="•"/>
            </a:pPr>
            <a:r>
              <a:rPr lang="en-US" sz="2000" dirty="0" smtClean="0"/>
              <a:t>STA chart on right shows &gt; 250 STAs audible </a:t>
            </a:r>
            <a:r>
              <a:rPr lang="en-US" sz="2000" u="sng" dirty="0" smtClean="0">
                <a:solidFill>
                  <a:srgbClr val="FF0000"/>
                </a:solidFill>
              </a:rPr>
              <a:t>each</a:t>
            </a:r>
            <a:r>
              <a:rPr lang="en-US" sz="2000" dirty="0" smtClean="0">
                <a:solidFill>
                  <a:srgbClr val="FF0000"/>
                </a:solidFill>
              </a:rPr>
              <a:t> </a:t>
            </a:r>
            <a:r>
              <a:rPr lang="en-US" sz="2000" dirty="0" smtClean="0"/>
              <a:t>at &lt;10 dB</a:t>
            </a:r>
          </a:p>
        </p:txBody>
      </p:sp>
      <p:sp>
        <p:nvSpPr>
          <p:cNvPr id="4" name="Date Placeholder 3"/>
          <p:cNvSpPr>
            <a:spLocks noGrp="1"/>
          </p:cNvSpPr>
          <p:nvPr>
            <p:ph type="dt" idx="10"/>
          </p:nvPr>
        </p:nvSpPr>
        <p:spPr/>
        <p:txBody>
          <a:bodyPr/>
          <a:lstStyle/>
          <a:p>
            <a:r>
              <a:rPr lang="en-US" smtClean="0"/>
              <a:t>September, 2015</a:t>
            </a:r>
            <a:endParaRPr lang="en-GB" dirty="0"/>
          </a:p>
        </p:txBody>
      </p:sp>
      <p:pic>
        <p:nvPicPr>
          <p:cNvPr id="399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962" y="1358149"/>
            <a:ext cx="4389120" cy="266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03" y="1356301"/>
            <a:ext cx="4389120" cy="266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bwMode="auto">
          <a:xfrm>
            <a:off x="199474" y="2786250"/>
            <a:ext cx="4302849" cy="921920"/>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3" name="Rounded Rectangle 12"/>
          <p:cNvSpPr/>
          <p:nvPr/>
        </p:nvSpPr>
        <p:spPr bwMode="auto">
          <a:xfrm>
            <a:off x="4660233" y="2868584"/>
            <a:ext cx="4302849" cy="839586"/>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71149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29" y="685801"/>
            <a:ext cx="8861367" cy="559578"/>
          </a:xfrm>
        </p:spPr>
        <p:txBody>
          <a:bodyPr/>
          <a:lstStyle/>
          <a:p>
            <a:r>
              <a:rPr lang="en-US" dirty="0" smtClean="0"/>
              <a:t>Estimating OBSS Impact – Stadium 2.4-GHz</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15</a:t>
            </a:fld>
            <a:endParaRPr lang="en-GB"/>
          </a:p>
        </p:txBody>
      </p:sp>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962" y="1353573"/>
            <a:ext cx="4389120" cy="265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03" y="1353573"/>
            <a:ext cx="4389120" cy="265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bwMode="auto">
          <a:xfrm>
            <a:off x="199474" y="2860964"/>
            <a:ext cx="4302849" cy="839586"/>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Rounded Rectangle 17"/>
          <p:cNvSpPr/>
          <p:nvPr/>
        </p:nvSpPr>
        <p:spPr bwMode="auto">
          <a:xfrm>
            <a:off x="4660233" y="3018905"/>
            <a:ext cx="4302849" cy="681644"/>
          </a:xfrm>
          <a:prstGeom prst="roundRect">
            <a:avLst>
              <a:gd name="adj" fmla="val 729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7" name="Content Placeholder 6"/>
          <p:cNvSpPr>
            <a:spLocks noGrp="1"/>
          </p:cNvSpPr>
          <p:nvPr>
            <p:ph idx="1"/>
          </p:nvPr>
        </p:nvSpPr>
        <p:spPr>
          <a:xfrm>
            <a:off x="685800" y="4084320"/>
            <a:ext cx="8277282" cy="2010093"/>
          </a:xfrm>
        </p:spPr>
        <p:txBody>
          <a:bodyPr/>
          <a:lstStyle/>
          <a:p>
            <a:pPr>
              <a:buFont typeface="Arial" panose="020B0604020202020204" pitchFamily="34" charset="0"/>
              <a:buChar char="•"/>
            </a:pPr>
            <a:r>
              <a:rPr lang="en-US" sz="2000" dirty="0"/>
              <a:t>Data from 10 most heavily-loaded </a:t>
            </a:r>
            <a:r>
              <a:rPr lang="en-US" sz="2000" dirty="0" smtClean="0"/>
              <a:t>2.4-GHz radios at </a:t>
            </a:r>
            <a:r>
              <a:rPr lang="en-US" sz="2000" dirty="0"/>
              <a:t>70K seat stadium</a:t>
            </a:r>
          </a:p>
          <a:p>
            <a:pPr>
              <a:buFont typeface="Arial" panose="020B0604020202020204" pitchFamily="34" charset="0"/>
              <a:buChar char="•"/>
            </a:pPr>
            <a:r>
              <a:rPr lang="en-US" sz="2000" dirty="0" smtClean="0"/>
              <a:t>There are 254 APs with 3,201 unique associated STAs on 2.4-GHz.</a:t>
            </a:r>
          </a:p>
          <a:p>
            <a:pPr>
              <a:buFont typeface="Arial" panose="020B0604020202020204" pitchFamily="34" charset="0"/>
              <a:buChar char="•"/>
            </a:pPr>
            <a:r>
              <a:rPr lang="en-US" sz="2000" dirty="0" smtClean="0"/>
              <a:t>AP </a:t>
            </a:r>
            <a:r>
              <a:rPr lang="en-US" sz="2000" dirty="0"/>
              <a:t>chart on left shows up to 100 </a:t>
            </a:r>
            <a:r>
              <a:rPr lang="en-US" sz="2000" dirty="0" smtClean="0"/>
              <a:t>OBSS APs </a:t>
            </a:r>
            <a:r>
              <a:rPr lang="en-US" sz="2000" dirty="0"/>
              <a:t>at &lt; 10 dB</a:t>
            </a:r>
          </a:p>
          <a:p>
            <a:pPr>
              <a:buFont typeface="Arial" panose="020B0604020202020204" pitchFamily="34" charset="0"/>
              <a:buChar char="•"/>
            </a:pPr>
            <a:r>
              <a:rPr lang="en-US" sz="2000" dirty="0"/>
              <a:t>STA chart on right </a:t>
            </a:r>
            <a:r>
              <a:rPr lang="en-US" sz="2000" dirty="0" smtClean="0"/>
              <a:t>shows higher SINRs than 5-GHz, tail clipping would require higher threshold to be effective.</a:t>
            </a:r>
          </a:p>
          <a:p>
            <a:pPr lvl="1">
              <a:buFont typeface="Arial" panose="020B0604020202020204" pitchFamily="34" charset="0"/>
              <a:buChar char="•"/>
            </a:pPr>
            <a:r>
              <a:rPr lang="en-US" sz="1600" dirty="0" smtClean="0"/>
              <a:t>But clearly there are hundreds of OBSS STAs within BPSK range</a:t>
            </a:r>
          </a:p>
        </p:txBody>
      </p:sp>
    </p:spTree>
    <p:extLst>
      <p:ext uri="{BB962C8B-B14F-4D97-AF65-F5344CB8AC3E}">
        <p14:creationId xmlns:p14="http://schemas.microsoft.com/office/powerpoint/2010/main" val="38158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18804"/>
          </a:xfrm>
        </p:spPr>
        <p:txBody>
          <a:bodyPr/>
          <a:lstStyle/>
          <a:p>
            <a:r>
              <a:rPr lang="en-US" dirty="0" smtClean="0"/>
              <a:t>Benefit Statement – Tail Clipping</a:t>
            </a:r>
            <a:endParaRPr lang="en-US" dirty="0"/>
          </a:p>
        </p:txBody>
      </p:sp>
      <p:sp>
        <p:nvSpPr>
          <p:cNvPr id="3" name="Content Placeholder 2"/>
          <p:cNvSpPr>
            <a:spLocks noGrp="1"/>
          </p:cNvSpPr>
          <p:nvPr>
            <p:ph idx="1"/>
          </p:nvPr>
        </p:nvSpPr>
        <p:spPr>
          <a:xfrm>
            <a:off x="623453" y="1479665"/>
            <a:ext cx="8412481" cy="4614749"/>
          </a:xfrm>
        </p:spPr>
        <p:txBody>
          <a:bodyPr/>
          <a:lstStyle/>
          <a:p>
            <a:pPr>
              <a:buFont typeface="Arial" panose="020B0604020202020204" pitchFamily="34" charset="0"/>
              <a:buChar char="•"/>
            </a:pPr>
            <a:r>
              <a:rPr lang="en-US" sz="1800" dirty="0" smtClean="0">
                <a:solidFill>
                  <a:schemeClr val="tx1"/>
                </a:solidFill>
              </a:rPr>
              <a:t>Tail clipping is the blocking </a:t>
            </a:r>
            <a:r>
              <a:rPr lang="en-US" sz="1800" dirty="0">
                <a:solidFill>
                  <a:schemeClr val="tx1"/>
                </a:solidFill>
              </a:rPr>
              <a:t>of </a:t>
            </a:r>
            <a:r>
              <a:rPr lang="en-US" sz="1800" dirty="0" smtClean="0">
                <a:solidFill>
                  <a:schemeClr val="tx1"/>
                </a:solidFill>
              </a:rPr>
              <a:t>low-RSSI </a:t>
            </a:r>
            <a:r>
              <a:rPr lang="en-US" sz="1800" dirty="0">
                <a:solidFill>
                  <a:schemeClr val="tx1"/>
                </a:solidFill>
              </a:rPr>
              <a:t>OBSS signals </a:t>
            </a:r>
            <a:r>
              <a:rPr lang="en-US" sz="1800" u="sng" dirty="0">
                <a:solidFill>
                  <a:schemeClr val="tx1"/>
                </a:solidFill>
              </a:rPr>
              <a:t>for reasons other than </a:t>
            </a:r>
            <a:r>
              <a:rPr lang="en-US" sz="1800" u="sng" dirty="0" smtClean="0">
                <a:solidFill>
                  <a:schemeClr val="tx1"/>
                </a:solidFill>
              </a:rPr>
              <a:t>spatial reuse.</a:t>
            </a:r>
          </a:p>
          <a:p>
            <a:pPr>
              <a:buFont typeface="Arial" panose="020B0604020202020204" pitchFamily="34" charset="0"/>
              <a:buChar char="•"/>
            </a:pPr>
            <a:r>
              <a:rPr lang="en-US" sz="1800" dirty="0" smtClean="0">
                <a:solidFill>
                  <a:schemeClr val="tx1"/>
                </a:solidFill>
              </a:rPr>
              <a:t>A tail-clipping enabled BSS would advertise that fact, along with an operator-selected or AP-determined threshold:</a:t>
            </a:r>
          </a:p>
          <a:p>
            <a:pPr lvl="1">
              <a:buFont typeface="Arial" panose="020B0604020202020204" pitchFamily="34" charset="0"/>
              <a:buChar char="•"/>
            </a:pPr>
            <a:r>
              <a:rPr lang="en-US" sz="1600" dirty="0" smtClean="0">
                <a:solidFill>
                  <a:schemeClr val="tx1"/>
                </a:solidFill>
              </a:rPr>
              <a:t>Value could not be higher than -75 dBm to avoid conflict with roaming thresholds and to ensure the entire </a:t>
            </a:r>
            <a:r>
              <a:rPr lang="en-US" sz="1600" dirty="0" err="1" smtClean="0">
                <a:solidFill>
                  <a:schemeClr val="tx1"/>
                </a:solidFill>
              </a:rPr>
              <a:t>MyBSS</a:t>
            </a:r>
            <a:r>
              <a:rPr lang="en-US" sz="1600" dirty="0" smtClean="0">
                <a:solidFill>
                  <a:schemeClr val="tx1"/>
                </a:solidFill>
              </a:rPr>
              <a:t> is cleared.</a:t>
            </a:r>
          </a:p>
          <a:p>
            <a:pPr lvl="1">
              <a:buFont typeface="Arial" panose="020B0604020202020204" pitchFamily="34" charset="0"/>
              <a:buChar char="•"/>
            </a:pPr>
            <a:r>
              <a:rPr lang="en-US" sz="1600" dirty="0" smtClean="0">
                <a:solidFill>
                  <a:schemeClr val="tx1"/>
                </a:solidFill>
              </a:rPr>
              <a:t>Value could not be lower than about -85 dBm or there would be no benefit.</a:t>
            </a:r>
          </a:p>
          <a:p>
            <a:pPr lvl="1">
              <a:buFont typeface="Arial" panose="020B0604020202020204" pitchFamily="34" charset="0"/>
              <a:buChar char="•"/>
            </a:pPr>
            <a:r>
              <a:rPr lang="en-US" sz="1600" dirty="0" smtClean="0">
                <a:solidFill>
                  <a:schemeClr val="tx1"/>
                </a:solidFill>
              </a:rPr>
              <a:t>Needs to be advertised so that roaming STAs can adjust their behavior</a:t>
            </a:r>
          </a:p>
          <a:p>
            <a:pPr lvl="1">
              <a:buFont typeface="Arial" panose="020B0604020202020204" pitchFamily="34" charset="0"/>
              <a:buChar char="•"/>
            </a:pPr>
            <a:r>
              <a:rPr lang="en-US" sz="1600" dirty="0" smtClean="0">
                <a:solidFill>
                  <a:schemeClr val="tx1"/>
                </a:solidFill>
              </a:rPr>
              <a:t>-82 dBm might be an excellent common value, thereby restoring original intent of 802.11.</a:t>
            </a:r>
          </a:p>
          <a:p>
            <a:pPr>
              <a:buFont typeface="Arial" panose="020B0604020202020204" pitchFamily="34" charset="0"/>
              <a:buChar char="•"/>
            </a:pPr>
            <a:r>
              <a:rPr lang="en-US" sz="1800" dirty="0" smtClean="0"/>
              <a:t>The following benefits could be realized:</a:t>
            </a:r>
          </a:p>
          <a:p>
            <a:pPr lvl="1">
              <a:buFont typeface="Arial" panose="020B0604020202020204" pitchFamily="34" charset="0"/>
              <a:buChar char="•"/>
            </a:pPr>
            <a:r>
              <a:rPr lang="en-US" sz="1600" dirty="0"/>
              <a:t>Protect AP CPU in high density / dirty RF </a:t>
            </a:r>
            <a:r>
              <a:rPr lang="en-US" sz="1600" dirty="0" smtClean="0"/>
              <a:t>environments</a:t>
            </a:r>
          </a:p>
          <a:p>
            <a:pPr lvl="1">
              <a:buFont typeface="Arial" panose="020B0604020202020204" pitchFamily="34" charset="0"/>
              <a:buChar char="•"/>
            </a:pPr>
            <a:r>
              <a:rPr lang="en-US" sz="1600" dirty="0"/>
              <a:t>Reduce “near/far” </a:t>
            </a:r>
            <a:r>
              <a:rPr lang="en-US" sz="1600" dirty="0" err="1"/>
              <a:t>backoff</a:t>
            </a:r>
            <a:r>
              <a:rPr lang="en-US" sz="1600" dirty="0"/>
              <a:t> impact from OBSS RX</a:t>
            </a:r>
          </a:p>
          <a:p>
            <a:pPr lvl="1">
              <a:buFont typeface="Arial" panose="020B0604020202020204" pitchFamily="34" charset="0"/>
              <a:buChar char="•"/>
            </a:pPr>
            <a:r>
              <a:rPr lang="en-US" sz="1600" dirty="0" smtClean="0"/>
              <a:t>Improve both AP and STA algorithm performance and user experience by shrinking tables </a:t>
            </a:r>
            <a:endParaRPr lang="en-US" sz="1600" dirty="0"/>
          </a:p>
          <a:p>
            <a:pPr lvl="1">
              <a:buFont typeface="Arial" panose="020B0604020202020204" pitchFamily="34" charset="0"/>
              <a:buChar char="•"/>
            </a:pPr>
            <a:r>
              <a:rPr lang="en-US" sz="1600" dirty="0" smtClean="0"/>
              <a:t>Possible energy savings</a:t>
            </a:r>
          </a:p>
          <a:p>
            <a:pPr>
              <a:buFont typeface="Arial" panose="020B0604020202020204" pitchFamily="34" charset="0"/>
              <a:buChar char="•"/>
            </a:pPr>
            <a:r>
              <a:rPr lang="en-US" sz="2000" dirty="0" smtClean="0"/>
              <a:t>In addition, unintentional deferral to distant full power LTE-U or LAA </a:t>
            </a:r>
            <a:r>
              <a:rPr lang="en-US" sz="2000" dirty="0" err="1" smtClean="0"/>
              <a:t>eNBs</a:t>
            </a:r>
            <a:r>
              <a:rPr lang="en-US" sz="2000" dirty="0" smtClean="0"/>
              <a:t> using CTS-to-self could be avoided / “protected”.</a:t>
            </a:r>
            <a:endParaRPr lang="en-US" sz="2000" dirty="0"/>
          </a:p>
          <a:p>
            <a:pPr lvl="1">
              <a:buFont typeface="Arial" panose="020B0604020202020204" pitchFamily="34" charset="0"/>
              <a:buChar char="•"/>
            </a:pPr>
            <a:endParaRPr lang="en-US" sz="1400" b="0" dirty="0" smtClean="0"/>
          </a:p>
          <a:p>
            <a:pPr>
              <a:buFont typeface="Arial" panose="020B0604020202020204" pitchFamily="34" charset="0"/>
              <a:buChar char="•"/>
            </a:pPr>
            <a:endParaRPr lang="en-US" sz="1800" b="0" dirty="0"/>
          </a:p>
          <a:p>
            <a:pPr>
              <a:buFont typeface="Arial" panose="020B0604020202020204" pitchFamily="34" charset="0"/>
              <a:buChar char="•"/>
            </a:pPr>
            <a:endParaRPr lang="en-US" sz="18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16</a:t>
            </a:fld>
            <a:endParaRPr lang="en-GB"/>
          </a:p>
        </p:txBody>
      </p:sp>
    </p:spTree>
    <p:extLst>
      <p:ext uri="{BB962C8B-B14F-4D97-AF65-F5344CB8AC3E}">
        <p14:creationId xmlns:p14="http://schemas.microsoft.com/office/powerpoint/2010/main" val="4189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1000"/>
                                        <p:tgtEl>
                                          <p:spTgt spid="3">
                                            <p:txEl>
                                              <p:pRg st="11" end="11"/>
                                            </p:txEl>
                                          </p:spTgt>
                                        </p:tgtEl>
                                      </p:cBhvr>
                                    </p:animEffect>
                                    <p:anim calcmode="lin" valueType="num">
                                      <p:cBhvr>
                                        <p:cTn id="6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685800"/>
          </a:xfrm>
        </p:spPr>
        <p:txBody>
          <a:bodyPr/>
          <a:lstStyle/>
          <a:p>
            <a:r>
              <a:rPr lang="en-US" dirty="0" smtClean="0"/>
              <a:t>Benefit Statement – Energy Savings</a:t>
            </a:r>
            <a:endParaRPr lang="en-US" dirty="0"/>
          </a:p>
        </p:txBody>
      </p:sp>
      <p:sp>
        <p:nvSpPr>
          <p:cNvPr id="12" name="Content Placeholder 11"/>
          <p:cNvSpPr>
            <a:spLocks noGrp="1"/>
          </p:cNvSpPr>
          <p:nvPr>
            <p:ph idx="1"/>
          </p:nvPr>
        </p:nvSpPr>
        <p:spPr/>
        <p:txBody>
          <a:bodyPr/>
          <a:lstStyle/>
          <a:p>
            <a:pPr>
              <a:buFont typeface="Arial" panose="020B0604020202020204" pitchFamily="34" charset="0"/>
              <a:buChar char="•"/>
            </a:pPr>
            <a:r>
              <a:rPr lang="en-US" dirty="0" smtClean="0">
                <a:solidFill>
                  <a:schemeClr val="tx1"/>
                </a:solidFill>
              </a:rPr>
              <a:t>Battery-powered nodes (APs or STAs)</a:t>
            </a:r>
          </a:p>
          <a:p>
            <a:pPr lvl="1">
              <a:buFont typeface="Arial" panose="020B0604020202020204" pitchFamily="34" charset="0"/>
              <a:buChar char="•"/>
            </a:pPr>
            <a:r>
              <a:rPr lang="en-US" dirty="0" smtClean="0">
                <a:solidFill>
                  <a:schemeClr val="tx1"/>
                </a:solidFill>
              </a:rPr>
              <a:t>STAs: </a:t>
            </a:r>
          </a:p>
          <a:p>
            <a:pPr lvl="2">
              <a:buFont typeface="Arial" panose="020B0604020202020204" pitchFamily="34" charset="0"/>
              <a:buChar char="•"/>
            </a:pPr>
            <a:r>
              <a:rPr lang="en-US" dirty="0" smtClean="0">
                <a:solidFill>
                  <a:schemeClr val="tx1"/>
                </a:solidFill>
              </a:rPr>
              <a:t>Reduction of arbitrations aborted due to low-RSSI OBSS devices</a:t>
            </a:r>
          </a:p>
          <a:p>
            <a:pPr lvl="3">
              <a:buFont typeface="Arial" panose="020B0604020202020204" pitchFamily="34" charset="0"/>
              <a:buChar char="•"/>
            </a:pPr>
            <a:r>
              <a:rPr lang="en-US" dirty="0" smtClean="0">
                <a:solidFill>
                  <a:schemeClr val="tx1"/>
                </a:solidFill>
              </a:rPr>
              <a:t>Could reduce attempts for RTS, NDP with PM=0/1, probing</a:t>
            </a:r>
          </a:p>
          <a:p>
            <a:pPr lvl="2">
              <a:buFont typeface="Arial" panose="020B0604020202020204" pitchFamily="34" charset="0"/>
              <a:buChar char="•"/>
            </a:pPr>
            <a:r>
              <a:rPr lang="en-US" dirty="0" smtClean="0">
                <a:solidFill>
                  <a:schemeClr val="tx1"/>
                </a:solidFill>
              </a:rPr>
              <a:t>Ability to clear TX buffers faster and get back to sleep sooner</a:t>
            </a:r>
          </a:p>
          <a:p>
            <a:pPr lvl="2">
              <a:buFont typeface="Arial" panose="020B0604020202020204" pitchFamily="34" charset="0"/>
              <a:buChar char="•"/>
            </a:pPr>
            <a:r>
              <a:rPr lang="en-US" dirty="0" smtClean="0">
                <a:solidFill>
                  <a:schemeClr val="tx1"/>
                </a:solidFill>
              </a:rPr>
              <a:t>Reduced CPU compute energy to run certain algorithms</a:t>
            </a:r>
            <a:endParaRPr lang="en-US" dirty="0">
              <a:solidFill>
                <a:schemeClr val="tx1"/>
              </a:solidFill>
            </a:endParaRPr>
          </a:p>
          <a:p>
            <a:pPr lvl="1">
              <a:buFont typeface="Arial" panose="020B0604020202020204" pitchFamily="34" charset="0"/>
              <a:buChar char="•"/>
            </a:pPr>
            <a:r>
              <a:rPr lang="en-US" dirty="0" smtClean="0">
                <a:solidFill>
                  <a:schemeClr val="tx1"/>
                </a:solidFill>
              </a:rPr>
              <a:t>APs: </a:t>
            </a:r>
          </a:p>
          <a:p>
            <a:pPr lvl="2">
              <a:buFont typeface="Arial" panose="020B0604020202020204" pitchFamily="34" charset="0"/>
              <a:buChar char="•"/>
            </a:pPr>
            <a:r>
              <a:rPr lang="en-US" dirty="0" smtClean="0">
                <a:solidFill>
                  <a:schemeClr val="tx1"/>
                </a:solidFill>
              </a:rPr>
              <a:t>Avoid responding to management frames from distant STAs</a:t>
            </a:r>
          </a:p>
          <a:p>
            <a:pPr lvl="1">
              <a:buFont typeface="Arial" panose="020B0604020202020204" pitchFamily="34" charset="0"/>
              <a:buChar char="•"/>
            </a:pPr>
            <a:r>
              <a:rPr lang="en-US" dirty="0" smtClean="0">
                <a:solidFill>
                  <a:schemeClr val="tx1"/>
                </a:solidFill>
              </a:rPr>
              <a:t>Why APs?</a:t>
            </a:r>
          </a:p>
          <a:p>
            <a:pPr lvl="2">
              <a:buFont typeface="Arial" panose="020B0604020202020204" pitchFamily="34" charset="0"/>
              <a:buChar char="•"/>
            </a:pPr>
            <a:r>
              <a:rPr lang="en-US" dirty="0" smtClean="0">
                <a:solidFill>
                  <a:schemeClr val="tx1"/>
                </a:solidFill>
              </a:rPr>
              <a:t>Some APs are already battery- or solar-powered today.  In the future, low-power/industrial/</a:t>
            </a:r>
            <a:r>
              <a:rPr lang="en-US" dirty="0" err="1" smtClean="0">
                <a:solidFill>
                  <a:schemeClr val="tx1"/>
                </a:solidFill>
              </a:rPr>
              <a:t>IoT</a:t>
            </a:r>
            <a:r>
              <a:rPr lang="en-US" dirty="0" smtClean="0">
                <a:solidFill>
                  <a:schemeClr val="tx1"/>
                </a:solidFill>
              </a:rPr>
              <a:t>/embedded scenarios could make AP energy consumption savings important.</a:t>
            </a:r>
          </a:p>
          <a:p>
            <a:pPr>
              <a:buFont typeface="Arial" panose="020B0604020202020204" pitchFamily="34" charset="0"/>
              <a:buChar char="•"/>
            </a:pPr>
            <a:r>
              <a:rPr lang="en-US" dirty="0" smtClean="0">
                <a:solidFill>
                  <a:schemeClr val="tx1"/>
                </a:solidFill>
              </a:rPr>
              <a:t>Powered nodes (APs or STAs)</a:t>
            </a:r>
          </a:p>
          <a:p>
            <a:pPr lvl="1">
              <a:buFont typeface="Arial" panose="020B0604020202020204" pitchFamily="34" charset="0"/>
              <a:buChar char="•"/>
            </a:pPr>
            <a:r>
              <a:rPr lang="en-US" dirty="0" smtClean="0">
                <a:solidFill>
                  <a:schemeClr val="tx1"/>
                </a:solidFill>
              </a:rPr>
              <a:t>Is there a potential benefit for a full-time powered node?</a:t>
            </a:r>
          </a:p>
          <a:p>
            <a:pPr>
              <a:buFont typeface="Arial" panose="020B0604020202020204" pitchFamily="34" charset="0"/>
              <a:buChar char="•"/>
            </a:pP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17</a:t>
            </a:fld>
            <a:endParaRPr lang="en-GB"/>
          </a:p>
        </p:txBody>
      </p:sp>
    </p:spTree>
    <p:extLst>
      <p:ext uri="{BB962C8B-B14F-4D97-AF65-F5344CB8AC3E}">
        <p14:creationId xmlns:p14="http://schemas.microsoft.com/office/powerpoint/2010/main" val="943379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RXS Tuning – Caveats &amp; Limitations</a:t>
            </a:r>
            <a:endParaRPr lang="en-US" dirty="0"/>
          </a:p>
        </p:txBody>
      </p:sp>
      <p:sp>
        <p:nvSpPr>
          <p:cNvPr id="3" name="Content Placeholder 2"/>
          <p:cNvSpPr>
            <a:spLocks noGrp="1"/>
          </p:cNvSpPr>
          <p:nvPr>
            <p:ph idx="1"/>
          </p:nvPr>
        </p:nvSpPr>
        <p:spPr>
          <a:xfrm>
            <a:off x="685800" y="1521230"/>
            <a:ext cx="8175567" cy="4573184"/>
          </a:xfrm>
        </p:spPr>
        <p:txBody>
          <a:bodyPr/>
          <a:lstStyle/>
          <a:p>
            <a:pPr>
              <a:buFont typeface="Arial" panose="020B0604020202020204" pitchFamily="34" charset="0"/>
              <a:buChar char="•"/>
            </a:pPr>
            <a:r>
              <a:rPr lang="en-US" sz="1800" dirty="0" smtClean="0"/>
              <a:t>Very small payoff region for SR (30-40% of SR-BSS midpoint).</a:t>
            </a:r>
          </a:p>
          <a:p>
            <a:pPr lvl="1">
              <a:buFont typeface="Arial" panose="020B0604020202020204" pitchFamily="34" charset="0"/>
              <a:buChar char="•"/>
            </a:pPr>
            <a:r>
              <a:rPr lang="en-US" sz="1400" dirty="0" smtClean="0">
                <a:solidFill>
                  <a:schemeClr val="tx1"/>
                </a:solidFill>
              </a:rPr>
              <a:t>“Payoff” </a:t>
            </a:r>
            <a:r>
              <a:rPr lang="en-US" sz="1400" dirty="0" err="1" smtClean="0">
                <a:solidFill>
                  <a:schemeClr val="tx1"/>
                </a:solidFill>
              </a:rPr>
              <a:t>decisionmaking</a:t>
            </a:r>
            <a:r>
              <a:rPr lang="en-US" sz="1400" dirty="0" smtClean="0">
                <a:solidFill>
                  <a:schemeClr val="tx1"/>
                </a:solidFill>
              </a:rPr>
              <a:t> is “blind” – no way to know why I/N is spiked.</a:t>
            </a:r>
          </a:p>
          <a:p>
            <a:pPr>
              <a:buFont typeface="Arial" panose="020B0604020202020204" pitchFamily="34" charset="0"/>
              <a:buChar char="•"/>
            </a:pPr>
            <a:r>
              <a:rPr lang="en-US" sz="1800" dirty="0" smtClean="0"/>
              <a:t>Requirement for guard zone (2-5 cell diameters) between same-channel SR-BSS to ensure MCS4 or better ESS minimum.  No value at short SR-ICD values without walls/floors/crowd.  Better to defer.</a:t>
            </a:r>
          </a:p>
          <a:p>
            <a:pPr lvl="1">
              <a:buFont typeface="Arial" panose="020B0604020202020204" pitchFamily="34" charset="0"/>
              <a:buChar char="•"/>
            </a:pPr>
            <a:r>
              <a:rPr lang="en-US" sz="1600" dirty="0" smtClean="0"/>
              <a:t>Possible incompatibility with bonded channels for same reason.</a:t>
            </a:r>
          </a:p>
          <a:p>
            <a:pPr>
              <a:buFont typeface="Arial" panose="020B0604020202020204" pitchFamily="34" charset="0"/>
              <a:buChar char="•"/>
            </a:pPr>
            <a:r>
              <a:rPr lang="en-US" sz="1800" dirty="0" smtClean="0"/>
              <a:t>No </a:t>
            </a:r>
            <a:r>
              <a:rPr lang="en-US" sz="1800" dirty="0"/>
              <a:t>ability to separate TX and RX </a:t>
            </a:r>
            <a:r>
              <a:rPr lang="en-US" sz="1800" dirty="0" smtClean="0"/>
              <a:t>logic – Effect is completely bidirectional with a “hard edge”.</a:t>
            </a:r>
          </a:p>
          <a:p>
            <a:pPr>
              <a:buFont typeface="Arial" panose="020B0604020202020204" pitchFamily="34" charset="0"/>
              <a:buChar char="•"/>
            </a:pPr>
            <a:r>
              <a:rPr lang="en-US" sz="1800" dirty="0" smtClean="0"/>
              <a:t>Maximum usable RXS limit must be well below typical client roaming thresholds  (-70 dBm - 6 dB margin) unless clients agree to modify their roaming algorithms in SR-ESS.  How to negotiate?</a:t>
            </a:r>
          </a:p>
          <a:p>
            <a:pPr>
              <a:buFont typeface="Arial" panose="020B0604020202020204" pitchFamily="34" charset="0"/>
              <a:buChar char="•"/>
            </a:pPr>
            <a:r>
              <a:rPr lang="en-US" sz="1800" dirty="0" smtClean="0"/>
              <a:t>Roaming algorithm redesign to handle rapid </a:t>
            </a:r>
            <a:r>
              <a:rPr lang="en-US" sz="1800" dirty="0" err="1" smtClean="0"/>
              <a:t>rolloff</a:t>
            </a:r>
            <a:r>
              <a:rPr lang="en-US" sz="1800" dirty="0" smtClean="0"/>
              <a:t>, PER superseding RSSI, and improved AP coordination.</a:t>
            </a:r>
          </a:p>
          <a:p>
            <a:pPr>
              <a:buFont typeface="Arial" panose="020B0604020202020204" pitchFamily="34" charset="0"/>
              <a:buChar char="•"/>
            </a:pPr>
            <a:r>
              <a:rPr lang="en-US" sz="1800" dirty="0" smtClean="0"/>
              <a:t>Legacy STA fairness issues</a:t>
            </a:r>
          </a:p>
          <a:p>
            <a:pPr>
              <a:buFont typeface="Arial" panose="020B0604020202020204" pitchFamily="34" charset="0"/>
              <a:buChar char="•"/>
            </a:pPr>
            <a:r>
              <a:rPr lang="en-US" sz="1800" dirty="0" smtClean="0"/>
              <a:t>How exactly to choose the correct RXS level / margin?</a:t>
            </a:r>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a:p>
          <a:p>
            <a:endParaRPr lang="en-US" sz="18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18</a:t>
            </a:fld>
            <a:endParaRPr lang="en-GB"/>
          </a:p>
        </p:txBody>
      </p:sp>
    </p:spTree>
    <p:extLst>
      <p:ext uri="{BB962C8B-B14F-4D97-AF65-F5344CB8AC3E}">
        <p14:creationId xmlns:p14="http://schemas.microsoft.com/office/powerpoint/2010/main" val="19076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45694"/>
          </a:xfrm>
        </p:spPr>
        <p:txBody>
          <a:bodyPr/>
          <a:lstStyle/>
          <a:p>
            <a:r>
              <a:rPr lang="en-US" dirty="0" smtClean="0"/>
              <a:t>BSS Coloring – Summary</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060407489"/>
              </p:ext>
            </p:extLst>
          </p:nvPr>
        </p:nvGraphicFramePr>
        <p:xfrm>
          <a:off x="424898" y="1390772"/>
          <a:ext cx="8511283" cy="383471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RX throughput via SR </a:t>
                      </a:r>
                    </a:p>
                    <a:p>
                      <a:pPr marL="0" indent="0">
                        <a:buFont typeface="+mj-lt"/>
                        <a:buNone/>
                      </a:pP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BSS</a:t>
                      </a:r>
                      <a:r>
                        <a:rPr lang="en-US" sz="1400" baseline="0" dirty="0" smtClean="0">
                          <a:solidFill>
                            <a:schemeClr val="tx1"/>
                          </a:solidFill>
                        </a:rPr>
                        <a:t> identifier early in frame (e.g. SIG field) to allow receiver to determine </a:t>
                      </a:r>
                      <a:r>
                        <a:rPr lang="en-US" sz="1400" baseline="0" dirty="0" err="1" smtClean="0">
                          <a:solidFill>
                            <a:schemeClr val="tx1"/>
                          </a:solidFill>
                        </a:rPr>
                        <a:t>MyBSS</a:t>
                      </a:r>
                      <a:r>
                        <a:rPr lang="en-US" sz="1400" baseline="0" dirty="0" smtClean="0">
                          <a:solidFill>
                            <a:schemeClr val="tx1"/>
                          </a:solidFill>
                        </a:rPr>
                        <a:t>, and reset CCA to idle if not.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Separate RX/TX decision making.</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Optional</a:t>
                      </a:r>
                      <a:r>
                        <a:rPr lang="en-US" sz="1400" baseline="0" dirty="0" smtClean="0">
                          <a:solidFill>
                            <a:schemeClr val="tx1"/>
                          </a:solidFill>
                        </a:rPr>
                        <a:t> protection of legacy STAs and sticky </a:t>
                      </a:r>
                      <a:r>
                        <a:rPr lang="en-US" sz="1400" baseline="0" dirty="0" err="1" smtClean="0">
                          <a:solidFill>
                            <a:schemeClr val="tx1"/>
                          </a:solidFill>
                        </a:rPr>
                        <a:t>MyBSS</a:t>
                      </a:r>
                      <a:r>
                        <a:rPr lang="en-US" sz="1400" baseline="0" dirty="0" smtClean="0">
                          <a:solidFill>
                            <a:schemeClr val="tx1"/>
                          </a:solidFill>
                        </a:rPr>
                        <a:t> STAs on RX</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“Smart” TX SR payoff decisions based on OBSS signal level</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However, does not need to suffer from roaming or legacy impacts due to “soft” edge and per-frame decision making.</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 to choose secondary signal threshold for deferring to legacy STAs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RXS tuning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Size of color field has to be large enough for very high density deployments (500+ APs per channel)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protection on RX should be operator configurable inside managed ESS perimeters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to fire interrupt and process preambles for very low-RSSI OBSS frames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Increase total</a:t>
                      </a:r>
                      <a:r>
                        <a:rPr lang="en-US" sz="1400" baseline="0" dirty="0" smtClean="0">
                          <a:solidFill>
                            <a:schemeClr val="tx1"/>
                          </a:solidFill>
                        </a:rPr>
                        <a:t> area TX throughput via SR</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13459954"/>
              </p:ext>
            </p:extLst>
          </p:nvPr>
        </p:nvGraphicFramePr>
        <p:xfrm>
          <a:off x="424898" y="1390772"/>
          <a:ext cx="8511283" cy="477959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RX throughput via SR </a:t>
                      </a:r>
                    </a:p>
                    <a:p>
                      <a:pPr marL="0" indent="0">
                        <a:buFont typeface="+mj-lt"/>
                        <a:buNone/>
                      </a:pP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BSS</a:t>
                      </a:r>
                      <a:r>
                        <a:rPr lang="en-US" sz="1400" baseline="0" dirty="0" smtClean="0">
                          <a:solidFill>
                            <a:schemeClr val="tx1"/>
                          </a:solidFill>
                        </a:rPr>
                        <a:t> identifier early in frame (e.g. SIG field) to allow receiver to determine </a:t>
                      </a:r>
                      <a:r>
                        <a:rPr lang="en-US" sz="1400" baseline="0" dirty="0" err="1" smtClean="0">
                          <a:solidFill>
                            <a:schemeClr val="tx1"/>
                          </a:solidFill>
                        </a:rPr>
                        <a:t>MyBSS</a:t>
                      </a:r>
                      <a:r>
                        <a:rPr lang="en-US" sz="1400" baseline="0" dirty="0" smtClean="0">
                          <a:solidFill>
                            <a:schemeClr val="tx1"/>
                          </a:solidFill>
                        </a:rPr>
                        <a:t>, and reset CCA to idle if not.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Separate RX/TX decision making.</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Optional</a:t>
                      </a:r>
                      <a:r>
                        <a:rPr lang="en-US" sz="1400" baseline="0" dirty="0" smtClean="0">
                          <a:solidFill>
                            <a:schemeClr val="tx1"/>
                          </a:solidFill>
                        </a:rPr>
                        <a:t> protection of legacy STAs and sticky </a:t>
                      </a:r>
                      <a:r>
                        <a:rPr lang="en-US" sz="1400" baseline="0" dirty="0" err="1" smtClean="0">
                          <a:solidFill>
                            <a:schemeClr val="tx1"/>
                          </a:solidFill>
                        </a:rPr>
                        <a:t>MyBSS</a:t>
                      </a:r>
                      <a:r>
                        <a:rPr lang="en-US" sz="1400" baseline="0" dirty="0" smtClean="0">
                          <a:solidFill>
                            <a:schemeClr val="tx1"/>
                          </a:solidFill>
                        </a:rPr>
                        <a:t> STAs on RX</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“Smart” TX SR payoff decisions based on OBSS signal level</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However, does not need to suffer from roaming or legacy impacts due to “soft” edge and per-frame decision making.</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 to choose secondary signal threshold for deferring to legacy STAs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RXS tuning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Size of color field has to be large enough for very high density deployments (500+ APs per channel)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protection on RX should be operator configurable inside managed ESS perimeters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to fire interrupt and process preambles for very low-RSSI OBSS frames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Increase total</a:t>
                      </a:r>
                      <a:r>
                        <a:rPr lang="en-US" sz="1400" baseline="0" dirty="0" smtClean="0">
                          <a:solidFill>
                            <a:schemeClr val="tx1"/>
                          </a:solidFill>
                        </a:rPr>
                        <a:t> area TX throughput via SR</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92283851"/>
              </p:ext>
            </p:extLst>
          </p:nvPr>
        </p:nvGraphicFramePr>
        <p:xfrm>
          <a:off x="424898" y="1390772"/>
          <a:ext cx="8511283" cy="5379571"/>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RX throughput via SR </a:t>
                      </a:r>
                    </a:p>
                    <a:p>
                      <a:pPr marL="0" indent="0">
                        <a:buFont typeface="+mj-lt"/>
                        <a:buNone/>
                      </a:pP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BSS</a:t>
                      </a:r>
                      <a:r>
                        <a:rPr lang="en-US" sz="1400" baseline="0" dirty="0" smtClean="0">
                          <a:solidFill>
                            <a:schemeClr val="tx1"/>
                          </a:solidFill>
                        </a:rPr>
                        <a:t> identifier early in frame (e.g. SIG field) to allow receiver to determine </a:t>
                      </a:r>
                      <a:r>
                        <a:rPr lang="en-US" sz="1400" baseline="0" dirty="0" err="1" smtClean="0">
                          <a:solidFill>
                            <a:schemeClr val="tx1"/>
                          </a:solidFill>
                        </a:rPr>
                        <a:t>MyBSS</a:t>
                      </a:r>
                      <a:r>
                        <a:rPr lang="en-US" sz="1400" baseline="0" dirty="0" smtClean="0">
                          <a:solidFill>
                            <a:schemeClr val="tx1"/>
                          </a:solidFill>
                        </a:rPr>
                        <a:t>, and reset CCA to idle if not.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Separate RX/TX decision making.</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Optional</a:t>
                      </a:r>
                      <a:r>
                        <a:rPr lang="en-US" sz="1400" baseline="0" dirty="0" smtClean="0">
                          <a:solidFill>
                            <a:schemeClr val="tx1"/>
                          </a:solidFill>
                        </a:rPr>
                        <a:t> protection of legacy STAs and sticky </a:t>
                      </a:r>
                      <a:r>
                        <a:rPr lang="en-US" sz="1400" baseline="0" dirty="0" err="1" smtClean="0">
                          <a:solidFill>
                            <a:schemeClr val="tx1"/>
                          </a:solidFill>
                        </a:rPr>
                        <a:t>MyBSS</a:t>
                      </a:r>
                      <a:r>
                        <a:rPr lang="en-US" sz="1400" baseline="0" dirty="0" smtClean="0">
                          <a:solidFill>
                            <a:schemeClr val="tx1"/>
                          </a:solidFill>
                        </a:rPr>
                        <a:t> STAs on RX</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“Smart” TX SR payoff decisions based on OBSS signal level</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However, does not need to suffer from roaming or legacy impacts due to “soft” edge and per-frame decision making.</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How to choose secondary signal threshold for deferring to legacy STAs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RXS tuning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Size of color field has to be large enough for very high density deployments (500+ APs per channel)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protection on RX should be operator configurable inside managed ESS perimeters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to fire interrupt and process preambles for very low-RSSI OBSS frames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Increase total</a:t>
                      </a:r>
                      <a:r>
                        <a:rPr lang="en-US" sz="1400" baseline="0" dirty="0" smtClean="0">
                          <a:solidFill>
                            <a:schemeClr val="tx1"/>
                          </a:solidFill>
                        </a:rPr>
                        <a:t> area TX throughput via SR</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Denser use of wider</a:t>
                      </a:r>
                      <a:r>
                        <a:rPr lang="en-US" sz="1400" baseline="0" dirty="0" smtClean="0">
                          <a:solidFill>
                            <a:schemeClr val="tx1"/>
                          </a:solidFill>
                        </a:rPr>
                        <a:t> channels</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peak</a:t>
                      </a:r>
                      <a:r>
                        <a:rPr lang="en-US" sz="1400" baseline="0" dirty="0" smtClean="0">
                          <a:solidFill>
                            <a:schemeClr val="tx1"/>
                          </a:solidFill>
                        </a:rPr>
                        <a:t> burst rate </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Wide channels may be incompatible with SR without mitigation features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740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653715"/>
          </a:xfrm>
        </p:spPr>
        <p:txBody>
          <a:bodyPr/>
          <a:lstStyle/>
          <a:p>
            <a:r>
              <a:rPr lang="en-US" dirty="0" smtClean="0"/>
              <a:t>Abstract</a:t>
            </a:r>
            <a:endParaRPr lang="en-US" dirty="0">
              <a:solidFill>
                <a:schemeClr val="tx1"/>
              </a:solidFill>
            </a:endParaRPr>
          </a:p>
        </p:txBody>
      </p:sp>
      <p:sp>
        <p:nvSpPr>
          <p:cNvPr id="3" name="Content Placeholder 2"/>
          <p:cNvSpPr>
            <a:spLocks noGrp="1"/>
          </p:cNvSpPr>
          <p:nvPr>
            <p:ph idx="1"/>
          </p:nvPr>
        </p:nvSpPr>
        <p:spPr>
          <a:xfrm>
            <a:off x="685800" y="1446415"/>
            <a:ext cx="8229600" cy="4647999"/>
          </a:xfrm>
        </p:spPr>
        <p:txBody>
          <a:bodyPr/>
          <a:lstStyle/>
          <a:p>
            <a:pPr marL="400050">
              <a:buFont typeface="Arial" panose="020B0604020202020204" pitchFamily="34" charset="0"/>
              <a:buChar char="•"/>
            </a:pPr>
            <a:r>
              <a:rPr lang="en-US" sz="2000" dirty="0">
                <a:solidFill>
                  <a:schemeClr val="tx1"/>
                </a:solidFill>
              </a:rPr>
              <a:t>Significant time in </a:t>
            </a:r>
            <a:r>
              <a:rPr lang="en-US" sz="2000" dirty="0" err="1">
                <a:solidFill>
                  <a:schemeClr val="tx1"/>
                </a:solidFill>
              </a:rPr>
              <a:t>TGax</a:t>
            </a:r>
            <a:r>
              <a:rPr lang="en-US" sz="2000" dirty="0">
                <a:solidFill>
                  <a:schemeClr val="tx1"/>
                </a:solidFill>
              </a:rPr>
              <a:t> and </a:t>
            </a:r>
            <a:r>
              <a:rPr lang="en-US" sz="2000" dirty="0" err="1">
                <a:solidFill>
                  <a:schemeClr val="tx1"/>
                </a:solidFill>
              </a:rPr>
              <a:t>SGhew</a:t>
            </a:r>
            <a:r>
              <a:rPr lang="en-US" sz="2000" dirty="0">
                <a:solidFill>
                  <a:schemeClr val="tx1"/>
                </a:solidFill>
              </a:rPr>
              <a:t> has been devoted to </a:t>
            </a:r>
            <a:r>
              <a:rPr lang="en-US" sz="2000" dirty="0" smtClean="0">
                <a:solidFill>
                  <a:schemeClr val="tx1"/>
                </a:solidFill>
              </a:rPr>
              <a:t>three SR </a:t>
            </a:r>
            <a:r>
              <a:rPr lang="en-US" sz="2000" dirty="0">
                <a:solidFill>
                  <a:schemeClr val="tx1"/>
                </a:solidFill>
              </a:rPr>
              <a:t>techniques (CCAT / RX sensitivity adjustment, BSS coloring &amp; TPC</a:t>
            </a:r>
            <a:r>
              <a:rPr lang="en-US" sz="2000" dirty="0" smtClean="0">
                <a:solidFill>
                  <a:schemeClr val="tx1"/>
                </a:solidFill>
              </a:rPr>
              <a:t>) but we are having trouble converging on any decision. </a:t>
            </a:r>
          </a:p>
          <a:p>
            <a:pPr marL="400050">
              <a:spcBef>
                <a:spcPts val="1100"/>
              </a:spcBef>
              <a:buFont typeface="Arial" panose="020B0604020202020204" pitchFamily="34" charset="0"/>
              <a:buChar char="•"/>
            </a:pPr>
            <a:r>
              <a:rPr lang="en-US" sz="2000" dirty="0" smtClean="0">
                <a:solidFill>
                  <a:schemeClr val="tx1"/>
                </a:solidFill>
              </a:rPr>
              <a:t>Our indecisiveness may be due in part to a lack of a common view of how to leverage these features, their benefits and their limitations.</a:t>
            </a:r>
          </a:p>
          <a:p>
            <a:pPr>
              <a:spcBef>
                <a:spcPts val="1100"/>
              </a:spcBef>
              <a:buFont typeface="Arial" panose="020B0604020202020204" pitchFamily="34" charset="0"/>
              <a:buChar char="•"/>
            </a:pPr>
            <a:r>
              <a:rPr lang="en-US" sz="2000" dirty="0" smtClean="0">
                <a:solidFill>
                  <a:schemeClr val="tx1"/>
                </a:solidFill>
              </a:rPr>
              <a:t>To help break the logjam, we propose a conceptual model of cell structure with “payoff regions” to better apply a cost/benefit analysis.</a:t>
            </a:r>
          </a:p>
          <a:p>
            <a:pPr>
              <a:spcBef>
                <a:spcPts val="1100"/>
              </a:spcBef>
              <a:buFont typeface="Arial" panose="020B0604020202020204" pitchFamily="34" charset="0"/>
              <a:buChar char="•"/>
            </a:pPr>
            <a:r>
              <a:rPr lang="en-US" sz="2000" dirty="0" smtClean="0">
                <a:solidFill>
                  <a:schemeClr val="tx1"/>
                </a:solidFill>
              </a:rPr>
              <a:t>This contribution summarizes the specific goals, strengths and weaknesses of each SR technique, along with a cost/benefit analysis of each at a system level.</a:t>
            </a:r>
          </a:p>
          <a:p>
            <a:pPr>
              <a:spcBef>
                <a:spcPts val="1100"/>
              </a:spcBef>
              <a:buFont typeface="Arial" panose="020B0604020202020204" pitchFamily="34" charset="0"/>
              <a:buChar char="•"/>
            </a:pPr>
            <a:r>
              <a:rPr lang="en-US" sz="2000" dirty="0" smtClean="0">
                <a:solidFill>
                  <a:schemeClr val="tx1"/>
                </a:solidFill>
              </a:rPr>
              <a:t>We offer a critical assessment of problems with the DSC proposal, and ideas for mitigating.</a:t>
            </a:r>
          </a:p>
          <a:p>
            <a:pPr>
              <a:spcBef>
                <a:spcPts val="1100"/>
              </a:spcBef>
              <a:buFont typeface="Arial" panose="020B0604020202020204" pitchFamily="34" charset="0"/>
              <a:buChar char="•"/>
            </a:pPr>
            <a:r>
              <a:rPr lang="en-US" sz="2000" dirty="0" smtClean="0">
                <a:solidFill>
                  <a:schemeClr val="tx1"/>
                </a:solidFill>
              </a:rPr>
              <a:t>We propose a holistic, cohesive framework that combines all 3 SR techniques to do different jobs in a single unified solution.</a:t>
            </a:r>
          </a:p>
          <a:p>
            <a:pPr>
              <a:buFont typeface="Arial" panose="020B0604020202020204" pitchFamily="34" charset="0"/>
              <a:buChar char="•"/>
            </a:pPr>
            <a:endParaRPr lang="en-US" sz="2000"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Tree>
    <p:extLst>
      <p:ext uri="{BB962C8B-B14F-4D97-AF65-F5344CB8AC3E}">
        <p14:creationId xmlns:p14="http://schemas.microsoft.com/office/powerpoint/2010/main" val="310673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Field – Minimum Size is 8-10 bits</a:t>
            </a:r>
            <a:endParaRPr lang="en-US" dirty="0"/>
          </a:p>
        </p:txBody>
      </p:sp>
      <p:sp>
        <p:nvSpPr>
          <p:cNvPr id="3" name="Content Placeholder 2"/>
          <p:cNvSpPr>
            <a:spLocks noGrp="1"/>
          </p:cNvSpPr>
          <p:nvPr>
            <p:ph idx="1"/>
          </p:nvPr>
        </p:nvSpPr>
        <p:spPr>
          <a:xfrm>
            <a:off x="685800" y="1475382"/>
            <a:ext cx="8125691" cy="4619031"/>
          </a:xfrm>
        </p:spPr>
        <p:txBody>
          <a:bodyPr/>
          <a:lstStyle/>
          <a:p>
            <a:pPr>
              <a:buFont typeface="Arial" panose="020B0604020202020204" pitchFamily="34" charset="0"/>
              <a:buChar char="•"/>
            </a:pPr>
            <a:r>
              <a:rPr lang="en-US" sz="1900" dirty="0" smtClean="0"/>
              <a:t>Color field must scale to size of modern ESS.</a:t>
            </a:r>
          </a:p>
          <a:p>
            <a:pPr lvl="1">
              <a:buFont typeface="Arial" panose="020B0604020202020204" pitchFamily="34" charset="0"/>
              <a:buChar char="•"/>
            </a:pPr>
            <a:r>
              <a:rPr lang="en-US" sz="1700" dirty="0" smtClean="0"/>
              <a:t>Technique is vital in very high density use cases in open areas, airports and stadiums.</a:t>
            </a:r>
          </a:p>
          <a:p>
            <a:pPr lvl="1">
              <a:buFont typeface="Arial" panose="020B0604020202020204" pitchFamily="34" charset="0"/>
              <a:buChar char="•"/>
            </a:pPr>
            <a:r>
              <a:rPr lang="en-US" sz="1700" dirty="0" smtClean="0"/>
              <a:t>Large stadiums (80K – 100K seats) commonly have 1,200 – 2,000 total APs with 2-4 virtual APs each.  Plus several hundred active My-Fi hotspots.</a:t>
            </a:r>
          </a:p>
          <a:p>
            <a:pPr lvl="1">
              <a:buFont typeface="Arial" panose="020B0604020202020204" pitchFamily="34" charset="0"/>
              <a:buChar char="•"/>
            </a:pPr>
            <a:r>
              <a:rPr lang="en-US" sz="1700" u="sng" dirty="0" smtClean="0">
                <a:solidFill>
                  <a:srgbClr val="FF0000"/>
                </a:solidFill>
              </a:rPr>
              <a:t>For 2.4-GHz, this means 400-700 APs per channel and 800 – 2,800 BSSIDs per channel.   (Assumption - virtual APs do not affect color field size.)</a:t>
            </a:r>
          </a:p>
          <a:p>
            <a:pPr lvl="1">
              <a:buFont typeface="Arial" panose="020B0604020202020204" pitchFamily="34" charset="0"/>
              <a:buChar char="•"/>
            </a:pPr>
            <a:r>
              <a:rPr lang="en-US" sz="1700" dirty="0" smtClean="0"/>
              <a:t>Things are better in 5-GHz, but this still means 60 – 100 APs per channel with 120 – 400 BSSIDs each (exclusive of My-</a:t>
            </a:r>
            <a:r>
              <a:rPr lang="en-US" sz="1700" dirty="0" err="1" smtClean="0"/>
              <a:t>Fis</a:t>
            </a:r>
            <a:r>
              <a:rPr lang="en-US" sz="1700" dirty="0" smtClean="0"/>
              <a:t>).</a:t>
            </a:r>
          </a:p>
          <a:p>
            <a:pPr>
              <a:buFont typeface="Arial" panose="020B0604020202020204" pitchFamily="34" charset="0"/>
              <a:buChar char="•"/>
            </a:pPr>
            <a:r>
              <a:rPr lang="en-US" sz="1900" dirty="0" smtClean="0"/>
              <a:t>Assume color field is unique per channel (e.g. same ESS can re-use entire color space on each channel).</a:t>
            </a:r>
          </a:p>
          <a:p>
            <a:pPr>
              <a:buFont typeface="Arial" panose="020B0604020202020204" pitchFamily="34" charset="0"/>
              <a:buChar char="•"/>
            </a:pPr>
            <a:r>
              <a:rPr lang="en-US" sz="1900" dirty="0" smtClean="0"/>
              <a:t>All BSS must have unique color (whether they can hear others or not.)</a:t>
            </a:r>
          </a:p>
          <a:p>
            <a:pPr>
              <a:buFont typeface="Arial" panose="020B0604020202020204" pitchFamily="34" charset="0"/>
              <a:buChar char="•"/>
            </a:pPr>
            <a:r>
              <a:rPr lang="en-US" sz="1900" dirty="0" smtClean="0"/>
              <a:t>For multiple-operator overlays (e.g. Thailand malls) how to avoid color collision?  Or 1000s of residential networks embedded inside outdoor cable/hotspot network.   </a:t>
            </a:r>
          </a:p>
          <a:p>
            <a:pPr lvl="1">
              <a:buFont typeface="Arial" panose="020B0604020202020204" pitchFamily="34" charset="0"/>
              <a:buChar char="•"/>
            </a:pPr>
            <a:r>
              <a:rPr lang="en-US" sz="1600" dirty="0" smtClean="0">
                <a:solidFill>
                  <a:schemeClr val="tx1"/>
                </a:solidFill>
              </a:rPr>
              <a:t>Some kind of PLMN-style ID plus BSS color?   Or use PAID? [7]</a:t>
            </a:r>
          </a:p>
          <a:p>
            <a:pPr>
              <a:buFont typeface="Arial" panose="020B0604020202020204" pitchFamily="34" charset="0"/>
              <a:buChar char="•"/>
            </a:pPr>
            <a:endParaRPr lang="en-US" sz="20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20</a:t>
            </a:fld>
            <a:endParaRPr lang="en-GB" dirty="0"/>
          </a:p>
        </p:txBody>
      </p:sp>
    </p:spTree>
    <p:extLst>
      <p:ext uri="{BB962C8B-B14F-4D97-AF65-F5344CB8AC3E}">
        <p14:creationId xmlns:p14="http://schemas.microsoft.com/office/powerpoint/2010/main" val="43531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Field – Real World Data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79736641"/>
              </p:ext>
            </p:extLst>
          </p:nvPr>
        </p:nvGraphicFramePr>
        <p:xfrm>
          <a:off x="409075" y="1474788"/>
          <a:ext cx="8614608" cy="4658360"/>
        </p:xfrm>
        <a:graphic>
          <a:graphicData uri="http://schemas.openxmlformats.org/drawingml/2006/table">
            <a:tbl>
              <a:tblPr firstRow="1" bandRow="1">
                <a:tableStyleId>{5C22544A-7EE6-4342-B048-85BDC9FD1C3A}</a:tableStyleId>
              </a:tblPr>
              <a:tblGrid>
                <a:gridCol w="2184496"/>
                <a:gridCol w="1862051"/>
                <a:gridCol w="989214"/>
                <a:gridCol w="955964"/>
                <a:gridCol w="756458"/>
                <a:gridCol w="1338349"/>
                <a:gridCol w="528076"/>
              </a:tblGrid>
              <a:tr h="370840">
                <a:tc>
                  <a:txBody>
                    <a:bodyPr/>
                    <a:lstStyle/>
                    <a:p>
                      <a:r>
                        <a:rPr lang="en-US" sz="1600" dirty="0" smtClean="0"/>
                        <a:t>Venue</a:t>
                      </a:r>
                      <a:endParaRPr lang="en-US" sz="1600" dirty="0"/>
                    </a:p>
                  </a:txBody>
                  <a:tcPr/>
                </a:tc>
                <a:tc>
                  <a:txBody>
                    <a:bodyPr/>
                    <a:lstStyle/>
                    <a:p>
                      <a:r>
                        <a:rPr lang="en-US" sz="1600" dirty="0" smtClean="0"/>
                        <a:t>City</a:t>
                      </a:r>
                      <a:endParaRPr lang="en-US" sz="1600" dirty="0"/>
                    </a:p>
                  </a:txBody>
                  <a:tcPr/>
                </a:tc>
                <a:tc>
                  <a:txBody>
                    <a:bodyPr/>
                    <a:lstStyle/>
                    <a:p>
                      <a:r>
                        <a:rPr lang="en-US" sz="1600" dirty="0" smtClean="0"/>
                        <a:t>Seats</a:t>
                      </a:r>
                      <a:endParaRPr lang="en-US" sz="1600" dirty="0"/>
                    </a:p>
                  </a:txBody>
                  <a:tcPr/>
                </a:tc>
                <a:tc>
                  <a:txBody>
                    <a:bodyPr/>
                    <a:lstStyle/>
                    <a:p>
                      <a:r>
                        <a:rPr lang="en-US" sz="1600" dirty="0" smtClean="0"/>
                        <a:t>APs</a:t>
                      </a:r>
                      <a:endParaRPr lang="en-US" sz="1600" dirty="0"/>
                    </a:p>
                  </a:txBody>
                  <a:tcPr/>
                </a:tc>
                <a:tc>
                  <a:txBody>
                    <a:bodyPr/>
                    <a:lstStyle/>
                    <a:p>
                      <a:r>
                        <a:rPr lang="en-US" sz="1600" dirty="0" smtClean="0">
                          <a:solidFill>
                            <a:schemeClr val="tx1"/>
                          </a:solidFill>
                        </a:rPr>
                        <a:t>Seats/AP</a:t>
                      </a:r>
                      <a:endParaRPr lang="en-US" sz="1600" dirty="0">
                        <a:solidFill>
                          <a:schemeClr val="tx1"/>
                        </a:solidFill>
                      </a:endParaRPr>
                    </a:p>
                  </a:txBody>
                  <a:tcPr/>
                </a:tc>
                <a:tc>
                  <a:txBody>
                    <a:bodyPr/>
                    <a:lstStyle/>
                    <a:p>
                      <a:r>
                        <a:rPr lang="en-US" sz="1600" dirty="0" smtClean="0">
                          <a:solidFill>
                            <a:srgbClr val="FF0000"/>
                          </a:solidFill>
                        </a:rPr>
                        <a:t>2.4G APs</a:t>
                      </a:r>
                      <a:r>
                        <a:rPr lang="en-US" sz="1600" baseline="0" dirty="0" smtClean="0">
                          <a:solidFill>
                            <a:srgbClr val="FF0000"/>
                          </a:solidFill>
                        </a:rPr>
                        <a:t> / Channel</a:t>
                      </a:r>
                      <a:endParaRPr lang="en-US" sz="1600" dirty="0">
                        <a:solidFill>
                          <a:srgbClr val="FF0000"/>
                        </a:solidFill>
                      </a:endParaRPr>
                    </a:p>
                  </a:txBody>
                  <a:tcPr/>
                </a:tc>
                <a:tc>
                  <a:txBody>
                    <a:bodyPr/>
                    <a:lstStyle/>
                    <a:p>
                      <a:r>
                        <a:rPr lang="en-US" sz="1600" dirty="0" smtClean="0"/>
                        <a:t>Ref</a:t>
                      </a:r>
                      <a:endParaRPr lang="en-US" sz="1600" dirty="0"/>
                    </a:p>
                  </a:txBody>
                  <a:tcPr/>
                </a:tc>
              </a:tr>
              <a:tr h="370840">
                <a:tc>
                  <a:txBody>
                    <a:bodyPr/>
                    <a:lstStyle/>
                    <a:p>
                      <a:r>
                        <a:rPr lang="en-US" sz="1600" baseline="0" dirty="0" smtClean="0"/>
                        <a:t>Dodger Stadium</a:t>
                      </a:r>
                      <a:endParaRPr lang="en-US" sz="1600" dirty="0"/>
                    </a:p>
                  </a:txBody>
                  <a:tcPr/>
                </a:tc>
                <a:tc>
                  <a:txBody>
                    <a:bodyPr/>
                    <a:lstStyle/>
                    <a:p>
                      <a:r>
                        <a:rPr lang="en-US" sz="1600" dirty="0" smtClean="0"/>
                        <a:t>Los Angeles, CA</a:t>
                      </a:r>
                      <a:endParaRPr lang="en-US" sz="1600" dirty="0"/>
                    </a:p>
                  </a:txBody>
                  <a:tcPr/>
                </a:tc>
                <a:tc>
                  <a:txBody>
                    <a:bodyPr/>
                    <a:lstStyle/>
                    <a:p>
                      <a:pPr algn="ctr"/>
                      <a:r>
                        <a:rPr lang="en-US" sz="1600" dirty="0" smtClean="0"/>
                        <a:t>56,000</a:t>
                      </a:r>
                      <a:endParaRPr lang="en-US" sz="1600" dirty="0"/>
                    </a:p>
                  </a:txBody>
                  <a:tcPr/>
                </a:tc>
                <a:tc>
                  <a:txBody>
                    <a:bodyPr/>
                    <a:lstStyle/>
                    <a:p>
                      <a:pPr algn="ctr"/>
                      <a:r>
                        <a:rPr lang="en-US" sz="1600" dirty="0" smtClean="0"/>
                        <a:t>&gt; 1,000</a:t>
                      </a:r>
                      <a:endParaRPr lang="en-US" sz="1600" dirty="0"/>
                    </a:p>
                  </a:txBody>
                  <a:tcPr/>
                </a:tc>
                <a:tc>
                  <a:txBody>
                    <a:bodyPr/>
                    <a:lstStyle/>
                    <a:p>
                      <a:pPr algn="ctr"/>
                      <a:r>
                        <a:rPr lang="en-US" sz="1600" dirty="0" smtClean="0">
                          <a:solidFill>
                            <a:schemeClr val="tx1"/>
                          </a:solidFill>
                        </a:rPr>
                        <a:t>56</a:t>
                      </a:r>
                      <a:endParaRPr lang="en-US" sz="1600" dirty="0">
                        <a:solidFill>
                          <a:schemeClr val="tx1"/>
                        </a:solidFill>
                      </a:endParaRPr>
                    </a:p>
                  </a:txBody>
                  <a:tcPr/>
                </a:tc>
                <a:tc>
                  <a:txBody>
                    <a:bodyPr/>
                    <a:lstStyle/>
                    <a:p>
                      <a:pPr algn="ctr"/>
                      <a:r>
                        <a:rPr lang="en-US" sz="1600" dirty="0" smtClean="0">
                          <a:solidFill>
                            <a:srgbClr val="FF0000"/>
                          </a:solidFill>
                        </a:rPr>
                        <a:t>&gt; 333</a:t>
                      </a:r>
                      <a:endParaRPr lang="en-US" sz="1600" dirty="0">
                        <a:solidFill>
                          <a:srgbClr val="FF0000"/>
                        </a:solidFill>
                      </a:endParaRPr>
                    </a:p>
                  </a:txBody>
                  <a:tcPr/>
                </a:tc>
                <a:tc>
                  <a:txBody>
                    <a:bodyPr/>
                    <a:lstStyle/>
                    <a:p>
                      <a:pPr algn="ctr"/>
                      <a:r>
                        <a:rPr lang="en-US" sz="1200" dirty="0" smtClean="0"/>
                        <a:t>[11]</a:t>
                      </a:r>
                      <a:endParaRPr lang="en-US" sz="1200" dirty="0"/>
                    </a:p>
                  </a:txBody>
                  <a:tcPr/>
                </a:tc>
              </a:tr>
              <a:tr h="370840">
                <a:tc>
                  <a:txBody>
                    <a:bodyPr/>
                    <a:lstStyle/>
                    <a:p>
                      <a:r>
                        <a:rPr lang="en-US" sz="1600" dirty="0" err="1" smtClean="0"/>
                        <a:t>Lambeau</a:t>
                      </a:r>
                      <a:r>
                        <a:rPr lang="en-US" sz="1600" baseline="0" dirty="0" smtClean="0"/>
                        <a:t> Field</a:t>
                      </a:r>
                      <a:endParaRPr lang="en-US" sz="1600" dirty="0"/>
                    </a:p>
                  </a:txBody>
                  <a:tcPr/>
                </a:tc>
                <a:tc>
                  <a:txBody>
                    <a:bodyPr/>
                    <a:lstStyle/>
                    <a:p>
                      <a:r>
                        <a:rPr lang="en-US" sz="1600" dirty="0" smtClean="0"/>
                        <a:t>Green Bay, WI</a:t>
                      </a:r>
                      <a:endParaRPr lang="en-US" sz="1600" dirty="0"/>
                    </a:p>
                  </a:txBody>
                  <a:tcPr/>
                </a:tc>
                <a:tc>
                  <a:txBody>
                    <a:bodyPr/>
                    <a:lstStyle/>
                    <a:p>
                      <a:pPr algn="ctr"/>
                      <a:r>
                        <a:rPr lang="en-US" sz="1600" dirty="0" smtClean="0"/>
                        <a:t>80,735</a:t>
                      </a:r>
                      <a:endParaRPr lang="en-US" sz="1600" dirty="0"/>
                    </a:p>
                  </a:txBody>
                  <a:tcPr/>
                </a:tc>
                <a:tc>
                  <a:txBody>
                    <a:bodyPr/>
                    <a:lstStyle/>
                    <a:p>
                      <a:pPr algn="ctr"/>
                      <a:r>
                        <a:rPr lang="en-US" sz="1600" dirty="0" smtClean="0"/>
                        <a:t>&gt; 1,000</a:t>
                      </a:r>
                      <a:endParaRPr lang="en-US" sz="1600" dirty="0"/>
                    </a:p>
                  </a:txBody>
                  <a:tcPr/>
                </a:tc>
                <a:tc>
                  <a:txBody>
                    <a:bodyPr/>
                    <a:lstStyle/>
                    <a:p>
                      <a:pPr algn="ctr"/>
                      <a:r>
                        <a:rPr lang="en-US" sz="1600" dirty="0" smtClean="0">
                          <a:solidFill>
                            <a:schemeClr val="tx1"/>
                          </a:solidFill>
                        </a:rPr>
                        <a:t>81</a:t>
                      </a:r>
                      <a:endParaRPr lang="en-US"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&gt; 333</a:t>
                      </a:r>
                    </a:p>
                  </a:txBody>
                  <a:tcPr/>
                </a:tc>
                <a:tc>
                  <a:txBody>
                    <a:bodyPr/>
                    <a:lstStyle/>
                    <a:p>
                      <a:pPr algn="ctr"/>
                      <a:r>
                        <a:rPr lang="en-US" sz="1200" dirty="0" smtClean="0"/>
                        <a:t>[12]</a:t>
                      </a:r>
                      <a:endParaRPr lang="en-US" sz="1200" dirty="0"/>
                    </a:p>
                  </a:txBody>
                  <a:tcPr/>
                </a:tc>
              </a:tr>
              <a:tr h="370840">
                <a:tc>
                  <a:txBody>
                    <a:bodyPr/>
                    <a:lstStyle/>
                    <a:p>
                      <a:r>
                        <a:rPr lang="en-US" sz="1600" dirty="0" smtClean="0"/>
                        <a:t>M&amp;T Bank</a:t>
                      </a:r>
                      <a:r>
                        <a:rPr lang="en-US" sz="1600" baseline="0" dirty="0" smtClean="0"/>
                        <a:t> Stadium</a:t>
                      </a:r>
                      <a:endParaRPr lang="en-US" sz="1600" dirty="0"/>
                    </a:p>
                  </a:txBody>
                  <a:tcPr/>
                </a:tc>
                <a:tc>
                  <a:txBody>
                    <a:bodyPr/>
                    <a:lstStyle/>
                    <a:p>
                      <a:r>
                        <a:rPr lang="en-US" sz="1600" dirty="0" smtClean="0"/>
                        <a:t>Baltimore,</a:t>
                      </a:r>
                      <a:r>
                        <a:rPr lang="en-US" sz="1600" baseline="0" dirty="0" smtClean="0"/>
                        <a:t> MD</a:t>
                      </a:r>
                      <a:endParaRPr lang="en-US" sz="1600" dirty="0"/>
                    </a:p>
                  </a:txBody>
                  <a:tcPr/>
                </a:tc>
                <a:tc>
                  <a:txBody>
                    <a:bodyPr/>
                    <a:lstStyle/>
                    <a:p>
                      <a:pPr algn="ctr"/>
                      <a:r>
                        <a:rPr lang="en-US" sz="1600" dirty="0" smtClean="0"/>
                        <a:t>71,000</a:t>
                      </a:r>
                      <a:endParaRPr lang="en-US" sz="1600" dirty="0"/>
                    </a:p>
                  </a:txBody>
                  <a:tcPr/>
                </a:tc>
                <a:tc>
                  <a:txBody>
                    <a:bodyPr/>
                    <a:lstStyle/>
                    <a:p>
                      <a:pPr algn="ctr"/>
                      <a:r>
                        <a:rPr lang="en-US" sz="1600" dirty="0" smtClean="0"/>
                        <a:t>~ 800</a:t>
                      </a:r>
                      <a:endParaRPr lang="en-US" sz="1600" dirty="0"/>
                    </a:p>
                  </a:txBody>
                  <a:tcPr/>
                </a:tc>
                <a:tc>
                  <a:txBody>
                    <a:bodyPr/>
                    <a:lstStyle/>
                    <a:p>
                      <a:pPr algn="ctr"/>
                      <a:r>
                        <a:rPr lang="en-US" sz="1600" dirty="0" smtClean="0">
                          <a:solidFill>
                            <a:schemeClr val="tx1"/>
                          </a:solidFill>
                        </a:rPr>
                        <a:t>89</a:t>
                      </a:r>
                      <a:endParaRPr lang="en-US" sz="1600" dirty="0">
                        <a:solidFill>
                          <a:schemeClr val="tx1"/>
                        </a:solidFill>
                      </a:endParaRPr>
                    </a:p>
                  </a:txBody>
                  <a:tcPr/>
                </a:tc>
                <a:tc>
                  <a:txBody>
                    <a:bodyPr/>
                    <a:lstStyle/>
                    <a:p>
                      <a:pPr algn="ctr"/>
                      <a:r>
                        <a:rPr lang="en-US" sz="1600" dirty="0" smtClean="0">
                          <a:solidFill>
                            <a:srgbClr val="FF0000"/>
                          </a:solidFill>
                        </a:rPr>
                        <a:t>~ 265</a:t>
                      </a:r>
                      <a:endParaRPr lang="en-US" sz="1600" dirty="0">
                        <a:solidFill>
                          <a:srgbClr val="FF0000"/>
                        </a:solidFill>
                      </a:endParaRPr>
                    </a:p>
                  </a:txBody>
                  <a:tcPr/>
                </a:tc>
                <a:tc>
                  <a:txBody>
                    <a:bodyPr/>
                    <a:lstStyle/>
                    <a:p>
                      <a:pPr algn="ctr"/>
                      <a:r>
                        <a:rPr lang="en-US" sz="1200" dirty="0" smtClean="0"/>
                        <a:t>[13]</a:t>
                      </a:r>
                      <a:endParaRPr lang="en-US" sz="1200" dirty="0"/>
                    </a:p>
                  </a:txBody>
                  <a:tcPr/>
                </a:tc>
              </a:tr>
              <a:tr h="370840">
                <a:tc>
                  <a:txBody>
                    <a:bodyPr/>
                    <a:lstStyle/>
                    <a:p>
                      <a:r>
                        <a:rPr lang="en-US" sz="1600" dirty="0" smtClean="0"/>
                        <a:t>Levi’s Stadium</a:t>
                      </a:r>
                      <a:endParaRPr lang="en-US" sz="1600" dirty="0"/>
                    </a:p>
                  </a:txBody>
                  <a:tcPr/>
                </a:tc>
                <a:tc>
                  <a:txBody>
                    <a:bodyPr/>
                    <a:lstStyle/>
                    <a:p>
                      <a:r>
                        <a:rPr lang="en-US" sz="1600" dirty="0" smtClean="0"/>
                        <a:t>San</a:t>
                      </a:r>
                      <a:r>
                        <a:rPr lang="en-US" sz="1600" baseline="0" dirty="0" smtClean="0"/>
                        <a:t> Jose, CA</a:t>
                      </a:r>
                      <a:endParaRPr lang="en-US" sz="1600" dirty="0"/>
                    </a:p>
                  </a:txBody>
                  <a:tcPr/>
                </a:tc>
                <a:tc>
                  <a:txBody>
                    <a:bodyPr/>
                    <a:lstStyle/>
                    <a:p>
                      <a:pPr algn="ctr"/>
                      <a:r>
                        <a:rPr lang="en-US" sz="1600" dirty="0" smtClean="0"/>
                        <a:t>70,000</a:t>
                      </a:r>
                      <a:endParaRPr lang="en-US" sz="1600" dirty="0"/>
                    </a:p>
                  </a:txBody>
                  <a:tcPr/>
                </a:tc>
                <a:tc>
                  <a:txBody>
                    <a:bodyPr/>
                    <a:lstStyle/>
                    <a:p>
                      <a:pPr algn="ctr"/>
                      <a:r>
                        <a:rPr lang="en-US" sz="1600" dirty="0" smtClean="0"/>
                        <a:t>&gt;</a:t>
                      </a:r>
                      <a:r>
                        <a:rPr lang="en-US" sz="1600" baseline="0" dirty="0" smtClean="0"/>
                        <a:t> 1,200</a:t>
                      </a:r>
                      <a:endParaRPr lang="en-US" sz="1600" dirty="0"/>
                    </a:p>
                  </a:txBody>
                  <a:tcPr/>
                </a:tc>
                <a:tc>
                  <a:txBody>
                    <a:bodyPr/>
                    <a:lstStyle/>
                    <a:p>
                      <a:pPr algn="ctr"/>
                      <a:r>
                        <a:rPr lang="en-US" sz="1600" dirty="0" smtClean="0">
                          <a:solidFill>
                            <a:schemeClr val="tx1"/>
                          </a:solidFill>
                        </a:rPr>
                        <a:t>58</a:t>
                      </a:r>
                      <a:endParaRPr lang="en-US" sz="1600" dirty="0">
                        <a:solidFill>
                          <a:schemeClr val="tx1"/>
                        </a:solidFill>
                      </a:endParaRPr>
                    </a:p>
                  </a:txBody>
                  <a:tcPr/>
                </a:tc>
                <a:tc>
                  <a:txBody>
                    <a:bodyPr/>
                    <a:lstStyle/>
                    <a:p>
                      <a:pPr algn="ctr"/>
                      <a:r>
                        <a:rPr lang="en-US" sz="1600" dirty="0" smtClean="0">
                          <a:solidFill>
                            <a:srgbClr val="FF0000"/>
                          </a:solidFill>
                        </a:rPr>
                        <a:t>&gt; 400</a:t>
                      </a:r>
                      <a:endParaRPr lang="en-US" sz="1600" dirty="0">
                        <a:solidFill>
                          <a:srgbClr val="FF0000"/>
                        </a:solidFill>
                      </a:endParaRPr>
                    </a:p>
                  </a:txBody>
                  <a:tcPr/>
                </a:tc>
                <a:tc>
                  <a:txBody>
                    <a:bodyPr/>
                    <a:lstStyle/>
                    <a:p>
                      <a:pPr algn="ctr"/>
                      <a:r>
                        <a:rPr lang="en-US" sz="1200" dirty="0" smtClean="0"/>
                        <a:t>[16]</a:t>
                      </a:r>
                      <a:endParaRPr lang="en-US" sz="1200" dirty="0"/>
                    </a:p>
                  </a:txBody>
                  <a:tcPr/>
                </a:tc>
              </a:tr>
              <a:tr h="370840">
                <a:tc>
                  <a:txBody>
                    <a:bodyPr/>
                    <a:lstStyle/>
                    <a:p>
                      <a:r>
                        <a:rPr lang="en-US" sz="1600" dirty="0" smtClean="0"/>
                        <a:t>AT&amp;T Stadium</a:t>
                      </a:r>
                      <a:endParaRPr lang="en-US" sz="1600" dirty="0"/>
                    </a:p>
                  </a:txBody>
                  <a:tcPr/>
                </a:tc>
                <a:tc>
                  <a:txBody>
                    <a:bodyPr/>
                    <a:lstStyle/>
                    <a:p>
                      <a:r>
                        <a:rPr lang="en-US" sz="1600" dirty="0" smtClean="0"/>
                        <a:t>Dallas, TX</a:t>
                      </a:r>
                      <a:endParaRPr lang="en-US" sz="1600" dirty="0"/>
                    </a:p>
                  </a:txBody>
                  <a:tcPr/>
                </a:tc>
                <a:tc>
                  <a:txBody>
                    <a:bodyPr/>
                    <a:lstStyle/>
                    <a:p>
                      <a:pPr algn="ctr"/>
                      <a:r>
                        <a:rPr lang="en-US" sz="1600" dirty="0" smtClean="0"/>
                        <a:t>80,000</a:t>
                      </a:r>
                      <a:endParaRPr lang="en-US" sz="1600" dirty="0"/>
                    </a:p>
                  </a:txBody>
                  <a:tcPr/>
                </a:tc>
                <a:tc>
                  <a:txBody>
                    <a:bodyPr/>
                    <a:lstStyle/>
                    <a:p>
                      <a:pPr algn="ctr"/>
                      <a:r>
                        <a:rPr lang="en-US" sz="1600" dirty="0" smtClean="0"/>
                        <a:t>&gt; 1,600</a:t>
                      </a:r>
                      <a:endParaRPr lang="en-US" sz="1600" dirty="0"/>
                    </a:p>
                  </a:txBody>
                  <a:tcPr/>
                </a:tc>
                <a:tc>
                  <a:txBody>
                    <a:bodyPr/>
                    <a:lstStyle/>
                    <a:p>
                      <a:pPr algn="ctr"/>
                      <a:r>
                        <a:rPr lang="en-US" sz="1600" dirty="0" smtClean="0">
                          <a:solidFill>
                            <a:schemeClr val="tx1"/>
                          </a:solidFill>
                        </a:rPr>
                        <a:t>50</a:t>
                      </a:r>
                      <a:endParaRPr lang="en-US" sz="1600" dirty="0">
                        <a:solidFill>
                          <a:schemeClr val="tx1"/>
                        </a:solidFill>
                      </a:endParaRPr>
                    </a:p>
                  </a:txBody>
                  <a:tcPr/>
                </a:tc>
                <a:tc>
                  <a:txBody>
                    <a:bodyPr/>
                    <a:lstStyle/>
                    <a:p>
                      <a:pPr algn="ctr"/>
                      <a:r>
                        <a:rPr lang="en-US" sz="1600" dirty="0" smtClean="0">
                          <a:solidFill>
                            <a:srgbClr val="FF0000"/>
                          </a:solidFill>
                        </a:rPr>
                        <a:t>&gt;</a:t>
                      </a:r>
                      <a:r>
                        <a:rPr lang="en-US" sz="1600" baseline="0" dirty="0" smtClean="0">
                          <a:solidFill>
                            <a:srgbClr val="FF0000"/>
                          </a:solidFill>
                        </a:rPr>
                        <a:t> 533</a:t>
                      </a:r>
                      <a:endParaRPr lang="en-US" sz="1600" dirty="0">
                        <a:solidFill>
                          <a:srgbClr val="FF0000"/>
                        </a:solidFill>
                      </a:endParaRPr>
                    </a:p>
                  </a:txBody>
                  <a:tcPr/>
                </a:tc>
                <a:tc>
                  <a:txBody>
                    <a:bodyPr/>
                    <a:lstStyle/>
                    <a:p>
                      <a:pPr algn="ctr"/>
                      <a:r>
                        <a:rPr lang="en-US" sz="1200" dirty="0" smtClean="0"/>
                        <a:t>[16]</a:t>
                      </a:r>
                      <a:endParaRPr lang="en-US" sz="1200" dirty="0"/>
                    </a:p>
                  </a:txBody>
                  <a:tcPr/>
                </a:tc>
              </a:tr>
              <a:tr h="370840">
                <a:tc>
                  <a:txBody>
                    <a:bodyPr/>
                    <a:lstStyle/>
                    <a:p>
                      <a:r>
                        <a:rPr lang="en-US" sz="1600" dirty="0" smtClean="0"/>
                        <a:t>AT&amp;T Park</a:t>
                      </a:r>
                      <a:endParaRPr lang="en-US" sz="1600" dirty="0"/>
                    </a:p>
                  </a:txBody>
                  <a:tcPr/>
                </a:tc>
                <a:tc>
                  <a:txBody>
                    <a:bodyPr/>
                    <a:lstStyle/>
                    <a:p>
                      <a:r>
                        <a:rPr lang="en-US" sz="1600" dirty="0" smtClean="0"/>
                        <a:t>San Francisco, CA</a:t>
                      </a:r>
                      <a:endParaRPr lang="en-US" sz="1600" dirty="0"/>
                    </a:p>
                  </a:txBody>
                  <a:tcPr/>
                </a:tc>
                <a:tc>
                  <a:txBody>
                    <a:bodyPr/>
                    <a:lstStyle/>
                    <a:p>
                      <a:pPr algn="ctr"/>
                      <a:r>
                        <a:rPr lang="en-US" sz="1600" dirty="0" smtClean="0"/>
                        <a:t>42,000</a:t>
                      </a:r>
                      <a:endParaRPr lang="en-US" sz="1600" dirty="0"/>
                    </a:p>
                  </a:txBody>
                  <a:tcPr/>
                </a:tc>
                <a:tc>
                  <a:txBody>
                    <a:bodyPr/>
                    <a:lstStyle/>
                    <a:p>
                      <a:pPr algn="ctr"/>
                      <a:r>
                        <a:rPr lang="en-US" sz="1600" dirty="0" smtClean="0"/>
                        <a:t>1,700</a:t>
                      </a:r>
                      <a:endParaRPr lang="en-US" sz="1600" dirty="0"/>
                    </a:p>
                  </a:txBody>
                  <a:tcPr/>
                </a:tc>
                <a:tc>
                  <a:txBody>
                    <a:bodyPr/>
                    <a:lstStyle/>
                    <a:p>
                      <a:pPr algn="ctr"/>
                      <a:r>
                        <a:rPr lang="en-US" sz="1600" dirty="0" smtClean="0">
                          <a:solidFill>
                            <a:schemeClr val="tx1"/>
                          </a:solidFill>
                        </a:rPr>
                        <a:t>25</a:t>
                      </a:r>
                      <a:endParaRPr lang="en-US" sz="1600" dirty="0">
                        <a:solidFill>
                          <a:schemeClr val="tx1"/>
                        </a:solidFill>
                      </a:endParaRPr>
                    </a:p>
                  </a:txBody>
                  <a:tcPr/>
                </a:tc>
                <a:tc>
                  <a:txBody>
                    <a:bodyPr/>
                    <a:lstStyle/>
                    <a:p>
                      <a:pPr algn="ctr"/>
                      <a:r>
                        <a:rPr lang="en-US" sz="1600" dirty="0" smtClean="0">
                          <a:solidFill>
                            <a:srgbClr val="FF0000"/>
                          </a:solidFill>
                        </a:rPr>
                        <a:t>&gt; 566</a:t>
                      </a:r>
                      <a:endParaRPr lang="en-US" sz="1600" dirty="0">
                        <a:solidFill>
                          <a:srgbClr val="FF0000"/>
                        </a:solidFill>
                      </a:endParaRPr>
                    </a:p>
                  </a:txBody>
                  <a:tcPr/>
                </a:tc>
                <a:tc>
                  <a:txBody>
                    <a:bodyPr/>
                    <a:lstStyle/>
                    <a:p>
                      <a:pPr algn="ctr"/>
                      <a:r>
                        <a:rPr lang="en-US" sz="1200" dirty="0" smtClean="0"/>
                        <a:t>[14]</a:t>
                      </a:r>
                      <a:endParaRPr lang="en-US" sz="1200" dirty="0"/>
                    </a:p>
                  </a:txBody>
                  <a:tcPr/>
                </a:tc>
              </a:tr>
              <a:tr h="370840">
                <a:tc>
                  <a:txBody>
                    <a:bodyPr/>
                    <a:lstStyle/>
                    <a:p>
                      <a:r>
                        <a:rPr lang="en-US" sz="1600" dirty="0" smtClean="0"/>
                        <a:t>Kaufmann Stadium</a:t>
                      </a:r>
                      <a:endParaRPr lang="en-US" sz="1600" dirty="0"/>
                    </a:p>
                  </a:txBody>
                  <a:tcPr/>
                </a:tc>
                <a:tc>
                  <a:txBody>
                    <a:bodyPr/>
                    <a:lstStyle/>
                    <a:p>
                      <a:r>
                        <a:rPr lang="en-US" sz="1600" dirty="0" smtClean="0"/>
                        <a:t>Kansas</a:t>
                      </a:r>
                      <a:r>
                        <a:rPr lang="en-US" sz="1600" baseline="0" dirty="0" smtClean="0"/>
                        <a:t> City, KS</a:t>
                      </a:r>
                      <a:endParaRPr lang="en-US" sz="1600" dirty="0"/>
                    </a:p>
                  </a:txBody>
                  <a:tcPr/>
                </a:tc>
                <a:tc>
                  <a:txBody>
                    <a:bodyPr/>
                    <a:lstStyle/>
                    <a:p>
                      <a:pPr algn="ctr"/>
                      <a:r>
                        <a:rPr lang="en-US" sz="1600" dirty="0" smtClean="0"/>
                        <a:t>32,903</a:t>
                      </a:r>
                      <a:endParaRPr lang="en-US" sz="1600" dirty="0"/>
                    </a:p>
                  </a:txBody>
                  <a:tcPr/>
                </a:tc>
                <a:tc>
                  <a:txBody>
                    <a:bodyPr/>
                    <a:lstStyle/>
                    <a:p>
                      <a:pPr algn="ctr"/>
                      <a:r>
                        <a:rPr lang="en-US" sz="1600" dirty="0" smtClean="0"/>
                        <a:t>576</a:t>
                      </a:r>
                      <a:endParaRPr lang="en-US" sz="1600" dirty="0"/>
                    </a:p>
                  </a:txBody>
                  <a:tcPr/>
                </a:tc>
                <a:tc>
                  <a:txBody>
                    <a:bodyPr/>
                    <a:lstStyle/>
                    <a:p>
                      <a:pPr algn="ctr"/>
                      <a:r>
                        <a:rPr lang="en-US" sz="1600" dirty="0" smtClean="0">
                          <a:solidFill>
                            <a:schemeClr val="tx1"/>
                          </a:solidFill>
                        </a:rPr>
                        <a:t>57</a:t>
                      </a:r>
                      <a:endParaRPr lang="en-US" sz="1600" dirty="0">
                        <a:solidFill>
                          <a:schemeClr val="tx1"/>
                        </a:solidFill>
                      </a:endParaRPr>
                    </a:p>
                  </a:txBody>
                  <a:tcPr/>
                </a:tc>
                <a:tc>
                  <a:txBody>
                    <a:bodyPr/>
                    <a:lstStyle/>
                    <a:p>
                      <a:pPr algn="ctr"/>
                      <a:r>
                        <a:rPr lang="en-US" sz="1600" dirty="0" smtClean="0">
                          <a:solidFill>
                            <a:srgbClr val="FF0000"/>
                          </a:solidFill>
                        </a:rPr>
                        <a:t>192</a:t>
                      </a:r>
                      <a:endParaRPr lang="en-US" sz="1600" dirty="0">
                        <a:solidFill>
                          <a:srgbClr val="FF0000"/>
                        </a:solidFill>
                      </a:endParaRPr>
                    </a:p>
                  </a:txBody>
                  <a:tcPr/>
                </a:tc>
                <a:tc>
                  <a:txBody>
                    <a:bodyPr/>
                    <a:lstStyle/>
                    <a:p>
                      <a:pPr algn="ctr"/>
                      <a:r>
                        <a:rPr lang="en-US" sz="1200" dirty="0" smtClean="0"/>
                        <a:t>[15]</a:t>
                      </a:r>
                      <a:endParaRPr lang="en-US" sz="1200" dirty="0"/>
                    </a:p>
                  </a:txBody>
                  <a:tcPr/>
                </a:tc>
              </a:tr>
              <a:tr h="370840">
                <a:tc>
                  <a:txBody>
                    <a:bodyPr/>
                    <a:lstStyle/>
                    <a:p>
                      <a:r>
                        <a:rPr lang="en-US" sz="1600" dirty="0" smtClean="0"/>
                        <a:t>Kyle Field, Texas</a:t>
                      </a:r>
                      <a:r>
                        <a:rPr lang="en-US" sz="1600" baseline="0" dirty="0" smtClean="0"/>
                        <a:t> A&amp;M</a:t>
                      </a:r>
                      <a:endParaRPr lang="en-US" sz="1600" dirty="0"/>
                    </a:p>
                  </a:txBody>
                  <a:tcPr/>
                </a:tc>
                <a:tc>
                  <a:txBody>
                    <a:bodyPr/>
                    <a:lstStyle/>
                    <a:p>
                      <a:r>
                        <a:rPr lang="en-US" sz="1600" dirty="0" smtClean="0"/>
                        <a:t>College Station,</a:t>
                      </a:r>
                      <a:r>
                        <a:rPr lang="en-US" sz="1600" baseline="0" dirty="0" smtClean="0"/>
                        <a:t> TX</a:t>
                      </a:r>
                      <a:endParaRPr lang="en-US" sz="1600" dirty="0"/>
                    </a:p>
                  </a:txBody>
                  <a:tcPr/>
                </a:tc>
                <a:tc>
                  <a:txBody>
                    <a:bodyPr/>
                    <a:lstStyle/>
                    <a:p>
                      <a:pPr algn="ctr"/>
                      <a:r>
                        <a:rPr lang="en-US" sz="1600" dirty="0" smtClean="0"/>
                        <a:t>102,500</a:t>
                      </a:r>
                      <a:endParaRPr lang="en-US" sz="1600" dirty="0"/>
                    </a:p>
                  </a:txBody>
                  <a:tcPr/>
                </a:tc>
                <a:tc>
                  <a:txBody>
                    <a:bodyPr/>
                    <a:lstStyle/>
                    <a:p>
                      <a:pPr algn="ctr"/>
                      <a:r>
                        <a:rPr lang="en-US" sz="1600" dirty="0" smtClean="0"/>
                        <a:t>&gt; 1,600</a:t>
                      </a:r>
                      <a:endParaRPr lang="en-US" sz="1600" dirty="0"/>
                    </a:p>
                  </a:txBody>
                  <a:tcPr/>
                </a:tc>
                <a:tc>
                  <a:txBody>
                    <a:bodyPr/>
                    <a:lstStyle/>
                    <a:p>
                      <a:pPr algn="ctr"/>
                      <a:r>
                        <a:rPr lang="en-US" sz="1600" dirty="0" smtClean="0">
                          <a:solidFill>
                            <a:schemeClr val="tx1"/>
                          </a:solidFill>
                        </a:rPr>
                        <a:t>64</a:t>
                      </a:r>
                      <a:endParaRPr lang="en-US" sz="1600" dirty="0">
                        <a:solidFill>
                          <a:schemeClr val="tx1"/>
                        </a:solidFill>
                      </a:endParaRPr>
                    </a:p>
                  </a:txBody>
                  <a:tcPr/>
                </a:tc>
                <a:tc>
                  <a:txBody>
                    <a:bodyPr/>
                    <a:lstStyle/>
                    <a:p>
                      <a:pPr algn="ctr"/>
                      <a:r>
                        <a:rPr lang="en-US" sz="1600" dirty="0" smtClean="0">
                          <a:solidFill>
                            <a:srgbClr val="FF0000"/>
                          </a:solidFill>
                        </a:rPr>
                        <a:t>&gt; 533</a:t>
                      </a:r>
                      <a:endParaRPr lang="en-US" sz="1600" dirty="0">
                        <a:solidFill>
                          <a:srgbClr val="FF0000"/>
                        </a:solidFill>
                      </a:endParaRPr>
                    </a:p>
                  </a:txBody>
                  <a:tcPr/>
                </a:tc>
                <a:tc>
                  <a:txBody>
                    <a:bodyPr/>
                    <a:lstStyle/>
                    <a:p>
                      <a:pPr algn="ctr"/>
                      <a:r>
                        <a:rPr lang="en-US" sz="1200" dirty="0" smtClean="0"/>
                        <a:t>[17]</a:t>
                      </a:r>
                      <a:endParaRPr lang="en-US" sz="1200" dirty="0"/>
                    </a:p>
                  </a:txBody>
                  <a:tcPr/>
                </a:tc>
              </a:tr>
              <a:tr h="370840">
                <a:tc>
                  <a:txBody>
                    <a:bodyPr/>
                    <a:lstStyle/>
                    <a:p>
                      <a:r>
                        <a:rPr lang="en-US" sz="1600" dirty="0" smtClean="0"/>
                        <a:t>U</a:t>
                      </a:r>
                      <a:r>
                        <a:rPr lang="en-US" sz="1600" baseline="0" dirty="0" smtClean="0"/>
                        <a:t>niv. Phoenix Stadium</a:t>
                      </a:r>
                      <a:endParaRPr lang="en-US" sz="1600" dirty="0"/>
                    </a:p>
                  </a:txBody>
                  <a:tcPr/>
                </a:tc>
                <a:tc>
                  <a:txBody>
                    <a:bodyPr/>
                    <a:lstStyle/>
                    <a:p>
                      <a:r>
                        <a:rPr lang="en-US" sz="1600" dirty="0" smtClean="0"/>
                        <a:t>Phoenix,</a:t>
                      </a:r>
                      <a:r>
                        <a:rPr lang="en-US" sz="1600" baseline="0" dirty="0" smtClean="0"/>
                        <a:t> AZ</a:t>
                      </a:r>
                      <a:endParaRPr lang="en-US" sz="1600" dirty="0"/>
                    </a:p>
                  </a:txBody>
                  <a:tcPr/>
                </a:tc>
                <a:tc>
                  <a:txBody>
                    <a:bodyPr/>
                    <a:lstStyle/>
                    <a:p>
                      <a:pPr algn="ctr"/>
                      <a:r>
                        <a:rPr lang="en-US" sz="1600" dirty="0" smtClean="0"/>
                        <a:t>63,400</a:t>
                      </a:r>
                      <a:endParaRPr lang="en-US" sz="1600" dirty="0"/>
                    </a:p>
                  </a:txBody>
                  <a:tcPr/>
                </a:tc>
                <a:tc>
                  <a:txBody>
                    <a:bodyPr/>
                    <a:lstStyle/>
                    <a:p>
                      <a:pPr marL="0" indent="0" algn="ctr">
                        <a:buFont typeface="Wingdings" pitchFamily="2" charset="2"/>
                        <a:buNone/>
                      </a:pPr>
                      <a:r>
                        <a:rPr lang="en-US" sz="1600" dirty="0" smtClean="0"/>
                        <a:t>&gt; 750</a:t>
                      </a:r>
                      <a:endParaRPr lang="en-US" sz="1600" dirty="0"/>
                    </a:p>
                  </a:txBody>
                  <a:tcPr/>
                </a:tc>
                <a:tc>
                  <a:txBody>
                    <a:bodyPr/>
                    <a:lstStyle/>
                    <a:p>
                      <a:pPr marL="0" indent="0" algn="ctr">
                        <a:buFont typeface="Wingdings" pitchFamily="2" charset="2"/>
                        <a:buNone/>
                      </a:pPr>
                      <a:r>
                        <a:rPr lang="en-US" sz="1600" dirty="0" smtClean="0">
                          <a:solidFill>
                            <a:schemeClr val="tx1"/>
                          </a:solidFill>
                        </a:rPr>
                        <a:t>85</a:t>
                      </a:r>
                      <a:endParaRPr lang="en-US" sz="1600" dirty="0">
                        <a:solidFill>
                          <a:schemeClr val="tx1"/>
                        </a:solidFill>
                      </a:endParaRPr>
                    </a:p>
                  </a:txBody>
                  <a:tcPr/>
                </a:tc>
                <a:tc>
                  <a:txBody>
                    <a:bodyPr/>
                    <a:lstStyle/>
                    <a:p>
                      <a:pPr algn="ctr"/>
                      <a:r>
                        <a:rPr lang="en-US" sz="1600" dirty="0" smtClean="0">
                          <a:solidFill>
                            <a:srgbClr val="FF0000"/>
                          </a:solidFill>
                        </a:rPr>
                        <a:t>&gt; 250</a:t>
                      </a:r>
                      <a:endParaRPr lang="en-US" sz="1600" dirty="0">
                        <a:solidFill>
                          <a:srgbClr val="FF0000"/>
                        </a:solidFill>
                      </a:endParaRPr>
                    </a:p>
                  </a:txBody>
                  <a:tcPr/>
                </a:tc>
                <a:tc>
                  <a:txBody>
                    <a:bodyPr/>
                    <a:lstStyle/>
                    <a:p>
                      <a:pPr algn="ctr"/>
                      <a:r>
                        <a:rPr lang="en-US" sz="1200" dirty="0" smtClean="0"/>
                        <a:t>[18]</a:t>
                      </a:r>
                      <a:endParaRPr lang="en-US" sz="1200" dirty="0"/>
                    </a:p>
                  </a:txBody>
                  <a:tcPr/>
                </a:tc>
              </a:tr>
              <a:tr h="370840">
                <a:tc>
                  <a:txBody>
                    <a:bodyPr/>
                    <a:lstStyle/>
                    <a:p>
                      <a:r>
                        <a:rPr lang="en-US" sz="1600" dirty="0" smtClean="0"/>
                        <a:t>Baylor Univ. Stadium</a:t>
                      </a:r>
                      <a:endParaRPr lang="en-US" sz="1600" dirty="0"/>
                    </a:p>
                  </a:txBody>
                  <a:tcPr/>
                </a:tc>
                <a:tc>
                  <a:txBody>
                    <a:bodyPr/>
                    <a:lstStyle/>
                    <a:p>
                      <a:r>
                        <a:rPr lang="en-US" sz="1600" dirty="0" smtClean="0"/>
                        <a:t>Waco, TX</a:t>
                      </a:r>
                      <a:endParaRPr lang="en-US" sz="1600" dirty="0"/>
                    </a:p>
                  </a:txBody>
                  <a:tcPr/>
                </a:tc>
                <a:tc>
                  <a:txBody>
                    <a:bodyPr/>
                    <a:lstStyle/>
                    <a:p>
                      <a:pPr algn="ctr"/>
                      <a:r>
                        <a:rPr lang="en-US" sz="1600" dirty="0" smtClean="0"/>
                        <a:t>45,140</a:t>
                      </a:r>
                      <a:endParaRPr lang="en-US" sz="1600" dirty="0"/>
                    </a:p>
                  </a:txBody>
                  <a:tcPr/>
                </a:tc>
                <a:tc>
                  <a:txBody>
                    <a:bodyPr/>
                    <a:lstStyle/>
                    <a:p>
                      <a:pPr marL="0" indent="0" algn="ctr">
                        <a:buFont typeface="Wingdings" pitchFamily="2" charset="2"/>
                        <a:buNone/>
                      </a:pPr>
                      <a:r>
                        <a:rPr lang="en-US" sz="1600" dirty="0" smtClean="0"/>
                        <a:t>&gt; 300</a:t>
                      </a:r>
                      <a:endParaRPr lang="en-US" sz="1600" dirty="0"/>
                    </a:p>
                  </a:txBody>
                  <a:tcPr/>
                </a:tc>
                <a:tc>
                  <a:txBody>
                    <a:bodyPr/>
                    <a:lstStyle/>
                    <a:p>
                      <a:pPr marL="0" indent="0" algn="ctr">
                        <a:buFont typeface="Wingdings" pitchFamily="2" charset="2"/>
                        <a:buNone/>
                      </a:pPr>
                      <a:r>
                        <a:rPr lang="en-US" sz="1600" dirty="0" smtClean="0">
                          <a:solidFill>
                            <a:schemeClr val="tx1"/>
                          </a:solidFill>
                        </a:rPr>
                        <a:t>150</a:t>
                      </a:r>
                      <a:endParaRPr lang="en-US" sz="1600" dirty="0">
                        <a:solidFill>
                          <a:schemeClr val="tx1"/>
                        </a:solidFill>
                      </a:endParaRPr>
                    </a:p>
                  </a:txBody>
                  <a:tcPr/>
                </a:tc>
                <a:tc>
                  <a:txBody>
                    <a:bodyPr/>
                    <a:lstStyle/>
                    <a:p>
                      <a:pPr algn="ctr"/>
                      <a:r>
                        <a:rPr lang="en-US" sz="1600" dirty="0" smtClean="0">
                          <a:solidFill>
                            <a:srgbClr val="FF0000"/>
                          </a:solidFill>
                        </a:rPr>
                        <a:t>&gt; 100</a:t>
                      </a:r>
                      <a:endParaRPr lang="en-US" sz="1600" dirty="0">
                        <a:solidFill>
                          <a:srgbClr val="FF0000"/>
                        </a:solidFill>
                      </a:endParaRPr>
                    </a:p>
                  </a:txBody>
                  <a:tcPr/>
                </a:tc>
                <a:tc>
                  <a:txBody>
                    <a:bodyPr/>
                    <a:lstStyle/>
                    <a:p>
                      <a:pPr algn="ctr"/>
                      <a:r>
                        <a:rPr lang="en-US" sz="1200" dirty="0" smtClean="0"/>
                        <a:t>[19]</a:t>
                      </a:r>
                      <a:endParaRPr lang="en-US" sz="1200" dirty="0"/>
                    </a:p>
                  </a:txBody>
                  <a:tcPr/>
                </a:tc>
              </a:tr>
              <a:tr h="370840">
                <a:tc>
                  <a:txBody>
                    <a:bodyPr/>
                    <a:lstStyle/>
                    <a:p>
                      <a:r>
                        <a:rPr lang="en-US" sz="1600" dirty="0" smtClean="0"/>
                        <a:t>CenturyLink</a:t>
                      </a:r>
                      <a:r>
                        <a:rPr lang="en-US" sz="1600" baseline="0" dirty="0" smtClean="0"/>
                        <a:t> Field</a:t>
                      </a:r>
                      <a:endParaRPr lang="en-US" sz="1600" dirty="0"/>
                    </a:p>
                  </a:txBody>
                  <a:tcPr/>
                </a:tc>
                <a:tc>
                  <a:txBody>
                    <a:bodyPr/>
                    <a:lstStyle/>
                    <a:p>
                      <a:r>
                        <a:rPr lang="en-US" sz="1600" dirty="0" smtClean="0"/>
                        <a:t>Seattle, WA</a:t>
                      </a:r>
                      <a:endParaRPr lang="en-US" sz="1600" dirty="0"/>
                    </a:p>
                  </a:txBody>
                  <a:tcPr/>
                </a:tc>
                <a:tc>
                  <a:txBody>
                    <a:bodyPr/>
                    <a:lstStyle/>
                    <a:p>
                      <a:pPr algn="ctr"/>
                      <a:r>
                        <a:rPr lang="en-US" sz="1600" dirty="0" smtClean="0"/>
                        <a:t>67,000</a:t>
                      </a:r>
                      <a:endParaRPr lang="en-US" sz="1600" dirty="0"/>
                    </a:p>
                  </a:txBody>
                  <a:tcPr/>
                </a:tc>
                <a:tc>
                  <a:txBody>
                    <a:bodyPr/>
                    <a:lstStyle/>
                    <a:p>
                      <a:pPr marL="0" indent="0" algn="ctr">
                        <a:buFont typeface="Wingdings" pitchFamily="2" charset="2"/>
                        <a:buNone/>
                      </a:pPr>
                      <a:r>
                        <a:rPr lang="en-US" sz="1600" dirty="0" smtClean="0"/>
                        <a:t>757</a:t>
                      </a:r>
                      <a:endParaRPr lang="en-US" sz="1600" dirty="0"/>
                    </a:p>
                  </a:txBody>
                  <a:tcPr/>
                </a:tc>
                <a:tc>
                  <a:txBody>
                    <a:bodyPr/>
                    <a:lstStyle/>
                    <a:p>
                      <a:pPr marL="0" indent="0" algn="ctr">
                        <a:buFont typeface="Wingdings" pitchFamily="2" charset="2"/>
                        <a:buNone/>
                      </a:pPr>
                      <a:r>
                        <a:rPr lang="en-US" sz="1600" dirty="0" smtClean="0">
                          <a:solidFill>
                            <a:schemeClr val="tx1"/>
                          </a:solidFill>
                        </a:rPr>
                        <a:t>89</a:t>
                      </a:r>
                      <a:endParaRPr lang="en-US" sz="1600" dirty="0">
                        <a:solidFill>
                          <a:schemeClr val="tx1"/>
                        </a:solidFill>
                      </a:endParaRPr>
                    </a:p>
                  </a:txBody>
                  <a:tcPr/>
                </a:tc>
                <a:tc>
                  <a:txBody>
                    <a:bodyPr/>
                    <a:lstStyle/>
                    <a:p>
                      <a:pPr algn="ctr"/>
                      <a:r>
                        <a:rPr lang="en-US" sz="1600" dirty="0" smtClean="0">
                          <a:solidFill>
                            <a:srgbClr val="FF0000"/>
                          </a:solidFill>
                        </a:rPr>
                        <a:t>~ 252</a:t>
                      </a:r>
                      <a:endParaRPr lang="en-US" sz="1600" dirty="0">
                        <a:solidFill>
                          <a:srgbClr val="FF0000"/>
                        </a:solidFill>
                      </a:endParaRPr>
                    </a:p>
                  </a:txBody>
                  <a:tcPr/>
                </a:tc>
                <a:tc>
                  <a:txBody>
                    <a:bodyPr/>
                    <a:lstStyle/>
                    <a:p>
                      <a:pPr algn="ctr"/>
                      <a:r>
                        <a:rPr lang="en-US" sz="1200" dirty="0" smtClean="0"/>
                        <a:t>[20]</a:t>
                      </a:r>
                      <a:endParaRPr lang="en-US" sz="1200" dirty="0"/>
                    </a:p>
                  </a:txBody>
                  <a:tcPr/>
                </a:tc>
              </a:tr>
            </a:tbl>
          </a:graphicData>
        </a:graphic>
      </p:graphicFrame>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21</a:t>
            </a:fld>
            <a:endParaRPr lang="en-GB"/>
          </a:p>
        </p:txBody>
      </p:sp>
    </p:spTree>
    <p:extLst>
      <p:ext uri="{BB962C8B-B14F-4D97-AF65-F5344CB8AC3E}">
        <p14:creationId xmlns:p14="http://schemas.microsoft.com/office/powerpoint/2010/main" val="217114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45694"/>
          </a:xfrm>
        </p:spPr>
        <p:txBody>
          <a:bodyPr/>
          <a:lstStyle/>
          <a:p>
            <a:r>
              <a:rPr lang="en-US" dirty="0"/>
              <a:t>Transmit Power Control – Summary</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22</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092808924"/>
              </p:ext>
            </p:extLst>
          </p:nvPr>
        </p:nvGraphicFramePr>
        <p:xfrm>
          <a:off x="424898" y="1631841"/>
          <a:ext cx="8511283" cy="234119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Reduce</a:t>
                      </a:r>
                      <a:r>
                        <a:rPr lang="en-US" sz="1400" baseline="0" dirty="0" smtClean="0">
                          <a:solidFill>
                            <a:schemeClr val="tx1"/>
                          </a:solidFill>
                        </a:rPr>
                        <a:t> interference to OBSS by reducing EIRP to minimum required to achieve maximum data rates to peer within </a:t>
                      </a:r>
                      <a:r>
                        <a:rPr lang="en-US" sz="1400" baseline="0" dirty="0" err="1" smtClean="0">
                          <a:solidFill>
                            <a:schemeClr val="tx1"/>
                          </a:solidFill>
                        </a:rPr>
                        <a:t>MyBSS</a:t>
                      </a:r>
                      <a:r>
                        <a:rPr lang="en-US" sz="1400" baseline="0" dirty="0" smtClean="0">
                          <a:solidFill>
                            <a:schemeClr val="tx1"/>
                          </a:solidFill>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Longer</a:t>
                      </a:r>
                      <a:r>
                        <a:rPr lang="en-US" sz="1400" baseline="0" dirty="0" smtClean="0">
                          <a:solidFill>
                            <a:schemeClr val="tx1"/>
                          </a:solidFill>
                        </a:rPr>
                        <a:t> list of key issues on next slide.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optimal EIRP level on AP/STA?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97342298"/>
              </p:ext>
            </p:extLst>
          </p:nvPr>
        </p:nvGraphicFramePr>
        <p:xfrm>
          <a:off x="424898" y="1631841"/>
          <a:ext cx="8511283" cy="392615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Reduce</a:t>
                      </a:r>
                      <a:r>
                        <a:rPr lang="en-US" sz="1400" baseline="0" dirty="0" smtClean="0">
                          <a:solidFill>
                            <a:schemeClr val="tx1"/>
                          </a:solidFill>
                        </a:rPr>
                        <a:t> interference to OBSS by reducing EIRP to minimum required to achieve maximum data rates to peer within </a:t>
                      </a:r>
                      <a:r>
                        <a:rPr lang="en-US" sz="1400" baseline="0" dirty="0" err="1" smtClean="0">
                          <a:solidFill>
                            <a:schemeClr val="tx1"/>
                          </a:solidFill>
                        </a:rPr>
                        <a:t>MyBSS</a:t>
                      </a:r>
                      <a:r>
                        <a:rPr lang="en-US" sz="1400" baseline="0" dirty="0" smtClean="0">
                          <a:solidFill>
                            <a:schemeClr val="tx1"/>
                          </a:solidFill>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Longer</a:t>
                      </a:r>
                      <a:r>
                        <a:rPr lang="en-US" sz="1400" baseline="0" dirty="0" smtClean="0">
                          <a:solidFill>
                            <a:schemeClr val="tx1"/>
                          </a:solidFill>
                        </a:rPr>
                        <a:t> list of key issues on next slide.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Same issues as RXS tuning regarding small payoff region, guard zone</a:t>
                      </a:r>
                      <a:r>
                        <a:rPr lang="en-US" sz="1400" baseline="0" dirty="0" smtClean="0">
                          <a:solidFill>
                            <a:schemeClr val="tx1"/>
                          </a:solidFill>
                        </a:rPr>
                        <a:t> and wide channel restrictions during SR periods.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optimal EIRP level on AP/STA?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Reduce energy</a:t>
                      </a:r>
                      <a:r>
                        <a:rPr lang="en-US" sz="1400" baseline="0" dirty="0" smtClean="0">
                          <a:solidFill>
                            <a:schemeClr val="tx1"/>
                          </a:solidFill>
                        </a:rPr>
                        <a:t> used to TX frames by reducing EIRP</a:t>
                      </a:r>
                      <a:endParaRPr lang="en-US" sz="1400" dirty="0" smtClean="0">
                        <a:solidFill>
                          <a:schemeClr val="tx1"/>
                        </a:solidFill>
                      </a:endParaRPr>
                    </a:p>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endParaRPr lang="en-US" sz="1400" baseline="0" dirty="0" smtClean="0">
                        <a:solidFill>
                          <a:schemeClr val="tx1"/>
                        </a:solidFill>
                      </a:endParaRP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728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TPC Gain </a:t>
            </a:r>
            <a:r>
              <a:rPr lang="en-US" dirty="0" smtClean="0"/>
              <a:t>May be </a:t>
            </a:r>
            <a:r>
              <a:rPr lang="en-US" dirty="0" smtClean="0"/>
              <a:t>Limited</a:t>
            </a:r>
            <a:endParaRPr lang="en-US" dirty="0"/>
          </a:p>
        </p:txBody>
      </p:sp>
      <p:sp>
        <p:nvSpPr>
          <p:cNvPr id="3" name="Content Placeholder 2"/>
          <p:cNvSpPr>
            <a:spLocks noGrp="1"/>
          </p:cNvSpPr>
          <p:nvPr>
            <p:ph idx="1"/>
          </p:nvPr>
        </p:nvSpPr>
        <p:spPr>
          <a:xfrm>
            <a:off x="685800" y="1475382"/>
            <a:ext cx="8094133" cy="4619031"/>
          </a:xfrm>
        </p:spPr>
        <p:txBody>
          <a:bodyPr/>
          <a:lstStyle/>
          <a:p>
            <a:pPr marL="400050">
              <a:buFont typeface="Arial" panose="020B0604020202020204" pitchFamily="34" charset="0"/>
              <a:buChar char="•"/>
            </a:pPr>
            <a:r>
              <a:rPr lang="en-US" dirty="0" smtClean="0">
                <a:solidFill>
                  <a:schemeClr val="tx1"/>
                </a:solidFill>
              </a:rPr>
              <a:t>TPC by itself does not really help us</a:t>
            </a:r>
          </a:p>
          <a:p>
            <a:pPr marL="800100" lvl="2" indent="-342900">
              <a:spcBef>
                <a:spcPts val="600"/>
              </a:spcBef>
              <a:buFont typeface="Arial" panose="020B0604020202020204" pitchFamily="34" charset="0"/>
              <a:buChar char="•"/>
            </a:pPr>
            <a:r>
              <a:rPr lang="en-US" sz="2000" dirty="0">
                <a:solidFill>
                  <a:schemeClr val="tx1"/>
                </a:solidFill>
              </a:rPr>
              <a:t>Only works at very large </a:t>
            </a:r>
            <a:r>
              <a:rPr lang="en-US" sz="2000" dirty="0" smtClean="0">
                <a:solidFill>
                  <a:schemeClr val="tx1"/>
                </a:solidFill>
              </a:rPr>
              <a:t>SR-ICD scales </a:t>
            </a:r>
            <a:r>
              <a:rPr lang="en-US" sz="2000" dirty="0">
                <a:solidFill>
                  <a:schemeClr val="tx1"/>
                </a:solidFill>
              </a:rPr>
              <a:t>/ or NLOS high-shadowing</a:t>
            </a:r>
            <a:r>
              <a:rPr lang="en-US" sz="2000" dirty="0" smtClean="0">
                <a:solidFill>
                  <a:schemeClr val="tx1"/>
                </a:solidFill>
              </a:rPr>
              <a:t>.</a:t>
            </a:r>
          </a:p>
          <a:p>
            <a:pPr marL="1257300" lvl="3" indent="-342900">
              <a:spcBef>
                <a:spcPts val="600"/>
              </a:spcBef>
              <a:buFont typeface="Arial" panose="020B0604020202020204" pitchFamily="34" charset="0"/>
              <a:buChar char="•"/>
            </a:pPr>
            <a:r>
              <a:rPr lang="en-US" dirty="0" smtClean="0">
                <a:solidFill>
                  <a:schemeClr val="tx1"/>
                </a:solidFill>
              </a:rPr>
              <a:t>Must reduce OBSS &lt; PD detect level to help.  This is a long way (&lt; -90 dBm!)</a:t>
            </a:r>
            <a:endParaRPr lang="en-US" dirty="0">
              <a:solidFill>
                <a:schemeClr val="tx1"/>
              </a:solidFill>
            </a:endParaRPr>
          </a:p>
          <a:p>
            <a:pPr marL="800100" lvl="2" indent="-342900">
              <a:spcBef>
                <a:spcPts val="600"/>
              </a:spcBef>
              <a:buFont typeface="Arial" panose="020B0604020202020204" pitchFamily="34" charset="0"/>
              <a:buChar char="•"/>
            </a:pPr>
            <a:r>
              <a:rPr lang="en-US" sz="2000" dirty="0" smtClean="0">
                <a:solidFill>
                  <a:schemeClr val="tx1"/>
                </a:solidFill>
              </a:rPr>
              <a:t>Gain can be neutralized by any 3</a:t>
            </a:r>
            <a:r>
              <a:rPr lang="en-US" sz="2000" baseline="30000" dirty="0" smtClean="0">
                <a:solidFill>
                  <a:schemeClr val="tx1"/>
                </a:solidFill>
              </a:rPr>
              <a:t>rd</a:t>
            </a:r>
            <a:r>
              <a:rPr lang="en-US" sz="2000" dirty="0" smtClean="0">
                <a:solidFill>
                  <a:schemeClr val="tx1"/>
                </a:solidFill>
              </a:rPr>
              <a:t> party same-channel BSS overlay</a:t>
            </a:r>
          </a:p>
          <a:p>
            <a:pPr marL="400050">
              <a:spcBef>
                <a:spcPts val="2000"/>
              </a:spcBef>
              <a:buFont typeface="Arial" panose="020B0604020202020204" pitchFamily="34" charset="0"/>
              <a:buChar char="•"/>
            </a:pPr>
            <a:r>
              <a:rPr lang="en-US" dirty="0" smtClean="0">
                <a:solidFill>
                  <a:schemeClr val="tx1"/>
                </a:solidFill>
              </a:rPr>
              <a:t>TPC + Coloring </a:t>
            </a:r>
            <a:r>
              <a:rPr lang="en-US" dirty="0" smtClean="0">
                <a:solidFill>
                  <a:schemeClr val="tx1"/>
                </a:solidFill>
              </a:rPr>
              <a:t>or RXS </a:t>
            </a:r>
            <a:r>
              <a:rPr lang="en-US" dirty="0" smtClean="0">
                <a:solidFill>
                  <a:schemeClr val="tx1"/>
                </a:solidFill>
              </a:rPr>
              <a:t>only useful at short range</a:t>
            </a:r>
            <a:endParaRPr lang="en-US" dirty="0">
              <a:solidFill>
                <a:schemeClr val="tx1"/>
              </a:solidFill>
            </a:endParaRPr>
          </a:p>
          <a:p>
            <a:pPr marL="800100" lvl="1">
              <a:buFont typeface="Arial" panose="020B0604020202020204" pitchFamily="34" charset="0"/>
              <a:buChar char="•"/>
            </a:pPr>
            <a:r>
              <a:rPr lang="en-US" dirty="0" smtClean="0">
                <a:solidFill>
                  <a:schemeClr val="tx1"/>
                </a:solidFill>
              </a:rPr>
              <a:t>Totally desirable to reduce power if not needed for MCS8/9</a:t>
            </a:r>
          </a:p>
          <a:p>
            <a:pPr marL="800100" lvl="1">
              <a:buFont typeface="Arial" panose="020B0604020202020204" pitchFamily="34" charset="0"/>
              <a:buChar char="•"/>
            </a:pPr>
            <a:r>
              <a:rPr lang="en-US" dirty="0" smtClean="0">
                <a:solidFill>
                  <a:schemeClr val="tx1"/>
                </a:solidFill>
              </a:rPr>
              <a:t>Fundamental </a:t>
            </a:r>
            <a:r>
              <a:rPr lang="en-US" dirty="0">
                <a:solidFill>
                  <a:schemeClr val="tx1"/>
                </a:solidFill>
              </a:rPr>
              <a:t>contradiction – if all APs and STAs reduce EIRP by same amount then there is no advantage because SR-BSS structure is EIRP-invariant. </a:t>
            </a:r>
            <a:r>
              <a:rPr lang="en-US" u="sng" dirty="0">
                <a:solidFill>
                  <a:schemeClr val="tx1"/>
                </a:solidFill>
              </a:rPr>
              <a:t>But if nodes choose different power levels, then weak EIRP nodes are penalized</a:t>
            </a:r>
            <a:r>
              <a:rPr lang="en-US" dirty="0">
                <a:solidFill>
                  <a:schemeClr val="tx1"/>
                </a:solidFill>
              </a:rPr>
              <a:t>.  </a:t>
            </a:r>
            <a:r>
              <a:rPr lang="en-US" dirty="0" smtClean="0">
                <a:solidFill>
                  <a:schemeClr val="tx1"/>
                </a:solidFill>
              </a:rPr>
              <a:t>[1]</a:t>
            </a:r>
            <a:endParaRPr lang="en-US" dirty="0">
              <a:solidFill>
                <a:schemeClr val="tx1"/>
              </a:solidFill>
            </a:endParaRPr>
          </a:p>
          <a:p>
            <a:pPr marL="800100" lvl="1">
              <a:buFont typeface="Arial" panose="020B0604020202020204" pitchFamily="34" charset="0"/>
              <a:buChar char="•"/>
            </a:pPr>
            <a:r>
              <a:rPr lang="en-US" dirty="0" smtClean="0">
                <a:solidFill>
                  <a:schemeClr val="tx1"/>
                </a:solidFill>
              </a:rPr>
              <a:t>Loss of rate is worse than increase interference radius during SR.</a:t>
            </a:r>
          </a:p>
          <a:p>
            <a:pPr marL="800100" lvl="1">
              <a:buFont typeface="Arial" panose="020B0604020202020204" pitchFamily="34" charset="0"/>
              <a:buChar char="•"/>
            </a:pPr>
            <a:r>
              <a:rPr lang="en-US" dirty="0" smtClean="0">
                <a:solidFill>
                  <a:schemeClr val="tx1"/>
                </a:solidFill>
              </a:rPr>
              <a:t>Needs more study – 15/1045r0 suggests otherwise.</a:t>
            </a:r>
          </a:p>
          <a:p>
            <a:pPr marL="514350" lvl="1" indent="0"/>
            <a:endParaRPr lang="en-US" dirty="0">
              <a:solidFill>
                <a:schemeClr val="tx1"/>
              </a:solidFill>
            </a:endParaRPr>
          </a:p>
          <a:p>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 </a:t>
            </a:r>
            <a:endParaRPr lang="en-US" dirty="0" smtClean="0"/>
          </a:p>
          <a:p>
            <a:r>
              <a:rPr lang="en-US" dirty="0" smtClean="0"/>
              <a:t>Aruba </a:t>
            </a:r>
            <a:r>
              <a:rPr lang="en-US" dirty="0" smtClean="0"/>
              <a:t>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23</a:t>
            </a:fld>
            <a:endParaRPr lang="en-GB"/>
          </a:p>
        </p:txBody>
      </p:sp>
    </p:spTree>
    <p:extLst>
      <p:ext uri="{BB962C8B-B14F-4D97-AF65-F5344CB8AC3E}">
        <p14:creationId xmlns:p14="http://schemas.microsoft.com/office/powerpoint/2010/main" val="29236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1"/>
            <a:ext cx="9144000" cy="609600"/>
          </a:xfrm>
        </p:spPr>
        <p:txBody>
          <a:bodyPr/>
          <a:lstStyle/>
          <a:p>
            <a:r>
              <a:rPr lang="en-US" dirty="0" smtClean="0"/>
              <a:t>Conclusion – Cooperative SR Framework</a:t>
            </a:r>
            <a:endParaRPr lang="en-US" sz="2400" i="1"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24</a:t>
            </a:fld>
            <a:endParaRPr lang="en-GB"/>
          </a:p>
        </p:txBody>
      </p:sp>
      <p:pic>
        <p:nvPicPr>
          <p:cNvPr id="3277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3025" t="39382" b="39378"/>
          <a:stretch/>
        </p:blipFill>
        <p:spPr bwMode="auto">
          <a:xfrm>
            <a:off x="0" y="1383216"/>
            <a:ext cx="8751854" cy="18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Object 25"/>
          <p:cNvGraphicFramePr>
            <a:graphicFrameLocks noChangeAspect="1"/>
          </p:cNvGraphicFramePr>
          <p:nvPr>
            <p:extLst>
              <p:ext uri="{D42A27DB-BD31-4B8C-83A1-F6EECF244321}">
                <p14:modId xmlns:p14="http://schemas.microsoft.com/office/powerpoint/2010/main" val="2713864655"/>
              </p:ext>
            </p:extLst>
          </p:nvPr>
        </p:nvGraphicFramePr>
        <p:xfrm>
          <a:off x="1783364" y="2165072"/>
          <a:ext cx="289345" cy="281947"/>
        </p:xfrm>
        <a:graphic>
          <a:graphicData uri="http://schemas.openxmlformats.org/presentationml/2006/ole">
            <mc:AlternateContent xmlns:mc="http://schemas.openxmlformats.org/markup-compatibility/2006">
              <mc:Choice xmlns:v="urn:schemas-microsoft-com:vml" Requires="v">
                <p:oleObj spid="_x0000_s39697" name="Visio" r:id="rId4" imgW="1857434" imgH="1809810" progId="Visio.Drawing.15">
                  <p:embed/>
                </p:oleObj>
              </mc:Choice>
              <mc:Fallback>
                <p:oleObj name="Visio" r:id="rId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3364" y="2165072"/>
                        <a:ext cx="289345" cy="281947"/>
                      </a:xfrm>
                      <a:prstGeom prst="rect">
                        <a:avLst/>
                      </a:prstGeom>
                      <a:noFill/>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039961212"/>
              </p:ext>
            </p:extLst>
          </p:nvPr>
        </p:nvGraphicFramePr>
        <p:xfrm>
          <a:off x="2535171" y="2165072"/>
          <a:ext cx="288523" cy="281947"/>
        </p:xfrm>
        <a:graphic>
          <a:graphicData uri="http://schemas.openxmlformats.org/presentationml/2006/ole">
            <mc:AlternateContent xmlns:mc="http://schemas.openxmlformats.org/markup-compatibility/2006">
              <mc:Choice xmlns:v="urn:schemas-microsoft-com:vml" Requires="v">
                <p:oleObj spid="_x0000_s39698" name="Visio" r:id="rId6" imgW="1857434" imgH="1809810" progId="Visio.Drawing.15">
                  <p:embed/>
                </p:oleObj>
              </mc:Choice>
              <mc:Fallback>
                <p:oleObj name="Visio" r:id="rId6"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171" y="2165072"/>
                        <a:ext cx="288523" cy="281947"/>
                      </a:xfrm>
                      <a:prstGeom prst="rect">
                        <a:avLst/>
                      </a:prstGeom>
                      <a:noFill/>
                      <a:ln>
                        <a:noFill/>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011022068"/>
              </p:ext>
            </p:extLst>
          </p:nvPr>
        </p:nvGraphicFramePr>
        <p:xfrm>
          <a:off x="3286156" y="2165072"/>
          <a:ext cx="288523" cy="281947"/>
        </p:xfrm>
        <a:graphic>
          <a:graphicData uri="http://schemas.openxmlformats.org/presentationml/2006/ole">
            <mc:AlternateContent xmlns:mc="http://schemas.openxmlformats.org/markup-compatibility/2006">
              <mc:Choice xmlns:v="urn:schemas-microsoft-com:vml" Requires="v">
                <p:oleObj spid="_x0000_s39699" name="Visio" r:id="rId7" imgW="1857434" imgH="1809810" progId="Visio.Drawing.15">
                  <p:embed/>
                </p:oleObj>
              </mc:Choice>
              <mc:Fallback>
                <p:oleObj name="Visio" r:id="rId7"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56" y="2165072"/>
                        <a:ext cx="288523" cy="281947"/>
                      </a:xfrm>
                      <a:prstGeom prst="rect">
                        <a:avLst/>
                      </a:prstGeom>
                      <a:noFill/>
                      <a:ln>
                        <a:no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5630864"/>
              </p:ext>
            </p:extLst>
          </p:nvPr>
        </p:nvGraphicFramePr>
        <p:xfrm>
          <a:off x="4037141" y="2165072"/>
          <a:ext cx="288523" cy="281947"/>
        </p:xfrm>
        <a:graphic>
          <a:graphicData uri="http://schemas.openxmlformats.org/presentationml/2006/ole">
            <mc:AlternateContent xmlns:mc="http://schemas.openxmlformats.org/markup-compatibility/2006">
              <mc:Choice xmlns:v="urn:schemas-microsoft-com:vml" Requires="v">
                <p:oleObj spid="_x0000_s39700" name="Visio" r:id="rId8" imgW="1857434" imgH="1809810" progId="Visio.Drawing.15">
                  <p:embed/>
                </p:oleObj>
              </mc:Choice>
              <mc:Fallback>
                <p:oleObj name="Visio" r:id="rId8"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141" y="2165072"/>
                        <a:ext cx="288523" cy="281947"/>
                      </a:xfrm>
                      <a:prstGeom prst="rect">
                        <a:avLst/>
                      </a:prstGeom>
                      <a:noFill/>
                      <a:ln>
                        <a:noFill/>
                      </a:ln>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987448629"/>
              </p:ext>
            </p:extLst>
          </p:nvPr>
        </p:nvGraphicFramePr>
        <p:xfrm>
          <a:off x="4788126" y="2165551"/>
          <a:ext cx="290512" cy="280988"/>
        </p:xfrm>
        <a:graphic>
          <a:graphicData uri="http://schemas.openxmlformats.org/presentationml/2006/ole">
            <mc:AlternateContent xmlns:mc="http://schemas.openxmlformats.org/markup-compatibility/2006">
              <mc:Choice xmlns:v="urn:schemas-microsoft-com:vml" Requires="v">
                <p:oleObj spid="_x0000_s39701" name="Visio" r:id="rId9" imgW="1857434" imgH="1809810" progId="Visio.Drawing.15">
                  <p:embed/>
                </p:oleObj>
              </mc:Choice>
              <mc:Fallback>
                <p:oleObj name="Visio" r:id="rId9"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126" y="2165551"/>
                        <a:ext cx="2905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02525342"/>
              </p:ext>
            </p:extLst>
          </p:nvPr>
        </p:nvGraphicFramePr>
        <p:xfrm>
          <a:off x="5541100" y="2165551"/>
          <a:ext cx="288925" cy="280988"/>
        </p:xfrm>
        <a:graphic>
          <a:graphicData uri="http://schemas.openxmlformats.org/presentationml/2006/ole">
            <mc:AlternateContent xmlns:mc="http://schemas.openxmlformats.org/markup-compatibility/2006">
              <mc:Choice xmlns:v="urn:schemas-microsoft-com:vml" Requires="v">
                <p:oleObj spid="_x0000_s39702" name="Visio" r:id="rId10" imgW="1857434" imgH="1809810" progId="Visio.Drawing.15">
                  <p:embed/>
                </p:oleObj>
              </mc:Choice>
              <mc:Fallback>
                <p:oleObj name="Visio" r:id="rId10"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100"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4181635142"/>
              </p:ext>
            </p:extLst>
          </p:nvPr>
        </p:nvGraphicFramePr>
        <p:xfrm>
          <a:off x="6292487" y="2165551"/>
          <a:ext cx="288925" cy="280988"/>
        </p:xfrm>
        <a:graphic>
          <a:graphicData uri="http://schemas.openxmlformats.org/presentationml/2006/ole">
            <mc:AlternateContent xmlns:mc="http://schemas.openxmlformats.org/markup-compatibility/2006">
              <mc:Choice xmlns:v="urn:schemas-microsoft-com:vml" Requires="v">
                <p:oleObj spid="_x0000_s39703" name="Visio" r:id="rId11" imgW="1857434" imgH="1809810" progId="Visio.Drawing.15">
                  <p:embed/>
                </p:oleObj>
              </mc:Choice>
              <mc:Fallback>
                <p:oleObj name="Visio" r:id="rId11"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487"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4068641255"/>
              </p:ext>
            </p:extLst>
          </p:nvPr>
        </p:nvGraphicFramePr>
        <p:xfrm>
          <a:off x="7043874" y="2165551"/>
          <a:ext cx="288925" cy="280988"/>
        </p:xfrm>
        <a:graphic>
          <a:graphicData uri="http://schemas.openxmlformats.org/presentationml/2006/ole">
            <mc:AlternateContent xmlns:mc="http://schemas.openxmlformats.org/markup-compatibility/2006">
              <mc:Choice xmlns:v="urn:schemas-microsoft-com:vml" Requires="v">
                <p:oleObj spid="_x0000_s39704" name="Visio" r:id="rId12" imgW="1857434" imgH="1809810" progId="Visio.Drawing.15">
                  <p:embed/>
                </p:oleObj>
              </mc:Choice>
              <mc:Fallback>
                <p:oleObj name="Visio" r:id="rId12"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874"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802505729"/>
              </p:ext>
            </p:extLst>
          </p:nvPr>
        </p:nvGraphicFramePr>
        <p:xfrm>
          <a:off x="7795260" y="2165551"/>
          <a:ext cx="288925" cy="280988"/>
        </p:xfrm>
        <a:graphic>
          <a:graphicData uri="http://schemas.openxmlformats.org/presentationml/2006/ole">
            <mc:AlternateContent xmlns:mc="http://schemas.openxmlformats.org/markup-compatibility/2006">
              <mc:Choice xmlns:v="urn:schemas-microsoft-com:vml" Requires="v">
                <p:oleObj spid="_x0000_s39705" name="Visio" r:id="rId13" imgW="1857434" imgH="1809810" progId="Visio.Drawing.15">
                  <p:embed/>
                </p:oleObj>
              </mc:Choice>
              <mc:Fallback>
                <p:oleObj name="Visio" r:id="rId13"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5260" y="21655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 name="Right Brace 115"/>
          <p:cNvSpPr/>
          <p:nvPr/>
        </p:nvSpPr>
        <p:spPr bwMode="auto">
          <a:xfrm rot="5400000">
            <a:off x="1773716" y="2279744"/>
            <a:ext cx="243840" cy="1673663"/>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17" name="Straight Connector 116"/>
          <p:cNvCxnSpPr/>
          <p:nvPr/>
        </p:nvCxnSpPr>
        <p:spPr bwMode="auto">
          <a:xfrm flipV="1">
            <a:off x="1042174" y="2504127"/>
            <a:ext cx="0" cy="469166"/>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18" name="Straight Connector 117"/>
          <p:cNvCxnSpPr/>
          <p:nvPr/>
        </p:nvCxnSpPr>
        <p:spPr bwMode="auto">
          <a:xfrm flipV="1">
            <a:off x="2732468" y="2530126"/>
            <a:ext cx="0" cy="443167"/>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119" name="Right Brace 118"/>
          <p:cNvSpPr/>
          <p:nvPr/>
        </p:nvSpPr>
        <p:spPr bwMode="auto">
          <a:xfrm rot="5400000">
            <a:off x="4531538" y="1242987"/>
            <a:ext cx="243840" cy="3769014"/>
          </a:xfrm>
          <a:prstGeom prst="rightBrace">
            <a:avLst>
              <a:gd name="adj1" fmla="val 96875"/>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20" name="Straight Connector 119"/>
          <p:cNvCxnSpPr/>
          <p:nvPr/>
        </p:nvCxnSpPr>
        <p:spPr bwMode="auto">
          <a:xfrm flipH="1" flipV="1">
            <a:off x="2768949" y="2523462"/>
            <a:ext cx="2" cy="449548"/>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22" name="Right Brace 121"/>
          <p:cNvSpPr/>
          <p:nvPr/>
        </p:nvSpPr>
        <p:spPr bwMode="auto">
          <a:xfrm rot="5400000">
            <a:off x="7127252" y="1354105"/>
            <a:ext cx="243840" cy="3302931"/>
          </a:xfrm>
          <a:prstGeom prst="rightBrace">
            <a:avLst>
              <a:gd name="adj1" fmla="val 96875"/>
              <a:gd name="adj2" fmla="val 50000"/>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3" name="TextBox 122"/>
          <p:cNvSpPr txBox="1"/>
          <p:nvPr/>
        </p:nvSpPr>
        <p:spPr>
          <a:xfrm>
            <a:off x="6009656" y="3116575"/>
            <a:ext cx="2578788" cy="646331"/>
          </a:xfrm>
          <a:prstGeom prst="rect">
            <a:avLst/>
          </a:prstGeom>
          <a:noFill/>
        </p:spPr>
        <p:txBody>
          <a:bodyPr wrap="square" rtlCol="0">
            <a:spAutoFit/>
          </a:bodyPr>
          <a:lstStyle/>
          <a:p>
            <a:pPr algn="ctr"/>
            <a:r>
              <a:rPr lang="en-US" sz="1800" dirty="0" smtClean="0">
                <a:solidFill>
                  <a:schemeClr val="accent2"/>
                </a:solidFill>
              </a:rPr>
              <a:t>“Tail Clip” Payoff</a:t>
            </a:r>
          </a:p>
          <a:p>
            <a:pPr algn="ctr"/>
            <a:r>
              <a:rPr lang="en-US" sz="1800" dirty="0" smtClean="0">
                <a:solidFill>
                  <a:schemeClr val="accent2"/>
                </a:solidFill>
              </a:rPr>
              <a:t>Region</a:t>
            </a:r>
            <a:endParaRPr lang="en-US" sz="1800" dirty="0">
              <a:solidFill>
                <a:schemeClr val="accent2"/>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3643030934"/>
              </p:ext>
            </p:extLst>
          </p:nvPr>
        </p:nvGraphicFramePr>
        <p:xfrm>
          <a:off x="8550208" y="2165551"/>
          <a:ext cx="288925" cy="280988"/>
        </p:xfrm>
        <a:graphic>
          <a:graphicData uri="http://schemas.openxmlformats.org/presentationml/2006/ole">
            <mc:AlternateContent xmlns:mc="http://schemas.openxmlformats.org/markup-compatibility/2006">
              <mc:Choice xmlns:v="urn:schemas-microsoft-com:vml" Requires="v">
                <p:oleObj spid="_x0000_s39706" name="Visio" r:id="rId14" imgW="1857434" imgH="1809810" progId="Visio.Drawing.15">
                  <p:embed/>
                </p:oleObj>
              </mc:Choice>
              <mc:Fallback>
                <p:oleObj name="Visio" r:id="rId1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208" y="2165551"/>
                        <a:ext cx="288925" cy="280988"/>
                      </a:xfrm>
                      <a:prstGeom prst="rect">
                        <a:avLst/>
                      </a:prstGeom>
                      <a:noFill/>
                      <a:ln>
                        <a:noFill/>
                      </a:ln>
                    </p:spPr>
                  </p:pic>
                </p:oleObj>
              </mc:Fallback>
            </mc:AlternateContent>
          </a:graphicData>
        </a:graphic>
      </p:graphicFrame>
      <p:cxnSp>
        <p:nvCxnSpPr>
          <p:cNvPr id="125" name="Straight Connector 124"/>
          <p:cNvCxnSpPr/>
          <p:nvPr/>
        </p:nvCxnSpPr>
        <p:spPr bwMode="auto">
          <a:xfrm flipH="1" flipV="1">
            <a:off x="6537015" y="2540344"/>
            <a:ext cx="1" cy="449548"/>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26" name="Straight Connector 125"/>
          <p:cNvCxnSpPr/>
          <p:nvPr/>
        </p:nvCxnSpPr>
        <p:spPr bwMode="auto">
          <a:xfrm flipV="1">
            <a:off x="5597707" y="2384443"/>
            <a:ext cx="0" cy="469167"/>
          </a:xfrm>
          <a:prstGeom prst="line">
            <a:avLst/>
          </a:prstGeom>
          <a:solidFill>
            <a:srgbClr val="00B8FF"/>
          </a:solidFill>
          <a:ln w="28575" cap="flat" cmpd="sng" algn="ctr">
            <a:solidFill>
              <a:schemeClr val="accent2"/>
            </a:solidFill>
            <a:prstDash val="sysDash"/>
            <a:round/>
            <a:headEnd type="none" w="med" len="med"/>
            <a:tailEnd type="none" w="med" len="med"/>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872785157"/>
              </p:ext>
            </p:extLst>
          </p:nvPr>
        </p:nvGraphicFramePr>
        <p:xfrm>
          <a:off x="4086845" y="1658373"/>
          <a:ext cx="149547" cy="384810"/>
        </p:xfrm>
        <a:graphic>
          <a:graphicData uri="http://schemas.openxmlformats.org/presentationml/2006/ole">
            <mc:AlternateContent xmlns:mc="http://schemas.openxmlformats.org/markup-compatibility/2006">
              <mc:Choice xmlns:v="urn:schemas-microsoft-com:vml" Requires="v">
                <p:oleObj spid="_x0000_s39707" name="Visio" r:id="rId15" imgW="780954" imgH="2009880" progId="Visio.Drawing.15">
                  <p:embed/>
                </p:oleObj>
              </mc:Choice>
              <mc:Fallback>
                <p:oleObj name="Visio" r:id="rId1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6845" y="1658373"/>
                        <a:ext cx="149547" cy="384810"/>
                      </a:xfrm>
                      <a:prstGeom prst="rect">
                        <a:avLst/>
                      </a:prstGeom>
                      <a:noFill/>
                      <a:ln>
                        <a:noFill/>
                      </a:ln>
                      <a:effec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492147260"/>
              </p:ext>
            </p:extLst>
          </p:nvPr>
        </p:nvGraphicFramePr>
        <p:xfrm>
          <a:off x="4850651" y="1658373"/>
          <a:ext cx="149547" cy="384810"/>
        </p:xfrm>
        <a:graphic>
          <a:graphicData uri="http://schemas.openxmlformats.org/presentationml/2006/ole">
            <mc:AlternateContent xmlns:mc="http://schemas.openxmlformats.org/markup-compatibility/2006">
              <mc:Choice xmlns:v="urn:schemas-microsoft-com:vml" Requires="v">
                <p:oleObj spid="_x0000_s39708" name="Visio" r:id="rId17" imgW="780954" imgH="2009880" progId="Visio.Drawing.15">
                  <p:embed/>
                </p:oleObj>
              </mc:Choice>
              <mc:Fallback>
                <p:oleObj name="Visio" r:id="rId17"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0651" y="1658373"/>
                        <a:ext cx="149547" cy="384810"/>
                      </a:xfrm>
                      <a:prstGeom prst="rect">
                        <a:avLst/>
                      </a:prstGeom>
                      <a:noFill/>
                      <a:ln>
                        <a:noFill/>
                      </a:ln>
                      <a:effectLst/>
                    </p:spPr>
                  </p:pic>
                </p:oleObj>
              </mc:Fallback>
            </mc:AlternateContent>
          </a:graphicData>
        </a:graphic>
      </p:graphicFrame>
      <p:graphicFrame>
        <p:nvGraphicFramePr>
          <p:cNvPr id="32768" name="Object 32767"/>
          <p:cNvGraphicFramePr>
            <a:graphicFrameLocks noChangeAspect="1"/>
          </p:cNvGraphicFramePr>
          <p:nvPr>
            <p:extLst>
              <p:ext uri="{D42A27DB-BD31-4B8C-83A1-F6EECF244321}">
                <p14:modId xmlns:p14="http://schemas.microsoft.com/office/powerpoint/2010/main" val="3324011107"/>
              </p:ext>
            </p:extLst>
          </p:nvPr>
        </p:nvGraphicFramePr>
        <p:xfrm>
          <a:off x="3237541" y="1730446"/>
          <a:ext cx="387849" cy="240665"/>
        </p:xfrm>
        <a:graphic>
          <a:graphicData uri="http://schemas.openxmlformats.org/presentationml/2006/ole">
            <mc:AlternateContent xmlns:mc="http://schemas.openxmlformats.org/markup-compatibility/2006">
              <mc:Choice xmlns:v="urn:schemas-microsoft-com:vml" Requires="v">
                <p:oleObj spid="_x0000_s39709" name="Visio" r:id="rId19" imgW="1857434" imgH="1152630" progId="Visio.Drawing.15">
                  <p:embed/>
                </p:oleObj>
              </mc:Choice>
              <mc:Fallback>
                <p:oleObj name="Visio" r:id="rId19"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7541" y="1730446"/>
                        <a:ext cx="387849" cy="240665"/>
                      </a:xfrm>
                      <a:prstGeom prst="rect">
                        <a:avLst/>
                      </a:prstGeom>
                      <a:noFill/>
                      <a:ln>
                        <a:noFill/>
                      </a:ln>
                      <a:effectLst/>
                    </p:spPr>
                  </p:pic>
                </p:oleObj>
              </mc:Fallback>
            </mc:AlternateContent>
          </a:graphicData>
        </a:graphic>
      </p:graphicFrame>
      <p:graphicFrame>
        <p:nvGraphicFramePr>
          <p:cNvPr id="32769" name="Object 32768"/>
          <p:cNvGraphicFramePr>
            <a:graphicFrameLocks noChangeAspect="1"/>
          </p:cNvGraphicFramePr>
          <p:nvPr>
            <p:extLst>
              <p:ext uri="{D42A27DB-BD31-4B8C-83A1-F6EECF244321}">
                <p14:modId xmlns:p14="http://schemas.microsoft.com/office/powerpoint/2010/main" val="3478218807"/>
              </p:ext>
            </p:extLst>
          </p:nvPr>
        </p:nvGraphicFramePr>
        <p:xfrm>
          <a:off x="2583242" y="1658691"/>
          <a:ext cx="149225" cy="384175"/>
        </p:xfrm>
        <a:graphic>
          <a:graphicData uri="http://schemas.openxmlformats.org/presentationml/2006/ole">
            <mc:AlternateContent xmlns:mc="http://schemas.openxmlformats.org/markup-compatibility/2006">
              <mc:Choice xmlns:v="urn:schemas-microsoft-com:vml" Requires="v">
                <p:oleObj spid="_x0000_s39710" name="Visio" r:id="rId21" imgW="780954" imgH="2009880" progId="Visio.Drawing.15">
                  <p:embed/>
                </p:oleObj>
              </mc:Choice>
              <mc:Fallback>
                <p:oleObj name="Visio" r:id="rId21"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3242"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32771"/>
          <p:cNvGraphicFramePr>
            <a:graphicFrameLocks noChangeAspect="1"/>
          </p:cNvGraphicFramePr>
          <p:nvPr>
            <p:extLst>
              <p:ext uri="{D42A27DB-BD31-4B8C-83A1-F6EECF244321}">
                <p14:modId xmlns:p14="http://schemas.microsoft.com/office/powerpoint/2010/main" val="1649777139"/>
              </p:ext>
            </p:extLst>
          </p:nvPr>
        </p:nvGraphicFramePr>
        <p:xfrm>
          <a:off x="6348244" y="1658691"/>
          <a:ext cx="149225" cy="384175"/>
        </p:xfrm>
        <a:graphic>
          <a:graphicData uri="http://schemas.openxmlformats.org/presentationml/2006/ole">
            <mc:AlternateContent xmlns:mc="http://schemas.openxmlformats.org/markup-compatibility/2006">
              <mc:Choice xmlns:v="urn:schemas-microsoft-com:vml" Requires="v">
                <p:oleObj spid="_x0000_s39711" name="Visio" r:id="rId22" imgW="780954" imgH="2009880" progId="Visio.Drawing.15">
                  <p:embed/>
                </p:oleObj>
              </mc:Choice>
              <mc:Fallback>
                <p:oleObj name="Visio" r:id="rId22"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8244"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32772"/>
          <p:cNvGraphicFramePr>
            <a:graphicFrameLocks noChangeAspect="1"/>
          </p:cNvGraphicFramePr>
          <p:nvPr>
            <p:extLst>
              <p:ext uri="{D42A27DB-BD31-4B8C-83A1-F6EECF244321}">
                <p14:modId xmlns:p14="http://schemas.microsoft.com/office/powerpoint/2010/main" val="1979873404"/>
              </p:ext>
            </p:extLst>
          </p:nvPr>
        </p:nvGraphicFramePr>
        <p:xfrm>
          <a:off x="5498385" y="1730128"/>
          <a:ext cx="388937" cy="241300"/>
        </p:xfrm>
        <a:graphic>
          <a:graphicData uri="http://schemas.openxmlformats.org/presentationml/2006/ole">
            <mc:AlternateContent xmlns:mc="http://schemas.openxmlformats.org/markup-compatibility/2006">
              <mc:Choice xmlns:v="urn:schemas-microsoft-com:vml" Requires="v">
                <p:oleObj spid="_x0000_s39712" name="Visio" r:id="rId23" imgW="1857434" imgH="1152630" progId="Visio.Drawing.15">
                  <p:embed/>
                </p:oleObj>
              </mc:Choice>
              <mc:Fallback>
                <p:oleObj name="Visio" r:id="rId23"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98385" y="17301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32773"/>
          <p:cNvGraphicFramePr>
            <a:graphicFrameLocks noChangeAspect="1"/>
          </p:cNvGraphicFramePr>
          <p:nvPr>
            <p:extLst>
              <p:ext uri="{D42A27DB-BD31-4B8C-83A1-F6EECF244321}">
                <p14:modId xmlns:p14="http://schemas.microsoft.com/office/powerpoint/2010/main" val="3290599893"/>
              </p:ext>
            </p:extLst>
          </p:nvPr>
        </p:nvGraphicFramePr>
        <p:xfrm>
          <a:off x="7111831" y="1658691"/>
          <a:ext cx="149225" cy="384175"/>
        </p:xfrm>
        <a:graphic>
          <a:graphicData uri="http://schemas.openxmlformats.org/presentationml/2006/ole">
            <mc:AlternateContent xmlns:mc="http://schemas.openxmlformats.org/markup-compatibility/2006">
              <mc:Choice xmlns:v="urn:schemas-microsoft-com:vml" Requires="v">
                <p:oleObj spid="_x0000_s39713" name="Visio" r:id="rId24" imgW="780954" imgH="2009880" progId="Visio.Drawing.15">
                  <p:embed/>
                </p:oleObj>
              </mc:Choice>
              <mc:Fallback>
                <p:oleObj name="Visio" r:id="rId24"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11831"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32774"/>
          <p:cNvGraphicFramePr>
            <a:graphicFrameLocks noChangeAspect="1"/>
          </p:cNvGraphicFramePr>
          <p:nvPr>
            <p:extLst>
              <p:ext uri="{D42A27DB-BD31-4B8C-83A1-F6EECF244321}">
                <p14:modId xmlns:p14="http://schemas.microsoft.com/office/powerpoint/2010/main" val="592481594"/>
              </p:ext>
            </p:extLst>
          </p:nvPr>
        </p:nvGraphicFramePr>
        <p:xfrm>
          <a:off x="8619050" y="1658691"/>
          <a:ext cx="149225" cy="384175"/>
        </p:xfrm>
        <a:graphic>
          <a:graphicData uri="http://schemas.openxmlformats.org/presentationml/2006/ole">
            <mc:AlternateContent xmlns:mc="http://schemas.openxmlformats.org/markup-compatibility/2006">
              <mc:Choice xmlns:v="urn:schemas-microsoft-com:vml" Requires="v">
                <p:oleObj spid="_x0000_s39714" name="Visio" r:id="rId25" imgW="780954" imgH="2009880" progId="Visio.Drawing.15">
                  <p:embed/>
                </p:oleObj>
              </mc:Choice>
              <mc:Fallback>
                <p:oleObj name="Visio" r:id="rId2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9050"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2777"/>
          <p:cNvGraphicFramePr>
            <a:graphicFrameLocks noChangeAspect="1"/>
          </p:cNvGraphicFramePr>
          <p:nvPr>
            <p:extLst>
              <p:ext uri="{D42A27DB-BD31-4B8C-83A1-F6EECF244321}">
                <p14:modId xmlns:p14="http://schemas.microsoft.com/office/powerpoint/2010/main" val="762596559"/>
              </p:ext>
            </p:extLst>
          </p:nvPr>
        </p:nvGraphicFramePr>
        <p:xfrm>
          <a:off x="7769191" y="1730128"/>
          <a:ext cx="388937" cy="241300"/>
        </p:xfrm>
        <a:graphic>
          <a:graphicData uri="http://schemas.openxmlformats.org/presentationml/2006/ole">
            <mc:AlternateContent xmlns:mc="http://schemas.openxmlformats.org/markup-compatibility/2006">
              <mc:Choice xmlns:v="urn:schemas-microsoft-com:vml" Requires="v">
                <p:oleObj spid="_x0000_s39715" name="Visio" r:id="rId26" imgW="1857434" imgH="1152630" progId="Visio.Drawing.15">
                  <p:embed/>
                </p:oleObj>
              </mc:Choice>
              <mc:Fallback>
                <p:oleObj name="Visio" r:id="rId26"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69191" y="17301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0" name="Object 32779"/>
          <p:cNvGraphicFramePr>
            <a:graphicFrameLocks noChangeAspect="1"/>
          </p:cNvGraphicFramePr>
          <p:nvPr>
            <p:extLst>
              <p:ext uri="{D42A27DB-BD31-4B8C-83A1-F6EECF244321}">
                <p14:modId xmlns:p14="http://schemas.microsoft.com/office/powerpoint/2010/main" val="690694608"/>
              </p:ext>
            </p:extLst>
          </p:nvPr>
        </p:nvGraphicFramePr>
        <p:xfrm>
          <a:off x="1821022" y="1658691"/>
          <a:ext cx="149225" cy="384175"/>
        </p:xfrm>
        <a:graphic>
          <a:graphicData uri="http://schemas.openxmlformats.org/presentationml/2006/ole">
            <mc:AlternateContent xmlns:mc="http://schemas.openxmlformats.org/markup-compatibility/2006">
              <mc:Choice xmlns:v="urn:schemas-microsoft-com:vml" Requires="v">
                <p:oleObj spid="_x0000_s39716" name="Visio" r:id="rId27" imgW="780954" imgH="2009880" progId="Visio.Drawing.15">
                  <p:embed/>
                </p:oleObj>
              </mc:Choice>
              <mc:Fallback>
                <p:oleObj name="Visio" r:id="rId27"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1022" y="16586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 name="TextBox 99"/>
          <p:cNvSpPr txBox="1"/>
          <p:nvPr/>
        </p:nvSpPr>
        <p:spPr>
          <a:xfrm>
            <a:off x="983325" y="3187753"/>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3" name="TextBox 102"/>
          <p:cNvSpPr txBox="1"/>
          <p:nvPr/>
        </p:nvSpPr>
        <p:spPr>
          <a:xfrm>
            <a:off x="3708283" y="3198671"/>
            <a:ext cx="1889424" cy="646331"/>
          </a:xfrm>
          <a:prstGeom prst="rect">
            <a:avLst/>
          </a:prstGeom>
          <a:noFill/>
        </p:spPr>
        <p:txBody>
          <a:bodyPr wrap="square" rtlCol="0">
            <a:spAutoFit/>
          </a:bodyPr>
          <a:lstStyle/>
          <a:p>
            <a:pPr algn="ctr"/>
            <a:r>
              <a:rPr lang="en-US" sz="1800" dirty="0" smtClean="0">
                <a:solidFill>
                  <a:srgbClr val="FF0000"/>
                </a:solidFill>
              </a:rPr>
              <a:t>Deferral “Payoff”</a:t>
            </a:r>
          </a:p>
          <a:p>
            <a:pPr algn="ctr"/>
            <a:r>
              <a:rPr lang="en-US" sz="1800" dirty="0" smtClean="0">
                <a:solidFill>
                  <a:srgbClr val="FF0000"/>
                </a:solidFill>
              </a:rPr>
              <a:t>Region</a:t>
            </a:r>
            <a:endParaRPr lang="en-US" sz="1800" dirty="0">
              <a:solidFill>
                <a:srgbClr val="FF0000"/>
              </a:solidFill>
            </a:endParaRPr>
          </a:p>
        </p:txBody>
      </p:sp>
      <p:graphicFrame>
        <p:nvGraphicFramePr>
          <p:cNvPr id="46" name="Table 45"/>
          <p:cNvGraphicFramePr>
            <a:graphicFrameLocks noGrp="1"/>
          </p:cNvGraphicFramePr>
          <p:nvPr>
            <p:extLst>
              <p:ext uri="{D42A27DB-BD31-4B8C-83A1-F6EECF244321}">
                <p14:modId xmlns:p14="http://schemas.microsoft.com/office/powerpoint/2010/main" val="911650885"/>
              </p:ext>
            </p:extLst>
          </p:nvPr>
        </p:nvGraphicFramePr>
        <p:xfrm>
          <a:off x="443923" y="4298834"/>
          <a:ext cx="2768509" cy="2225040"/>
        </p:xfrm>
        <a:graphic>
          <a:graphicData uri="http://schemas.openxmlformats.org/drawingml/2006/table">
            <a:tbl>
              <a:tblPr>
                <a:tableStyleId>{21E4AEA4-8DFA-4A89-87EB-49C32662AFE0}</a:tableStyleId>
              </a:tblPr>
              <a:tblGrid>
                <a:gridCol w="2768509"/>
              </a:tblGrid>
              <a:tr h="1788137">
                <a:tc>
                  <a:txBody>
                    <a:bodyPr/>
                    <a:lstStyle/>
                    <a:p>
                      <a:pPr marL="285750" indent="-285750">
                        <a:buFont typeface="Arial" panose="020B0604020202020204" pitchFamily="34" charset="0"/>
                        <a:buChar char="•"/>
                      </a:pPr>
                      <a:r>
                        <a:rPr lang="en-US" sz="1400" baseline="0" dirty="0" smtClean="0"/>
                        <a:t>RXS and coloring  are mutually exclusive here</a:t>
                      </a:r>
                    </a:p>
                    <a:p>
                      <a:pPr marL="285750" indent="-285750">
                        <a:buFont typeface="Arial" panose="020B0604020202020204" pitchFamily="34" charset="0"/>
                        <a:buChar char="•"/>
                      </a:pPr>
                      <a:r>
                        <a:rPr lang="en-US" sz="1400" baseline="0" dirty="0" smtClean="0"/>
                        <a:t>Coloring allows separate RX/TX decisions</a:t>
                      </a:r>
                    </a:p>
                    <a:p>
                      <a:pPr marL="285750" indent="-285750">
                        <a:buFont typeface="Arial" panose="020B0604020202020204" pitchFamily="34" charset="0"/>
                        <a:buChar char="•"/>
                      </a:pPr>
                      <a:r>
                        <a:rPr lang="en-US" sz="1400" baseline="0" dirty="0" smtClean="0"/>
                        <a:t>Coloring may make smarter per-frame payoff decisions</a:t>
                      </a:r>
                    </a:p>
                    <a:p>
                      <a:pPr marL="285750" indent="-285750">
                        <a:buFont typeface="Arial" panose="020B0604020202020204" pitchFamily="34" charset="0"/>
                        <a:buChar char="•"/>
                      </a:pPr>
                      <a:r>
                        <a:rPr lang="en-US" sz="1400" baseline="0" dirty="0" smtClean="0"/>
                        <a:t>RXS must make “blind” payoff decisions</a:t>
                      </a:r>
                    </a:p>
                    <a:p>
                      <a:pPr marL="285750" indent="-285750">
                        <a:buFont typeface="Arial" panose="020B0604020202020204" pitchFamily="34" charset="0"/>
                        <a:buChar char="•"/>
                      </a:pPr>
                      <a:r>
                        <a:rPr lang="en-US" sz="1400" baseline="0" dirty="0" smtClean="0"/>
                        <a:t>RXS has hard edge with implicit deferral inside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9"/>
                    </a:solidFill>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2445003972"/>
              </p:ext>
            </p:extLst>
          </p:nvPr>
        </p:nvGraphicFramePr>
        <p:xfrm>
          <a:off x="443923" y="4298834"/>
          <a:ext cx="5632024" cy="2225040"/>
        </p:xfrm>
        <a:graphic>
          <a:graphicData uri="http://schemas.openxmlformats.org/drawingml/2006/table">
            <a:tbl>
              <a:tblPr>
                <a:tableStyleId>{21E4AEA4-8DFA-4A89-87EB-49C32662AFE0}</a:tableStyleId>
              </a:tblPr>
              <a:tblGrid>
                <a:gridCol w="2768509"/>
                <a:gridCol w="2863515"/>
              </a:tblGrid>
              <a:tr h="1788137">
                <a:tc>
                  <a:txBody>
                    <a:bodyPr/>
                    <a:lstStyle/>
                    <a:p>
                      <a:pPr marL="285750" indent="-285750">
                        <a:buFont typeface="Arial" panose="020B0604020202020204" pitchFamily="34" charset="0"/>
                        <a:buChar char="•"/>
                      </a:pPr>
                      <a:r>
                        <a:rPr lang="en-US" sz="1400" baseline="0" dirty="0" smtClean="0"/>
                        <a:t>RXS and coloring  are mutually exclusive here</a:t>
                      </a:r>
                    </a:p>
                    <a:p>
                      <a:pPr marL="285750" indent="-285750">
                        <a:buFont typeface="Arial" panose="020B0604020202020204" pitchFamily="34" charset="0"/>
                        <a:buChar char="•"/>
                      </a:pPr>
                      <a:r>
                        <a:rPr lang="en-US" sz="1400" baseline="0" dirty="0" smtClean="0"/>
                        <a:t>Coloring allows separate RX/TX decisions</a:t>
                      </a:r>
                    </a:p>
                    <a:p>
                      <a:pPr marL="285750" indent="-285750">
                        <a:buFont typeface="Arial" panose="020B0604020202020204" pitchFamily="34" charset="0"/>
                        <a:buChar char="•"/>
                      </a:pPr>
                      <a:r>
                        <a:rPr lang="en-US" sz="1400" baseline="0" dirty="0" smtClean="0"/>
                        <a:t>Coloring may make smarter per-frame payoff decisions</a:t>
                      </a:r>
                    </a:p>
                    <a:p>
                      <a:pPr marL="285750" indent="-285750">
                        <a:buFont typeface="Arial" panose="020B0604020202020204" pitchFamily="34" charset="0"/>
                        <a:buChar char="•"/>
                      </a:pPr>
                      <a:r>
                        <a:rPr lang="en-US" sz="1400" baseline="0" dirty="0" smtClean="0"/>
                        <a:t>RXS must make “blind” payoff decisions</a:t>
                      </a:r>
                    </a:p>
                    <a:p>
                      <a:pPr marL="285750" indent="-285750">
                        <a:buFont typeface="Arial" panose="020B0604020202020204" pitchFamily="34" charset="0"/>
                        <a:buChar char="•"/>
                      </a:pPr>
                      <a:r>
                        <a:rPr lang="en-US" sz="1400" baseline="0" dirty="0" smtClean="0"/>
                        <a:t>RXS has hard edge with implicit deferral inside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9"/>
                    </a:solidFill>
                  </a:tcPr>
                </a:tc>
                <a:tc>
                  <a:txBody>
                    <a:bodyPr/>
                    <a:lstStyle/>
                    <a:p>
                      <a:pPr marL="285750" indent="-285750">
                        <a:buFont typeface="Arial" panose="020B0604020202020204" pitchFamily="34" charset="0"/>
                        <a:buChar char="•"/>
                      </a:pPr>
                      <a:r>
                        <a:rPr lang="en-US" sz="1400" dirty="0" smtClean="0">
                          <a:solidFill>
                            <a:schemeClr val="tx1"/>
                          </a:solidFill>
                        </a:rPr>
                        <a:t>Coloring</a:t>
                      </a:r>
                      <a:r>
                        <a:rPr lang="en-US" sz="1400" baseline="0" dirty="0" smtClean="0">
                          <a:solidFill>
                            <a:schemeClr val="tx1"/>
                          </a:solidFill>
                        </a:rPr>
                        <a:t> is superior to RXS.  Supports </a:t>
                      </a:r>
                      <a:r>
                        <a:rPr lang="en-US" sz="1400" u="sng" baseline="0" dirty="0" smtClean="0">
                          <a:solidFill>
                            <a:schemeClr val="tx1"/>
                          </a:solidFill>
                        </a:rPr>
                        <a:t>soft edge </a:t>
                      </a:r>
                      <a:r>
                        <a:rPr lang="en-US" sz="1400" baseline="0" dirty="0" smtClean="0">
                          <a:solidFill>
                            <a:schemeClr val="tx1"/>
                          </a:solidFill>
                        </a:rPr>
                        <a:t>with optional </a:t>
                      </a:r>
                      <a:r>
                        <a:rPr lang="en-US" sz="1400" u="sng" baseline="0" dirty="0" smtClean="0">
                          <a:solidFill>
                            <a:schemeClr val="tx1"/>
                          </a:solidFill>
                        </a:rPr>
                        <a:t>per-frame legacy and sticky client protection</a:t>
                      </a:r>
                    </a:p>
                    <a:p>
                      <a:pPr marL="285750" indent="-285750">
                        <a:buFont typeface="Arial" panose="020B0604020202020204" pitchFamily="34" charset="0"/>
                        <a:buChar char="•"/>
                      </a:pPr>
                      <a:r>
                        <a:rPr lang="en-US" sz="1400" baseline="0" dirty="0" smtClean="0">
                          <a:solidFill>
                            <a:schemeClr val="tx1"/>
                          </a:solidFill>
                        </a:rPr>
                        <a:t>RXS/DSC is not viable on downlink because max usable downlink threshold = ~ -76 dBm.</a:t>
                      </a:r>
                    </a:p>
                    <a:p>
                      <a:pPr marL="285750" indent="-285750">
                        <a:buFont typeface="Arial" panose="020B0604020202020204" pitchFamily="34" charset="0"/>
                        <a:buChar char="•"/>
                      </a:pPr>
                      <a:r>
                        <a:rPr lang="en-US" sz="1400" baseline="0" dirty="0" smtClean="0">
                          <a:solidFill>
                            <a:schemeClr val="tx1"/>
                          </a:solidFill>
                        </a:rPr>
                        <a:t>Modified DSC could be used for secondary CCA-PD threshold for OBSS deferral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ACA"/>
                    </a:solidFill>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82154709"/>
              </p:ext>
            </p:extLst>
          </p:nvPr>
        </p:nvGraphicFramePr>
        <p:xfrm>
          <a:off x="443923" y="4298834"/>
          <a:ext cx="8462417" cy="2225040"/>
        </p:xfrm>
        <a:graphic>
          <a:graphicData uri="http://schemas.openxmlformats.org/drawingml/2006/table">
            <a:tbl>
              <a:tblPr>
                <a:tableStyleId>{21E4AEA4-8DFA-4A89-87EB-49C32662AFE0}</a:tableStyleId>
              </a:tblPr>
              <a:tblGrid>
                <a:gridCol w="2768509"/>
                <a:gridCol w="2863515"/>
                <a:gridCol w="2830393"/>
              </a:tblGrid>
              <a:tr h="1788137">
                <a:tc>
                  <a:txBody>
                    <a:bodyPr/>
                    <a:lstStyle/>
                    <a:p>
                      <a:pPr marL="285750" indent="-285750">
                        <a:buFont typeface="Arial" panose="020B0604020202020204" pitchFamily="34" charset="0"/>
                        <a:buChar char="•"/>
                      </a:pPr>
                      <a:r>
                        <a:rPr lang="en-US" sz="1400" baseline="0" dirty="0" smtClean="0"/>
                        <a:t>RXS and coloring  are mutually exclusive here</a:t>
                      </a:r>
                    </a:p>
                    <a:p>
                      <a:pPr marL="285750" indent="-285750">
                        <a:buFont typeface="Arial" panose="020B0604020202020204" pitchFamily="34" charset="0"/>
                        <a:buChar char="•"/>
                      </a:pPr>
                      <a:r>
                        <a:rPr lang="en-US" sz="1400" b="1" u="sng" baseline="0" dirty="0" smtClean="0"/>
                        <a:t>Coloring allows separate RX/TX decisions</a:t>
                      </a:r>
                    </a:p>
                    <a:p>
                      <a:pPr marL="285750" indent="-285750">
                        <a:buFont typeface="Arial" panose="020B0604020202020204" pitchFamily="34" charset="0"/>
                        <a:buChar char="•"/>
                      </a:pPr>
                      <a:r>
                        <a:rPr lang="en-US" sz="1400" b="1" u="sng" baseline="0" dirty="0" smtClean="0"/>
                        <a:t>Coloring may make smarter per-frame payoff decisions</a:t>
                      </a:r>
                    </a:p>
                    <a:p>
                      <a:pPr marL="285750" indent="-285750">
                        <a:buFont typeface="Arial" panose="020B0604020202020204" pitchFamily="34" charset="0"/>
                        <a:buChar char="•"/>
                      </a:pPr>
                      <a:r>
                        <a:rPr lang="en-US" sz="1400" baseline="0" dirty="0" smtClean="0"/>
                        <a:t>RXS must make “blind” payoff decisions</a:t>
                      </a:r>
                    </a:p>
                    <a:p>
                      <a:pPr marL="285750" indent="-285750">
                        <a:buFont typeface="Arial" panose="020B0604020202020204" pitchFamily="34" charset="0"/>
                        <a:buChar char="•"/>
                      </a:pPr>
                      <a:r>
                        <a:rPr lang="en-US" sz="1400" baseline="0" dirty="0" smtClean="0"/>
                        <a:t>RXS has hard edge with implicit deferral inside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9"/>
                    </a:solidFill>
                  </a:tcPr>
                </a:tc>
                <a:tc>
                  <a:txBody>
                    <a:bodyPr/>
                    <a:lstStyle/>
                    <a:p>
                      <a:pPr marL="285750" indent="-285750">
                        <a:buFont typeface="Arial" panose="020B0604020202020204" pitchFamily="34" charset="0"/>
                        <a:buChar char="•"/>
                      </a:pPr>
                      <a:r>
                        <a:rPr lang="en-US" sz="1400" dirty="0" smtClean="0">
                          <a:solidFill>
                            <a:schemeClr val="tx1"/>
                          </a:solidFill>
                        </a:rPr>
                        <a:t>Coloring</a:t>
                      </a:r>
                      <a:r>
                        <a:rPr lang="en-US" sz="1400" baseline="0" dirty="0" smtClean="0">
                          <a:solidFill>
                            <a:schemeClr val="tx1"/>
                          </a:solidFill>
                        </a:rPr>
                        <a:t> is superior to RXS.  Supports </a:t>
                      </a:r>
                      <a:r>
                        <a:rPr lang="en-US" sz="1400" u="sng" baseline="0" dirty="0" smtClean="0">
                          <a:solidFill>
                            <a:schemeClr val="tx1"/>
                          </a:solidFill>
                        </a:rPr>
                        <a:t>soft edge </a:t>
                      </a:r>
                      <a:r>
                        <a:rPr lang="en-US" sz="1400" baseline="0" dirty="0" smtClean="0">
                          <a:solidFill>
                            <a:schemeClr val="tx1"/>
                          </a:solidFill>
                        </a:rPr>
                        <a:t>with optional </a:t>
                      </a:r>
                      <a:r>
                        <a:rPr lang="en-US" sz="1400" u="sng" baseline="0" dirty="0" smtClean="0">
                          <a:solidFill>
                            <a:schemeClr val="tx1"/>
                          </a:solidFill>
                        </a:rPr>
                        <a:t>per-frame legacy and sticky client protection</a:t>
                      </a:r>
                    </a:p>
                    <a:p>
                      <a:pPr marL="285750" indent="-285750">
                        <a:buFont typeface="Arial" panose="020B0604020202020204" pitchFamily="34" charset="0"/>
                        <a:buChar char="•"/>
                      </a:pPr>
                      <a:r>
                        <a:rPr lang="en-US" sz="1400" baseline="0" dirty="0" smtClean="0">
                          <a:solidFill>
                            <a:schemeClr val="tx1"/>
                          </a:solidFill>
                        </a:rPr>
                        <a:t>RXS/DSC is not viable on downlink because max usable downlink threshold = ~ -76 dBm.</a:t>
                      </a:r>
                    </a:p>
                    <a:p>
                      <a:pPr marL="285750" indent="-285750">
                        <a:buFont typeface="Arial" panose="020B0604020202020204" pitchFamily="34" charset="0"/>
                        <a:buChar char="•"/>
                      </a:pPr>
                      <a:r>
                        <a:rPr lang="en-US" sz="1400" b="1" u="sng" baseline="0" dirty="0" smtClean="0">
                          <a:solidFill>
                            <a:srgbClr val="FF0000"/>
                          </a:solidFill>
                        </a:rPr>
                        <a:t>Modified DSC could be used for secondary CCA-PD threshold for OBSS deferral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ACA"/>
                    </a:solidFill>
                  </a:tcPr>
                </a:tc>
                <a:tc>
                  <a:txBody>
                    <a:bodyPr/>
                    <a:lstStyle/>
                    <a:p>
                      <a:pPr marL="285750" indent="-285750" algn="l">
                        <a:buFont typeface="Arial" panose="020B0604020202020204" pitchFamily="34" charset="0"/>
                        <a:buChar char="•"/>
                      </a:pPr>
                      <a:r>
                        <a:rPr lang="en-US" sz="1400" b="1" u="sng" dirty="0" smtClean="0"/>
                        <a:t>RXS with low threshold (-76 to</a:t>
                      </a:r>
                      <a:r>
                        <a:rPr lang="en-US" sz="1400" b="1" u="sng" baseline="0" dirty="0" smtClean="0"/>
                        <a:t>  </a:t>
                      </a:r>
                      <a:r>
                        <a:rPr lang="en-US" sz="1400" b="1" u="sng" dirty="0" smtClean="0"/>
                        <a:t>-80 dBm)</a:t>
                      </a:r>
                      <a:r>
                        <a:rPr lang="en-US" sz="1400" b="1" u="sng" baseline="0" dirty="0" smtClean="0"/>
                        <a:t> works well</a:t>
                      </a:r>
                    </a:p>
                    <a:p>
                      <a:pPr marL="285750" indent="-285750" algn="l">
                        <a:buFont typeface="Arial" panose="020B0604020202020204" pitchFamily="34" charset="0"/>
                        <a:buChar char="•"/>
                      </a:pPr>
                      <a:r>
                        <a:rPr lang="en-US" sz="1400" baseline="0" dirty="0" smtClean="0"/>
                        <a:t>Provides CPU protection and improves algorithm quality</a:t>
                      </a:r>
                    </a:p>
                    <a:p>
                      <a:pPr marL="285750" indent="-285750" algn="l">
                        <a:buFont typeface="Arial" panose="020B0604020202020204" pitchFamily="34" charset="0"/>
                        <a:buChar char="•"/>
                      </a:pPr>
                      <a:r>
                        <a:rPr lang="en-US" sz="1400" dirty="0" smtClean="0"/>
                        <a:t>Restores the “-82” style intent</a:t>
                      </a:r>
                      <a:r>
                        <a:rPr lang="en-US" sz="1400" baseline="0" dirty="0" smtClean="0"/>
                        <a:t> to interference range</a:t>
                      </a:r>
                    </a:p>
                    <a:p>
                      <a:pPr marL="285750" indent="-285750" algn="l">
                        <a:buFont typeface="Arial" panose="020B0604020202020204" pitchFamily="34" charset="0"/>
                        <a:buChar char="•"/>
                      </a:pPr>
                      <a:r>
                        <a:rPr lang="en-US" sz="1400" baseline="0" dirty="0" smtClean="0"/>
                        <a:t>Can default off unless operators enable.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16" name="Rounded Rectangle 15"/>
          <p:cNvSpPr/>
          <p:nvPr/>
        </p:nvSpPr>
        <p:spPr bwMode="auto">
          <a:xfrm>
            <a:off x="350520" y="3886225"/>
            <a:ext cx="2868930" cy="450954"/>
          </a:xfrm>
          <a:prstGeom prst="roundRect">
            <a:avLst/>
          </a:prstGeom>
          <a:solidFill>
            <a:srgbClr val="CC99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1" i="0" u="none" strike="noStrike" cap="none" normalizeH="0" baseline="0" dirty="0" smtClean="0">
                <a:ln>
                  <a:noFill/>
                </a:ln>
                <a:solidFill>
                  <a:schemeClr val="tx1"/>
                </a:solidFill>
                <a:effectLst/>
                <a:latin typeface="Times New Roman" pitchFamily="16" charset="0"/>
                <a:ea typeface="MS Gothic" charset="-128"/>
              </a:rPr>
              <a:t>BSS COLORING</a:t>
            </a:r>
          </a:p>
        </p:txBody>
      </p:sp>
      <p:sp>
        <p:nvSpPr>
          <p:cNvPr id="62" name="Rounded Rectangle 61"/>
          <p:cNvSpPr/>
          <p:nvPr/>
        </p:nvSpPr>
        <p:spPr bwMode="auto">
          <a:xfrm>
            <a:off x="6088380" y="3886225"/>
            <a:ext cx="2868930" cy="450954"/>
          </a:xfrm>
          <a:prstGeom prst="roundRect">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b="1" dirty="0" smtClean="0">
                <a:solidFill>
                  <a:schemeClr val="tx1"/>
                </a:solidFill>
                <a:latin typeface="Times New Roman" pitchFamily="16" charset="0"/>
                <a:ea typeface="MS Gothic" charset="-128"/>
              </a:rPr>
              <a:t>RXS TUNING</a:t>
            </a:r>
            <a:endParaRPr kumimoji="0" lang="en-US" sz="2400" b="1" i="0" u="none" strike="noStrike" cap="none" normalizeH="0" baseline="0" dirty="0" smtClean="0">
              <a:ln>
                <a:noFill/>
              </a:ln>
              <a:solidFill>
                <a:schemeClr val="tx1"/>
              </a:solidFill>
              <a:effectLst/>
              <a:latin typeface="Times New Roman" pitchFamily="16" charset="0"/>
              <a:ea typeface="MS Gothic" charset="-128"/>
            </a:endParaRPr>
          </a:p>
        </p:txBody>
      </p:sp>
      <p:sp>
        <p:nvSpPr>
          <p:cNvPr id="45" name="Rounded Rectangle 44"/>
          <p:cNvSpPr/>
          <p:nvPr/>
        </p:nvSpPr>
        <p:spPr bwMode="auto">
          <a:xfrm>
            <a:off x="3219450" y="3886225"/>
            <a:ext cx="2868930" cy="450954"/>
          </a:xfrm>
          <a:prstGeom prst="roundRect">
            <a:avLst/>
          </a:prstGeom>
          <a:solidFill>
            <a:srgbClr val="C5434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b="1" dirty="0" smtClean="0">
                <a:solidFill>
                  <a:schemeClr val="tx1"/>
                </a:solidFill>
                <a:latin typeface="Times New Roman" pitchFamily="16" charset="0"/>
                <a:ea typeface="MS Gothic" charset="-128"/>
              </a:rPr>
              <a:t>BSSC+DSC V2 </a:t>
            </a:r>
            <a:endParaRPr kumimoji="0" lang="en-US" sz="2400" b="1" i="0" u="none" strike="noStrike" cap="none" normalizeH="0" baseline="0" dirty="0" smtClean="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152397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vs. “Blind” Payoff Decisions</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25</a:t>
            </a:fld>
            <a:endParaRPr lang="en-GB"/>
          </a:p>
        </p:txBody>
      </p:sp>
      <p:graphicFrame>
        <p:nvGraphicFramePr>
          <p:cNvPr id="8" name="Object 7"/>
          <p:cNvGraphicFramePr>
            <a:graphicFrameLocks noChangeAspect="1"/>
          </p:cNvGraphicFramePr>
          <p:nvPr>
            <p:extLst>
              <p:ext uri="{D42A27DB-BD31-4B8C-83A1-F6EECF244321}">
                <p14:modId xmlns:p14="http://schemas.microsoft.com/office/powerpoint/2010/main" val="3685768224"/>
              </p:ext>
            </p:extLst>
          </p:nvPr>
        </p:nvGraphicFramePr>
        <p:xfrm>
          <a:off x="2457084" y="2357920"/>
          <a:ext cx="568671" cy="550028"/>
        </p:xfrm>
        <a:graphic>
          <a:graphicData uri="http://schemas.openxmlformats.org/presentationml/2006/ole">
            <mc:AlternateContent xmlns:mc="http://schemas.openxmlformats.org/markup-compatibility/2006">
              <mc:Choice xmlns:v="urn:schemas-microsoft-com:vml" Requires="v">
                <p:oleObj spid="_x0000_s41026" name="Visio" r:id="rId3" imgW="1857434" imgH="1809810" progId="Visio.Drawing.15">
                  <p:embed/>
                </p:oleObj>
              </mc:Choice>
              <mc:Fallback>
                <p:oleObj name="Visio" r:id="rId3" imgW="1857434" imgH="1809810" progId="Visio.Drawing.15">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084" y="2357920"/>
                        <a:ext cx="568671" cy="55002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18237852"/>
              </p:ext>
            </p:extLst>
          </p:nvPr>
        </p:nvGraphicFramePr>
        <p:xfrm>
          <a:off x="6909892" y="2031864"/>
          <a:ext cx="230064" cy="586055"/>
        </p:xfrm>
        <a:graphic>
          <a:graphicData uri="http://schemas.openxmlformats.org/presentationml/2006/ole">
            <mc:AlternateContent xmlns:mc="http://schemas.openxmlformats.org/markup-compatibility/2006">
              <mc:Choice xmlns:v="urn:schemas-microsoft-com:vml" Requires="v">
                <p:oleObj spid="_x0000_s41027" name="Visio" r:id="rId5" imgW="780954" imgH="2009880" progId="Visio.Drawing.15">
                  <p:embed/>
                </p:oleObj>
              </mc:Choice>
              <mc:Fallback>
                <p:oleObj name="Visio" r:id="rId5" imgW="780954" imgH="2009880" progId="Visio.Drawing.15">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892" y="2031864"/>
                        <a:ext cx="230064" cy="58605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2099984"/>
              </p:ext>
            </p:extLst>
          </p:nvPr>
        </p:nvGraphicFramePr>
        <p:xfrm>
          <a:off x="7928953" y="1987999"/>
          <a:ext cx="442904" cy="428058"/>
        </p:xfrm>
        <a:graphic>
          <a:graphicData uri="http://schemas.openxmlformats.org/presentationml/2006/ole">
            <mc:AlternateContent xmlns:mc="http://schemas.openxmlformats.org/markup-compatibility/2006">
              <mc:Choice xmlns:v="urn:schemas-microsoft-com:vml" Requires="v">
                <p:oleObj spid="_x0000_s41028" name="Visio" r:id="rId7" imgW="1857434" imgH="1809810" progId="Visio.Drawing.15">
                  <p:embed/>
                </p:oleObj>
              </mc:Choice>
              <mc:Fallback>
                <p:oleObj name="Visio" r:id="rId7" imgW="1857434" imgH="1809810" progId="Visio.Drawing.15">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8953" y="1987999"/>
                        <a:ext cx="442904" cy="428058"/>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3724665"/>
              </p:ext>
            </p:extLst>
          </p:nvPr>
        </p:nvGraphicFramePr>
        <p:xfrm>
          <a:off x="5479465" y="1920585"/>
          <a:ext cx="593837" cy="368674"/>
        </p:xfrm>
        <a:graphic>
          <a:graphicData uri="http://schemas.openxmlformats.org/presentationml/2006/ole">
            <mc:AlternateContent xmlns:mc="http://schemas.openxmlformats.org/markup-compatibility/2006">
              <mc:Choice xmlns:v="urn:schemas-microsoft-com:vml" Requires="v">
                <p:oleObj spid="_x0000_s41029" name="Visio" r:id="rId8" imgW="1857434" imgH="1152630" progId="Visio.Drawing.15">
                  <p:embed/>
                </p:oleObj>
              </mc:Choice>
              <mc:Fallback>
                <p:oleObj name="Visio" r:id="rId8" imgW="1857434" imgH="1152630" progId="Visio.Drawing.15">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9465" y="1920585"/>
                        <a:ext cx="593837" cy="368674"/>
                      </a:xfrm>
                      <a:prstGeom prst="rect">
                        <a:avLst/>
                      </a:prstGeom>
                      <a:noFill/>
                      <a:ln>
                        <a:noFill/>
                      </a:ln>
                    </p:spPr>
                  </p:pic>
                </p:oleObj>
              </mc:Fallback>
            </mc:AlternateContent>
          </a:graphicData>
        </a:graphic>
      </p:graphicFrame>
      <p:sp>
        <p:nvSpPr>
          <p:cNvPr id="13" name="TextBox 12"/>
          <p:cNvSpPr txBox="1"/>
          <p:nvPr/>
        </p:nvSpPr>
        <p:spPr>
          <a:xfrm>
            <a:off x="5389381" y="2261146"/>
            <a:ext cx="1197033" cy="369332"/>
          </a:xfrm>
          <a:prstGeom prst="rect">
            <a:avLst/>
          </a:prstGeom>
          <a:noFill/>
        </p:spPr>
        <p:txBody>
          <a:bodyPr wrap="square" rtlCol="0">
            <a:spAutoFit/>
          </a:bodyPr>
          <a:lstStyle/>
          <a:p>
            <a:r>
              <a:rPr lang="en-US" sz="1800" dirty="0" smtClean="0">
                <a:solidFill>
                  <a:schemeClr val="tx1"/>
                </a:solidFill>
              </a:rPr>
              <a:t>HE STA</a:t>
            </a:r>
            <a:endParaRPr lang="en-US" sz="1800" dirty="0">
              <a:solidFill>
                <a:schemeClr val="tx1"/>
              </a:solidFill>
            </a:endParaRPr>
          </a:p>
        </p:txBody>
      </p:sp>
      <p:sp>
        <p:nvSpPr>
          <p:cNvPr id="14" name="TextBox 13"/>
          <p:cNvSpPr txBox="1"/>
          <p:nvPr/>
        </p:nvSpPr>
        <p:spPr>
          <a:xfrm>
            <a:off x="6455256" y="2614196"/>
            <a:ext cx="1421476" cy="369332"/>
          </a:xfrm>
          <a:prstGeom prst="rect">
            <a:avLst/>
          </a:prstGeom>
          <a:noFill/>
        </p:spPr>
        <p:txBody>
          <a:bodyPr wrap="square" rtlCol="0">
            <a:spAutoFit/>
          </a:bodyPr>
          <a:lstStyle/>
          <a:p>
            <a:r>
              <a:rPr lang="en-US" sz="1800" dirty="0" smtClean="0">
                <a:solidFill>
                  <a:schemeClr val="tx1"/>
                </a:solidFill>
              </a:rPr>
              <a:t>Legacy STA</a:t>
            </a:r>
            <a:endParaRPr lang="en-US" sz="1800" dirty="0">
              <a:solidFill>
                <a:schemeClr val="tx1"/>
              </a:solidFill>
            </a:endParaRPr>
          </a:p>
        </p:txBody>
      </p:sp>
      <p:cxnSp>
        <p:nvCxnSpPr>
          <p:cNvPr id="16" name="Straight Connector 15"/>
          <p:cNvCxnSpPr/>
          <p:nvPr/>
        </p:nvCxnSpPr>
        <p:spPr bwMode="auto">
          <a:xfrm>
            <a:off x="4908661" y="1796814"/>
            <a:ext cx="0" cy="1785972"/>
          </a:xfrm>
          <a:prstGeom prst="line">
            <a:avLst/>
          </a:prstGeom>
          <a:solidFill>
            <a:srgbClr val="00B8FF"/>
          </a:solidFill>
          <a:ln w="28575" cap="flat" cmpd="sng" algn="ctr">
            <a:solidFill>
              <a:schemeClr val="tx1"/>
            </a:solidFill>
            <a:prstDash val="dash"/>
            <a:round/>
            <a:headEnd type="none" w="med" len="med"/>
            <a:tailEnd type="none" w="med" len="med"/>
          </a:ln>
          <a:effectLst/>
        </p:spPr>
      </p:cxnSp>
      <p:sp>
        <p:nvSpPr>
          <p:cNvPr id="17" name="TextBox 16"/>
          <p:cNvSpPr txBox="1"/>
          <p:nvPr/>
        </p:nvSpPr>
        <p:spPr>
          <a:xfrm>
            <a:off x="4118953" y="1419308"/>
            <a:ext cx="1745671" cy="369332"/>
          </a:xfrm>
          <a:prstGeom prst="rect">
            <a:avLst/>
          </a:prstGeom>
          <a:noFill/>
        </p:spPr>
        <p:txBody>
          <a:bodyPr wrap="square" rtlCol="0">
            <a:spAutoFit/>
          </a:bodyPr>
          <a:lstStyle/>
          <a:p>
            <a:pPr algn="ctr"/>
            <a:r>
              <a:rPr lang="en-US" sz="1800" dirty="0" smtClean="0">
                <a:solidFill>
                  <a:schemeClr val="tx1"/>
                </a:solidFill>
              </a:rPr>
              <a:t>RXS Threshold</a:t>
            </a:r>
            <a:endParaRPr lang="en-US" sz="1800" dirty="0">
              <a:solidFill>
                <a:schemeClr val="tx1"/>
              </a:solidFill>
            </a:endParaRPr>
          </a:p>
        </p:txBody>
      </p:sp>
      <p:sp>
        <p:nvSpPr>
          <p:cNvPr id="18" name="TextBox 17"/>
          <p:cNvSpPr txBox="1"/>
          <p:nvPr/>
        </p:nvSpPr>
        <p:spPr>
          <a:xfrm>
            <a:off x="3139093" y="3872576"/>
            <a:ext cx="3539136" cy="369332"/>
          </a:xfrm>
          <a:prstGeom prst="rect">
            <a:avLst/>
          </a:prstGeom>
          <a:noFill/>
        </p:spPr>
        <p:txBody>
          <a:bodyPr wrap="square" rtlCol="0">
            <a:spAutoFit/>
          </a:bodyPr>
          <a:lstStyle/>
          <a:p>
            <a:pPr algn="ctr"/>
            <a:r>
              <a:rPr lang="en-US" sz="1800" dirty="0" smtClean="0">
                <a:solidFill>
                  <a:schemeClr val="tx1"/>
                </a:solidFill>
              </a:rPr>
              <a:t>Color + OBSS_PD  Threshold</a:t>
            </a:r>
            <a:endParaRPr lang="en-US" sz="1800" dirty="0">
              <a:solidFill>
                <a:schemeClr val="tx1"/>
              </a:solidFill>
            </a:endParaRPr>
          </a:p>
        </p:txBody>
      </p:sp>
      <p:sp>
        <p:nvSpPr>
          <p:cNvPr id="19" name="TextBox 18"/>
          <p:cNvSpPr txBox="1"/>
          <p:nvPr/>
        </p:nvSpPr>
        <p:spPr>
          <a:xfrm>
            <a:off x="2184120" y="2908236"/>
            <a:ext cx="1079299" cy="369332"/>
          </a:xfrm>
          <a:prstGeom prst="rect">
            <a:avLst/>
          </a:prstGeom>
          <a:noFill/>
        </p:spPr>
        <p:txBody>
          <a:bodyPr wrap="square" rtlCol="0">
            <a:spAutoFit/>
          </a:bodyPr>
          <a:lstStyle/>
          <a:p>
            <a:r>
              <a:rPr lang="en-US" sz="1800" dirty="0" err="1" smtClean="0">
                <a:solidFill>
                  <a:schemeClr val="tx1"/>
                </a:solidFill>
              </a:rPr>
              <a:t>MyBSS</a:t>
            </a:r>
            <a:endParaRPr lang="en-US" sz="1800" dirty="0">
              <a:solidFill>
                <a:schemeClr val="tx1"/>
              </a:solidFill>
            </a:endParaRPr>
          </a:p>
        </p:txBody>
      </p:sp>
      <p:sp>
        <p:nvSpPr>
          <p:cNvPr id="20" name="TextBox 19"/>
          <p:cNvSpPr txBox="1"/>
          <p:nvPr/>
        </p:nvSpPr>
        <p:spPr>
          <a:xfrm>
            <a:off x="7885917" y="2403498"/>
            <a:ext cx="835458" cy="369332"/>
          </a:xfrm>
          <a:prstGeom prst="rect">
            <a:avLst/>
          </a:prstGeom>
          <a:noFill/>
        </p:spPr>
        <p:txBody>
          <a:bodyPr wrap="square" rtlCol="0">
            <a:spAutoFit/>
          </a:bodyPr>
          <a:lstStyle/>
          <a:p>
            <a:r>
              <a:rPr lang="en-US" sz="1800" dirty="0" smtClean="0">
                <a:solidFill>
                  <a:schemeClr val="tx1"/>
                </a:solidFill>
              </a:rPr>
              <a:t>OBSS</a:t>
            </a:r>
            <a:endParaRPr lang="en-US" sz="1800" dirty="0">
              <a:solidFill>
                <a:schemeClr val="tx1"/>
              </a:solidFill>
            </a:endParaRPr>
          </a:p>
        </p:txBody>
      </p:sp>
      <p:sp>
        <p:nvSpPr>
          <p:cNvPr id="21" name="Rectangle 20"/>
          <p:cNvSpPr/>
          <p:nvPr/>
        </p:nvSpPr>
        <p:spPr bwMode="auto">
          <a:xfrm>
            <a:off x="4962699" y="1855437"/>
            <a:ext cx="3807229" cy="1782409"/>
          </a:xfrm>
          <a:prstGeom prst="rect">
            <a:avLst/>
          </a:prstGeom>
          <a:solidFill>
            <a:srgbClr val="FF6565">
              <a:alpha val="2902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32" name="Straight Connector 31"/>
          <p:cNvCxnSpPr/>
          <p:nvPr/>
        </p:nvCxnSpPr>
        <p:spPr bwMode="auto">
          <a:xfrm>
            <a:off x="4908661" y="4318341"/>
            <a:ext cx="0" cy="1785972"/>
          </a:xfrm>
          <a:prstGeom prst="line">
            <a:avLst/>
          </a:prstGeom>
          <a:solidFill>
            <a:srgbClr val="00B8FF"/>
          </a:solidFill>
          <a:ln w="28575" cap="flat" cmpd="sng" algn="ctr">
            <a:solidFill>
              <a:schemeClr val="tx1"/>
            </a:solidFill>
            <a:prstDash val="dash"/>
            <a:round/>
            <a:headEnd type="none" w="med" len="med"/>
            <a:tailEnd type="none" w="med" len="med"/>
          </a:ln>
          <a:effectLst/>
        </p:spPr>
      </p:cxnSp>
      <p:sp>
        <p:nvSpPr>
          <p:cNvPr id="33" name="TextBox 32"/>
          <p:cNvSpPr txBox="1"/>
          <p:nvPr/>
        </p:nvSpPr>
        <p:spPr>
          <a:xfrm>
            <a:off x="2184120" y="4307158"/>
            <a:ext cx="1079299" cy="369332"/>
          </a:xfrm>
          <a:prstGeom prst="rect">
            <a:avLst/>
          </a:prstGeom>
          <a:noFill/>
        </p:spPr>
        <p:txBody>
          <a:bodyPr wrap="square" rtlCol="0">
            <a:spAutoFit/>
          </a:bodyPr>
          <a:lstStyle/>
          <a:p>
            <a:r>
              <a:rPr lang="en-US" sz="1800" dirty="0" err="1" smtClean="0">
                <a:solidFill>
                  <a:schemeClr val="tx1"/>
                </a:solidFill>
              </a:rPr>
              <a:t>MyBSS</a:t>
            </a:r>
            <a:endParaRPr lang="en-US" sz="1800" dirty="0">
              <a:solidFill>
                <a:schemeClr val="tx1"/>
              </a:solidFill>
            </a:endParaRPr>
          </a:p>
        </p:txBody>
      </p:sp>
      <p:sp>
        <p:nvSpPr>
          <p:cNvPr id="36" name="Rectangle 35"/>
          <p:cNvSpPr/>
          <p:nvPr/>
        </p:nvSpPr>
        <p:spPr bwMode="auto">
          <a:xfrm>
            <a:off x="2086494" y="1729047"/>
            <a:ext cx="6874625" cy="19618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7" name="Rectangle 36"/>
          <p:cNvSpPr/>
          <p:nvPr/>
        </p:nvSpPr>
        <p:spPr bwMode="auto">
          <a:xfrm>
            <a:off x="2086494" y="4241908"/>
            <a:ext cx="6874625" cy="19618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39" name="Straight Arrow Connector 38"/>
          <p:cNvCxnSpPr/>
          <p:nvPr/>
        </p:nvCxnSpPr>
        <p:spPr bwMode="auto">
          <a:xfrm flipH="1">
            <a:off x="4289368" y="2588164"/>
            <a:ext cx="2576946" cy="29755"/>
          </a:xfrm>
          <a:prstGeom prst="straightConnector1">
            <a:avLst/>
          </a:prstGeom>
          <a:solidFill>
            <a:srgbClr val="00B8FF"/>
          </a:solidFill>
          <a:ln w="38100" cap="flat" cmpd="sng" algn="ctr">
            <a:solidFill>
              <a:srgbClr val="FF0000"/>
            </a:solidFill>
            <a:prstDash val="solid"/>
            <a:round/>
            <a:headEnd type="none" w="med" len="med"/>
            <a:tailEnd type="arrow"/>
          </a:ln>
          <a:effectLst/>
        </p:spPr>
      </p:cxnSp>
      <p:cxnSp>
        <p:nvCxnSpPr>
          <p:cNvPr id="42" name="Straight Arrow Connector 41"/>
          <p:cNvCxnSpPr/>
          <p:nvPr/>
        </p:nvCxnSpPr>
        <p:spPr bwMode="auto">
          <a:xfrm flipH="1">
            <a:off x="3042458" y="2588164"/>
            <a:ext cx="3798901" cy="198364"/>
          </a:xfrm>
          <a:prstGeom prst="straightConnector1">
            <a:avLst/>
          </a:prstGeom>
          <a:solidFill>
            <a:srgbClr val="00B8FF"/>
          </a:solidFill>
          <a:ln w="38100" cap="flat" cmpd="sng" algn="ctr">
            <a:solidFill>
              <a:srgbClr val="FF0000"/>
            </a:solidFill>
            <a:prstDash val="solid"/>
            <a:round/>
            <a:headEnd type="none" w="med" len="med"/>
            <a:tailEnd type="arrow"/>
          </a:ln>
          <a:effectLst/>
        </p:spPr>
      </p:cxnSp>
      <p:graphicFrame>
        <p:nvGraphicFramePr>
          <p:cNvPr id="9" name="Object 8"/>
          <p:cNvGraphicFramePr>
            <a:graphicFrameLocks noChangeAspect="1"/>
          </p:cNvGraphicFramePr>
          <p:nvPr>
            <p:extLst>
              <p:ext uri="{D42A27DB-BD31-4B8C-83A1-F6EECF244321}">
                <p14:modId xmlns:p14="http://schemas.microsoft.com/office/powerpoint/2010/main" val="691635728"/>
              </p:ext>
            </p:extLst>
          </p:nvPr>
        </p:nvGraphicFramePr>
        <p:xfrm>
          <a:off x="3655157" y="2514911"/>
          <a:ext cx="761336" cy="472340"/>
        </p:xfrm>
        <a:graphic>
          <a:graphicData uri="http://schemas.openxmlformats.org/presentationml/2006/ole">
            <mc:AlternateContent xmlns:mc="http://schemas.openxmlformats.org/markup-compatibility/2006">
              <mc:Choice xmlns:v="urn:schemas-microsoft-com:vml" Requires="v">
                <p:oleObj spid="_x0000_s41030" name="Visio" r:id="rId10" imgW="1857434" imgH="1152630" progId="Visio.Drawing.15">
                  <p:embed/>
                </p:oleObj>
              </mc:Choice>
              <mc:Fallback>
                <p:oleObj name="Visio" r:id="rId10" imgW="1857434" imgH="1152630" progId="Visio.Drawing.15">
                  <p:embed/>
                  <p:pic>
                    <p:nvPicPr>
                      <p:cNvPr id="0" name="Object 327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5157" y="2514911"/>
                        <a:ext cx="761336" cy="472340"/>
                      </a:xfrm>
                      <a:prstGeom prst="rect">
                        <a:avLst/>
                      </a:prstGeom>
                      <a:noFill/>
                      <a:ln>
                        <a:noFill/>
                      </a:ln>
                    </p:spPr>
                  </p:pic>
                </p:oleObj>
              </mc:Fallback>
            </mc:AlternateContent>
          </a:graphicData>
        </a:graphic>
      </p:graphicFrame>
      <p:sp>
        <p:nvSpPr>
          <p:cNvPr id="46" name="TextBox 45"/>
          <p:cNvSpPr txBox="1"/>
          <p:nvPr/>
        </p:nvSpPr>
        <p:spPr>
          <a:xfrm>
            <a:off x="0" y="1728665"/>
            <a:ext cx="1978429" cy="1938992"/>
          </a:xfrm>
          <a:prstGeom prst="rect">
            <a:avLst/>
          </a:prstGeom>
          <a:noFill/>
        </p:spPr>
        <p:txBody>
          <a:bodyPr wrap="square" rtlCol="0">
            <a:spAutoFit/>
          </a:bodyPr>
          <a:lstStyle/>
          <a:p>
            <a:pPr algn="ctr"/>
            <a:r>
              <a:rPr lang="en-US" sz="2000" dirty="0" smtClean="0">
                <a:solidFill>
                  <a:schemeClr val="tx1"/>
                </a:solidFill>
              </a:rPr>
              <a:t>I/N is higher but no data on why.  Payoff decision solely on local I/N.  Breaks sticky clients</a:t>
            </a:r>
          </a:p>
        </p:txBody>
      </p:sp>
      <p:sp>
        <p:nvSpPr>
          <p:cNvPr id="48" name="TextBox 47"/>
          <p:cNvSpPr txBox="1"/>
          <p:nvPr/>
        </p:nvSpPr>
        <p:spPr>
          <a:xfrm>
            <a:off x="141316" y="4223787"/>
            <a:ext cx="1837113" cy="2246769"/>
          </a:xfrm>
          <a:prstGeom prst="rect">
            <a:avLst/>
          </a:prstGeom>
          <a:noFill/>
        </p:spPr>
        <p:txBody>
          <a:bodyPr wrap="square" rtlCol="0">
            <a:spAutoFit/>
          </a:bodyPr>
          <a:lstStyle/>
          <a:p>
            <a:pPr algn="ctr"/>
            <a:r>
              <a:rPr lang="en-US" sz="2000" dirty="0" smtClean="0">
                <a:solidFill>
                  <a:schemeClr val="tx1"/>
                </a:solidFill>
              </a:rPr>
              <a:t>Per-TXOP legacy &amp; sticky client deferral possible. Payoff could be in the money more often. </a:t>
            </a:r>
            <a:endParaRPr lang="en-US" sz="2000" dirty="0">
              <a:solidFill>
                <a:schemeClr val="tx1"/>
              </a:solidFill>
            </a:endParaRPr>
          </a:p>
        </p:txBody>
      </p:sp>
      <p:cxnSp>
        <p:nvCxnSpPr>
          <p:cNvPr id="49" name="Straight Arrow Connector 48"/>
          <p:cNvCxnSpPr/>
          <p:nvPr/>
        </p:nvCxnSpPr>
        <p:spPr bwMode="auto">
          <a:xfrm flipH="1" flipV="1">
            <a:off x="4674851" y="5578713"/>
            <a:ext cx="642734" cy="4417"/>
          </a:xfrm>
          <a:prstGeom prst="straightConnector1">
            <a:avLst/>
          </a:prstGeom>
          <a:solidFill>
            <a:srgbClr val="00B8FF"/>
          </a:solidFill>
          <a:ln w="38100" cap="flat" cmpd="sng" algn="ctr">
            <a:solidFill>
              <a:srgbClr val="00B050"/>
            </a:solidFill>
            <a:prstDash val="solid"/>
            <a:round/>
            <a:headEnd type="none" w="med" len="med"/>
            <a:tailEnd type="arrow"/>
          </a:ln>
          <a:effectLst/>
        </p:spPr>
      </p:cxnSp>
      <p:cxnSp>
        <p:nvCxnSpPr>
          <p:cNvPr id="51" name="Straight Arrow Connector 50"/>
          <p:cNvCxnSpPr/>
          <p:nvPr/>
        </p:nvCxnSpPr>
        <p:spPr bwMode="auto">
          <a:xfrm flipH="1">
            <a:off x="4691477" y="4613564"/>
            <a:ext cx="832330" cy="0"/>
          </a:xfrm>
          <a:prstGeom prst="straightConnector1">
            <a:avLst/>
          </a:prstGeom>
          <a:solidFill>
            <a:srgbClr val="00B8FF"/>
          </a:solidFill>
          <a:ln w="38100" cap="flat" cmpd="sng" algn="ctr">
            <a:solidFill>
              <a:srgbClr val="00B050"/>
            </a:solidFill>
            <a:prstDash val="solid"/>
            <a:round/>
            <a:headEnd type="none" w="med" len="med"/>
            <a:tailEnd type="arrow"/>
          </a:ln>
          <a:effectLst/>
        </p:spPr>
      </p:cxnSp>
      <p:cxnSp>
        <p:nvCxnSpPr>
          <p:cNvPr id="53" name="Straight Arrow Connector 52"/>
          <p:cNvCxnSpPr/>
          <p:nvPr/>
        </p:nvCxnSpPr>
        <p:spPr bwMode="auto">
          <a:xfrm flipH="1">
            <a:off x="4630189" y="4907322"/>
            <a:ext cx="2211170" cy="0"/>
          </a:xfrm>
          <a:prstGeom prst="straightConnector1">
            <a:avLst/>
          </a:prstGeom>
          <a:solidFill>
            <a:srgbClr val="00B8FF"/>
          </a:solidFill>
          <a:ln w="38100" cap="flat" cmpd="sng" algn="ctr">
            <a:solidFill>
              <a:srgbClr val="00B050"/>
            </a:solidFill>
            <a:prstDash val="solid"/>
            <a:round/>
            <a:headEnd type="none" w="med" len="med"/>
            <a:tailEnd type="arrow"/>
          </a:ln>
          <a:effectLst/>
        </p:spPr>
      </p:cxnSp>
      <p:pic>
        <p:nvPicPr>
          <p:cNvPr id="6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83839" y="4936101"/>
            <a:ext cx="420688"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79023" y="4936100"/>
            <a:ext cx="420688"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5" name="Object 24"/>
          <p:cNvGraphicFramePr>
            <a:graphicFrameLocks noChangeAspect="1"/>
          </p:cNvGraphicFramePr>
          <p:nvPr>
            <p:extLst>
              <p:ext uri="{D42A27DB-BD31-4B8C-83A1-F6EECF244321}">
                <p14:modId xmlns:p14="http://schemas.microsoft.com/office/powerpoint/2010/main" val="1063503677"/>
              </p:ext>
            </p:extLst>
          </p:nvPr>
        </p:nvGraphicFramePr>
        <p:xfrm>
          <a:off x="2457084" y="4545606"/>
          <a:ext cx="568671" cy="550028"/>
        </p:xfrm>
        <a:graphic>
          <a:graphicData uri="http://schemas.openxmlformats.org/presentationml/2006/ole">
            <mc:AlternateContent xmlns:mc="http://schemas.openxmlformats.org/markup-compatibility/2006">
              <mc:Choice xmlns:v="urn:schemas-microsoft-com:vml" Requires="v">
                <p:oleObj spid="_x0000_s41031" name="Visio" r:id="rId12" imgW="1857434" imgH="1809810" progId="Visio.Drawing.15">
                  <p:embed/>
                </p:oleObj>
              </mc:Choice>
              <mc:Fallback>
                <p:oleObj name="Visio" r:id="rId12" imgW="1857434" imgH="180981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084" y="4545606"/>
                        <a:ext cx="568671" cy="550028"/>
                      </a:xfrm>
                      <a:prstGeom prst="rect">
                        <a:avLst/>
                      </a:prstGeom>
                      <a:noFill/>
                      <a:ln>
                        <a:noFill/>
                      </a:ln>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19209378"/>
              </p:ext>
            </p:extLst>
          </p:nvPr>
        </p:nvGraphicFramePr>
        <p:xfrm>
          <a:off x="3655157" y="4702597"/>
          <a:ext cx="761336" cy="472340"/>
        </p:xfrm>
        <a:graphic>
          <a:graphicData uri="http://schemas.openxmlformats.org/presentationml/2006/ole">
            <mc:AlternateContent xmlns:mc="http://schemas.openxmlformats.org/markup-compatibility/2006">
              <mc:Choice xmlns:v="urn:schemas-microsoft-com:vml" Requires="v">
                <p:oleObj spid="_x0000_s41032" name="Visio" r:id="rId13" imgW="1857434" imgH="1152630" progId="Visio.Drawing.15">
                  <p:embed/>
                </p:oleObj>
              </mc:Choice>
              <mc:Fallback>
                <p:oleObj name="Visio" r:id="rId13" imgW="1857434" imgH="1152630" progId="Visio.Drawing.1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5157" y="4702597"/>
                        <a:ext cx="761336" cy="472340"/>
                      </a:xfrm>
                      <a:prstGeom prst="rect">
                        <a:avLst/>
                      </a:prstGeom>
                      <a:noFill/>
                      <a:ln>
                        <a:noFill/>
                      </a:ln>
                    </p:spPr>
                  </p:pic>
                </p:oleObj>
              </mc:Fallback>
            </mc:AlternateContent>
          </a:graphicData>
        </a:graphic>
      </p:graphicFrame>
      <p:sp>
        <p:nvSpPr>
          <p:cNvPr id="63" name="TextBox 62"/>
          <p:cNvSpPr txBox="1"/>
          <p:nvPr/>
        </p:nvSpPr>
        <p:spPr>
          <a:xfrm>
            <a:off x="3578359" y="2908236"/>
            <a:ext cx="1079299" cy="369332"/>
          </a:xfrm>
          <a:prstGeom prst="rect">
            <a:avLst/>
          </a:prstGeom>
          <a:noFill/>
        </p:spPr>
        <p:txBody>
          <a:bodyPr wrap="square" rtlCol="0">
            <a:spAutoFit/>
          </a:bodyPr>
          <a:lstStyle/>
          <a:p>
            <a:r>
              <a:rPr lang="en-US" sz="1800" dirty="0" err="1" smtClean="0">
                <a:solidFill>
                  <a:schemeClr val="tx1"/>
                </a:solidFill>
              </a:rPr>
              <a:t>MyBSS</a:t>
            </a:r>
            <a:endParaRPr lang="en-US" sz="1800" dirty="0">
              <a:solidFill>
                <a:schemeClr val="tx1"/>
              </a:solidFill>
            </a:endParaRPr>
          </a:p>
        </p:txBody>
      </p:sp>
      <p:sp>
        <p:nvSpPr>
          <p:cNvPr id="64" name="TextBox 63"/>
          <p:cNvSpPr txBox="1"/>
          <p:nvPr/>
        </p:nvSpPr>
        <p:spPr>
          <a:xfrm>
            <a:off x="3539373" y="4318341"/>
            <a:ext cx="1079299" cy="369332"/>
          </a:xfrm>
          <a:prstGeom prst="rect">
            <a:avLst/>
          </a:prstGeom>
          <a:noFill/>
        </p:spPr>
        <p:txBody>
          <a:bodyPr wrap="square" rtlCol="0">
            <a:spAutoFit/>
          </a:bodyPr>
          <a:lstStyle/>
          <a:p>
            <a:r>
              <a:rPr lang="en-US" sz="1800" dirty="0" err="1" smtClean="0">
                <a:solidFill>
                  <a:schemeClr val="tx1"/>
                </a:solidFill>
              </a:rPr>
              <a:t>MyBSS</a:t>
            </a:r>
            <a:endParaRPr lang="en-US" sz="1800" dirty="0">
              <a:solidFill>
                <a:schemeClr val="tx1"/>
              </a:solidFill>
            </a:endParaRPr>
          </a:p>
        </p:txBody>
      </p:sp>
      <p:sp>
        <p:nvSpPr>
          <p:cNvPr id="65" name="TextBox 64"/>
          <p:cNvSpPr txBox="1"/>
          <p:nvPr/>
        </p:nvSpPr>
        <p:spPr>
          <a:xfrm>
            <a:off x="2404678" y="5834380"/>
            <a:ext cx="2180465" cy="369332"/>
          </a:xfrm>
          <a:prstGeom prst="rect">
            <a:avLst/>
          </a:prstGeom>
          <a:noFill/>
        </p:spPr>
        <p:txBody>
          <a:bodyPr wrap="square" rtlCol="0">
            <a:spAutoFit/>
          </a:bodyPr>
          <a:lstStyle/>
          <a:p>
            <a:pPr algn="ctr"/>
            <a:r>
              <a:rPr lang="en-US" sz="1800" dirty="0" smtClean="0">
                <a:solidFill>
                  <a:schemeClr val="tx1"/>
                </a:solidFill>
              </a:rPr>
              <a:t>SR tracking tables</a:t>
            </a:r>
            <a:endParaRPr lang="en-US" sz="1800" dirty="0">
              <a:solidFill>
                <a:schemeClr val="tx1"/>
              </a:solidFill>
            </a:endParaRPr>
          </a:p>
        </p:txBody>
      </p:sp>
      <p:cxnSp>
        <p:nvCxnSpPr>
          <p:cNvPr id="66" name="Straight Arrow Connector 65"/>
          <p:cNvCxnSpPr/>
          <p:nvPr/>
        </p:nvCxnSpPr>
        <p:spPr bwMode="auto">
          <a:xfrm flipH="1" flipV="1">
            <a:off x="3042458" y="5551192"/>
            <a:ext cx="427348" cy="306908"/>
          </a:xfrm>
          <a:prstGeom prst="straightConnector1">
            <a:avLst/>
          </a:prstGeom>
          <a:solidFill>
            <a:srgbClr val="00B8FF"/>
          </a:solidFill>
          <a:ln w="38100" cap="flat" cmpd="sng" algn="ctr">
            <a:solidFill>
              <a:schemeClr val="tx1"/>
            </a:solidFill>
            <a:prstDash val="solid"/>
            <a:round/>
            <a:headEnd type="none" w="med" len="med"/>
            <a:tailEnd type="arrow"/>
          </a:ln>
          <a:effectLst/>
        </p:spPr>
      </p:cxnSp>
      <p:cxnSp>
        <p:nvCxnSpPr>
          <p:cNvPr id="68" name="Straight Arrow Connector 67"/>
          <p:cNvCxnSpPr/>
          <p:nvPr/>
        </p:nvCxnSpPr>
        <p:spPr bwMode="auto">
          <a:xfrm flipV="1">
            <a:off x="3708728" y="5518235"/>
            <a:ext cx="410225" cy="339865"/>
          </a:xfrm>
          <a:prstGeom prst="straightConnector1">
            <a:avLst/>
          </a:prstGeom>
          <a:solidFill>
            <a:srgbClr val="00B8FF"/>
          </a:solidFill>
          <a:ln w="38100" cap="flat" cmpd="sng" algn="ctr">
            <a:solidFill>
              <a:schemeClr val="tx1"/>
            </a:solidFill>
            <a:prstDash val="solid"/>
            <a:round/>
            <a:headEnd type="none" w="med" len="med"/>
            <a:tailEnd type="arrow"/>
          </a:ln>
          <a:effectLst/>
        </p:spPr>
      </p:cxnSp>
      <p:graphicFrame>
        <p:nvGraphicFramePr>
          <p:cNvPr id="75" name="Object 74"/>
          <p:cNvGraphicFramePr>
            <a:graphicFrameLocks noChangeAspect="1"/>
          </p:cNvGraphicFramePr>
          <p:nvPr>
            <p:extLst>
              <p:ext uri="{D42A27DB-BD31-4B8C-83A1-F6EECF244321}">
                <p14:modId xmlns:p14="http://schemas.microsoft.com/office/powerpoint/2010/main" val="1002191588"/>
              </p:ext>
            </p:extLst>
          </p:nvPr>
        </p:nvGraphicFramePr>
        <p:xfrm>
          <a:off x="5407031" y="2979428"/>
          <a:ext cx="593320" cy="368101"/>
        </p:xfrm>
        <a:graphic>
          <a:graphicData uri="http://schemas.openxmlformats.org/presentationml/2006/ole">
            <mc:AlternateContent xmlns:mc="http://schemas.openxmlformats.org/markup-compatibility/2006">
              <mc:Choice xmlns:v="urn:schemas-microsoft-com:vml" Requires="v">
                <p:oleObj spid="_x0000_s41033" name="Visio" r:id="rId14" imgW="1857434" imgH="1152630" progId="Visio.Drawing.15">
                  <p:embed/>
                </p:oleObj>
              </mc:Choice>
              <mc:Fallback>
                <p:oleObj name="Visio" r:id="rId14" imgW="1857434" imgH="1152630" progId="Visio.Drawing.1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7031" y="2979428"/>
                        <a:ext cx="593320" cy="368101"/>
                      </a:xfrm>
                      <a:prstGeom prst="rect">
                        <a:avLst/>
                      </a:prstGeom>
                      <a:noFill/>
                      <a:ln>
                        <a:noFill/>
                      </a:ln>
                    </p:spPr>
                  </p:pic>
                </p:oleObj>
              </mc:Fallback>
            </mc:AlternateContent>
          </a:graphicData>
        </a:graphic>
      </p:graphicFrame>
      <p:sp>
        <p:nvSpPr>
          <p:cNvPr id="76" name="TextBox 75"/>
          <p:cNvSpPr txBox="1"/>
          <p:nvPr/>
        </p:nvSpPr>
        <p:spPr>
          <a:xfrm>
            <a:off x="5330233" y="3268515"/>
            <a:ext cx="1079299" cy="369332"/>
          </a:xfrm>
          <a:prstGeom prst="rect">
            <a:avLst/>
          </a:prstGeom>
          <a:noFill/>
        </p:spPr>
        <p:txBody>
          <a:bodyPr wrap="square" rtlCol="0">
            <a:spAutoFit/>
          </a:bodyPr>
          <a:lstStyle/>
          <a:p>
            <a:r>
              <a:rPr lang="en-US" sz="1800" dirty="0" err="1" smtClean="0">
                <a:solidFill>
                  <a:schemeClr val="tx1"/>
                </a:solidFill>
              </a:rPr>
              <a:t>MyBSS</a:t>
            </a:r>
            <a:endParaRPr lang="en-US" sz="1800" dirty="0">
              <a:solidFill>
                <a:schemeClr val="tx1"/>
              </a:solidFill>
            </a:endParaRPr>
          </a:p>
        </p:txBody>
      </p:sp>
      <p:cxnSp>
        <p:nvCxnSpPr>
          <p:cNvPr id="78" name="Straight Connector 77"/>
          <p:cNvCxnSpPr/>
          <p:nvPr/>
        </p:nvCxnSpPr>
        <p:spPr bwMode="auto">
          <a:xfrm>
            <a:off x="5342701" y="2983528"/>
            <a:ext cx="645196" cy="469653"/>
          </a:xfrm>
          <a:prstGeom prst="line">
            <a:avLst/>
          </a:prstGeom>
          <a:solidFill>
            <a:srgbClr val="00B8FF"/>
          </a:solidFill>
          <a:ln w="38100" cap="flat" cmpd="sng" algn="ctr">
            <a:solidFill>
              <a:srgbClr val="FF0000"/>
            </a:solidFill>
            <a:prstDash val="solid"/>
            <a:round/>
            <a:headEnd type="none" w="med" len="med"/>
            <a:tailEnd type="none" w="med" len="med"/>
          </a:ln>
          <a:effectLst/>
        </p:spPr>
      </p:cxnSp>
      <p:cxnSp>
        <p:nvCxnSpPr>
          <p:cNvPr id="79" name="Straight Connector 78"/>
          <p:cNvCxnSpPr/>
          <p:nvPr/>
        </p:nvCxnSpPr>
        <p:spPr bwMode="auto">
          <a:xfrm flipV="1">
            <a:off x="5342701" y="2974606"/>
            <a:ext cx="603925" cy="464681"/>
          </a:xfrm>
          <a:prstGeom prst="line">
            <a:avLst/>
          </a:prstGeom>
          <a:solidFill>
            <a:srgbClr val="00B8FF"/>
          </a:solidFill>
          <a:ln w="38100" cap="flat" cmpd="sng" algn="ctr">
            <a:solidFill>
              <a:srgbClr val="FF0000"/>
            </a:solidFill>
            <a:prstDash val="solid"/>
            <a:round/>
            <a:headEnd type="none" w="med" len="med"/>
            <a:tailEnd type="none" w="med" len="med"/>
          </a:ln>
          <a:effectLst/>
        </p:spPr>
      </p:cxnSp>
      <p:graphicFrame>
        <p:nvGraphicFramePr>
          <p:cNvPr id="87" name="Object 86"/>
          <p:cNvGraphicFramePr>
            <a:graphicFrameLocks noChangeAspect="1"/>
          </p:cNvGraphicFramePr>
          <p:nvPr>
            <p:extLst>
              <p:ext uri="{D42A27DB-BD31-4B8C-83A1-F6EECF244321}">
                <p14:modId xmlns:p14="http://schemas.microsoft.com/office/powerpoint/2010/main" val="911023486"/>
              </p:ext>
            </p:extLst>
          </p:nvPr>
        </p:nvGraphicFramePr>
        <p:xfrm>
          <a:off x="6837072" y="4451516"/>
          <a:ext cx="230064" cy="586055"/>
        </p:xfrm>
        <a:graphic>
          <a:graphicData uri="http://schemas.openxmlformats.org/presentationml/2006/ole">
            <mc:AlternateContent xmlns:mc="http://schemas.openxmlformats.org/markup-compatibility/2006">
              <mc:Choice xmlns:v="urn:schemas-microsoft-com:vml" Requires="v">
                <p:oleObj spid="_x0000_s41034" name="Visio" r:id="rId15" imgW="780954" imgH="2009880" progId="Visio.Drawing.15">
                  <p:embed/>
                </p:oleObj>
              </mc:Choice>
              <mc:Fallback>
                <p:oleObj name="Visio" r:id="rId15" imgW="780954" imgH="2009880"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7072" y="4451516"/>
                        <a:ext cx="230064" cy="586055"/>
                      </a:xfrm>
                      <a:prstGeom prst="rect">
                        <a:avLst/>
                      </a:prstGeom>
                      <a:noFill/>
                      <a:ln>
                        <a:noFill/>
                      </a:ln>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4009195353"/>
              </p:ext>
            </p:extLst>
          </p:nvPr>
        </p:nvGraphicFramePr>
        <p:xfrm>
          <a:off x="7813097" y="5033848"/>
          <a:ext cx="442904" cy="428058"/>
        </p:xfrm>
        <a:graphic>
          <a:graphicData uri="http://schemas.openxmlformats.org/presentationml/2006/ole">
            <mc:AlternateContent xmlns:mc="http://schemas.openxmlformats.org/markup-compatibility/2006">
              <mc:Choice xmlns:v="urn:schemas-microsoft-com:vml" Requires="v">
                <p:oleObj spid="_x0000_s41035" name="Visio" r:id="rId16" imgW="1857434" imgH="1809810" progId="Visio.Drawing.15">
                  <p:embed/>
                </p:oleObj>
              </mc:Choice>
              <mc:Fallback>
                <p:oleObj name="Visio" r:id="rId16" imgW="1857434" imgH="180981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3097" y="5033848"/>
                        <a:ext cx="442904" cy="428058"/>
                      </a:xfrm>
                      <a:prstGeom prst="rect">
                        <a:avLst/>
                      </a:prstGeom>
                      <a:noFill/>
                      <a:ln>
                        <a:noFill/>
                      </a:ln>
                    </p:spPr>
                  </p:pic>
                </p:oleObj>
              </mc:Fallback>
            </mc:AlternateContent>
          </a:graphicData>
        </a:graphic>
      </p:graphicFrame>
      <p:graphicFrame>
        <p:nvGraphicFramePr>
          <p:cNvPr id="89" name="Object 88"/>
          <p:cNvGraphicFramePr>
            <a:graphicFrameLocks noChangeAspect="1"/>
          </p:cNvGraphicFramePr>
          <p:nvPr>
            <p:extLst>
              <p:ext uri="{D42A27DB-BD31-4B8C-83A1-F6EECF244321}">
                <p14:modId xmlns:p14="http://schemas.microsoft.com/office/powerpoint/2010/main" val="3960917548"/>
              </p:ext>
            </p:extLst>
          </p:nvPr>
        </p:nvGraphicFramePr>
        <p:xfrm>
          <a:off x="5406645" y="4340237"/>
          <a:ext cx="593837" cy="368674"/>
        </p:xfrm>
        <a:graphic>
          <a:graphicData uri="http://schemas.openxmlformats.org/presentationml/2006/ole">
            <mc:AlternateContent xmlns:mc="http://schemas.openxmlformats.org/markup-compatibility/2006">
              <mc:Choice xmlns:v="urn:schemas-microsoft-com:vml" Requires="v">
                <p:oleObj spid="_x0000_s41036" name="Visio" r:id="rId17" imgW="1857434" imgH="1152630" progId="Visio.Drawing.15">
                  <p:embed/>
                </p:oleObj>
              </mc:Choice>
              <mc:Fallback>
                <p:oleObj name="Visio" r:id="rId17" imgW="1857434" imgH="1152630" progId="Visio.Drawing.1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6645" y="4340237"/>
                        <a:ext cx="593837" cy="368674"/>
                      </a:xfrm>
                      <a:prstGeom prst="rect">
                        <a:avLst/>
                      </a:prstGeom>
                      <a:noFill/>
                      <a:ln>
                        <a:noFill/>
                      </a:ln>
                    </p:spPr>
                  </p:pic>
                </p:oleObj>
              </mc:Fallback>
            </mc:AlternateContent>
          </a:graphicData>
        </a:graphic>
      </p:graphicFrame>
      <p:sp>
        <p:nvSpPr>
          <p:cNvPr id="90" name="TextBox 89"/>
          <p:cNvSpPr txBox="1"/>
          <p:nvPr/>
        </p:nvSpPr>
        <p:spPr>
          <a:xfrm>
            <a:off x="5929713" y="4318341"/>
            <a:ext cx="1197033" cy="369332"/>
          </a:xfrm>
          <a:prstGeom prst="rect">
            <a:avLst/>
          </a:prstGeom>
          <a:noFill/>
        </p:spPr>
        <p:txBody>
          <a:bodyPr wrap="square" rtlCol="0">
            <a:spAutoFit/>
          </a:bodyPr>
          <a:lstStyle/>
          <a:p>
            <a:r>
              <a:rPr lang="en-US" sz="1800" dirty="0" smtClean="0">
                <a:solidFill>
                  <a:schemeClr val="tx1"/>
                </a:solidFill>
              </a:rPr>
              <a:t>HE STA</a:t>
            </a:r>
            <a:endParaRPr lang="en-US" sz="1800" dirty="0">
              <a:solidFill>
                <a:schemeClr val="tx1"/>
              </a:solidFill>
            </a:endParaRPr>
          </a:p>
        </p:txBody>
      </p:sp>
      <p:sp>
        <p:nvSpPr>
          <p:cNvPr id="91" name="TextBox 90"/>
          <p:cNvSpPr txBox="1"/>
          <p:nvPr/>
        </p:nvSpPr>
        <p:spPr>
          <a:xfrm>
            <a:off x="7205041" y="4549260"/>
            <a:ext cx="1421476" cy="369332"/>
          </a:xfrm>
          <a:prstGeom prst="rect">
            <a:avLst/>
          </a:prstGeom>
          <a:noFill/>
        </p:spPr>
        <p:txBody>
          <a:bodyPr wrap="square" rtlCol="0">
            <a:spAutoFit/>
          </a:bodyPr>
          <a:lstStyle/>
          <a:p>
            <a:r>
              <a:rPr lang="en-US" sz="1800" dirty="0" smtClean="0">
                <a:solidFill>
                  <a:schemeClr val="tx1"/>
                </a:solidFill>
              </a:rPr>
              <a:t>Legacy STA</a:t>
            </a:r>
            <a:endParaRPr lang="en-US" sz="1800" dirty="0">
              <a:solidFill>
                <a:schemeClr val="tx1"/>
              </a:solidFill>
            </a:endParaRPr>
          </a:p>
        </p:txBody>
      </p:sp>
      <p:sp>
        <p:nvSpPr>
          <p:cNvPr id="92" name="TextBox 91"/>
          <p:cNvSpPr txBox="1"/>
          <p:nvPr/>
        </p:nvSpPr>
        <p:spPr>
          <a:xfrm>
            <a:off x="7770061" y="5449347"/>
            <a:ext cx="835458" cy="369332"/>
          </a:xfrm>
          <a:prstGeom prst="rect">
            <a:avLst/>
          </a:prstGeom>
          <a:noFill/>
        </p:spPr>
        <p:txBody>
          <a:bodyPr wrap="square" rtlCol="0">
            <a:spAutoFit/>
          </a:bodyPr>
          <a:lstStyle/>
          <a:p>
            <a:r>
              <a:rPr lang="en-US" sz="1800" dirty="0" smtClean="0">
                <a:solidFill>
                  <a:schemeClr val="tx1"/>
                </a:solidFill>
              </a:rPr>
              <a:t>OBSS</a:t>
            </a:r>
            <a:endParaRPr lang="en-US" sz="1800" dirty="0">
              <a:solidFill>
                <a:schemeClr val="tx1"/>
              </a:solidFill>
            </a:endParaRPr>
          </a:p>
        </p:txBody>
      </p:sp>
      <p:graphicFrame>
        <p:nvGraphicFramePr>
          <p:cNvPr id="93" name="Object 92"/>
          <p:cNvGraphicFramePr>
            <a:graphicFrameLocks noChangeAspect="1"/>
          </p:cNvGraphicFramePr>
          <p:nvPr>
            <p:extLst>
              <p:ext uri="{D42A27DB-BD31-4B8C-83A1-F6EECF244321}">
                <p14:modId xmlns:p14="http://schemas.microsoft.com/office/powerpoint/2010/main" val="1845267919"/>
              </p:ext>
            </p:extLst>
          </p:nvPr>
        </p:nvGraphicFramePr>
        <p:xfrm>
          <a:off x="5334211" y="5399080"/>
          <a:ext cx="593320" cy="368101"/>
        </p:xfrm>
        <a:graphic>
          <a:graphicData uri="http://schemas.openxmlformats.org/presentationml/2006/ole">
            <mc:AlternateContent xmlns:mc="http://schemas.openxmlformats.org/markup-compatibility/2006">
              <mc:Choice xmlns:v="urn:schemas-microsoft-com:vml" Requires="v">
                <p:oleObj spid="_x0000_s41037" name="Visio" r:id="rId18" imgW="1857434" imgH="1152630" progId="Visio.Drawing.15">
                  <p:embed/>
                </p:oleObj>
              </mc:Choice>
              <mc:Fallback>
                <p:oleObj name="Visio" r:id="rId18" imgW="1857434" imgH="1152630" progId="Visio.Drawing.1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211" y="5399080"/>
                        <a:ext cx="593320" cy="368101"/>
                      </a:xfrm>
                      <a:prstGeom prst="rect">
                        <a:avLst/>
                      </a:prstGeom>
                      <a:noFill/>
                      <a:ln>
                        <a:noFill/>
                      </a:ln>
                    </p:spPr>
                  </p:pic>
                </p:oleObj>
              </mc:Fallback>
            </mc:AlternateContent>
          </a:graphicData>
        </a:graphic>
      </p:graphicFrame>
      <p:sp>
        <p:nvSpPr>
          <p:cNvPr id="94" name="TextBox 93"/>
          <p:cNvSpPr txBox="1"/>
          <p:nvPr/>
        </p:nvSpPr>
        <p:spPr>
          <a:xfrm>
            <a:off x="5958421" y="5440409"/>
            <a:ext cx="1079299" cy="369332"/>
          </a:xfrm>
          <a:prstGeom prst="rect">
            <a:avLst/>
          </a:prstGeom>
          <a:noFill/>
        </p:spPr>
        <p:txBody>
          <a:bodyPr wrap="square" rtlCol="0">
            <a:spAutoFit/>
          </a:bodyPr>
          <a:lstStyle/>
          <a:p>
            <a:r>
              <a:rPr lang="en-US" sz="1800" dirty="0" err="1" smtClean="0">
                <a:solidFill>
                  <a:schemeClr val="tx1"/>
                </a:solidFill>
              </a:rPr>
              <a:t>MyBSS</a:t>
            </a:r>
            <a:endParaRPr lang="en-US" sz="1800" dirty="0">
              <a:solidFill>
                <a:schemeClr val="tx1"/>
              </a:solidFill>
            </a:endParaRPr>
          </a:p>
        </p:txBody>
      </p:sp>
      <p:cxnSp>
        <p:nvCxnSpPr>
          <p:cNvPr id="101" name="Straight Arrow Connector 100"/>
          <p:cNvCxnSpPr/>
          <p:nvPr/>
        </p:nvCxnSpPr>
        <p:spPr bwMode="auto">
          <a:xfrm flipH="1">
            <a:off x="4641035" y="5253847"/>
            <a:ext cx="3104448" cy="0"/>
          </a:xfrm>
          <a:prstGeom prst="straightConnector1">
            <a:avLst/>
          </a:prstGeom>
          <a:solidFill>
            <a:srgbClr val="00B8FF"/>
          </a:solidFill>
          <a:ln w="38100" cap="flat" cmpd="sng" algn="ctr">
            <a:solidFill>
              <a:srgbClr val="00B050"/>
            </a:solidFill>
            <a:prstDash val="solid"/>
            <a:round/>
            <a:headEnd type="none" w="med" len="med"/>
            <a:tailEnd type="arrow"/>
          </a:ln>
          <a:effectLst/>
        </p:spPr>
      </p:cxnSp>
      <p:sp>
        <p:nvSpPr>
          <p:cNvPr id="106" name="TextBox 105"/>
          <p:cNvSpPr txBox="1"/>
          <p:nvPr/>
        </p:nvSpPr>
        <p:spPr>
          <a:xfrm>
            <a:off x="1679172" y="6162779"/>
            <a:ext cx="7464828" cy="307777"/>
          </a:xfrm>
          <a:prstGeom prst="rect">
            <a:avLst/>
          </a:prstGeom>
          <a:noFill/>
        </p:spPr>
        <p:txBody>
          <a:bodyPr wrap="square" rtlCol="0">
            <a:spAutoFit/>
          </a:bodyPr>
          <a:lstStyle/>
          <a:p>
            <a:pPr algn="ctr"/>
            <a:r>
              <a:rPr lang="en-US" sz="1400" dirty="0" smtClean="0">
                <a:solidFill>
                  <a:schemeClr val="bg2">
                    <a:lumMod val="75000"/>
                  </a:schemeClr>
                </a:solidFill>
              </a:rPr>
              <a:t>Possible table columns:  BSS, HE/Legacy, Last RSSI, EMWA RSSI, PLE est., last successful MCS</a:t>
            </a:r>
            <a:endParaRPr lang="en-US" sz="1400" dirty="0">
              <a:solidFill>
                <a:schemeClr val="bg2">
                  <a:lumMod val="75000"/>
                </a:schemeClr>
              </a:solidFill>
            </a:endParaRPr>
          </a:p>
        </p:txBody>
      </p:sp>
    </p:spTree>
    <p:extLst>
      <p:ext uri="{BB962C8B-B14F-4D97-AF65-F5344CB8AC3E}">
        <p14:creationId xmlns:p14="http://schemas.microsoft.com/office/powerpoint/2010/main" val="181566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anim calcmode="lin" valueType="num">
                                      <p:cBhvr>
                                        <p:cTn id="48" dur="1000" fill="hold"/>
                                        <p:tgtEl>
                                          <p:spTgt spid="61"/>
                                        </p:tgtEl>
                                        <p:attrNameLst>
                                          <p:attrName>ppt_x</p:attrName>
                                        </p:attrNameLst>
                                      </p:cBhvr>
                                      <p:tavLst>
                                        <p:tav tm="0">
                                          <p:val>
                                            <p:strVal val="#ppt_x"/>
                                          </p:val>
                                        </p:tav>
                                        <p:tav tm="100000">
                                          <p:val>
                                            <p:strVal val="#ppt_x"/>
                                          </p:val>
                                        </p:tav>
                                      </p:tavLst>
                                    </p:anim>
                                    <p:anim calcmode="lin" valueType="num">
                                      <p:cBhvr>
                                        <p:cTn id="49" dur="10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1000"/>
                                        <p:tgtEl>
                                          <p:spTgt spid="62"/>
                                        </p:tgtEl>
                                      </p:cBhvr>
                                    </p:animEffect>
                                    <p:anim calcmode="lin" valueType="num">
                                      <p:cBhvr>
                                        <p:cTn id="53" dur="1000" fill="hold"/>
                                        <p:tgtEl>
                                          <p:spTgt spid="62"/>
                                        </p:tgtEl>
                                        <p:attrNameLst>
                                          <p:attrName>ppt_x</p:attrName>
                                        </p:attrNameLst>
                                      </p:cBhvr>
                                      <p:tavLst>
                                        <p:tav tm="0">
                                          <p:val>
                                            <p:strVal val="#ppt_x"/>
                                          </p:val>
                                        </p:tav>
                                        <p:tav tm="100000">
                                          <p:val>
                                            <p:strVal val="#ppt_x"/>
                                          </p:val>
                                        </p:tav>
                                      </p:tavLst>
                                    </p:anim>
                                    <p:anim calcmode="lin" valueType="num">
                                      <p:cBhvr>
                                        <p:cTn id="54" dur="1000" fill="hold"/>
                                        <p:tgtEl>
                                          <p:spTgt spid="6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1000"/>
                                        <p:tgtEl>
                                          <p:spTgt spid="65"/>
                                        </p:tgtEl>
                                      </p:cBhvr>
                                    </p:animEffect>
                                    <p:anim calcmode="lin" valueType="num">
                                      <p:cBhvr>
                                        <p:cTn id="73" dur="1000" fill="hold"/>
                                        <p:tgtEl>
                                          <p:spTgt spid="65"/>
                                        </p:tgtEl>
                                        <p:attrNameLst>
                                          <p:attrName>ppt_x</p:attrName>
                                        </p:attrNameLst>
                                      </p:cBhvr>
                                      <p:tavLst>
                                        <p:tav tm="0">
                                          <p:val>
                                            <p:strVal val="#ppt_x"/>
                                          </p:val>
                                        </p:tav>
                                        <p:tav tm="100000">
                                          <p:val>
                                            <p:strVal val="#ppt_x"/>
                                          </p:val>
                                        </p:tav>
                                      </p:tavLst>
                                    </p:anim>
                                    <p:anim calcmode="lin" valueType="num">
                                      <p:cBhvr>
                                        <p:cTn id="74" dur="1000" fill="hold"/>
                                        <p:tgtEl>
                                          <p:spTgt spid="6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1000"/>
                                        <p:tgtEl>
                                          <p:spTgt spid="66"/>
                                        </p:tgtEl>
                                      </p:cBhvr>
                                    </p:animEffect>
                                    <p:anim calcmode="lin" valueType="num">
                                      <p:cBhvr>
                                        <p:cTn id="78" dur="1000" fill="hold"/>
                                        <p:tgtEl>
                                          <p:spTgt spid="66"/>
                                        </p:tgtEl>
                                        <p:attrNameLst>
                                          <p:attrName>ppt_x</p:attrName>
                                        </p:attrNameLst>
                                      </p:cBhvr>
                                      <p:tavLst>
                                        <p:tav tm="0">
                                          <p:val>
                                            <p:strVal val="#ppt_x"/>
                                          </p:val>
                                        </p:tav>
                                        <p:tav tm="100000">
                                          <p:val>
                                            <p:strVal val="#ppt_x"/>
                                          </p:val>
                                        </p:tav>
                                      </p:tavLst>
                                    </p:anim>
                                    <p:anim calcmode="lin" valueType="num">
                                      <p:cBhvr>
                                        <p:cTn id="79" dur="1000" fill="hold"/>
                                        <p:tgtEl>
                                          <p:spTgt spid="66"/>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1000"/>
                                        <p:tgtEl>
                                          <p:spTgt spid="68"/>
                                        </p:tgtEl>
                                      </p:cBhvr>
                                    </p:animEffect>
                                    <p:anim calcmode="lin" valueType="num">
                                      <p:cBhvr>
                                        <p:cTn id="83" dur="1000" fill="hold"/>
                                        <p:tgtEl>
                                          <p:spTgt spid="68"/>
                                        </p:tgtEl>
                                        <p:attrNameLst>
                                          <p:attrName>ppt_x</p:attrName>
                                        </p:attrNameLst>
                                      </p:cBhvr>
                                      <p:tavLst>
                                        <p:tav tm="0">
                                          <p:val>
                                            <p:strVal val="#ppt_x"/>
                                          </p:val>
                                        </p:tav>
                                        <p:tav tm="100000">
                                          <p:val>
                                            <p:strVal val="#ppt_x"/>
                                          </p:val>
                                        </p:tav>
                                      </p:tavLst>
                                    </p:anim>
                                    <p:anim calcmode="lin" valueType="num">
                                      <p:cBhvr>
                                        <p:cTn id="84" dur="1000" fill="hold"/>
                                        <p:tgtEl>
                                          <p:spTgt spid="68"/>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88"/>
                                        </p:tgtEl>
                                        <p:attrNameLst>
                                          <p:attrName>style.visibility</p:attrName>
                                        </p:attrNameLst>
                                      </p:cBhvr>
                                      <p:to>
                                        <p:strVal val="visible"/>
                                      </p:to>
                                    </p:set>
                                    <p:animEffect transition="in" filter="fade">
                                      <p:cBhvr>
                                        <p:cTn id="92" dur="1000"/>
                                        <p:tgtEl>
                                          <p:spTgt spid="88"/>
                                        </p:tgtEl>
                                      </p:cBhvr>
                                    </p:animEffect>
                                    <p:anim calcmode="lin" valueType="num">
                                      <p:cBhvr>
                                        <p:cTn id="93" dur="1000" fill="hold"/>
                                        <p:tgtEl>
                                          <p:spTgt spid="88"/>
                                        </p:tgtEl>
                                        <p:attrNameLst>
                                          <p:attrName>ppt_x</p:attrName>
                                        </p:attrNameLst>
                                      </p:cBhvr>
                                      <p:tavLst>
                                        <p:tav tm="0">
                                          <p:val>
                                            <p:strVal val="#ppt_x"/>
                                          </p:val>
                                        </p:tav>
                                        <p:tav tm="100000">
                                          <p:val>
                                            <p:strVal val="#ppt_x"/>
                                          </p:val>
                                        </p:tav>
                                      </p:tavLst>
                                    </p:anim>
                                    <p:anim calcmode="lin" valueType="num">
                                      <p:cBhvr>
                                        <p:cTn id="94" dur="1000" fill="hold"/>
                                        <p:tgtEl>
                                          <p:spTgt spid="88"/>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1000"/>
                                        <p:tgtEl>
                                          <p:spTgt spid="89"/>
                                        </p:tgtEl>
                                      </p:cBhvr>
                                    </p:animEffect>
                                    <p:anim calcmode="lin" valueType="num">
                                      <p:cBhvr>
                                        <p:cTn id="98" dur="1000" fill="hold"/>
                                        <p:tgtEl>
                                          <p:spTgt spid="89"/>
                                        </p:tgtEl>
                                        <p:attrNameLst>
                                          <p:attrName>ppt_x</p:attrName>
                                        </p:attrNameLst>
                                      </p:cBhvr>
                                      <p:tavLst>
                                        <p:tav tm="0">
                                          <p:val>
                                            <p:strVal val="#ppt_x"/>
                                          </p:val>
                                        </p:tav>
                                        <p:tav tm="100000">
                                          <p:val>
                                            <p:strVal val="#ppt_x"/>
                                          </p:val>
                                        </p:tav>
                                      </p:tavLst>
                                    </p:anim>
                                    <p:anim calcmode="lin" valueType="num">
                                      <p:cBhvr>
                                        <p:cTn id="99" dur="1000" fill="hold"/>
                                        <p:tgtEl>
                                          <p:spTgt spid="8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1000"/>
                                        <p:tgtEl>
                                          <p:spTgt spid="90"/>
                                        </p:tgtEl>
                                      </p:cBhvr>
                                    </p:animEffect>
                                    <p:anim calcmode="lin" valueType="num">
                                      <p:cBhvr>
                                        <p:cTn id="103" dur="1000" fill="hold"/>
                                        <p:tgtEl>
                                          <p:spTgt spid="90"/>
                                        </p:tgtEl>
                                        <p:attrNameLst>
                                          <p:attrName>ppt_x</p:attrName>
                                        </p:attrNameLst>
                                      </p:cBhvr>
                                      <p:tavLst>
                                        <p:tav tm="0">
                                          <p:val>
                                            <p:strVal val="#ppt_x"/>
                                          </p:val>
                                        </p:tav>
                                        <p:tav tm="100000">
                                          <p:val>
                                            <p:strVal val="#ppt_x"/>
                                          </p:val>
                                        </p:tav>
                                      </p:tavLst>
                                    </p:anim>
                                    <p:anim calcmode="lin" valueType="num">
                                      <p:cBhvr>
                                        <p:cTn id="104" dur="1000" fill="hold"/>
                                        <p:tgtEl>
                                          <p:spTgt spid="9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92"/>
                                        </p:tgtEl>
                                        <p:attrNameLst>
                                          <p:attrName>style.visibility</p:attrName>
                                        </p:attrNameLst>
                                      </p:cBhvr>
                                      <p:to>
                                        <p:strVal val="visible"/>
                                      </p:to>
                                    </p:set>
                                    <p:animEffect transition="in" filter="fade">
                                      <p:cBhvr>
                                        <p:cTn id="112" dur="1000"/>
                                        <p:tgtEl>
                                          <p:spTgt spid="92"/>
                                        </p:tgtEl>
                                      </p:cBhvr>
                                    </p:animEffect>
                                    <p:anim calcmode="lin" valueType="num">
                                      <p:cBhvr>
                                        <p:cTn id="113" dur="1000" fill="hold"/>
                                        <p:tgtEl>
                                          <p:spTgt spid="92"/>
                                        </p:tgtEl>
                                        <p:attrNameLst>
                                          <p:attrName>ppt_x</p:attrName>
                                        </p:attrNameLst>
                                      </p:cBhvr>
                                      <p:tavLst>
                                        <p:tav tm="0">
                                          <p:val>
                                            <p:strVal val="#ppt_x"/>
                                          </p:val>
                                        </p:tav>
                                        <p:tav tm="100000">
                                          <p:val>
                                            <p:strVal val="#ppt_x"/>
                                          </p:val>
                                        </p:tav>
                                      </p:tavLst>
                                    </p:anim>
                                    <p:anim calcmode="lin" valueType="num">
                                      <p:cBhvr>
                                        <p:cTn id="114" dur="1000" fill="hold"/>
                                        <p:tgtEl>
                                          <p:spTgt spid="92"/>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93"/>
                                        </p:tgtEl>
                                        <p:attrNameLst>
                                          <p:attrName>style.visibility</p:attrName>
                                        </p:attrNameLst>
                                      </p:cBhvr>
                                      <p:to>
                                        <p:strVal val="visible"/>
                                      </p:to>
                                    </p:set>
                                    <p:animEffect transition="in" filter="fade">
                                      <p:cBhvr>
                                        <p:cTn id="117" dur="1000"/>
                                        <p:tgtEl>
                                          <p:spTgt spid="93"/>
                                        </p:tgtEl>
                                      </p:cBhvr>
                                    </p:animEffect>
                                    <p:anim calcmode="lin" valueType="num">
                                      <p:cBhvr>
                                        <p:cTn id="118" dur="1000" fill="hold"/>
                                        <p:tgtEl>
                                          <p:spTgt spid="93"/>
                                        </p:tgtEl>
                                        <p:attrNameLst>
                                          <p:attrName>ppt_x</p:attrName>
                                        </p:attrNameLst>
                                      </p:cBhvr>
                                      <p:tavLst>
                                        <p:tav tm="0">
                                          <p:val>
                                            <p:strVal val="#ppt_x"/>
                                          </p:val>
                                        </p:tav>
                                        <p:tav tm="100000">
                                          <p:val>
                                            <p:strVal val="#ppt_x"/>
                                          </p:val>
                                        </p:tav>
                                      </p:tavLst>
                                    </p:anim>
                                    <p:anim calcmode="lin" valueType="num">
                                      <p:cBhvr>
                                        <p:cTn id="119" dur="1000" fill="hold"/>
                                        <p:tgtEl>
                                          <p:spTgt spid="93"/>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94"/>
                                        </p:tgtEl>
                                        <p:attrNameLst>
                                          <p:attrName>style.visibility</p:attrName>
                                        </p:attrNameLst>
                                      </p:cBhvr>
                                      <p:to>
                                        <p:strVal val="visible"/>
                                      </p:to>
                                    </p:set>
                                    <p:animEffect transition="in" filter="fade">
                                      <p:cBhvr>
                                        <p:cTn id="122" dur="1000"/>
                                        <p:tgtEl>
                                          <p:spTgt spid="94"/>
                                        </p:tgtEl>
                                      </p:cBhvr>
                                    </p:animEffect>
                                    <p:anim calcmode="lin" valueType="num">
                                      <p:cBhvr>
                                        <p:cTn id="123" dur="1000" fill="hold"/>
                                        <p:tgtEl>
                                          <p:spTgt spid="94"/>
                                        </p:tgtEl>
                                        <p:attrNameLst>
                                          <p:attrName>ppt_x</p:attrName>
                                        </p:attrNameLst>
                                      </p:cBhvr>
                                      <p:tavLst>
                                        <p:tav tm="0">
                                          <p:val>
                                            <p:strVal val="#ppt_x"/>
                                          </p:val>
                                        </p:tav>
                                        <p:tav tm="100000">
                                          <p:val>
                                            <p:strVal val="#ppt_x"/>
                                          </p:val>
                                        </p:tav>
                                      </p:tavLst>
                                    </p:anim>
                                    <p:anim calcmode="lin" valueType="num">
                                      <p:cBhvr>
                                        <p:cTn id="124" dur="1000" fill="hold"/>
                                        <p:tgtEl>
                                          <p:spTgt spid="94"/>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1000" fill="hold"/>
                                        <p:tgtEl>
                                          <p:spTgt spid="101"/>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06"/>
                                        </p:tgtEl>
                                        <p:attrNameLst>
                                          <p:attrName>style.visibility</p:attrName>
                                        </p:attrNameLst>
                                      </p:cBhvr>
                                      <p:to>
                                        <p:strVal val="visible"/>
                                      </p:to>
                                    </p:set>
                                    <p:animEffect transition="in" filter="fade">
                                      <p:cBhvr>
                                        <p:cTn id="132" dur="1000"/>
                                        <p:tgtEl>
                                          <p:spTgt spid="106"/>
                                        </p:tgtEl>
                                      </p:cBhvr>
                                    </p:animEffect>
                                    <p:anim calcmode="lin" valueType="num">
                                      <p:cBhvr>
                                        <p:cTn id="133" dur="1000" fill="hold"/>
                                        <p:tgtEl>
                                          <p:spTgt spid="106"/>
                                        </p:tgtEl>
                                        <p:attrNameLst>
                                          <p:attrName>ppt_x</p:attrName>
                                        </p:attrNameLst>
                                      </p:cBhvr>
                                      <p:tavLst>
                                        <p:tav tm="0">
                                          <p:val>
                                            <p:strVal val="#ppt_x"/>
                                          </p:val>
                                        </p:tav>
                                        <p:tav tm="100000">
                                          <p:val>
                                            <p:strVal val="#ppt_x"/>
                                          </p:val>
                                        </p:tav>
                                      </p:tavLst>
                                    </p:anim>
                                    <p:anim calcmode="lin" valueType="num">
                                      <p:cBhvr>
                                        <p:cTn id="134"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P spid="37" grpId="0" animBg="1"/>
      <p:bldP spid="48" grpId="0"/>
      <p:bldP spid="64" grpId="0"/>
      <p:bldP spid="65" grpId="0"/>
      <p:bldP spid="90" grpId="0"/>
      <p:bldP spid="91" grpId="0"/>
      <p:bldP spid="92" grpId="0"/>
      <p:bldP spid="94" grpId="0"/>
      <p:bldP spid="1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 / Unknowns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How much efficiency hit does coloring suffer relative to RXS due to preamble processing?</a:t>
            </a:r>
          </a:p>
          <a:p>
            <a:pPr>
              <a:spcBef>
                <a:spcPts val="2000"/>
              </a:spcBef>
              <a:buFont typeface="Arial" panose="020B0604020202020204" pitchFamily="34" charset="0"/>
              <a:buChar char="•"/>
            </a:pPr>
            <a:r>
              <a:rPr lang="en-US" dirty="0" smtClean="0"/>
              <a:t>Could RXS be made to make “smart” payoff decisions by studying instantaneous NF?</a:t>
            </a:r>
          </a:p>
          <a:p>
            <a:pPr>
              <a:spcBef>
                <a:spcPts val="2000"/>
              </a:spcBef>
              <a:buFont typeface="Arial" panose="020B0604020202020204" pitchFamily="34" charset="0"/>
              <a:buChar char="•"/>
            </a:pPr>
            <a:r>
              <a:rPr lang="en-US" dirty="0" smtClean="0"/>
              <a:t>Can STA vendors be convinced to provide adaptive roaming algorithms that would permit higher downlink RXS thresholds?   </a:t>
            </a:r>
          </a:p>
          <a:p>
            <a:pPr lvl="1">
              <a:buFont typeface="Arial" panose="020B0604020202020204" pitchFamily="34" charset="0"/>
              <a:buChar char="•"/>
            </a:pPr>
            <a:r>
              <a:rPr lang="en-US" sz="2400" dirty="0" smtClean="0"/>
              <a:t>But even if they did, this does not solve for legacy</a:t>
            </a:r>
            <a:r>
              <a:rPr lang="en-US" sz="2400" dirty="0"/>
              <a:t> </a:t>
            </a:r>
            <a:r>
              <a:rPr lang="en-US" sz="2400" dirty="0" smtClean="0"/>
              <a:t>fairness!</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26</a:t>
            </a:fld>
            <a:endParaRPr lang="en-GB"/>
          </a:p>
        </p:txBody>
      </p:sp>
    </p:spTree>
    <p:extLst>
      <p:ext uri="{BB962C8B-B14F-4D97-AF65-F5344CB8AC3E}">
        <p14:creationId xmlns:p14="http://schemas.microsoft.com/office/powerpoint/2010/main" val="2024336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727158"/>
            <a:ext cx="7772400" cy="3041817"/>
          </a:xfrm>
        </p:spPr>
        <p:txBody>
          <a:bodyPr/>
          <a:lstStyle/>
          <a:p>
            <a:r>
              <a:rPr lang="en-US" dirty="0">
                <a:solidFill>
                  <a:schemeClr val="tx1"/>
                </a:solidFill>
              </a:rPr>
              <a:t>PART </a:t>
            </a:r>
            <a:r>
              <a:rPr lang="en-US" dirty="0" smtClean="0">
                <a:solidFill>
                  <a:schemeClr val="tx1"/>
                </a:solidFill>
              </a:rPr>
              <a:t>3:</a:t>
            </a:r>
            <a:r>
              <a:rPr lang="en-US" dirty="0">
                <a:solidFill>
                  <a:schemeClr val="tx1"/>
                </a:solidFill>
              </a:rPr>
              <a:t/>
            </a:r>
            <a:br>
              <a:rPr lang="en-US" dirty="0">
                <a:solidFill>
                  <a:schemeClr val="tx1"/>
                </a:solidFill>
              </a:rPr>
            </a:br>
            <a:r>
              <a:rPr lang="en-US" dirty="0" smtClean="0">
                <a:solidFill>
                  <a:schemeClr val="tx1"/>
                </a:solidFill>
              </a:rPr>
              <a:t>re-engineering </a:t>
            </a:r>
            <a:r>
              <a:rPr lang="en-US" dirty="0" err="1" smtClean="0">
                <a:solidFill>
                  <a:schemeClr val="tx1"/>
                </a:solidFill>
              </a:rPr>
              <a:t>dsc</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27</a:t>
            </a:fld>
            <a:endParaRPr lang="en-GB"/>
          </a:p>
        </p:txBody>
      </p:sp>
    </p:spTree>
    <p:extLst>
      <p:ext uri="{BB962C8B-B14F-4D97-AF65-F5344CB8AC3E}">
        <p14:creationId xmlns:p14="http://schemas.microsoft.com/office/powerpoint/2010/main" val="1858165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595489"/>
          </a:xfrm>
        </p:spPr>
        <p:txBody>
          <a:bodyPr/>
          <a:lstStyle/>
          <a:p>
            <a:r>
              <a:rPr lang="en-US" dirty="0" smtClean="0"/>
              <a:t>Challenges with Current DSC Proposal</a:t>
            </a:r>
            <a:endParaRPr lang="en-US" dirty="0"/>
          </a:p>
        </p:txBody>
      </p:sp>
      <p:sp>
        <p:nvSpPr>
          <p:cNvPr id="3" name="Content Placeholder 2"/>
          <p:cNvSpPr>
            <a:spLocks noGrp="1"/>
          </p:cNvSpPr>
          <p:nvPr>
            <p:ph idx="1"/>
          </p:nvPr>
        </p:nvSpPr>
        <p:spPr>
          <a:xfrm>
            <a:off x="685800" y="1439333"/>
            <a:ext cx="8217568" cy="4655081"/>
          </a:xfrm>
        </p:spPr>
        <p:txBody>
          <a:bodyPr/>
          <a:lstStyle/>
          <a:p>
            <a:pPr>
              <a:buFont typeface="Arial" panose="020B0604020202020204" pitchFamily="34" charset="0"/>
              <a:buChar char="•"/>
            </a:pPr>
            <a:r>
              <a:rPr lang="en-US" sz="2000" u="sng" dirty="0" smtClean="0"/>
              <a:t>Bidirectional margin</a:t>
            </a:r>
            <a:r>
              <a:rPr lang="en-US" sz="2000" dirty="0" smtClean="0"/>
              <a:t>: Uplink </a:t>
            </a:r>
            <a:r>
              <a:rPr lang="en-US" sz="2000" dirty="0"/>
              <a:t>margin must equal downlink </a:t>
            </a:r>
            <a:r>
              <a:rPr lang="en-US" sz="2000" dirty="0" smtClean="0"/>
              <a:t>margin</a:t>
            </a:r>
          </a:p>
          <a:p>
            <a:pPr>
              <a:buFont typeface="Arial" panose="020B0604020202020204" pitchFamily="34" charset="0"/>
              <a:buChar char="•"/>
            </a:pPr>
            <a:r>
              <a:rPr lang="en-US" sz="2000" u="sng" dirty="0" smtClean="0"/>
              <a:t>How to choose margin</a:t>
            </a:r>
            <a:r>
              <a:rPr lang="en-US" sz="2000" dirty="0" smtClean="0"/>
              <a:t>: No algorithm proposals have been contributed.</a:t>
            </a:r>
            <a:endParaRPr lang="en-US" sz="2000" dirty="0">
              <a:solidFill>
                <a:srgbClr val="FF0000"/>
              </a:solidFill>
            </a:endParaRPr>
          </a:p>
          <a:p>
            <a:pPr>
              <a:buFont typeface="Arial" panose="020B0604020202020204" pitchFamily="34" charset="0"/>
              <a:buChar char="•"/>
            </a:pPr>
            <a:r>
              <a:rPr lang="en-US" sz="2000" u="sng" dirty="0" smtClean="0"/>
              <a:t>Designed for short range</a:t>
            </a:r>
            <a:r>
              <a:rPr lang="en-US" sz="2000" dirty="0" smtClean="0"/>
              <a:t>: High DSC uplink margin values negate the benefit by rapidly converging DSC-enabled cells to normal CCA </a:t>
            </a:r>
          </a:p>
          <a:p>
            <a:pPr lvl="1">
              <a:buFont typeface="Arial" panose="020B0604020202020204" pitchFamily="34" charset="0"/>
              <a:buChar char="•"/>
            </a:pPr>
            <a:r>
              <a:rPr lang="en-US" sz="1800" dirty="0" smtClean="0"/>
              <a:t>Most DSC contributions have generally used AP-advertised margins &gt;= 20 </a:t>
            </a:r>
            <a:r>
              <a:rPr lang="en-US" sz="1800" dirty="0" err="1" smtClean="0"/>
              <a:t>dB.</a:t>
            </a:r>
            <a:r>
              <a:rPr lang="en-US" sz="1800" dirty="0" smtClean="0"/>
              <a:t> </a:t>
            </a:r>
            <a:r>
              <a:rPr lang="en-US" sz="1800" dirty="0"/>
              <a:t> </a:t>
            </a:r>
            <a:r>
              <a:rPr lang="en-US" sz="1800" dirty="0" smtClean="0"/>
              <a:t>[8] [9] [10] [many others…]</a:t>
            </a:r>
          </a:p>
          <a:p>
            <a:pPr lvl="1">
              <a:buFont typeface="Arial" panose="020B0604020202020204" pitchFamily="34" charset="0"/>
              <a:buChar char="•"/>
            </a:pPr>
            <a:r>
              <a:rPr lang="en-US" sz="1800" dirty="0" smtClean="0"/>
              <a:t>However, this level of margin seriously impairs the potential effectiveness of </a:t>
            </a:r>
            <a:r>
              <a:rPr lang="en-US" sz="1800" dirty="0" smtClean="0">
                <a:solidFill>
                  <a:schemeClr val="tx1"/>
                </a:solidFill>
              </a:rPr>
              <a:t>the technique by converging to standard CCA-PD beyond 20 meters.</a:t>
            </a:r>
          </a:p>
          <a:p>
            <a:pPr lvl="1">
              <a:buFont typeface="Arial" panose="020B0604020202020204" pitchFamily="34" charset="0"/>
              <a:buChar char="•"/>
            </a:pPr>
            <a:r>
              <a:rPr lang="en-US" sz="1800" u="sng" dirty="0" smtClean="0">
                <a:solidFill>
                  <a:schemeClr val="tx1"/>
                </a:solidFill>
              </a:rPr>
              <a:t>Neither large margins nor advertising are required</a:t>
            </a:r>
            <a:r>
              <a:rPr lang="en-US" sz="1800" dirty="0" smtClean="0">
                <a:solidFill>
                  <a:schemeClr val="tx1"/>
                </a:solidFill>
              </a:rPr>
              <a:t>.  Much smaller adaptive values can achieve same goal, or even just 3dB margin with RTS/CTS.</a:t>
            </a:r>
          </a:p>
          <a:p>
            <a:pPr>
              <a:buFont typeface="Arial" panose="020B0604020202020204" pitchFamily="34" charset="0"/>
              <a:buChar char="•"/>
            </a:pPr>
            <a:r>
              <a:rPr lang="en-US" sz="2000" u="sng" dirty="0" smtClean="0">
                <a:solidFill>
                  <a:schemeClr val="tx1"/>
                </a:solidFill>
              </a:rPr>
              <a:t>Breaks roaming</a:t>
            </a:r>
            <a:r>
              <a:rPr lang="en-US" sz="2000" dirty="0" smtClean="0">
                <a:solidFill>
                  <a:schemeClr val="tx1"/>
                </a:solidFill>
              </a:rPr>
              <a:t>: High downlink margin breaks roaming if AP CCAT is set higher than mobile device roam thresholds. [2] </a:t>
            </a:r>
          </a:p>
          <a:p>
            <a:pPr lvl="1">
              <a:buFont typeface="Arial" panose="020B0604020202020204" pitchFamily="34" charset="0"/>
              <a:buChar char="•"/>
            </a:pPr>
            <a:r>
              <a:rPr lang="en-US" sz="1800" dirty="0" smtClean="0">
                <a:solidFill>
                  <a:schemeClr val="tx1"/>
                </a:solidFill>
              </a:rPr>
              <a:t>Most DSC </a:t>
            </a:r>
            <a:r>
              <a:rPr lang="en-US" sz="1800" dirty="0">
                <a:solidFill>
                  <a:schemeClr val="tx1"/>
                </a:solidFill>
              </a:rPr>
              <a:t>examples propose </a:t>
            </a:r>
            <a:r>
              <a:rPr lang="en-US" sz="1800" dirty="0" smtClean="0">
                <a:solidFill>
                  <a:schemeClr val="tx1"/>
                </a:solidFill>
              </a:rPr>
              <a:t>combined UL and Margin in -55 to -60 range.</a:t>
            </a:r>
            <a:endParaRPr lang="en-US" sz="1800" dirty="0">
              <a:solidFill>
                <a:schemeClr val="tx1"/>
              </a:solidFill>
            </a:endParaRPr>
          </a:p>
          <a:p>
            <a:pPr lvl="1">
              <a:buFont typeface="Arial" panose="020B0604020202020204" pitchFamily="34" charset="0"/>
              <a:buChar char="•"/>
            </a:pPr>
            <a:r>
              <a:rPr lang="en-US" sz="1800" dirty="0" smtClean="0">
                <a:solidFill>
                  <a:schemeClr val="tx1"/>
                </a:solidFill>
              </a:rPr>
              <a:t>However, combination of DSC Upper Limit and DSC Margin can </a:t>
            </a:r>
            <a:r>
              <a:rPr lang="en-US" sz="1800" dirty="0" smtClean="0"/>
              <a:t>never exceed -70 dBm plus a safety margin.  Some devices require lower values.</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28</a:t>
            </a:fld>
            <a:endParaRPr lang="en-GB"/>
          </a:p>
        </p:txBody>
      </p:sp>
    </p:spTree>
    <p:extLst>
      <p:ext uri="{BB962C8B-B14F-4D97-AF65-F5344CB8AC3E}">
        <p14:creationId xmlns:p14="http://schemas.microsoft.com/office/powerpoint/2010/main" val="377456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26" name="Rectangle 25"/>
          <p:cNvSpPr/>
          <p:nvPr/>
        </p:nvSpPr>
        <p:spPr bwMode="auto">
          <a:xfrm>
            <a:off x="274320" y="2990909"/>
            <a:ext cx="4358640" cy="376785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Title 1"/>
          <p:cNvSpPr>
            <a:spLocks noGrp="1"/>
          </p:cNvSpPr>
          <p:nvPr>
            <p:ph type="title"/>
          </p:nvPr>
        </p:nvSpPr>
        <p:spPr>
          <a:xfrm>
            <a:off x="76200" y="685801"/>
            <a:ext cx="9008785" cy="559578"/>
          </a:xfrm>
        </p:spPr>
        <p:txBody>
          <a:bodyPr/>
          <a:lstStyle/>
          <a:p>
            <a:r>
              <a:rPr lang="en-US" dirty="0" smtClean="0"/>
              <a:t>How Uplink Margins Actually Work</a:t>
            </a:r>
            <a:endParaRPr lang="en-US" dirty="0"/>
          </a:p>
        </p:txBody>
      </p:sp>
      <p:sp>
        <p:nvSpPr>
          <p:cNvPr id="3" name="Content Placeholder 2"/>
          <p:cNvSpPr>
            <a:spLocks noGrp="1"/>
          </p:cNvSpPr>
          <p:nvPr>
            <p:ph idx="1"/>
          </p:nvPr>
        </p:nvSpPr>
        <p:spPr>
          <a:xfrm>
            <a:off x="615548" y="1450516"/>
            <a:ext cx="8118918" cy="1046838"/>
          </a:xfrm>
        </p:spPr>
        <p:txBody>
          <a:bodyPr/>
          <a:lstStyle/>
          <a:p>
            <a:pPr>
              <a:buFont typeface="Arial" panose="020B0604020202020204" pitchFamily="34" charset="0"/>
              <a:buChar char="•"/>
            </a:pPr>
            <a:r>
              <a:rPr lang="en-US" sz="2000" dirty="0" smtClean="0"/>
              <a:t>Large downlink margin deducted from measured beacon RSSI converges to standard CCA-SD level at typical -65 dBm cell edge.</a:t>
            </a:r>
            <a:endParaRPr lang="en-US" sz="2000" dirty="0" smtClean="0">
              <a:solidFill>
                <a:srgbClr val="FF0000"/>
              </a:solidFill>
            </a:endParaRPr>
          </a:p>
          <a:p>
            <a:pPr>
              <a:buFont typeface="Arial" panose="020B0604020202020204" pitchFamily="34" charset="0"/>
              <a:buChar char="•"/>
            </a:pPr>
            <a:r>
              <a:rPr lang="en-US" sz="2000" dirty="0" smtClean="0">
                <a:solidFill>
                  <a:schemeClr val="tx1"/>
                </a:solidFill>
              </a:rPr>
              <a:t>This is just &lt;=20m - so what is the point of going to all the trouble?</a:t>
            </a:r>
          </a:p>
        </p:txBody>
      </p:sp>
      <p:sp>
        <p:nvSpPr>
          <p:cNvPr id="4" name="Date Placeholder 3"/>
          <p:cNvSpPr>
            <a:spLocks noGrp="1"/>
          </p:cNvSpPr>
          <p:nvPr>
            <p:ph type="dt" idx="10"/>
          </p:nvPr>
        </p:nvSpPr>
        <p:spPr/>
        <p:txBody>
          <a:bodyPr/>
          <a:lstStyle/>
          <a:p>
            <a:r>
              <a:rPr lang="en-US" smtClean="0"/>
              <a:t>September, 2015</a:t>
            </a:r>
            <a:endParaRPr lang="en-GB"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5" y="3367702"/>
            <a:ext cx="4114800" cy="290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7700" y="2809704"/>
            <a:ext cx="3611880" cy="338554"/>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Simplified Cell Model from 14/0779r2</a:t>
            </a:r>
            <a:endParaRPr lang="en-US" sz="1600" b="1" dirty="0">
              <a:solidFill>
                <a:schemeClr val="tx1"/>
              </a:solidFill>
            </a:endParaRPr>
          </a:p>
        </p:txBody>
      </p:sp>
      <p:sp>
        <p:nvSpPr>
          <p:cNvPr id="27" name="Rectangle 26"/>
          <p:cNvSpPr/>
          <p:nvPr/>
        </p:nvSpPr>
        <p:spPr>
          <a:xfrm>
            <a:off x="274320" y="6434637"/>
            <a:ext cx="4315042" cy="307777"/>
          </a:xfrm>
          <a:prstGeom prst="rect">
            <a:avLst/>
          </a:prstGeom>
        </p:spPr>
        <p:txBody>
          <a:bodyPr wrap="square">
            <a:spAutoFit/>
          </a:bodyPr>
          <a:lstStyle/>
          <a:p>
            <a:pPr algn="ctr"/>
            <a:r>
              <a:rPr lang="en-US" sz="1400" b="1" dirty="0" smtClean="0">
                <a:solidFill>
                  <a:srgbClr val="FF0000"/>
                </a:solidFill>
              </a:rPr>
              <a:t>Diagram </a:t>
            </a:r>
            <a:r>
              <a:rPr lang="en-US" sz="1400" b="1" dirty="0" smtClean="0">
                <a:solidFill>
                  <a:srgbClr val="FF0000"/>
                </a:solidFill>
              </a:rPr>
              <a:t>is for </a:t>
            </a:r>
            <a:r>
              <a:rPr lang="en-US" sz="1400" b="1" dirty="0" smtClean="0">
                <a:solidFill>
                  <a:srgbClr val="FF0000"/>
                </a:solidFill>
                <a:sym typeface="Wingdings" panose="05000000000000000000" pitchFamily="2" charset="2"/>
              </a:rPr>
              <a:t>variable margin </a:t>
            </a:r>
            <a:r>
              <a:rPr lang="en-US" sz="1400" b="1" u="sng" dirty="0" smtClean="0">
                <a:solidFill>
                  <a:srgbClr val="FF0000"/>
                </a:solidFill>
                <a:sym typeface="Wingdings" panose="05000000000000000000" pitchFamily="2" charset="2"/>
              </a:rPr>
              <a:t>not</a:t>
            </a:r>
            <a:r>
              <a:rPr lang="en-US" sz="1400" b="1" dirty="0" smtClean="0">
                <a:solidFill>
                  <a:srgbClr val="FF0000"/>
                </a:solidFill>
                <a:sym typeface="Wingdings" panose="05000000000000000000" pitchFamily="2" charset="2"/>
              </a:rPr>
              <a:t> static margin.</a:t>
            </a:r>
            <a:endParaRPr lang="en-US" sz="1400" b="1" dirty="0">
              <a:solidFill>
                <a:srgbClr val="FF0000"/>
              </a:solidFill>
            </a:endParaRPr>
          </a:p>
        </p:txBody>
      </p:sp>
      <p:sp>
        <p:nvSpPr>
          <p:cNvPr id="28" name="Rectangle 27"/>
          <p:cNvSpPr/>
          <p:nvPr/>
        </p:nvSpPr>
        <p:spPr bwMode="auto">
          <a:xfrm>
            <a:off x="4680625" y="2979733"/>
            <a:ext cx="4358640" cy="376785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66" y="3134661"/>
            <a:ext cx="3657600" cy="361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905665" y="5375158"/>
            <a:ext cx="1139450" cy="646331"/>
          </a:xfrm>
          <a:prstGeom prst="rect">
            <a:avLst/>
          </a:prstGeom>
          <a:noFill/>
          <a:ln>
            <a:noFill/>
          </a:ln>
        </p:spPr>
        <p:txBody>
          <a:bodyPr wrap="square" rtlCol="0">
            <a:spAutoFit/>
          </a:bodyPr>
          <a:lstStyle/>
          <a:p>
            <a:pPr algn="ctr"/>
            <a:r>
              <a:rPr lang="en-US" sz="1200" dirty="0" smtClean="0">
                <a:solidFill>
                  <a:schemeClr val="tx1"/>
                </a:solidFill>
              </a:rPr>
              <a:t>d = 80m</a:t>
            </a:r>
          </a:p>
          <a:p>
            <a:pPr algn="ctr"/>
            <a:r>
              <a:rPr lang="en-US" sz="1200" dirty="0" smtClean="0">
                <a:solidFill>
                  <a:schemeClr val="tx1"/>
                </a:solidFill>
              </a:rPr>
              <a:t>RSSI = -78</a:t>
            </a:r>
          </a:p>
          <a:p>
            <a:pPr algn="ctr"/>
            <a:r>
              <a:rPr lang="en-US" sz="1200" dirty="0" smtClean="0">
                <a:solidFill>
                  <a:schemeClr val="tx1"/>
                </a:solidFill>
              </a:rPr>
              <a:t>RXS = -98</a:t>
            </a:r>
            <a:endParaRPr lang="en-US" sz="1200" dirty="0">
              <a:solidFill>
                <a:schemeClr val="tx1"/>
              </a:solidFill>
            </a:endParaRPr>
          </a:p>
        </p:txBody>
      </p:sp>
      <p:cxnSp>
        <p:nvCxnSpPr>
          <p:cNvPr id="13" name="Straight Arrow Connector 12"/>
          <p:cNvCxnSpPr/>
          <p:nvPr/>
        </p:nvCxnSpPr>
        <p:spPr bwMode="auto">
          <a:xfrm>
            <a:off x="5261700" y="3882264"/>
            <a:ext cx="1115387" cy="857707"/>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6" name="TextBox 15"/>
          <p:cNvSpPr txBox="1"/>
          <p:nvPr/>
        </p:nvSpPr>
        <p:spPr>
          <a:xfrm>
            <a:off x="5798650" y="5375159"/>
            <a:ext cx="1139450" cy="646331"/>
          </a:xfrm>
          <a:prstGeom prst="rect">
            <a:avLst/>
          </a:prstGeom>
          <a:noFill/>
          <a:ln>
            <a:noFill/>
          </a:ln>
        </p:spPr>
        <p:txBody>
          <a:bodyPr wrap="square" rtlCol="0">
            <a:spAutoFit/>
          </a:bodyPr>
          <a:lstStyle/>
          <a:p>
            <a:pPr algn="ctr"/>
            <a:r>
              <a:rPr lang="en-US" sz="1200" dirty="0" smtClean="0">
                <a:solidFill>
                  <a:srgbClr val="FF00FF"/>
                </a:solidFill>
              </a:rPr>
              <a:t>d = 40m</a:t>
            </a:r>
          </a:p>
          <a:p>
            <a:pPr algn="ctr"/>
            <a:r>
              <a:rPr lang="en-US" sz="1200" dirty="0" smtClean="0">
                <a:solidFill>
                  <a:srgbClr val="FF00FF"/>
                </a:solidFill>
              </a:rPr>
              <a:t>RSSI = -68</a:t>
            </a:r>
          </a:p>
          <a:p>
            <a:pPr algn="ctr"/>
            <a:r>
              <a:rPr lang="en-US" sz="1200" dirty="0" smtClean="0">
                <a:solidFill>
                  <a:srgbClr val="FF00FF"/>
                </a:solidFill>
              </a:rPr>
              <a:t>RXS = -88</a:t>
            </a:r>
            <a:endParaRPr lang="en-US" sz="1200" dirty="0">
              <a:solidFill>
                <a:srgbClr val="FF00FF"/>
              </a:solidFill>
            </a:endParaRPr>
          </a:p>
        </p:txBody>
      </p:sp>
      <p:cxnSp>
        <p:nvCxnSpPr>
          <p:cNvPr id="17" name="Straight Arrow Connector 16"/>
          <p:cNvCxnSpPr>
            <a:stCxn id="16" idx="0"/>
          </p:cNvCxnSpPr>
          <p:nvPr/>
        </p:nvCxnSpPr>
        <p:spPr bwMode="auto">
          <a:xfrm flipV="1">
            <a:off x="6368375" y="4980322"/>
            <a:ext cx="344905" cy="394837"/>
          </a:xfrm>
          <a:prstGeom prst="straightConnector1">
            <a:avLst/>
          </a:prstGeom>
          <a:solidFill>
            <a:srgbClr val="00B8FF"/>
          </a:solidFill>
          <a:ln w="9525" cap="flat" cmpd="sng" algn="ctr">
            <a:solidFill>
              <a:srgbClr val="FF00FF"/>
            </a:solidFill>
            <a:prstDash val="solid"/>
            <a:round/>
            <a:headEnd type="none" w="med" len="med"/>
            <a:tailEnd type="arrow"/>
          </a:ln>
          <a:effectLst/>
        </p:spPr>
      </p:cxnSp>
      <p:cxnSp>
        <p:nvCxnSpPr>
          <p:cNvPr id="22" name="Straight Arrow Connector 21"/>
          <p:cNvCxnSpPr/>
          <p:nvPr/>
        </p:nvCxnSpPr>
        <p:spPr bwMode="auto">
          <a:xfrm flipH="1" flipV="1">
            <a:off x="6970296" y="4980322"/>
            <a:ext cx="272715" cy="394837"/>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0" name="TextBox 9"/>
          <p:cNvSpPr txBox="1"/>
          <p:nvPr/>
        </p:nvSpPr>
        <p:spPr>
          <a:xfrm>
            <a:off x="4861367" y="2790855"/>
            <a:ext cx="4027990" cy="338554"/>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Actual SS#3 PL Model w/Static Margin</a:t>
            </a:r>
            <a:endParaRPr lang="en-US" sz="1600" b="1" dirty="0">
              <a:solidFill>
                <a:srgbClr val="FF0000"/>
              </a:solidFill>
            </a:endParaRPr>
          </a:p>
        </p:txBody>
      </p:sp>
      <p:sp>
        <p:nvSpPr>
          <p:cNvPr id="12" name="TextBox 11"/>
          <p:cNvSpPr txBox="1"/>
          <p:nvPr/>
        </p:nvSpPr>
        <p:spPr>
          <a:xfrm>
            <a:off x="4500955" y="3303260"/>
            <a:ext cx="1318439" cy="646331"/>
          </a:xfrm>
          <a:prstGeom prst="rect">
            <a:avLst/>
          </a:prstGeom>
          <a:noFill/>
          <a:ln>
            <a:noFill/>
          </a:ln>
        </p:spPr>
        <p:txBody>
          <a:bodyPr wrap="square" rtlCol="0">
            <a:spAutoFit/>
          </a:bodyPr>
          <a:lstStyle/>
          <a:p>
            <a:pPr algn="ctr"/>
            <a:r>
              <a:rPr lang="en-US" sz="1200" dirty="0">
                <a:solidFill>
                  <a:schemeClr val="tx1"/>
                </a:solidFill>
              </a:rPr>
              <a:t>UL = -48</a:t>
            </a:r>
          </a:p>
          <a:p>
            <a:pPr algn="ctr"/>
            <a:r>
              <a:rPr lang="en-US" sz="1200" dirty="0" smtClean="0">
                <a:solidFill>
                  <a:schemeClr val="tx1"/>
                </a:solidFill>
              </a:rPr>
              <a:t>Margin = 20</a:t>
            </a:r>
          </a:p>
          <a:p>
            <a:pPr algn="ctr"/>
            <a:r>
              <a:rPr lang="en-US" sz="1200" dirty="0" smtClean="0">
                <a:solidFill>
                  <a:schemeClr val="tx1"/>
                </a:solidFill>
              </a:rPr>
              <a:t>AP </a:t>
            </a:r>
            <a:r>
              <a:rPr lang="en-US" sz="1200" dirty="0">
                <a:solidFill>
                  <a:schemeClr val="tx1"/>
                </a:solidFill>
              </a:rPr>
              <a:t>CCA = </a:t>
            </a:r>
            <a:r>
              <a:rPr lang="en-US" sz="1200" dirty="0" smtClean="0">
                <a:solidFill>
                  <a:schemeClr val="tx1"/>
                </a:solidFill>
              </a:rPr>
              <a:t>-68</a:t>
            </a:r>
            <a:endParaRPr lang="en-US" sz="1200" dirty="0">
              <a:solidFill>
                <a:schemeClr val="tx1"/>
              </a:solidFill>
            </a:endParaRPr>
          </a:p>
        </p:txBody>
      </p:sp>
    </p:spTree>
    <p:extLst>
      <p:ext uri="{BB962C8B-B14F-4D97-AF65-F5344CB8AC3E}">
        <p14:creationId xmlns:p14="http://schemas.microsoft.com/office/powerpoint/2010/main" val="14058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458"/>
                                        </p:tgtEl>
                                        <p:attrNameLst>
                                          <p:attrName>style.visibility</p:attrName>
                                        </p:attrNameLst>
                                      </p:cBhvr>
                                      <p:to>
                                        <p:strVal val="visible"/>
                                      </p:to>
                                    </p:set>
                                    <p:animEffect transition="in" filter="fade">
                                      <p:cBhvr>
                                        <p:cTn id="17" dur="1000"/>
                                        <p:tgtEl>
                                          <p:spTgt spid="19458"/>
                                        </p:tgtEl>
                                      </p:cBhvr>
                                    </p:animEffect>
                                    <p:anim calcmode="lin" valueType="num">
                                      <p:cBhvr>
                                        <p:cTn id="18" dur="1000" fill="hold"/>
                                        <p:tgtEl>
                                          <p:spTgt spid="19458"/>
                                        </p:tgtEl>
                                        <p:attrNameLst>
                                          <p:attrName>ppt_x</p:attrName>
                                        </p:attrNameLst>
                                      </p:cBhvr>
                                      <p:tavLst>
                                        <p:tav tm="0">
                                          <p:val>
                                            <p:strVal val="#ppt_x"/>
                                          </p:val>
                                        </p:tav>
                                        <p:tav tm="100000">
                                          <p:val>
                                            <p:strVal val="#ppt_x"/>
                                          </p:val>
                                        </p:tav>
                                      </p:tavLst>
                                    </p:anim>
                                    <p:anim calcmode="lin" valueType="num">
                                      <p:cBhvr>
                                        <p:cTn id="19" dur="1000" fill="hold"/>
                                        <p:tgtEl>
                                          <p:spTgt spid="1945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11" grpId="0"/>
      <p:bldP spid="16" grpId="0"/>
      <p:bldP spid="10"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2" y="2727158"/>
            <a:ext cx="8213869" cy="3041817"/>
          </a:xfrm>
        </p:spPr>
        <p:txBody>
          <a:bodyPr/>
          <a:lstStyle/>
          <a:p>
            <a:r>
              <a:rPr lang="en-US" dirty="0">
                <a:solidFill>
                  <a:schemeClr val="tx1"/>
                </a:solidFill>
              </a:rPr>
              <a:t>PART </a:t>
            </a:r>
            <a:r>
              <a:rPr lang="en-US" dirty="0" smtClean="0">
                <a:solidFill>
                  <a:schemeClr val="tx1"/>
                </a:solidFill>
              </a:rPr>
              <a:t>1:</a:t>
            </a:r>
            <a:r>
              <a:rPr lang="en-US" dirty="0">
                <a:solidFill>
                  <a:schemeClr val="tx1"/>
                </a:solidFill>
              </a:rPr>
              <a:t/>
            </a:r>
            <a:br>
              <a:rPr lang="en-US" dirty="0">
                <a:solidFill>
                  <a:schemeClr val="tx1"/>
                </a:solidFill>
              </a:rPr>
            </a:br>
            <a:r>
              <a:rPr lang="en-US" dirty="0" smtClean="0">
                <a:solidFill>
                  <a:schemeClr val="tx1"/>
                </a:solidFill>
              </a:rPr>
              <a:t>PROPOSED “PAYOFF REGION” MODEL OF CELL STRUCTURE</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a:t>
            </a:fld>
            <a:endParaRPr lang="en-GB"/>
          </a:p>
        </p:txBody>
      </p:sp>
    </p:spTree>
    <p:extLst>
      <p:ext uri="{BB962C8B-B14F-4D97-AF65-F5344CB8AC3E}">
        <p14:creationId xmlns:p14="http://schemas.microsoft.com/office/powerpoint/2010/main" val="3497759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685801"/>
            <a:ext cx="8663940" cy="559578"/>
          </a:xfrm>
        </p:spPr>
        <p:txBody>
          <a:bodyPr/>
          <a:lstStyle/>
          <a:p>
            <a:r>
              <a:rPr lang="en-US" dirty="0" smtClean="0"/>
              <a:t>DSC Forces Growth in STA Interference Radius </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30</a:t>
            </a:fld>
            <a:endParaRPr lang="en-GB" dirty="0"/>
          </a:p>
        </p:txBody>
      </p:sp>
      <p:pic>
        <p:nvPicPr>
          <p:cNvPr id="1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4715" y="2987997"/>
            <a:ext cx="4114800" cy="330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685800" y="1475383"/>
            <a:ext cx="7770813" cy="1313538"/>
          </a:xfrm>
        </p:spPr>
        <p:txBody>
          <a:bodyPr/>
          <a:lstStyle/>
          <a:p>
            <a:pPr>
              <a:buFont typeface="Arial" panose="020B0604020202020204" pitchFamily="34" charset="0"/>
              <a:buChar char="•"/>
            </a:pPr>
            <a:r>
              <a:rPr lang="en-US" dirty="0" smtClean="0"/>
              <a:t>20 dB margin = 4X distance multiplier for </a:t>
            </a:r>
            <a:r>
              <a:rPr lang="en-US" i="1" dirty="0" smtClean="0"/>
              <a:t>n</a:t>
            </a:r>
            <a:r>
              <a:rPr lang="en-US" dirty="0" smtClean="0"/>
              <a:t>=3.5 (in free space / LOS conditions).  </a:t>
            </a:r>
          </a:p>
          <a:p>
            <a:pPr>
              <a:buFont typeface="Arial" panose="020B0604020202020204" pitchFamily="34" charset="0"/>
              <a:buChar char="•"/>
            </a:pPr>
            <a:r>
              <a:rPr lang="en-US" dirty="0" smtClean="0"/>
              <a:t>X axis is </a:t>
            </a:r>
            <a:r>
              <a:rPr lang="en-US" u="sng" dirty="0" smtClean="0"/>
              <a:t>not to scale</a:t>
            </a:r>
            <a:r>
              <a:rPr lang="en-US" dirty="0" smtClean="0"/>
              <a:t>!   </a:t>
            </a:r>
            <a:endParaRPr lang="en-US" dirty="0"/>
          </a:p>
        </p:txBody>
      </p:sp>
      <p:pic>
        <p:nvPicPr>
          <p:cNvPr id="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795" y="2987997"/>
            <a:ext cx="4221769" cy="330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bwMode="auto">
          <a:xfrm>
            <a:off x="5128664" y="1962809"/>
            <a:ext cx="2784765" cy="855205"/>
          </a:xfrm>
          <a:prstGeom prst="wedgeRoundRectCallout">
            <a:avLst>
              <a:gd name="adj1" fmla="val -97848"/>
              <a:gd name="adj2" fmla="val 165545"/>
              <a:gd name="adj3" fmla="val 16667"/>
            </a:avLst>
          </a:prstGeom>
          <a:solidFill>
            <a:srgbClr val="CC99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2000" dirty="0" smtClean="0">
                <a:solidFill>
                  <a:schemeClr val="tx1"/>
                </a:solidFill>
                <a:latin typeface="Times New Roman" pitchFamily="16" charset="0"/>
                <a:ea typeface="MS Gothic" charset="-128"/>
              </a:rPr>
              <a:t>180m interference radius at 50m distance!!</a:t>
            </a:r>
            <a:endParaRPr kumimoji="0" lang="en-US" sz="2000" b="0" i="0" u="none" strike="noStrike" cap="none" normalizeH="0" baseline="0" dirty="0" smtClean="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53988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 y="685801"/>
            <a:ext cx="9075420" cy="559578"/>
          </a:xfrm>
        </p:spPr>
        <p:txBody>
          <a:bodyPr/>
          <a:lstStyle/>
          <a:p>
            <a:r>
              <a:rPr lang="en-US" dirty="0" smtClean="0"/>
              <a:t>Result Is By Design – But is it What We Want?</a:t>
            </a:r>
            <a:endParaRPr lang="en-US" dirty="0"/>
          </a:p>
        </p:txBody>
      </p:sp>
      <p:sp>
        <p:nvSpPr>
          <p:cNvPr id="3" name="Content Placeholder 2"/>
          <p:cNvSpPr>
            <a:spLocks noGrp="1"/>
          </p:cNvSpPr>
          <p:nvPr>
            <p:ph idx="1"/>
          </p:nvPr>
        </p:nvSpPr>
        <p:spPr>
          <a:xfrm>
            <a:off x="685800" y="1475382"/>
            <a:ext cx="8458200" cy="4619031"/>
          </a:xfrm>
        </p:spPr>
        <p:txBody>
          <a:bodyPr/>
          <a:lstStyle/>
          <a:p>
            <a:pPr>
              <a:buFont typeface="Arial" panose="020B0604020202020204" pitchFamily="34" charset="0"/>
              <a:buChar char="•"/>
            </a:pPr>
            <a:r>
              <a:rPr lang="en-US" dirty="0" smtClean="0"/>
              <a:t>14/0779r2 states:</a:t>
            </a:r>
          </a:p>
          <a:p>
            <a:pPr lvl="1">
              <a:buFont typeface="Arial" panose="020B0604020202020204" pitchFamily="34" charset="0"/>
              <a:buChar char="•"/>
            </a:pPr>
            <a:r>
              <a:rPr lang="en-US" i="1" dirty="0" smtClean="0"/>
              <a:t>“DSC </a:t>
            </a:r>
            <a:r>
              <a:rPr lang="en-US" i="1" dirty="0"/>
              <a:t>maintains full </a:t>
            </a:r>
            <a:r>
              <a:rPr lang="en-US" i="1" dirty="0" smtClean="0"/>
              <a:t>sensitivity”</a:t>
            </a:r>
          </a:p>
          <a:p>
            <a:pPr lvl="1">
              <a:buFont typeface="Arial" panose="020B0604020202020204" pitchFamily="34" charset="0"/>
              <a:buChar char="•"/>
            </a:pPr>
            <a:r>
              <a:rPr lang="en-US" i="1" dirty="0" smtClean="0"/>
              <a:t>“The </a:t>
            </a:r>
            <a:r>
              <a:rPr lang="en-US" i="1" dirty="0"/>
              <a:t>chance of hidden STAs in the home network is greatly </a:t>
            </a:r>
            <a:r>
              <a:rPr lang="en-US" i="1" dirty="0" smtClean="0"/>
              <a:t>reduced”</a:t>
            </a:r>
            <a:endParaRPr lang="en-US" i="1" dirty="0"/>
          </a:p>
          <a:p>
            <a:pPr lvl="1">
              <a:buFont typeface="Arial" panose="020B0604020202020204" pitchFamily="34" charset="0"/>
              <a:buChar char="•"/>
            </a:pPr>
            <a:r>
              <a:rPr lang="en-US" i="1" dirty="0" smtClean="0"/>
              <a:t>“The </a:t>
            </a:r>
            <a:r>
              <a:rPr lang="en-US" i="1" dirty="0"/>
              <a:t>DSC STA, maintains full range.  The sensitivity will move towards lowest value as the STA moves away from the </a:t>
            </a:r>
            <a:r>
              <a:rPr lang="en-US" i="1" dirty="0" smtClean="0"/>
              <a:t>AP.”</a:t>
            </a:r>
            <a:endParaRPr lang="en-US" i="1" dirty="0"/>
          </a:p>
          <a:p>
            <a:pPr>
              <a:spcBef>
                <a:spcPts val="1000"/>
              </a:spcBef>
              <a:buFont typeface="Arial" panose="020B0604020202020204" pitchFamily="34" charset="0"/>
              <a:buChar char="•"/>
            </a:pPr>
            <a:r>
              <a:rPr lang="en-US" dirty="0"/>
              <a:t>This is the </a:t>
            </a:r>
            <a:r>
              <a:rPr lang="en-US" u="sng" dirty="0"/>
              <a:t>opposite</a:t>
            </a:r>
            <a:r>
              <a:rPr lang="en-US" dirty="0"/>
              <a:t> of tail </a:t>
            </a:r>
            <a:r>
              <a:rPr lang="en-US" dirty="0" smtClean="0"/>
              <a:t>clipping for STAs.</a:t>
            </a:r>
            <a:endParaRPr lang="en-US" dirty="0"/>
          </a:p>
          <a:p>
            <a:pPr>
              <a:spcBef>
                <a:spcPts val="1000"/>
              </a:spcBef>
              <a:buFont typeface="Arial" panose="020B0604020202020204" pitchFamily="34" charset="0"/>
              <a:buChar char="•"/>
            </a:pPr>
            <a:r>
              <a:rPr lang="en-US" dirty="0" smtClean="0"/>
              <a:t>Is full sensitivity really necessary for SR?  </a:t>
            </a:r>
          </a:p>
          <a:p>
            <a:pPr lvl="1">
              <a:spcBef>
                <a:spcPts val="1000"/>
              </a:spcBef>
              <a:buFont typeface="Arial" panose="020B0604020202020204" pitchFamily="34" charset="0"/>
              <a:buChar char="•"/>
            </a:pPr>
            <a:r>
              <a:rPr lang="en-US" dirty="0" smtClean="0">
                <a:solidFill>
                  <a:schemeClr val="tx1"/>
                </a:solidFill>
              </a:rPr>
              <a:t>Increasing prevalence of RTS / CTS for dynamic bandwidth, LTE/LAA protection, etc. </a:t>
            </a:r>
          </a:p>
          <a:p>
            <a:pPr lvl="1">
              <a:spcBef>
                <a:spcPts val="1000"/>
              </a:spcBef>
              <a:buFont typeface="Arial" panose="020B0604020202020204" pitchFamily="34" charset="0"/>
              <a:buChar char="•"/>
            </a:pPr>
            <a:r>
              <a:rPr lang="en-US" dirty="0" smtClean="0">
                <a:solidFill>
                  <a:schemeClr val="tx1"/>
                </a:solidFill>
              </a:rPr>
              <a:t>Coloring does the same job and is </a:t>
            </a:r>
            <a:r>
              <a:rPr lang="en-US" dirty="0" smtClean="0"/>
              <a:t>legacy- and sticky client-compatible.</a:t>
            </a:r>
          </a:p>
          <a:p>
            <a:pPr>
              <a:spcBef>
                <a:spcPts val="1000"/>
              </a:spcBef>
              <a:buFont typeface="Arial" panose="020B0604020202020204" pitchFamily="34" charset="0"/>
              <a:buChar char="•"/>
            </a:pPr>
            <a:r>
              <a:rPr lang="en-US" dirty="0" smtClean="0"/>
              <a:t>This means that </a:t>
            </a:r>
            <a:r>
              <a:rPr lang="en-US" dirty="0"/>
              <a:t>DSC is </a:t>
            </a:r>
            <a:r>
              <a:rPr lang="en-US" u="sng" dirty="0"/>
              <a:t>only targeted to deliver SR at short distances</a:t>
            </a:r>
            <a:r>
              <a:rPr lang="en-US" dirty="0"/>
              <a:t>.   </a:t>
            </a:r>
            <a:r>
              <a:rPr lang="en-US" dirty="0" smtClean="0"/>
              <a:t>But there is trouble there…</a:t>
            </a:r>
            <a:endParaRPr lang="en-US" dirty="0"/>
          </a:p>
          <a:p>
            <a:pPr marL="0" indent="0">
              <a:spcBef>
                <a:spcPts val="2000"/>
              </a:spcBef>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31</a:t>
            </a:fld>
            <a:endParaRPr lang="en-GB"/>
          </a:p>
        </p:txBody>
      </p:sp>
    </p:spTree>
    <p:extLst>
      <p:ext uri="{BB962C8B-B14F-4D97-AF65-F5344CB8AC3E}">
        <p14:creationId xmlns:p14="http://schemas.microsoft.com/office/powerpoint/2010/main" val="21913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Downlink Margin: Breaking Roaming </a:t>
            </a:r>
            <a:endParaRPr lang="en-US" dirty="0"/>
          </a:p>
        </p:txBody>
      </p:sp>
      <p:sp>
        <p:nvSpPr>
          <p:cNvPr id="3" name="Content Placeholder 2"/>
          <p:cNvSpPr>
            <a:spLocks noGrp="1"/>
          </p:cNvSpPr>
          <p:nvPr>
            <p:ph idx="1"/>
          </p:nvPr>
        </p:nvSpPr>
        <p:spPr>
          <a:xfrm>
            <a:off x="685800" y="1475382"/>
            <a:ext cx="8458200" cy="4619031"/>
          </a:xfrm>
        </p:spPr>
        <p:txBody>
          <a:bodyPr/>
          <a:lstStyle/>
          <a:p>
            <a:pPr>
              <a:buFont typeface="Arial" panose="020B0604020202020204" pitchFamily="34" charset="0"/>
              <a:buChar char="•"/>
            </a:pPr>
            <a:r>
              <a:rPr lang="en-US" dirty="0" smtClean="0"/>
              <a:t>In 14/1416r1, we reported serious problems with STAs roaming between APs with static AP CCAT set higher than device roaming threshold.  (e.g. high downlink margin)</a:t>
            </a:r>
          </a:p>
          <a:p>
            <a:pPr lvl="1">
              <a:buFont typeface="Arial" panose="020B0604020202020204" pitchFamily="34" charset="0"/>
              <a:buChar char="•"/>
            </a:pPr>
            <a:r>
              <a:rPr lang="en-US" dirty="0" smtClean="0"/>
              <a:t>2 major phone OS and 1 major laptop OS were tested</a:t>
            </a:r>
          </a:p>
          <a:p>
            <a:pPr>
              <a:spcBef>
                <a:spcPts val="2000"/>
              </a:spcBef>
              <a:buFont typeface="Arial" panose="020B0604020202020204" pitchFamily="34" charset="0"/>
              <a:buChar char="•"/>
            </a:pPr>
            <a:r>
              <a:rPr lang="en-US" dirty="0" smtClean="0"/>
              <a:t>AP CCAT level should never </a:t>
            </a:r>
            <a:r>
              <a:rPr lang="en-US" dirty="0"/>
              <a:t>be set higher than:</a:t>
            </a:r>
          </a:p>
          <a:p>
            <a:pPr marL="0" indent="0" algn="ctr"/>
            <a:r>
              <a:rPr lang="en-US" i="1" dirty="0" err="1" smtClean="0"/>
              <a:t>Device_Roam_Threshold</a:t>
            </a:r>
            <a:r>
              <a:rPr lang="en-US" i="1" dirty="0" smtClean="0"/>
              <a:t> – </a:t>
            </a:r>
            <a:r>
              <a:rPr lang="en-US" i="1" dirty="0"/>
              <a:t>3dB</a:t>
            </a:r>
          </a:p>
          <a:p>
            <a:pPr>
              <a:spcBef>
                <a:spcPts val="2000"/>
              </a:spcBef>
              <a:buFont typeface="Arial" panose="020B0604020202020204" pitchFamily="34" charset="0"/>
              <a:buChar char="•"/>
            </a:pPr>
            <a:r>
              <a:rPr lang="en-US" dirty="0" smtClean="0"/>
              <a:t>Roam thresholds of major OS range from -70 to </a:t>
            </a:r>
            <a:r>
              <a:rPr lang="en-US" dirty="0" smtClean="0">
                <a:solidFill>
                  <a:schemeClr val="tx1"/>
                </a:solidFill>
              </a:rPr>
              <a:t>low -80s.</a:t>
            </a:r>
          </a:p>
          <a:p>
            <a:pPr>
              <a:spcBef>
                <a:spcPts val="2000"/>
              </a:spcBef>
              <a:buFont typeface="Arial" panose="020B0604020202020204" pitchFamily="34" charset="0"/>
              <a:buChar char="•"/>
            </a:pPr>
            <a:r>
              <a:rPr lang="en-US" dirty="0" smtClean="0"/>
              <a:t>Only way to avoid is to make HE clients aware of AP_CCAT</a:t>
            </a:r>
          </a:p>
          <a:p>
            <a:pPr lvl="1">
              <a:buFont typeface="Arial" panose="020B0604020202020204" pitchFamily="34" charset="0"/>
              <a:buChar char="•"/>
            </a:pPr>
            <a:r>
              <a:rPr lang="en-US" dirty="0" smtClean="0"/>
              <a:t>Concurrent SR-BSS transmission breaks RSSI-based roaming</a:t>
            </a:r>
          </a:p>
          <a:p>
            <a:pPr lvl="1">
              <a:buFont typeface="Arial" panose="020B0604020202020204" pitchFamily="34" charset="0"/>
              <a:buChar char="•"/>
            </a:pPr>
            <a:r>
              <a:rPr lang="en-US" dirty="0" smtClean="0">
                <a:solidFill>
                  <a:schemeClr val="tx1"/>
                </a:solidFill>
              </a:rPr>
              <a:t>Advertising key info needed by client to assess position relative to edge to enable graceful negotiation of cell exit</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32</a:t>
            </a:fld>
            <a:endParaRPr lang="en-GB"/>
          </a:p>
        </p:txBody>
      </p:sp>
    </p:spTree>
    <p:extLst>
      <p:ext uri="{BB962C8B-B14F-4D97-AF65-F5344CB8AC3E}">
        <p14:creationId xmlns:p14="http://schemas.microsoft.com/office/powerpoint/2010/main" val="986001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45591"/>
            <a:ext cx="8686800" cy="477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Smartphone #2 Roam (</a:t>
            </a:r>
            <a:r>
              <a:rPr lang="en-US" dirty="0"/>
              <a:t>AP2 </a:t>
            </a:r>
            <a:r>
              <a:rPr lang="en-US" dirty="0">
                <a:sym typeface="Wingdings" panose="05000000000000000000" pitchFamily="2" charset="2"/>
              </a:rPr>
              <a:t> </a:t>
            </a:r>
            <a:r>
              <a:rPr lang="en-US" dirty="0"/>
              <a:t>AP1)</a:t>
            </a: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33</a:t>
            </a:fld>
            <a:endParaRPr lang="en-GB"/>
          </a:p>
        </p:txBody>
      </p:sp>
      <p:sp>
        <p:nvSpPr>
          <p:cNvPr id="15" name="Rectangle 14"/>
          <p:cNvSpPr/>
          <p:nvPr/>
        </p:nvSpPr>
        <p:spPr bwMode="auto">
          <a:xfrm>
            <a:off x="2743200" y="3009970"/>
            <a:ext cx="3412671" cy="277906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6" name="TextBox 15"/>
          <p:cNvSpPr txBox="1"/>
          <p:nvPr/>
        </p:nvSpPr>
        <p:spPr>
          <a:xfrm>
            <a:off x="1790969" y="1894799"/>
            <a:ext cx="2862674" cy="707886"/>
          </a:xfrm>
          <a:prstGeom prst="rect">
            <a:avLst/>
          </a:prstGeom>
          <a:solidFill>
            <a:srgbClr val="FF0000"/>
          </a:solidFill>
          <a:ln>
            <a:solidFill>
              <a:schemeClr val="tx1"/>
            </a:solidFill>
          </a:ln>
        </p:spPr>
        <p:txBody>
          <a:bodyPr wrap="square" rtlCol="0">
            <a:spAutoFit/>
          </a:bodyPr>
          <a:lstStyle/>
          <a:p>
            <a:r>
              <a:rPr lang="en-US" sz="2000" dirty="0" smtClean="0">
                <a:solidFill>
                  <a:srgbClr val="000000"/>
                </a:solidFill>
              </a:rPr>
              <a:t>Protocol Failure Zone</a:t>
            </a:r>
          </a:p>
          <a:p>
            <a:r>
              <a:rPr lang="en-US" sz="2000" dirty="0" smtClean="0">
                <a:solidFill>
                  <a:srgbClr val="000000"/>
                </a:solidFill>
              </a:rPr>
              <a:t>10,000+ frames, 29 sec</a:t>
            </a:r>
            <a:endParaRPr lang="en-US" sz="2000" dirty="0">
              <a:solidFill>
                <a:srgbClr val="000000"/>
              </a:solidFill>
            </a:endParaRPr>
          </a:p>
        </p:txBody>
      </p:sp>
      <p:cxnSp>
        <p:nvCxnSpPr>
          <p:cNvPr id="17" name="Straight Arrow Connector 16"/>
          <p:cNvCxnSpPr/>
          <p:nvPr/>
        </p:nvCxnSpPr>
        <p:spPr bwMode="auto">
          <a:xfrm>
            <a:off x="2575242" y="2587445"/>
            <a:ext cx="320675" cy="540250"/>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02699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685800"/>
            <a:ext cx="8877300" cy="745067"/>
          </a:xfrm>
        </p:spPr>
        <p:txBody>
          <a:bodyPr/>
          <a:lstStyle/>
          <a:p>
            <a:r>
              <a:rPr lang="en-US" dirty="0" smtClean="0"/>
              <a:t>Maximum Limit for Downlink AP CCAT </a:t>
            </a:r>
            <a:endParaRPr lang="en-US" dirty="0"/>
          </a:p>
        </p:txBody>
      </p:sp>
      <p:sp>
        <p:nvSpPr>
          <p:cNvPr id="3" name="Content Placeholder 2"/>
          <p:cNvSpPr>
            <a:spLocks noGrp="1"/>
          </p:cNvSpPr>
          <p:nvPr>
            <p:ph idx="1"/>
          </p:nvPr>
        </p:nvSpPr>
        <p:spPr>
          <a:xfrm>
            <a:off x="584200" y="4861560"/>
            <a:ext cx="8178800" cy="1232853"/>
          </a:xfrm>
        </p:spPr>
        <p:txBody>
          <a:bodyPr/>
          <a:lstStyle/>
          <a:p>
            <a:pPr>
              <a:buFont typeface="Arial" panose="020B0604020202020204" pitchFamily="34" charset="0"/>
              <a:buChar char="•"/>
            </a:pPr>
            <a:r>
              <a:rPr lang="en-US" dirty="0" smtClean="0"/>
              <a:t>Roaming threshold must be </a:t>
            </a:r>
            <a:r>
              <a:rPr lang="en-US" u="sng" dirty="0" smtClean="0"/>
              <a:t>inside</a:t>
            </a:r>
            <a:r>
              <a:rPr lang="en-US" dirty="0" smtClean="0"/>
              <a:t> the AP CCAT radius</a:t>
            </a:r>
          </a:p>
          <a:p>
            <a:pPr>
              <a:buFont typeface="Arial" panose="020B0604020202020204" pitchFamily="34" charset="0"/>
              <a:buChar char="•"/>
            </a:pPr>
            <a:r>
              <a:rPr lang="en-US" dirty="0" smtClean="0"/>
              <a:t>So Upper Limit + downlink margin must always be lower than the least-capable STA roaming threshold.</a:t>
            </a:r>
            <a:endParaRPr lang="en-US" baseline="-25000" dirty="0">
              <a:solidFill>
                <a:schemeClr val="tx1"/>
              </a:solidFill>
            </a:endParaRP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34</a:t>
            </a:fld>
            <a:endParaRPr lang="en-GB"/>
          </a:p>
        </p:txBody>
      </p:sp>
      <p:sp>
        <p:nvSpPr>
          <p:cNvPr id="7" name="Oval 6"/>
          <p:cNvSpPr/>
          <p:nvPr/>
        </p:nvSpPr>
        <p:spPr bwMode="auto">
          <a:xfrm>
            <a:off x="1464733" y="1532465"/>
            <a:ext cx="2895599" cy="2895599"/>
          </a:xfrm>
          <a:prstGeom prst="ellipse">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 name="Oval 7"/>
          <p:cNvSpPr/>
          <p:nvPr/>
        </p:nvSpPr>
        <p:spPr bwMode="auto">
          <a:xfrm>
            <a:off x="5198533" y="1532465"/>
            <a:ext cx="2895599" cy="2895599"/>
          </a:xfrm>
          <a:prstGeom prst="ellipse">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5" name="Straight Arrow Connector 14"/>
          <p:cNvCxnSpPr>
            <a:endCxn id="7" idx="7"/>
          </p:cNvCxnSpPr>
          <p:nvPr/>
        </p:nvCxnSpPr>
        <p:spPr bwMode="auto">
          <a:xfrm flipV="1">
            <a:off x="3132665" y="1956516"/>
            <a:ext cx="803616" cy="803614"/>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9" name="TextBox 18"/>
          <p:cNvSpPr txBox="1"/>
          <p:nvPr/>
        </p:nvSpPr>
        <p:spPr>
          <a:xfrm>
            <a:off x="4411771" y="3693748"/>
            <a:ext cx="713357" cy="523220"/>
          </a:xfrm>
          <a:prstGeom prst="rect">
            <a:avLst/>
          </a:prstGeom>
          <a:noFill/>
        </p:spPr>
        <p:txBody>
          <a:bodyPr wrap="square" rtlCol="0">
            <a:spAutoFit/>
          </a:bodyPr>
          <a:lstStyle/>
          <a:p>
            <a:r>
              <a:rPr lang="en-US" sz="1400" dirty="0" smtClean="0">
                <a:solidFill>
                  <a:srgbClr val="00B050"/>
                </a:solidFill>
              </a:rPr>
              <a:t>Roam</a:t>
            </a:r>
          </a:p>
          <a:p>
            <a:r>
              <a:rPr lang="en-US" sz="1400" i="1" dirty="0" smtClean="0">
                <a:solidFill>
                  <a:srgbClr val="00B050"/>
                </a:solidFill>
              </a:rPr>
              <a:t>thresh</a:t>
            </a:r>
            <a:endParaRPr lang="en-US" sz="1400" i="1" dirty="0">
              <a:solidFill>
                <a:srgbClr val="00B050"/>
              </a:solidFill>
            </a:endParaRPr>
          </a:p>
        </p:txBody>
      </p:sp>
      <p:sp>
        <p:nvSpPr>
          <p:cNvPr id="21" name="TextBox 20"/>
          <p:cNvSpPr txBox="1"/>
          <p:nvPr/>
        </p:nvSpPr>
        <p:spPr>
          <a:xfrm>
            <a:off x="4613614" y="2715561"/>
            <a:ext cx="347852" cy="461665"/>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22" name="TextBox 21"/>
          <p:cNvSpPr txBox="1"/>
          <p:nvPr/>
        </p:nvSpPr>
        <p:spPr>
          <a:xfrm>
            <a:off x="3936281" y="1532465"/>
            <a:ext cx="647340" cy="523220"/>
          </a:xfrm>
          <a:prstGeom prst="rect">
            <a:avLst/>
          </a:prstGeom>
          <a:noFill/>
        </p:spPr>
        <p:txBody>
          <a:bodyPr wrap="square" rtlCol="0">
            <a:spAutoFit/>
          </a:bodyPr>
          <a:lstStyle/>
          <a:p>
            <a:r>
              <a:rPr lang="en-US" sz="1400" dirty="0" smtClean="0">
                <a:solidFill>
                  <a:schemeClr val="tx1"/>
                </a:solidFill>
              </a:rPr>
              <a:t>CCAT</a:t>
            </a:r>
          </a:p>
          <a:p>
            <a:r>
              <a:rPr lang="en-US" sz="1400" i="1" dirty="0" smtClean="0">
                <a:solidFill>
                  <a:schemeClr val="tx1"/>
                </a:solidFill>
              </a:rPr>
              <a:t>max</a:t>
            </a:r>
            <a:endParaRPr lang="en-US" sz="1400" dirty="0">
              <a:solidFill>
                <a:schemeClr val="tx1"/>
              </a:solidFill>
            </a:endParaRPr>
          </a:p>
        </p:txBody>
      </p:sp>
      <p:sp>
        <p:nvSpPr>
          <p:cNvPr id="24" name="Oval 23"/>
          <p:cNvSpPr/>
          <p:nvPr/>
        </p:nvSpPr>
        <p:spPr bwMode="auto">
          <a:xfrm>
            <a:off x="1617134" y="1684866"/>
            <a:ext cx="2602422" cy="2602422"/>
          </a:xfrm>
          <a:prstGeom prst="ellipse">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Oval 24"/>
          <p:cNvSpPr/>
          <p:nvPr/>
        </p:nvSpPr>
        <p:spPr bwMode="auto">
          <a:xfrm>
            <a:off x="5345120" y="1684866"/>
            <a:ext cx="2602422" cy="2602422"/>
          </a:xfrm>
          <a:prstGeom prst="ellipse">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8" name="Straight Arrow Connector 27"/>
          <p:cNvCxnSpPr/>
          <p:nvPr/>
        </p:nvCxnSpPr>
        <p:spPr bwMode="auto">
          <a:xfrm flipV="1">
            <a:off x="4961466" y="3363019"/>
            <a:ext cx="401808" cy="401807"/>
          </a:xfrm>
          <a:prstGeom prst="straightConnector1">
            <a:avLst/>
          </a:prstGeom>
          <a:solidFill>
            <a:srgbClr val="00B8FF"/>
          </a:solidFill>
          <a:ln w="9525" cap="flat" cmpd="sng" algn="ctr">
            <a:solidFill>
              <a:srgbClr val="00B050"/>
            </a:solidFill>
            <a:prstDash val="solid"/>
            <a:round/>
            <a:headEnd type="none" w="med" len="med"/>
            <a:tailEnd type="arrow"/>
          </a:ln>
          <a:effectLst/>
        </p:spPr>
      </p:cxnSp>
      <p:cxnSp>
        <p:nvCxnSpPr>
          <p:cNvPr id="30" name="Straight Arrow Connector 29"/>
          <p:cNvCxnSpPr/>
          <p:nvPr/>
        </p:nvCxnSpPr>
        <p:spPr bwMode="auto">
          <a:xfrm flipH="1" flipV="1">
            <a:off x="4097867" y="3462867"/>
            <a:ext cx="371095" cy="301960"/>
          </a:xfrm>
          <a:prstGeom prst="straightConnector1">
            <a:avLst/>
          </a:prstGeom>
          <a:solidFill>
            <a:srgbClr val="00B8FF"/>
          </a:solidFill>
          <a:ln w="9525" cap="flat" cmpd="sng" algn="ctr">
            <a:solidFill>
              <a:srgbClr val="00B050"/>
            </a:solidFill>
            <a:prstDash val="solid"/>
            <a:round/>
            <a:headEnd type="none" w="med" len="med"/>
            <a:tailEnd type="arrow"/>
          </a:ln>
          <a:effectLst/>
        </p:spPr>
      </p:cxnSp>
      <p:cxnSp>
        <p:nvCxnSpPr>
          <p:cNvPr id="33" name="Straight Connector 32"/>
          <p:cNvCxnSpPr/>
          <p:nvPr/>
        </p:nvCxnSpPr>
        <p:spPr bwMode="auto">
          <a:xfrm>
            <a:off x="4583621" y="2703975"/>
            <a:ext cx="457200" cy="484836"/>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a:off x="4583621" y="2703975"/>
            <a:ext cx="355098" cy="473251"/>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41" name="TextBox 40"/>
          <p:cNvSpPr txBox="1"/>
          <p:nvPr/>
        </p:nvSpPr>
        <p:spPr>
          <a:xfrm>
            <a:off x="4045629" y="2760131"/>
            <a:ext cx="347852" cy="461665"/>
          </a:xfrm>
          <a:prstGeom prst="rect">
            <a:avLst/>
          </a:prstGeom>
          <a:noFill/>
        </p:spPr>
        <p:txBody>
          <a:bodyPr wrap="square" rtlCol="0">
            <a:spAutoFit/>
          </a:bodyPr>
          <a:lstStyle/>
          <a:p>
            <a:r>
              <a:rPr lang="en-US" dirty="0" smtClean="0">
                <a:solidFill>
                  <a:srgbClr val="00B050"/>
                </a:solidFill>
              </a:rPr>
              <a:t>R</a:t>
            </a:r>
            <a:endParaRPr lang="en-US" dirty="0">
              <a:solidFill>
                <a:srgbClr val="00B050"/>
              </a:solidFill>
            </a:endParaRPr>
          </a:p>
        </p:txBody>
      </p:sp>
      <p:sp>
        <p:nvSpPr>
          <p:cNvPr id="42" name="TextBox 41"/>
          <p:cNvSpPr txBox="1"/>
          <p:nvPr/>
        </p:nvSpPr>
        <p:spPr>
          <a:xfrm>
            <a:off x="5187051" y="2827864"/>
            <a:ext cx="347852" cy="461665"/>
          </a:xfrm>
          <a:prstGeom prst="rect">
            <a:avLst/>
          </a:prstGeom>
          <a:noFill/>
        </p:spPr>
        <p:txBody>
          <a:bodyPr wrap="square" rtlCol="0">
            <a:spAutoFit/>
          </a:bodyPr>
          <a:lstStyle/>
          <a:p>
            <a:r>
              <a:rPr lang="en-US" dirty="0" smtClean="0">
                <a:solidFill>
                  <a:srgbClr val="00B050"/>
                </a:solidFill>
              </a:rPr>
              <a:t>R</a:t>
            </a:r>
            <a:endParaRPr lang="en-US" dirty="0">
              <a:solidFill>
                <a:srgbClr val="00B050"/>
              </a:solidFill>
            </a:endParaRPr>
          </a:p>
        </p:txBody>
      </p:sp>
      <p:sp>
        <p:nvSpPr>
          <p:cNvPr id="31" name="TextBox 30"/>
          <p:cNvSpPr txBox="1"/>
          <p:nvPr/>
        </p:nvSpPr>
        <p:spPr>
          <a:xfrm>
            <a:off x="2569472" y="3270749"/>
            <a:ext cx="712461" cy="338554"/>
          </a:xfrm>
          <a:prstGeom prst="rect">
            <a:avLst/>
          </a:prstGeom>
          <a:solidFill>
            <a:srgbClr val="FFC00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X</a:t>
            </a:r>
            <a:endParaRPr lang="en-US" sz="1600" dirty="0">
              <a:solidFill>
                <a:schemeClr val="tx1"/>
              </a:solidFill>
            </a:endParaRPr>
          </a:p>
        </p:txBody>
      </p:sp>
      <p:sp>
        <p:nvSpPr>
          <p:cNvPr id="32" name="TextBox 31"/>
          <p:cNvSpPr txBox="1"/>
          <p:nvPr/>
        </p:nvSpPr>
        <p:spPr>
          <a:xfrm>
            <a:off x="6260603" y="3280071"/>
            <a:ext cx="712461" cy="338554"/>
          </a:xfrm>
          <a:prstGeom prst="rect">
            <a:avLst/>
          </a:prstGeom>
          <a:solidFill>
            <a:srgbClr val="92D05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Y</a:t>
            </a:r>
            <a:endParaRPr lang="en-US" sz="1600" dirty="0">
              <a:solidFill>
                <a:schemeClr val="tx1"/>
              </a:solidFill>
            </a:endParaRPr>
          </a:p>
        </p:txBody>
      </p:sp>
      <p:sp>
        <p:nvSpPr>
          <p:cNvPr id="34" name="TextBox 33"/>
          <p:cNvSpPr txBox="1"/>
          <p:nvPr/>
        </p:nvSpPr>
        <p:spPr>
          <a:xfrm>
            <a:off x="2569471" y="2382502"/>
            <a:ext cx="712461" cy="338554"/>
          </a:xfrm>
          <a:prstGeom prst="rect">
            <a:avLst/>
          </a:prstGeom>
          <a:noFill/>
        </p:spPr>
        <p:txBody>
          <a:bodyPr wrap="square" rtlCol="0">
            <a:spAutoFit/>
          </a:bodyPr>
          <a:lstStyle/>
          <a:p>
            <a:pPr algn="ctr"/>
            <a:r>
              <a:rPr lang="en-US" sz="1600" dirty="0" smtClean="0">
                <a:solidFill>
                  <a:schemeClr val="tx1"/>
                </a:solidFill>
              </a:rPr>
              <a:t>AP1</a:t>
            </a:r>
            <a:endParaRPr lang="en-US" sz="1600" dirty="0">
              <a:solidFill>
                <a:schemeClr val="tx1"/>
              </a:solidFill>
            </a:endParaRPr>
          </a:p>
        </p:txBody>
      </p:sp>
      <p:sp>
        <p:nvSpPr>
          <p:cNvPr id="36" name="TextBox 35"/>
          <p:cNvSpPr txBox="1"/>
          <p:nvPr/>
        </p:nvSpPr>
        <p:spPr>
          <a:xfrm>
            <a:off x="6260602" y="2391824"/>
            <a:ext cx="712461" cy="338554"/>
          </a:xfrm>
          <a:prstGeom prst="rect">
            <a:avLst/>
          </a:prstGeom>
          <a:noFill/>
        </p:spPr>
        <p:txBody>
          <a:bodyPr wrap="square" rtlCol="0">
            <a:spAutoFit/>
          </a:bodyPr>
          <a:lstStyle/>
          <a:p>
            <a:pPr algn="ctr"/>
            <a:r>
              <a:rPr lang="en-US" sz="1600" dirty="0" smtClean="0">
                <a:solidFill>
                  <a:schemeClr val="tx1"/>
                </a:solidFill>
              </a:rPr>
              <a:t>AP2</a:t>
            </a:r>
            <a:endParaRPr lang="en-US" sz="1600" dirty="0">
              <a:solidFill>
                <a:schemeClr val="tx1"/>
              </a:solidFill>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762562588"/>
              </p:ext>
            </p:extLst>
          </p:nvPr>
        </p:nvGraphicFramePr>
        <p:xfrm>
          <a:off x="2646721" y="2666506"/>
          <a:ext cx="557957" cy="543650"/>
        </p:xfrm>
        <a:graphic>
          <a:graphicData uri="http://schemas.openxmlformats.org/presentationml/2006/ole">
            <mc:AlternateContent xmlns:mc="http://schemas.openxmlformats.org/markup-compatibility/2006">
              <mc:Choice xmlns:v="urn:schemas-microsoft-com:vml" Requires="v">
                <p:oleObj spid="_x0000_s26751" name="Visio" r:id="rId3" imgW="1857434" imgH="1809810" progId="Visio.Drawing.15">
                  <p:embed/>
                </p:oleObj>
              </mc:Choice>
              <mc:Fallback>
                <p:oleObj name="Visio" r:id="rId3" imgW="1857434" imgH="180981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721" y="2666506"/>
                        <a:ext cx="557957" cy="543650"/>
                      </a:xfrm>
                      <a:prstGeom prst="rect">
                        <a:avLst/>
                      </a:prstGeom>
                      <a:noFill/>
                      <a:ln>
                        <a:noFill/>
                      </a:ln>
                      <a:effec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219899407"/>
              </p:ext>
            </p:extLst>
          </p:nvPr>
        </p:nvGraphicFramePr>
        <p:xfrm>
          <a:off x="6367726" y="2677284"/>
          <a:ext cx="557212" cy="544512"/>
        </p:xfrm>
        <a:graphic>
          <a:graphicData uri="http://schemas.openxmlformats.org/presentationml/2006/ole">
            <mc:AlternateContent xmlns:mc="http://schemas.openxmlformats.org/markup-compatibility/2006">
              <mc:Choice xmlns:v="urn:schemas-microsoft-com:vml" Requires="v">
                <p:oleObj spid="_x0000_s26752" name="Visio" r:id="rId5" imgW="1857434" imgH="1809810" progId="Visio.Drawing.15">
                  <p:embed/>
                </p:oleObj>
              </mc:Choice>
              <mc:Fallback>
                <p:oleObj name="Visio" r:id="rId5" imgW="1857434" imgH="180981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726" y="2677284"/>
                        <a:ext cx="55721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2730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the Conflicts</a:t>
            </a:r>
            <a:endParaRPr lang="en-US" dirty="0"/>
          </a:p>
        </p:txBody>
      </p:sp>
      <p:sp>
        <p:nvSpPr>
          <p:cNvPr id="3" name="Content Placeholder 2"/>
          <p:cNvSpPr>
            <a:spLocks noGrp="1"/>
          </p:cNvSpPr>
          <p:nvPr>
            <p:ph idx="1"/>
          </p:nvPr>
        </p:nvSpPr>
        <p:spPr>
          <a:xfrm>
            <a:off x="685800" y="1475382"/>
            <a:ext cx="8391698" cy="4619031"/>
          </a:xfrm>
        </p:spPr>
        <p:txBody>
          <a:bodyPr/>
          <a:lstStyle/>
          <a:p>
            <a:pPr>
              <a:buFont typeface="Arial" panose="020B0604020202020204" pitchFamily="34" charset="0"/>
              <a:buChar char="•"/>
            </a:pPr>
            <a:r>
              <a:rPr lang="en-US" dirty="0" smtClean="0"/>
              <a:t>Separate the downlink and uplink CCAT levels (margins)</a:t>
            </a:r>
          </a:p>
          <a:p>
            <a:pPr>
              <a:buFont typeface="Arial" panose="020B0604020202020204" pitchFamily="34" charset="0"/>
              <a:buChar char="•"/>
            </a:pPr>
            <a:r>
              <a:rPr lang="en-US" dirty="0" smtClean="0"/>
              <a:t>For downlink:</a:t>
            </a:r>
          </a:p>
          <a:p>
            <a:pPr lvl="1">
              <a:buFont typeface="Arial" panose="020B0604020202020204" pitchFamily="34" charset="0"/>
              <a:buChar char="•"/>
            </a:pPr>
            <a:r>
              <a:rPr lang="en-US" dirty="0" smtClean="0"/>
              <a:t>Flip the model.  Use tail clipping as primary goal.  Do opportunistic short-range SR when uplink margin and STA geometry allow.</a:t>
            </a:r>
          </a:p>
          <a:p>
            <a:pPr lvl="1">
              <a:buFont typeface="Arial" panose="020B0604020202020204" pitchFamily="34" charset="0"/>
              <a:buChar char="•"/>
            </a:pPr>
            <a:r>
              <a:rPr lang="en-US" dirty="0" smtClean="0"/>
              <a:t>Operator chooses DL CCAT based on system design.</a:t>
            </a:r>
          </a:p>
          <a:p>
            <a:pPr lvl="1">
              <a:buFont typeface="Arial" panose="020B0604020202020204" pitchFamily="34" charset="0"/>
              <a:buChar char="•"/>
            </a:pPr>
            <a:r>
              <a:rPr lang="en-US" dirty="0" smtClean="0"/>
              <a:t>HE </a:t>
            </a:r>
            <a:r>
              <a:rPr lang="en-US" dirty="0"/>
              <a:t>STAs </a:t>
            </a:r>
            <a:r>
              <a:rPr lang="en-US" dirty="0" smtClean="0"/>
              <a:t>could implement </a:t>
            </a:r>
            <a:r>
              <a:rPr lang="en-US" dirty="0"/>
              <a:t>adaptive roaming algorithms using </a:t>
            </a:r>
            <a:r>
              <a:rPr lang="en-US" dirty="0" smtClean="0"/>
              <a:t>cell configuration </a:t>
            </a:r>
            <a:r>
              <a:rPr lang="en-US" dirty="0"/>
              <a:t>signaled by AP, and perhaps negotiated entry/exit</a:t>
            </a:r>
          </a:p>
          <a:p>
            <a:pPr>
              <a:buFont typeface="Arial" panose="020B0604020202020204" pitchFamily="34" charset="0"/>
              <a:buChar char="•"/>
            </a:pPr>
            <a:r>
              <a:rPr lang="en-US" dirty="0" smtClean="0"/>
              <a:t>For uplink, combine with BSS coloring:</a:t>
            </a:r>
          </a:p>
          <a:p>
            <a:pPr lvl="1">
              <a:buFont typeface="Arial" panose="020B0604020202020204" pitchFamily="34" charset="0"/>
              <a:buChar char="•"/>
            </a:pPr>
            <a:r>
              <a:rPr lang="en-US" dirty="0" smtClean="0"/>
              <a:t>Some BSS coloring proposals include a secondary CCA-PD level</a:t>
            </a:r>
          </a:p>
          <a:p>
            <a:pPr lvl="1">
              <a:buFont typeface="Arial" panose="020B0604020202020204" pitchFamily="34" charset="0"/>
              <a:buChar char="•"/>
            </a:pPr>
            <a:r>
              <a:rPr lang="en-US" dirty="0" smtClean="0"/>
              <a:t>DSC could be reformulated to do this </a:t>
            </a:r>
            <a:r>
              <a:rPr lang="en-US" dirty="0" smtClean="0"/>
              <a:t>for STAs  (dynamic OBSS_PD)</a:t>
            </a:r>
            <a:endParaRPr lang="en-US" dirty="0" smtClean="0"/>
          </a:p>
          <a:p>
            <a:pPr lvl="1">
              <a:buFont typeface="Arial" panose="020B0604020202020204" pitchFamily="34" charset="0"/>
              <a:buChar char="•"/>
            </a:pPr>
            <a:r>
              <a:rPr lang="en-US" dirty="0" smtClean="0"/>
              <a:t>Choice of </a:t>
            </a:r>
            <a:r>
              <a:rPr lang="en-US" dirty="0" smtClean="0"/>
              <a:t>“margin”:</a:t>
            </a:r>
          </a:p>
          <a:p>
            <a:pPr lvl="2">
              <a:buFont typeface="Arial" panose="020B0604020202020204" pitchFamily="34" charset="0"/>
              <a:buChar char="•"/>
            </a:pPr>
            <a:r>
              <a:rPr lang="en-US" dirty="0" smtClean="0"/>
              <a:t>Leverage </a:t>
            </a:r>
            <a:r>
              <a:rPr lang="en-US" dirty="0" smtClean="0"/>
              <a:t>RTS/CTS for </a:t>
            </a:r>
            <a:r>
              <a:rPr lang="en-US" dirty="0" err="1" smtClean="0"/>
              <a:t>MyBSS</a:t>
            </a:r>
            <a:r>
              <a:rPr lang="en-US" dirty="0" smtClean="0"/>
              <a:t> clearing</a:t>
            </a:r>
          </a:p>
          <a:p>
            <a:pPr lvl="2">
              <a:buFont typeface="Arial" panose="020B0604020202020204" pitchFamily="34" charset="0"/>
              <a:buChar char="•"/>
            </a:pPr>
            <a:r>
              <a:rPr lang="en-US" dirty="0" smtClean="0">
                <a:solidFill>
                  <a:schemeClr val="tx1"/>
                </a:solidFill>
              </a:rPr>
              <a:t>If no RTS/CTS, then use CTS-to-self or far-edge path loss estimation</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35</a:t>
            </a:fld>
            <a:endParaRPr lang="en-GB"/>
          </a:p>
        </p:txBody>
      </p:sp>
    </p:spTree>
    <p:extLst>
      <p:ext uri="{BB962C8B-B14F-4D97-AF65-F5344CB8AC3E}">
        <p14:creationId xmlns:p14="http://schemas.microsoft.com/office/powerpoint/2010/main" val="363718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anim calcmode="lin" valueType="num">
                                      <p:cBhvr>
                                        <p:cTn id="5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949" y="2497252"/>
            <a:ext cx="3200400" cy="316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8280" y="2497252"/>
            <a:ext cx="3200400" cy="316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9540" y="685801"/>
            <a:ext cx="8854440" cy="559578"/>
          </a:xfrm>
        </p:spPr>
        <p:txBody>
          <a:bodyPr/>
          <a:lstStyle/>
          <a:p>
            <a:r>
              <a:rPr lang="en-US" dirty="0" smtClean="0"/>
              <a:t>Uplink CCAT: What Margin with RTS/CTS?</a:t>
            </a:r>
            <a:endParaRPr lang="en-US" dirty="0"/>
          </a:p>
        </p:txBody>
      </p:sp>
      <p:sp>
        <p:nvSpPr>
          <p:cNvPr id="3" name="Content Placeholder 2"/>
          <p:cNvSpPr>
            <a:spLocks noGrp="1"/>
          </p:cNvSpPr>
          <p:nvPr>
            <p:ph idx="1"/>
          </p:nvPr>
        </p:nvSpPr>
        <p:spPr>
          <a:xfrm>
            <a:off x="685800" y="1475382"/>
            <a:ext cx="8343900" cy="4619031"/>
          </a:xfrm>
        </p:spPr>
        <p:txBody>
          <a:bodyPr/>
          <a:lstStyle/>
          <a:p>
            <a:pPr>
              <a:buFont typeface="Arial" panose="020B0604020202020204" pitchFamily="34" charset="0"/>
              <a:buChar char="•"/>
            </a:pPr>
            <a:r>
              <a:rPr lang="en-US" dirty="0" smtClean="0"/>
              <a:t>For RTS/CTS case, there are 2 methods: Fixed &amp; variable</a:t>
            </a:r>
          </a:p>
          <a:p>
            <a:pPr>
              <a:buFont typeface="Arial" panose="020B0604020202020204" pitchFamily="34" charset="0"/>
              <a:buChar char="•"/>
            </a:pPr>
            <a:r>
              <a:rPr lang="en-US" dirty="0" smtClean="0"/>
              <a:t>STA just has to reach AP. Could combine with uplink TPC.</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36</a:t>
            </a:fld>
            <a:endParaRPr lang="en-GB"/>
          </a:p>
        </p:txBody>
      </p:sp>
      <p:sp>
        <p:nvSpPr>
          <p:cNvPr id="11" name="TextBox 10"/>
          <p:cNvSpPr txBox="1"/>
          <p:nvPr/>
        </p:nvSpPr>
        <p:spPr>
          <a:xfrm>
            <a:off x="1508572" y="5744396"/>
            <a:ext cx="2734719" cy="584775"/>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Method #1 – Fixed</a:t>
            </a:r>
          </a:p>
          <a:p>
            <a:pPr algn="ctr"/>
            <a:r>
              <a:rPr lang="en-US" sz="1600" b="1" dirty="0" smtClean="0">
                <a:solidFill>
                  <a:schemeClr val="tx1"/>
                </a:solidFill>
              </a:rPr>
              <a:t>Match Advertised AP CCAT</a:t>
            </a:r>
            <a:endParaRPr lang="en-US" sz="1600" b="1" dirty="0">
              <a:solidFill>
                <a:schemeClr val="tx1"/>
              </a:solidFill>
            </a:endParaRPr>
          </a:p>
        </p:txBody>
      </p:sp>
      <p:sp>
        <p:nvSpPr>
          <p:cNvPr id="12" name="TextBox 11"/>
          <p:cNvSpPr txBox="1"/>
          <p:nvPr/>
        </p:nvSpPr>
        <p:spPr>
          <a:xfrm>
            <a:off x="5543949" y="5744397"/>
            <a:ext cx="3184931" cy="584775"/>
          </a:xfrm>
          <a:prstGeom prst="rect">
            <a:avLst/>
          </a:prstGeom>
          <a:solidFill>
            <a:schemeClr val="bg1"/>
          </a:solidFill>
          <a:ln>
            <a:solidFill>
              <a:schemeClr val="tx1"/>
            </a:solidFill>
          </a:ln>
        </p:spPr>
        <p:txBody>
          <a:bodyPr wrap="square" rtlCol="0">
            <a:spAutoFit/>
          </a:bodyPr>
          <a:lstStyle/>
          <a:p>
            <a:pPr algn="ctr"/>
            <a:r>
              <a:rPr lang="en-US" sz="1600" b="1" dirty="0" smtClean="0">
                <a:solidFill>
                  <a:schemeClr val="tx1"/>
                </a:solidFill>
              </a:rPr>
              <a:t>Method #2 – Variable</a:t>
            </a:r>
          </a:p>
          <a:p>
            <a:pPr algn="ctr"/>
            <a:r>
              <a:rPr lang="en-US" sz="1600" b="1" dirty="0" smtClean="0">
                <a:solidFill>
                  <a:schemeClr val="tx1"/>
                </a:solidFill>
              </a:rPr>
              <a:t>AP-RSSI – Safety margin (3-6dB)</a:t>
            </a:r>
            <a:endParaRPr lang="en-US" sz="1600" b="1" dirty="0">
              <a:solidFill>
                <a:srgbClr val="FF0000"/>
              </a:solidFill>
            </a:endParaRPr>
          </a:p>
        </p:txBody>
      </p:sp>
      <p:sp>
        <p:nvSpPr>
          <p:cNvPr id="7" name="TextBox 6"/>
          <p:cNvSpPr txBox="1"/>
          <p:nvPr/>
        </p:nvSpPr>
        <p:spPr>
          <a:xfrm>
            <a:off x="5482590" y="2832854"/>
            <a:ext cx="716280" cy="369332"/>
          </a:xfrm>
          <a:prstGeom prst="rect">
            <a:avLst/>
          </a:prstGeom>
          <a:noFill/>
        </p:spPr>
        <p:txBody>
          <a:bodyPr wrap="square" rtlCol="0">
            <a:spAutoFit/>
          </a:bodyPr>
          <a:lstStyle/>
          <a:p>
            <a:pPr algn="ctr"/>
            <a:r>
              <a:rPr lang="en-US" sz="1800" dirty="0" smtClean="0">
                <a:solidFill>
                  <a:schemeClr val="tx1"/>
                </a:solidFill>
              </a:rPr>
              <a:t>AP</a:t>
            </a:r>
            <a:endParaRPr lang="en-US" sz="1800" dirty="0">
              <a:solidFill>
                <a:schemeClr val="tx1"/>
              </a:solidFill>
            </a:endParaRPr>
          </a:p>
        </p:txBody>
      </p:sp>
      <p:cxnSp>
        <p:nvCxnSpPr>
          <p:cNvPr id="9" name="Straight Arrow Connector 8"/>
          <p:cNvCxnSpPr>
            <a:stCxn id="7" idx="2"/>
          </p:cNvCxnSpPr>
          <p:nvPr/>
        </p:nvCxnSpPr>
        <p:spPr bwMode="auto">
          <a:xfrm>
            <a:off x="5840730" y="3202186"/>
            <a:ext cx="445770" cy="65353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1" name="TextBox 20"/>
          <p:cNvSpPr txBox="1"/>
          <p:nvPr/>
        </p:nvSpPr>
        <p:spPr>
          <a:xfrm>
            <a:off x="1478280" y="2832854"/>
            <a:ext cx="716280" cy="369332"/>
          </a:xfrm>
          <a:prstGeom prst="rect">
            <a:avLst/>
          </a:prstGeom>
          <a:noFill/>
        </p:spPr>
        <p:txBody>
          <a:bodyPr wrap="square" rtlCol="0">
            <a:spAutoFit/>
          </a:bodyPr>
          <a:lstStyle/>
          <a:p>
            <a:pPr algn="ctr"/>
            <a:r>
              <a:rPr lang="en-US" sz="1800" dirty="0" smtClean="0">
                <a:solidFill>
                  <a:schemeClr val="tx1"/>
                </a:solidFill>
              </a:rPr>
              <a:t>AP</a:t>
            </a:r>
            <a:endParaRPr lang="en-US" sz="1800" dirty="0">
              <a:solidFill>
                <a:schemeClr val="tx1"/>
              </a:solidFill>
            </a:endParaRPr>
          </a:p>
        </p:txBody>
      </p:sp>
      <p:cxnSp>
        <p:nvCxnSpPr>
          <p:cNvPr id="22" name="Straight Arrow Connector 21"/>
          <p:cNvCxnSpPr>
            <a:stCxn id="21" idx="2"/>
          </p:cNvCxnSpPr>
          <p:nvPr/>
        </p:nvCxnSpPr>
        <p:spPr bwMode="auto">
          <a:xfrm>
            <a:off x="1836420" y="3202186"/>
            <a:ext cx="419100" cy="65353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4" name="TextBox 23"/>
          <p:cNvSpPr txBox="1"/>
          <p:nvPr/>
        </p:nvSpPr>
        <p:spPr>
          <a:xfrm>
            <a:off x="3531870" y="2694354"/>
            <a:ext cx="1729740" cy="646331"/>
          </a:xfrm>
          <a:prstGeom prst="rect">
            <a:avLst/>
          </a:prstGeom>
          <a:noFill/>
        </p:spPr>
        <p:txBody>
          <a:bodyPr wrap="square" rtlCol="0">
            <a:spAutoFit/>
          </a:bodyPr>
          <a:lstStyle/>
          <a:p>
            <a:pPr algn="ctr"/>
            <a:r>
              <a:rPr lang="en-US" sz="1800" dirty="0" smtClean="0">
                <a:solidFill>
                  <a:schemeClr val="tx1"/>
                </a:solidFill>
              </a:rPr>
              <a:t>STA should never get here</a:t>
            </a:r>
            <a:endParaRPr lang="en-US" sz="1800" dirty="0">
              <a:solidFill>
                <a:schemeClr val="tx1"/>
              </a:solidFill>
            </a:endParaRPr>
          </a:p>
        </p:txBody>
      </p:sp>
      <p:cxnSp>
        <p:nvCxnSpPr>
          <p:cNvPr id="40" name="Straight Arrow Connector 39"/>
          <p:cNvCxnSpPr/>
          <p:nvPr/>
        </p:nvCxnSpPr>
        <p:spPr bwMode="auto">
          <a:xfrm flipH="1">
            <a:off x="4046220" y="3340685"/>
            <a:ext cx="350520" cy="610285"/>
          </a:xfrm>
          <a:prstGeom prst="straightConnector1">
            <a:avLst/>
          </a:prstGeom>
          <a:solidFill>
            <a:srgbClr val="00B8FF"/>
          </a:solidFill>
          <a:ln w="19050" cap="flat" cmpd="sng" algn="ctr">
            <a:solidFill>
              <a:schemeClr val="tx1"/>
            </a:solidFill>
            <a:prstDash val="solid"/>
            <a:round/>
            <a:headEnd type="none" w="med" len="med"/>
            <a:tailEnd type="arrow"/>
          </a:ln>
          <a:effectLst/>
        </p:spPr>
      </p:cxnSp>
      <p:graphicFrame>
        <p:nvGraphicFramePr>
          <p:cNvPr id="33" name="Object 32"/>
          <p:cNvGraphicFramePr>
            <a:graphicFrameLocks noChangeAspect="1"/>
          </p:cNvGraphicFramePr>
          <p:nvPr>
            <p:extLst>
              <p:ext uri="{D42A27DB-BD31-4B8C-83A1-F6EECF244321}">
                <p14:modId xmlns:p14="http://schemas.microsoft.com/office/powerpoint/2010/main" val="2604080608"/>
              </p:ext>
            </p:extLst>
          </p:nvPr>
        </p:nvGraphicFramePr>
        <p:xfrm>
          <a:off x="2232660" y="3871057"/>
          <a:ext cx="346710" cy="337821"/>
        </p:xfrm>
        <a:graphic>
          <a:graphicData uri="http://schemas.openxmlformats.org/presentationml/2006/ole">
            <mc:AlternateContent xmlns:mc="http://schemas.openxmlformats.org/markup-compatibility/2006">
              <mc:Choice xmlns:v="urn:schemas-microsoft-com:vml" Requires="v">
                <p:oleObj spid="_x0000_s25744" name="Visio" r:id="rId5" imgW="1857434" imgH="1809810" progId="Visio.Drawing.15">
                  <p:embed/>
                </p:oleObj>
              </mc:Choice>
              <mc:Fallback>
                <p:oleObj name="Visio" r:id="rId5" imgW="1857434" imgH="1809810" progId="Visio.Drawing.15">
                  <p:embed/>
                  <p:pic>
                    <p:nvPicPr>
                      <p:cNvPr id="0" name="Object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660" y="3871057"/>
                        <a:ext cx="346710" cy="337821"/>
                      </a:xfrm>
                      <a:prstGeom prst="rect">
                        <a:avLst/>
                      </a:prstGeom>
                      <a:noFill/>
                      <a:ln>
                        <a:noFill/>
                      </a:ln>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391706186"/>
              </p:ext>
            </p:extLst>
          </p:nvPr>
        </p:nvGraphicFramePr>
        <p:xfrm>
          <a:off x="6309360" y="3873975"/>
          <a:ext cx="347663" cy="338138"/>
        </p:xfrm>
        <a:graphic>
          <a:graphicData uri="http://schemas.openxmlformats.org/presentationml/2006/ole">
            <mc:AlternateContent xmlns:mc="http://schemas.openxmlformats.org/markup-compatibility/2006">
              <mc:Choice xmlns:v="urn:schemas-microsoft-com:vml" Requires="v">
                <p:oleObj spid="_x0000_s25745" name="Visio" r:id="rId7" imgW="1857434" imgH="1809810" progId="Visio.Drawing.15">
                  <p:embed/>
                </p:oleObj>
              </mc:Choice>
              <mc:Fallback>
                <p:oleObj name="Visio" r:id="rId7" imgW="1857434" imgH="1809810" progId="Visio.Drawing.15">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360" y="3873975"/>
                        <a:ext cx="347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71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 y="685801"/>
            <a:ext cx="8877300" cy="559578"/>
          </a:xfrm>
        </p:spPr>
        <p:txBody>
          <a:bodyPr/>
          <a:lstStyle/>
          <a:p>
            <a:r>
              <a:rPr lang="en-US" dirty="0" smtClean="0"/>
              <a:t>Uplink CCAT: What Margin Without RTS/CTS?</a:t>
            </a:r>
            <a:endParaRPr lang="en-US" dirty="0"/>
          </a:p>
        </p:txBody>
      </p:sp>
      <p:sp>
        <p:nvSpPr>
          <p:cNvPr id="3" name="Content Placeholder 2"/>
          <p:cNvSpPr>
            <a:spLocks noGrp="1"/>
          </p:cNvSpPr>
          <p:nvPr>
            <p:ph idx="1"/>
          </p:nvPr>
        </p:nvSpPr>
        <p:spPr>
          <a:xfrm>
            <a:off x="4655820" y="1475382"/>
            <a:ext cx="4358640" cy="4619031"/>
          </a:xfrm>
        </p:spPr>
        <p:txBody>
          <a:bodyPr/>
          <a:lstStyle/>
          <a:p>
            <a:pPr>
              <a:buFont typeface="Arial" panose="020B0604020202020204" pitchFamily="34" charset="0"/>
              <a:buChar char="•"/>
            </a:pPr>
            <a:r>
              <a:rPr lang="en-US" dirty="0" smtClean="0"/>
              <a:t>No RTS/CTS is much more complicated.</a:t>
            </a:r>
          </a:p>
          <a:p>
            <a:pPr>
              <a:buFont typeface="Arial" panose="020B0604020202020204" pitchFamily="34" charset="0"/>
              <a:buChar char="•"/>
            </a:pPr>
            <a:r>
              <a:rPr lang="en-US" dirty="0" smtClean="0"/>
              <a:t>Must clear entire cell.</a:t>
            </a:r>
          </a:p>
          <a:p>
            <a:pPr>
              <a:buFont typeface="Arial" panose="020B0604020202020204" pitchFamily="34" charset="0"/>
              <a:buChar char="•"/>
            </a:pPr>
            <a:r>
              <a:rPr lang="en-US" dirty="0" smtClean="0"/>
              <a:t>Even if STA has estimate of </a:t>
            </a:r>
            <a:r>
              <a:rPr lang="en-US" i="1" dirty="0" smtClean="0"/>
              <a:t>n</a:t>
            </a:r>
            <a:r>
              <a:rPr lang="en-US" dirty="0" smtClean="0"/>
              <a:t> and knowledge of AP CCAT, no reliable way to estimate required CCA level.</a:t>
            </a:r>
          </a:p>
          <a:p>
            <a:pPr>
              <a:buFont typeface="Arial" panose="020B0604020202020204" pitchFamily="34" charset="0"/>
              <a:buChar char="•"/>
            </a:pPr>
            <a:r>
              <a:rPr lang="en-US" dirty="0" smtClean="0"/>
              <a:t>Options are:</a:t>
            </a:r>
          </a:p>
          <a:p>
            <a:pPr lvl="1">
              <a:buFont typeface="Arial" panose="020B0604020202020204" pitchFamily="34" charset="0"/>
              <a:buChar char="•"/>
            </a:pPr>
            <a:r>
              <a:rPr lang="en-US" dirty="0" smtClean="0"/>
              <a:t>Use default CCAT</a:t>
            </a:r>
          </a:p>
          <a:p>
            <a:pPr lvl="1">
              <a:buFont typeface="Arial" panose="020B0604020202020204" pitchFamily="34" charset="0"/>
              <a:buChar char="•"/>
            </a:pPr>
            <a:r>
              <a:rPr lang="en-US" dirty="0" smtClean="0"/>
              <a:t>Use CTS-2-self @ full EIRP</a:t>
            </a:r>
          </a:p>
          <a:p>
            <a:pPr lvl="1">
              <a:buFont typeface="Arial" panose="020B0604020202020204" pitchFamily="34" charset="0"/>
              <a:buChar char="•"/>
            </a:pPr>
            <a:r>
              <a:rPr lang="en-US" dirty="0" smtClean="0"/>
              <a:t>AP advertises estimated </a:t>
            </a:r>
            <a:r>
              <a:rPr lang="en-US" i="1" dirty="0" smtClean="0"/>
              <a:t>n </a:t>
            </a:r>
            <a:r>
              <a:rPr lang="en-US" dirty="0" smtClean="0"/>
              <a:t> and STA calculates CCAT</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37</a:t>
            </a:fld>
            <a:endParaRPr lang="en-GB"/>
          </a:p>
        </p:txBody>
      </p:sp>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 y="1544956"/>
            <a:ext cx="3657600" cy="3572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2854230272"/>
              </p:ext>
            </p:extLst>
          </p:nvPr>
        </p:nvGraphicFramePr>
        <p:xfrm>
          <a:off x="1437941" y="3162104"/>
          <a:ext cx="347663" cy="338138"/>
        </p:xfrm>
        <a:graphic>
          <a:graphicData uri="http://schemas.openxmlformats.org/presentationml/2006/ole">
            <mc:AlternateContent xmlns:mc="http://schemas.openxmlformats.org/markup-compatibility/2006">
              <mc:Choice xmlns:v="urn:schemas-microsoft-com:vml" Requires="v">
                <p:oleObj spid="_x0000_s27712" name="Visio" r:id="rId4" imgW="1857434" imgH="1809810" progId="Visio.Drawing.15">
                  <p:embed/>
                </p:oleObj>
              </mc:Choice>
              <mc:Fallback>
                <p:oleObj name="Visio" r:id="rId4" imgW="1857434" imgH="1809810" progId="Visio.Drawing.15">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941" y="3162104"/>
                        <a:ext cx="347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4196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DSC Re-engineering</a:t>
            </a:r>
            <a:endParaRPr lang="en-US" dirty="0"/>
          </a:p>
        </p:txBody>
      </p:sp>
      <p:sp>
        <p:nvSpPr>
          <p:cNvPr id="3" name="Content Placeholder 2"/>
          <p:cNvSpPr>
            <a:spLocks noGrp="1"/>
          </p:cNvSpPr>
          <p:nvPr>
            <p:ph idx="1"/>
          </p:nvPr>
        </p:nvSpPr>
        <p:spPr>
          <a:xfrm>
            <a:off x="685800" y="1475382"/>
            <a:ext cx="8092440" cy="4619031"/>
          </a:xfrm>
        </p:spPr>
        <p:txBody>
          <a:bodyPr/>
          <a:lstStyle/>
          <a:p>
            <a:pPr>
              <a:buFont typeface="Arial" panose="020B0604020202020204" pitchFamily="34" charset="0"/>
              <a:buChar char="•"/>
            </a:pPr>
            <a:r>
              <a:rPr lang="en-US" dirty="0" smtClean="0"/>
              <a:t>Core DSC premise #1 of DSC proposal - </a:t>
            </a:r>
            <a:r>
              <a:rPr lang="en-US" dirty="0"/>
              <a:t>High downlink CCAT </a:t>
            </a:r>
            <a:r>
              <a:rPr lang="en-US" dirty="0" smtClean="0"/>
              <a:t>threshold – is currently invalid:</a:t>
            </a:r>
          </a:p>
          <a:p>
            <a:pPr lvl="1">
              <a:buFont typeface="Arial" panose="020B0604020202020204" pitchFamily="34" charset="0"/>
              <a:buChar char="•"/>
            </a:pPr>
            <a:r>
              <a:rPr lang="en-US" dirty="0" smtClean="0"/>
              <a:t>STA vendors would have to agree to modify roaming algorithms to be CCAT-aware.</a:t>
            </a:r>
          </a:p>
          <a:p>
            <a:pPr lvl="1">
              <a:buFont typeface="Arial" panose="020B0604020202020204" pitchFamily="34" charset="0"/>
              <a:buChar char="•"/>
            </a:pPr>
            <a:r>
              <a:rPr lang="en-US" dirty="0" smtClean="0"/>
              <a:t>No indication that </a:t>
            </a:r>
            <a:r>
              <a:rPr lang="en-US" dirty="0" err="1" smtClean="0"/>
              <a:t>TGax</a:t>
            </a:r>
            <a:r>
              <a:rPr lang="en-US" dirty="0" smtClean="0"/>
              <a:t> will standardize roaming</a:t>
            </a:r>
          </a:p>
          <a:p>
            <a:pPr>
              <a:spcBef>
                <a:spcPts val="2000"/>
              </a:spcBef>
              <a:buFont typeface="Arial" panose="020B0604020202020204" pitchFamily="34" charset="0"/>
              <a:buChar char="•"/>
            </a:pPr>
            <a:r>
              <a:rPr lang="en-US" dirty="0" smtClean="0"/>
              <a:t>Core premise #2 – large DSC margin values – is unnecessarily conservative for uplink CCAT</a:t>
            </a:r>
          </a:p>
          <a:p>
            <a:pPr lvl="1">
              <a:buFont typeface="Arial" panose="020B0604020202020204" pitchFamily="34" charset="0"/>
              <a:buChar char="•"/>
            </a:pPr>
            <a:r>
              <a:rPr lang="en-US" dirty="0" smtClean="0"/>
              <a:t>Physical area of SR gain is too small to be useful in many scenarios</a:t>
            </a:r>
          </a:p>
          <a:p>
            <a:pPr lvl="1">
              <a:buFont typeface="Arial" panose="020B0604020202020204" pitchFamily="34" charset="0"/>
              <a:buChar char="•"/>
            </a:pPr>
            <a:r>
              <a:rPr lang="en-US" dirty="0" err="1" smtClean="0"/>
              <a:t>MyBSS</a:t>
            </a:r>
            <a:r>
              <a:rPr lang="en-US" dirty="0" smtClean="0"/>
              <a:t> clearing can be accomplished other ways</a:t>
            </a:r>
          </a:p>
          <a:p>
            <a:pPr lvl="1">
              <a:buFont typeface="Arial" panose="020B0604020202020204" pitchFamily="34" charset="0"/>
              <a:buChar char="•"/>
            </a:pPr>
            <a:r>
              <a:rPr lang="en-US" dirty="0" smtClean="0"/>
              <a:t>Coloring could do a better job of legacy protection</a:t>
            </a:r>
          </a:p>
          <a:p>
            <a:pPr>
              <a:spcBef>
                <a:spcPts val="2000"/>
              </a:spcBef>
              <a:buFont typeface="Arial" panose="020B0604020202020204" pitchFamily="34" charset="0"/>
              <a:buChar char="•"/>
            </a:pPr>
            <a:r>
              <a:rPr lang="en-US" u="sng" dirty="0" smtClean="0"/>
              <a:t>DSC concept is ideally suited to solve problem of secondary CCA-PD for BSS coloring</a:t>
            </a: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38</a:t>
            </a:fld>
            <a:endParaRPr lang="en-GB"/>
          </a:p>
        </p:txBody>
      </p:sp>
    </p:spTree>
    <p:extLst>
      <p:ext uri="{BB962C8B-B14F-4D97-AF65-F5344CB8AC3E}">
        <p14:creationId xmlns:p14="http://schemas.microsoft.com/office/powerpoint/2010/main" val="42058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371600"/>
            <a:ext cx="7770813" cy="4722813"/>
          </a:xfrm>
        </p:spPr>
        <p:txBody>
          <a:bodyPr/>
          <a:lstStyle/>
          <a:p>
            <a:pPr marL="400050">
              <a:buFont typeface="+mj-lt"/>
              <a:buAutoNum type="arabicPeriod"/>
            </a:pPr>
            <a:r>
              <a:rPr lang="en-US" sz="1600" dirty="0"/>
              <a:t>15/1082r0 – </a:t>
            </a:r>
            <a:r>
              <a:rPr lang="en-US" sz="1600" dirty="0" smtClean="0"/>
              <a:t>“Analysis </a:t>
            </a:r>
            <a:r>
              <a:rPr lang="en-US" sz="1600" dirty="0"/>
              <a:t>of BSS and ESS Structure During Concurrent SR </a:t>
            </a:r>
            <a:r>
              <a:rPr lang="en-US" sz="1600" dirty="0" smtClean="0"/>
              <a:t>Transmissions”, C Lukaszewski (Aruba), Sep 2015</a:t>
            </a:r>
          </a:p>
          <a:p>
            <a:pPr marL="400050">
              <a:buFont typeface="+mj-lt"/>
              <a:buAutoNum type="arabicPeriod"/>
            </a:pPr>
            <a:r>
              <a:rPr lang="en-US" sz="1600" dirty="0"/>
              <a:t>14/1416r1 – “Observed protocol violations caused by DSC with roaming </a:t>
            </a:r>
            <a:r>
              <a:rPr lang="en-US" sz="1600" dirty="0" smtClean="0"/>
              <a:t>STAs”, C Lukaszewski (Aruba), Nov 2014</a:t>
            </a:r>
          </a:p>
          <a:p>
            <a:pPr marL="400050">
              <a:buFont typeface="+mj-lt"/>
              <a:buAutoNum type="arabicPeriod"/>
            </a:pPr>
            <a:r>
              <a:rPr lang="en-US" sz="1600" dirty="0"/>
              <a:t>14/1224r0 – “Link-Aware </a:t>
            </a:r>
            <a:r>
              <a:rPr lang="en-US" sz="1600" dirty="0" smtClean="0"/>
              <a:t>CCA”, B Hart (Cisco), Sep 2014</a:t>
            </a:r>
          </a:p>
          <a:p>
            <a:pPr marL="400050">
              <a:buFont typeface="+mj-lt"/>
              <a:buAutoNum type="arabicPeriod"/>
            </a:pPr>
            <a:r>
              <a:rPr kumimoji="1" lang="en-US" altLang="ja-JP" sz="1600" dirty="0"/>
              <a:t>14/0372r2 – “</a:t>
            </a:r>
            <a:r>
              <a:rPr lang="en-US" sz="1600" dirty="0"/>
              <a:t>System Level Simulations on Increased Spatial Reuse”, Jiang et al (Marvell), Mar 2014</a:t>
            </a:r>
            <a:endParaRPr kumimoji="1" lang="en-US" altLang="ja-JP" sz="1600" dirty="0"/>
          </a:p>
          <a:p>
            <a:pPr marL="400050">
              <a:buFont typeface="+mj-lt"/>
              <a:buAutoNum type="arabicPeriod"/>
            </a:pPr>
            <a:r>
              <a:rPr lang="en-US" sz="1600" dirty="0"/>
              <a:t>14/1207r1 – “OBSS Reuse Mechanism Which Preserves Fairness”, I Jamil, L </a:t>
            </a:r>
            <a:r>
              <a:rPr lang="en-US" sz="1600" dirty="0" err="1"/>
              <a:t>Cariou</a:t>
            </a:r>
            <a:r>
              <a:rPr lang="en-US" sz="1600" dirty="0"/>
              <a:t> (Orange), Sep 2014</a:t>
            </a:r>
          </a:p>
          <a:p>
            <a:pPr marL="400050">
              <a:buFont typeface="+mj-lt"/>
              <a:buAutoNum type="arabicPeriod"/>
            </a:pPr>
            <a:r>
              <a:rPr lang="en-US" sz="1600" dirty="0"/>
              <a:t>14/0854r0 – “DSC and Legacy Coexistence”, W Carney, Y Morioka et al (Sony),  Jul 2014</a:t>
            </a:r>
          </a:p>
          <a:p>
            <a:pPr marL="400050">
              <a:buFont typeface="+mj-lt"/>
              <a:buAutoNum type="arabicPeriod"/>
            </a:pPr>
            <a:r>
              <a:rPr lang="en-US" sz="1600" dirty="0"/>
              <a:t>13/1207r1 – “CID 205 BSSID Color Bits”, M. Fischer et. Al, Sep 2013  (11ah)</a:t>
            </a:r>
          </a:p>
          <a:p>
            <a:pPr marL="400050">
              <a:buFont typeface="+mj-lt"/>
              <a:buAutoNum type="arabicPeriod"/>
            </a:pPr>
            <a:r>
              <a:rPr kumimoji="1" lang="en-US" altLang="ja-JP" sz="1600" dirty="0" smtClean="0"/>
              <a:t>14/0779r2 - </a:t>
            </a:r>
            <a:r>
              <a:rPr kumimoji="1" lang="en-US" altLang="ja-JP" sz="1600" dirty="0"/>
              <a:t>“Dynamic Sensitivity Control -  Practical Usage” , Graham Smith, July 2014</a:t>
            </a:r>
          </a:p>
          <a:p>
            <a:pPr marL="400050">
              <a:buFont typeface="+mj-lt"/>
              <a:buAutoNum type="arabicPeriod"/>
            </a:pPr>
            <a:r>
              <a:rPr lang="en-US" sz="1600" dirty="0" smtClean="0"/>
              <a:t>14/0328r2 – “ </a:t>
            </a:r>
            <a:r>
              <a:rPr lang="en-US" sz="1600" dirty="0"/>
              <a:t>Dense Apartment Complex Throughput Calculations, </a:t>
            </a:r>
            <a:r>
              <a:rPr lang="en-US" sz="1600" dirty="0" smtClean="0"/>
              <a:t>“ Graham Smith, Mar </a:t>
            </a:r>
            <a:r>
              <a:rPr lang="en-US" sz="1600" dirty="0"/>
              <a:t>2014</a:t>
            </a:r>
          </a:p>
          <a:p>
            <a:pPr marL="400050">
              <a:buFont typeface="+mj-lt"/>
              <a:buAutoNum type="arabicPeriod"/>
            </a:pPr>
            <a:r>
              <a:rPr lang="en-US" sz="1600" dirty="0"/>
              <a:t>14/0045r1 – “E-Education </a:t>
            </a:r>
            <a:r>
              <a:rPr lang="en-US" sz="1600" dirty="0" smtClean="0"/>
              <a:t>Analysis,” Graham Smith, Jan 2014</a:t>
            </a:r>
            <a:endParaRPr lang="en-US" sz="16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 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39</a:t>
            </a:fld>
            <a:endParaRPr lang="en-GB"/>
          </a:p>
        </p:txBody>
      </p:sp>
    </p:spTree>
    <p:extLst>
      <p:ext uri="{BB962C8B-B14F-4D97-AF65-F5344CB8AC3E}">
        <p14:creationId xmlns:p14="http://schemas.microsoft.com/office/powerpoint/2010/main" val="2141817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68679"/>
          </a:xfrm>
        </p:spPr>
        <p:txBody>
          <a:bodyPr/>
          <a:lstStyle/>
          <a:p>
            <a:r>
              <a:rPr lang="en-US" dirty="0" smtClean="0"/>
              <a:t>Cost/Benefit Evaluation Framework for SR </a:t>
            </a:r>
            <a:endParaRPr lang="en-US" dirty="0"/>
          </a:p>
        </p:txBody>
      </p:sp>
      <p:sp>
        <p:nvSpPr>
          <p:cNvPr id="3" name="Content Placeholder 2"/>
          <p:cNvSpPr>
            <a:spLocks noGrp="1"/>
          </p:cNvSpPr>
          <p:nvPr>
            <p:ph idx="1"/>
          </p:nvPr>
        </p:nvSpPr>
        <p:spPr>
          <a:xfrm>
            <a:off x="685800" y="1845425"/>
            <a:ext cx="8134004" cy="4248988"/>
          </a:xfrm>
        </p:spPr>
        <p:txBody>
          <a:bodyPr/>
          <a:lstStyle/>
          <a:p>
            <a:pPr>
              <a:spcBef>
                <a:spcPts val="2000"/>
              </a:spcBef>
              <a:buFont typeface="Arial" panose="020B0604020202020204" pitchFamily="34" charset="0"/>
              <a:buChar char="•"/>
            </a:pPr>
            <a:r>
              <a:rPr lang="en-US" sz="2800" dirty="0" smtClean="0"/>
              <a:t>A cost/benefit analysis of SR techniques requires a clear definition of the breakeven point.</a:t>
            </a:r>
          </a:p>
          <a:p>
            <a:pPr>
              <a:spcBef>
                <a:spcPts val="2000"/>
              </a:spcBef>
              <a:buFont typeface="Arial" panose="020B0604020202020204" pitchFamily="34" charset="0"/>
              <a:buChar char="•"/>
            </a:pPr>
            <a:r>
              <a:rPr lang="en-US" sz="2800" dirty="0" smtClean="0"/>
              <a:t>In addition, certain </a:t>
            </a:r>
            <a:r>
              <a:rPr lang="en-US" sz="2800" dirty="0"/>
              <a:t>SR techniques have </a:t>
            </a:r>
            <a:r>
              <a:rPr lang="en-US" sz="2800" dirty="0" smtClean="0"/>
              <a:t>useful benefits </a:t>
            </a:r>
            <a:r>
              <a:rPr lang="en-US" sz="2800" dirty="0"/>
              <a:t>even when SR is not being attempted</a:t>
            </a:r>
            <a:r>
              <a:rPr lang="en-US" sz="2800" dirty="0" smtClean="0"/>
              <a:t>. We </a:t>
            </a:r>
            <a:r>
              <a:rPr lang="en-US" sz="2800" dirty="0" smtClean="0">
                <a:solidFill>
                  <a:schemeClr val="tx1"/>
                </a:solidFill>
              </a:rPr>
              <a:t>require a common cell model to evaluate these.  </a:t>
            </a:r>
            <a:endParaRPr lang="en-US" sz="2800" dirty="0">
              <a:solidFill>
                <a:schemeClr val="tx1"/>
              </a:solidFill>
            </a:endParaRPr>
          </a:p>
          <a:p>
            <a:pPr>
              <a:spcBef>
                <a:spcPts val="2000"/>
              </a:spcBef>
              <a:buFont typeface="Arial" panose="020B0604020202020204" pitchFamily="34" charset="0"/>
              <a:buChar char="•"/>
            </a:pPr>
            <a:r>
              <a:rPr lang="en-US" sz="2800" dirty="0" smtClean="0">
                <a:solidFill>
                  <a:schemeClr val="tx1"/>
                </a:solidFill>
              </a:rPr>
              <a:t>In [1], </a:t>
            </a:r>
            <a:r>
              <a:rPr lang="en-US" sz="2800" dirty="0">
                <a:solidFill>
                  <a:schemeClr val="tx1"/>
                </a:solidFill>
              </a:rPr>
              <a:t>we modeled the interference-limited structure </a:t>
            </a:r>
            <a:r>
              <a:rPr lang="en-US" sz="2800" dirty="0"/>
              <a:t>of an SR-BSS during simultaneous </a:t>
            </a:r>
            <a:r>
              <a:rPr lang="en-US" sz="2800" dirty="0" smtClean="0"/>
              <a:t>TX, with a focus on the “rate radius limit” of specific data rates.  That approach is a good framework.</a:t>
            </a:r>
            <a:endParaRPr lang="en-US" sz="280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4</a:t>
            </a:fld>
            <a:endParaRPr lang="en-GB"/>
          </a:p>
        </p:txBody>
      </p:sp>
    </p:spTree>
    <p:extLst>
      <p:ext uri="{BB962C8B-B14F-4D97-AF65-F5344CB8AC3E}">
        <p14:creationId xmlns:p14="http://schemas.microsoft.com/office/powerpoint/2010/main" val="354437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11"/>
            </a:pPr>
            <a:r>
              <a:rPr lang="en-US" sz="1400" dirty="0"/>
              <a:t>http://</a:t>
            </a:r>
            <a:r>
              <a:rPr lang="en-US" sz="1400" dirty="0" smtClean="0"/>
              <a:t>www.mobilesportsreport.com/2015/09/stadium-tech-report-los-angeles-dodgers-hit-it-out-of-the-park-with-cisco-aruba-wi-fi/</a:t>
            </a:r>
          </a:p>
          <a:p>
            <a:pPr marL="457200" indent="-457200">
              <a:buFont typeface="+mj-lt"/>
              <a:buAutoNum type="arabicPeriod" startAt="11"/>
            </a:pPr>
            <a:r>
              <a:rPr lang="en-US" sz="1400" dirty="0"/>
              <a:t>http://www.mobilesportsreport.com/2015/08/wi-fi-for-the-frozen-tundra-extreme-verizon-bring-wi-fi-to-green-bay-packers-lambeau-field</a:t>
            </a:r>
            <a:r>
              <a:rPr lang="en-US" sz="1400" dirty="0" smtClean="0"/>
              <a:t>/</a:t>
            </a:r>
          </a:p>
          <a:p>
            <a:pPr marL="457200" indent="-457200">
              <a:buFont typeface="+mj-lt"/>
              <a:buAutoNum type="arabicPeriod" startAt="11"/>
            </a:pPr>
            <a:r>
              <a:rPr lang="en-US" sz="1400" dirty="0"/>
              <a:t>http://www.mobilesportsreport.com/2015/08/baltimore-ravens-pick-extreme-networks-for-mt-bank-stadium-wi-fi</a:t>
            </a:r>
            <a:r>
              <a:rPr lang="en-US" sz="1400" dirty="0" smtClean="0"/>
              <a:t>/</a:t>
            </a:r>
          </a:p>
          <a:p>
            <a:pPr marL="457200" indent="-457200">
              <a:buFont typeface="+mj-lt"/>
              <a:buAutoNum type="arabicPeriod" startAt="11"/>
            </a:pPr>
            <a:r>
              <a:rPr lang="en-US" sz="1400" dirty="0"/>
              <a:t>http://</a:t>
            </a:r>
            <a:r>
              <a:rPr lang="en-US" sz="1400" dirty="0" smtClean="0"/>
              <a:t>www.mobilesportsreport.com/2015/07/stadium-tech-report-world-series-set-new-wireless-records-at-att-park/</a:t>
            </a:r>
          </a:p>
          <a:p>
            <a:pPr marL="457200" indent="-457200">
              <a:buFont typeface="+mj-lt"/>
              <a:buAutoNum type="arabicPeriod" startAt="11"/>
            </a:pPr>
            <a:r>
              <a:rPr lang="en-US" sz="1400" dirty="0"/>
              <a:t>http://www.mobilesportsreport.com/2015/06/stadium-tech-report-kauffman-stadium-gets-a-royal-wi-fi-upgrade</a:t>
            </a:r>
            <a:r>
              <a:rPr lang="en-US" sz="1400" dirty="0" smtClean="0"/>
              <a:t>/</a:t>
            </a:r>
          </a:p>
          <a:p>
            <a:pPr marL="457200" indent="-457200">
              <a:buFont typeface="+mj-lt"/>
              <a:buAutoNum type="arabicPeriod" startAt="11"/>
            </a:pPr>
            <a:r>
              <a:rPr lang="en-US" sz="1400" dirty="0"/>
              <a:t>http://www.mobilesportsreport.com/2015/01/stadium-tech-report-att-stadiums-massive-antenna-deployment-delivers-solid-wi-fi-das-performance</a:t>
            </a:r>
            <a:r>
              <a:rPr lang="en-US" sz="1400" dirty="0" smtClean="0"/>
              <a:t>/</a:t>
            </a:r>
          </a:p>
          <a:p>
            <a:pPr marL="457200" indent="-457200">
              <a:buFont typeface="+mj-lt"/>
              <a:buAutoNum type="arabicPeriod" startAt="11"/>
            </a:pPr>
            <a:r>
              <a:rPr lang="en-US" sz="1400" dirty="0"/>
              <a:t>http://www.mobilesportsreport.com/2015/01/stadium-tech-report-corning-ibm-bringing-fiber-based-wi-fi-and-das-to-texas-ams-kyle-field</a:t>
            </a:r>
            <a:r>
              <a:rPr lang="en-US" sz="1400" dirty="0" smtClean="0"/>
              <a:t>/</a:t>
            </a:r>
          </a:p>
          <a:p>
            <a:pPr marL="457200" indent="-457200">
              <a:buFont typeface="+mj-lt"/>
              <a:buAutoNum type="arabicPeriod" startAt="11"/>
            </a:pPr>
            <a:r>
              <a:rPr lang="en-US" sz="1400" dirty="0"/>
              <a:t>http://www.mobilesportsreport.com/2014/12/stadium-tech-report-phoenix-cardinals-get-stadium-ready-for-super-bowl-with-wi-fi-upgrade</a:t>
            </a:r>
            <a:r>
              <a:rPr lang="en-US" sz="1400" dirty="0" smtClean="0"/>
              <a:t>/</a:t>
            </a:r>
          </a:p>
          <a:p>
            <a:pPr marL="457200" indent="-457200">
              <a:buFont typeface="+mj-lt"/>
              <a:buAutoNum type="arabicPeriod" startAt="11"/>
            </a:pPr>
            <a:r>
              <a:rPr lang="en-US" sz="1400" dirty="0"/>
              <a:t>http://www.mobilesportsreport.com/2014/12/stadium-tech-report-phoenix-cardinals-get-stadium-ready-for-super-bowl-with-wi-fi-upgrade</a:t>
            </a:r>
            <a:r>
              <a:rPr lang="en-US" sz="1400" dirty="0" smtClean="0"/>
              <a:t>/</a:t>
            </a:r>
          </a:p>
          <a:p>
            <a:pPr marL="457200" indent="-457200">
              <a:buFont typeface="+mj-lt"/>
              <a:buAutoNum type="arabicPeriod" startAt="11"/>
            </a:pPr>
            <a:r>
              <a:rPr lang="en-US" sz="1400" dirty="0"/>
              <a:t>http://www.geekwire.com/2015/wifi-analytics-seahawks-front-office-sees-gameday</a:t>
            </a:r>
            <a:r>
              <a:rPr lang="en-US" sz="1400" dirty="0" smtClean="0"/>
              <a:t>/</a:t>
            </a:r>
          </a:p>
          <a:p>
            <a:pPr marL="0" indent="0"/>
            <a:endParaRPr lang="en-US" sz="1400" dirty="0" smtClean="0"/>
          </a:p>
          <a:p>
            <a:pPr marL="457200" indent="-457200">
              <a:buFont typeface="+mj-lt"/>
              <a:buAutoNum type="arabicPeriod" startAt="11"/>
            </a:pPr>
            <a:endParaRPr lang="en-US" sz="1400" b="0"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40</a:t>
            </a:fld>
            <a:endParaRPr lang="en-GB"/>
          </a:p>
        </p:txBody>
      </p:sp>
    </p:spTree>
    <p:extLst>
      <p:ext uri="{BB962C8B-B14F-4D97-AF65-F5344CB8AC3E}">
        <p14:creationId xmlns:p14="http://schemas.microsoft.com/office/powerpoint/2010/main" val="1227137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bwMode="auto">
          <a:xfrm>
            <a:off x="3234999" y="1704910"/>
            <a:ext cx="2810589" cy="1760220"/>
          </a:xfrm>
          <a:prstGeom prst="rect">
            <a:avLst/>
          </a:prstGeom>
          <a:pattFill prst="openDmnd">
            <a:fgClr>
              <a:srgbClr val="FF0000"/>
            </a:fgClr>
            <a:bgClr>
              <a:schemeClr val="bg1"/>
            </a:bgClr>
          </a:pattFill>
          <a:ln w="9525" cap="flat" cmpd="sng" algn="ctr">
            <a:solidFill>
              <a:schemeClr val="tx1">
                <a:alpha val="4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327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020" t="35288" r="7514" b="30341"/>
          <a:stretch/>
        </p:blipFill>
        <p:spPr bwMode="auto">
          <a:xfrm>
            <a:off x="-1" y="1707234"/>
            <a:ext cx="9144001" cy="176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4592" y="685801"/>
            <a:ext cx="8928092" cy="559578"/>
          </a:xfrm>
        </p:spPr>
        <p:txBody>
          <a:bodyPr/>
          <a:lstStyle/>
          <a:p>
            <a:r>
              <a:rPr lang="en-US" dirty="0"/>
              <a:t>SR Payoff Region and </a:t>
            </a:r>
            <a:r>
              <a:rPr lang="en-US" dirty="0" smtClean="0"/>
              <a:t>Breakeven Point</a:t>
            </a:r>
            <a:endParaRPr lang="en-US" sz="2400" i="1" dirty="0"/>
          </a:p>
        </p:txBody>
      </p:sp>
      <p:sp>
        <p:nvSpPr>
          <p:cNvPr id="32781" name="Content Placeholder 32780"/>
          <p:cNvSpPr>
            <a:spLocks noGrp="1"/>
          </p:cNvSpPr>
          <p:nvPr>
            <p:ph idx="1"/>
          </p:nvPr>
        </p:nvSpPr>
        <p:spPr>
          <a:xfrm>
            <a:off x="685800" y="4455622"/>
            <a:ext cx="8350135" cy="1928553"/>
          </a:xfrm>
        </p:spPr>
        <p:txBody>
          <a:bodyPr/>
          <a:lstStyle/>
          <a:p>
            <a:pPr>
              <a:buFont typeface="Arial" panose="020B0604020202020204" pitchFamily="34" charset="0"/>
              <a:buChar char="•"/>
            </a:pPr>
            <a:r>
              <a:rPr lang="en-US" sz="1800" dirty="0" smtClean="0"/>
              <a:t>The MCS4 rate limit </a:t>
            </a:r>
            <a:r>
              <a:rPr lang="en-US" sz="1800" u="sng" dirty="0" smtClean="0"/>
              <a:t>during SR operation</a:t>
            </a:r>
            <a:r>
              <a:rPr lang="en-US" sz="1800" dirty="0" smtClean="0"/>
              <a:t> is the SR breakeven point.</a:t>
            </a:r>
          </a:p>
          <a:p>
            <a:pPr lvl="1">
              <a:buFont typeface="Arial" panose="020B0604020202020204" pitchFamily="34" charset="0"/>
              <a:buChar char="•"/>
            </a:pPr>
            <a:r>
              <a:rPr lang="en-US" sz="1600" dirty="0" smtClean="0"/>
              <a:t>For </a:t>
            </a:r>
            <a:r>
              <a:rPr lang="en-US" sz="1600" dirty="0"/>
              <a:t>any MCS8-limited channelization, </a:t>
            </a:r>
            <a:r>
              <a:rPr lang="en-US" sz="1600" dirty="0" smtClean="0"/>
              <a:t>this </a:t>
            </a:r>
            <a:r>
              <a:rPr lang="en-US" sz="1600" dirty="0"/>
              <a:t>is 50% of MCS8</a:t>
            </a:r>
          </a:p>
          <a:p>
            <a:pPr lvl="1">
              <a:buFont typeface="Arial" panose="020B0604020202020204" pitchFamily="34" charset="0"/>
              <a:buChar char="•"/>
            </a:pPr>
            <a:r>
              <a:rPr lang="en-US" sz="1600" dirty="0"/>
              <a:t>For all MCS9 </a:t>
            </a:r>
            <a:r>
              <a:rPr lang="en-US" sz="1600" dirty="0" err="1"/>
              <a:t>channelizations</a:t>
            </a:r>
            <a:r>
              <a:rPr lang="en-US" sz="1600" dirty="0"/>
              <a:t>, it is only 45% of </a:t>
            </a:r>
            <a:r>
              <a:rPr lang="en-US" sz="1600" dirty="0" smtClean="0"/>
              <a:t>MCS9  (below breakeven)</a:t>
            </a:r>
            <a:endParaRPr lang="en-US" sz="1600" dirty="0"/>
          </a:p>
          <a:p>
            <a:pPr>
              <a:buFont typeface="Arial" panose="020B0604020202020204" pitchFamily="34" charset="0"/>
              <a:buChar char="•"/>
            </a:pPr>
            <a:r>
              <a:rPr lang="en-US" sz="1800" dirty="0" smtClean="0"/>
              <a:t>Below </a:t>
            </a:r>
            <a:r>
              <a:rPr lang="en-US" sz="1800" dirty="0"/>
              <a:t>MCS4, it is always better to defer </a:t>
            </a:r>
            <a:r>
              <a:rPr lang="en-US" sz="1800" dirty="0" smtClean="0"/>
              <a:t>(no payoff).</a:t>
            </a:r>
            <a:endParaRPr lang="en-US" sz="1800" dirty="0"/>
          </a:p>
          <a:p>
            <a:pPr>
              <a:buFont typeface="Arial" panose="020B0604020202020204" pitchFamily="34" charset="0"/>
              <a:buChar char="•"/>
            </a:pPr>
            <a:r>
              <a:rPr lang="en-US" sz="1800" dirty="0" smtClean="0"/>
              <a:t>SR </a:t>
            </a:r>
            <a:r>
              <a:rPr lang="en-US" sz="1800" dirty="0"/>
              <a:t>should only be attempted for MCS4 and up</a:t>
            </a:r>
            <a:r>
              <a:rPr lang="en-US" sz="1800" dirty="0" smtClean="0"/>
              <a:t>.</a:t>
            </a:r>
          </a:p>
          <a:p>
            <a:pPr>
              <a:buFont typeface="Arial" panose="020B0604020202020204" pitchFamily="34" charset="0"/>
              <a:buChar char="•"/>
            </a:pPr>
            <a:r>
              <a:rPr lang="en-US" sz="1800" dirty="0" smtClean="0"/>
              <a:t>How do the AP/STA know they are inside this limit?  </a:t>
            </a:r>
            <a:r>
              <a:rPr lang="en-US" sz="1800" i="1" dirty="0" smtClean="0"/>
              <a:t>(harder than it looks)</a:t>
            </a:r>
            <a:endParaRPr lang="en-US" sz="1800" i="1"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5</a:t>
            </a:fld>
            <a:endParaRPr lang="en-GB"/>
          </a:p>
        </p:txBody>
      </p:sp>
      <p:sp>
        <p:nvSpPr>
          <p:cNvPr id="85" name="TextBox 84"/>
          <p:cNvSpPr txBox="1"/>
          <p:nvPr/>
        </p:nvSpPr>
        <p:spPr>
          <a:xfrm>
            <a:off x="1586931" y="2805435"/>
            <a:ext cx="712461" cy="338554"/>
          </a:xfrm>
          <a:prstGeom prst="rect">
            <a:avLst/>
          </a:prstGeom>
          <a:solidFill>
            <a:srgbClr val="FFC00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X</a:t>
            </a:r>
            <a:endParaRPr lang="en-US" sz="1600" dirty="0">
              <a:solidFill>
                <a:schemeClr val="tx1"/>
              </a:solidFill>
            </a:endParaRPr>
          </a:p>
        </p:txBody>
      </p:sp>
      <p:sp>
        <p:nvSpPr>
          <p:cNvPr id="87" name="TextBox 86"/>
          <p:cNvSpPr txBox="1"/>
          <p:nvPr/>
        </p:nvSpPr>
        <p:spPr>
          <a:xfrm>
            <a:off x="2055899" y="1375056"/>
            <a:ext cx="1889424" cy="369332"/>
          </a:xfrm>
          <a:prstGeom prst="rect">
            <a:avLst/>
          </a:prstGeom>
          <a:noFill/>
        </p:spPr>
        <p:txBody>
          <a:bodyPr wrap="square" rtlCol="0">
            <a:spAutoFit/>
          </a:bodyPr>
          <a:lstStyle/>
          <a:p>
            <a:pPr algn="ctr"/>
            <a:r>
              <a:rPr lang="en-US" sz="1800" dirty="0" smtClean="0">
                <a:solidFill>
                  <a:srgbClr val="00B050"/>
                </a:solidFill>
              </a:rPr>
              <a:t>MCS4 Limit</a:t>
            </a:r>
            <a:endParaRPr lang="en-US" sz="1800" dirty="0">
              <a:solidFill>
                <a:srgbClr val="00B050"/>
              </a:solidFill>
            </a:endParaRPr>
          </a:p>
        </p:txBody>
      </p:sp>
      <p:sp>
        <p:nvSpPr>
          <p:cNvPr id="88" name="TextBox 87"/>
          <p:cNvSpPr txBox="1"/>
          <p:nvPr/>
        </p:nvSpPr>
        <p:spPr>
          <a:xfrm>
            <a:off x="3589093" y="1375056"/>
            <a:ext cx="1553062" cy="369332"/>
          </a:xfrm>
          <a:prstGeom prst="rect">
            <a:avLst/>
          </a:prstGeom>
          <a:noFill/>
        </p:spPr>
        <p:txBody>
          <a:bodyPr wrap="square" rtlCol="0">
            <a:spAutoFit/>
          </a:bodyPr>
          <a:lstStyle/>
          <a:p>
            <a:pPr algn="ctr"/>
            <a:r>
              <a:rPr lang="en-US" sz="1800" dirty="0" smtClean="0">
                <a:solidFill>
                  <a:srgbClr val="FF0000"/>
                </a:solidFill>
              </a:rPr>
              <a:t>MCS0 Limit</a:t>
            </a:r>
            <a:endParaRPr lang="en-US" sz="1800" dirty="0">
              <a:solidFill>
                <a:srgbClr val="FF0000"/>
              </a:solidFill>
            </a:endParaRPr>
          </a:p>
        </p:txBody>
      </p:sp>
      <p:graphicFrame>
        <p:nvGraphicFramePr>
          <p:cNvPr id="89" name="Object 88"/>
          <p:cNvGraphicFramePr>
            <a:graphicFrameLocks noChangeAspect="1"/>
          </p:cNvGraphicFramePr>
          <p:nvPr>
            <p:extLst>
              <p:ext uri="{D42A27DB-BD31-4B8C-83A1-F6EECF244321}">
                <p14:modId xmlns:p14="http://schemas.microsoft.com/office/powerpoint/2010/main" val="1099013639"/>
              </p:ext>
            </p:extLst>
          </p:nvPr>
        </p:nvGraphicFramePr>
        <p:xfrm>
          <a:off x="1664180" y="2201623"/>
          <a:ext cx="557957" cy="543650"/>
        </p:xfrm>
        <a:graphic>
          <a:graphicData uri="http://schemas.openxmlformats.org/presentationml/2006/ole">
            <mc:AlternateContent xmlns:mc="http://schemas.openxmlformats.org/markup-compatibility/2006">
              <mc:Choice xmlns:v="urn:schemas-microsoft-com:vml" Requires="v">
                <p:oleObj spid="_x0000_s33069" name="Visio" r:id="rId4" imgW="1857434" imgH="1809810" progId="Visio.Drawing.15">
                  <p:embed/>
                </p:oleObj>
              </mc:Choice>
              <mc:Fallback>
                <p:oleObj name="Visio" r:id="rId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4180" y="2201623"/>
                        <a:ext cx="557957" cy="543650"/>
                      </a:xfrm>
                      <a:prstGeom prst="rect">
                        <a:avLst/>
                      </a:prstGeom>
                      <a:noFill/>
                      <a:ln>
                        <a:noFill/>
                      </a:ln>
                      <a:effectLst/>
                    </p:spPr>
                  </p:pic>
                </p:oleObj>
              </mc:Fallback>
            </mc:AlternateContent>
          </a:graphicData>
        </a:graphic>
      </p:graphicFrame>
      <p:cxnSp>
        <p:nvCxnSpPr>
          <p:cNvPr id="90" name="Straight Arrow Connector 89"/>
          <p:cNvCxnSpPr/>
          <p:nvPr/>
        </p:nvCxnSpPr>
        <p:spPr bwMode="auto">
          <a:xfrm flipV="1">
            <a:off x="1928037" y="1774080"/>
            <a:ext cx="971848" cy="758967"/>
          </a:xfrm>
          <a:prstGeom prst="straightConnector1">
            <a:avLst/>
          </a:prstGeom>
          <a:solidFill>
            <a:srgbClr val="00B8FF"/>
          </a:solidFill>
          <a:ln w="38100" cap="flat" cmpd="sng" algn="ctr">
            <a:solidFill>
              <a:srgbClr val="00B050"/>
            </a:solidFill>
            <a:prstDash val="solid"/>
            <a:round/>
            <a:headEnd type="none" w="med" len="med"/>
            <a:tailEnd type="arrow"/>
          </a:ln>
          <a:effectLst/>
        </p:spPr>
      </p:cxnSp>
      <p:cxnSp>
        <p:nvCxnSpPr>
          <p:cNvPr id="91" name="Straight Arrow Connector 90"/>
          <p:cNvCxnSpPr/>
          <p:nvPr/>
        </p:nvCxnSpPr>
        <p:spPr bwMode="auto">
          <a:xfrm flipV="1">
            <a:off x="1928037" y="1707233"/>
            <a:ext cx="2156039" cy="825813"/>
          </a:xfrm>
          <a:prstGeom prst="straightConnector1">
            <a:avLst/>
          </a:prstGeom>
          <a:solidFill>
            <a:srgbClr val="00B8FF"/>
          </a:solidFill>
          <a:ln w="38100" cap="flat" cmpd="sng" algn="ctr">
            <a:solidFill>
              <a:srgbClr val="FF0000"/>
            </a:solidFill>
            <a:prstDash val="solid"/>
            <a:round/>
            <a:headEnd type="none" w="med" len="med"/>
            <a:tailEnd type="arrow"/>
          </a:ln>
          <a:effectLst/>
        </p:spPr>
      </p:cxnSp>
      <p:graphicFrame>
        <p:nvGraphicFramePr>
          <p:cNvPr id="92" name="Object 91"/>
          <p:cNvGraphicFramePr>
            <a:graphicFrameLocks noChangeAspect="1"/>
          </p:cNvGraphicFramePr>
          <p:nvPr>
            <p:extLst>
              <p:ext uri="{D42A27DB-BD31-4B8C-83A1-F6EECF244321}">
                <p14:modId xmlns:p14="http://schemas.microsoft.com/office/powerpoint/2010/main" val="3835511536"/>
              </p:ext>
            </p:extLst>
          </p:nvPr>
        </p:nvGraphicFramePr>
        <p:xfrm>
          <a:off x="7019921" y="2200760"/>
          <a:ext cx="557213" cy="544513"/>
        </p:xfrm>
        <a:graphic>
          <a:graphicData uri="http://schemas.openxmlformats.org/presentationml/2006/ole">
            <mc:AlternateContent xmlns:mc="http://schemas.openxmlformats.org/markup-compatibility/2006">
              <mc:Choice xmlns:v="urn:schemas-microsoft-com:vml" Requires="v">
                <p:oleObj spid="_x0000_s33070" name="Visio" r:id="rId6" imgW="1857434" imgH="1809810" progId="Visio.Drawing.15">
                  <p:embed/>
                </p:oleObj>
              </mc:Choice>
              <mc:Fallback>
                <p:oleObj name="Visio" r:id="rId6"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1" y="2200760"/>
                        <a:ext cx="557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 name="TextBox 92"/>
          <p:cNvSpPr txBox="1"/>
          <p:nvPr/>
        </p:nvSpPr>
        <p:spPr>
          <a:xfrm>
            <a:off x="3371615" y="2805435"/>
            <a:ext cx="712461" cy="338554"/>
          </a:xfrm>
          <a:prstGeom prst="rect">
            <a:avLst/>
          </a:prstGeom>
          <a:solidFill>
            <a:srgbClr val="92D05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Y</a:t>
            </a:r>
            <a:endParaRPr lang="en-US" sz="1600" dirty="0">
              <a:solidFill>
                <a:schemeClr val="tx1"/>
              </a:solidFill>
            </a:endParaRPr>
          </a:p>
        </p:txBody>
      </p:sp>
      <p:sp>
        <p:nvSpPr>
          <p:cNvPr id="94" name="TextBox 93"/>
          <p:cNvSpPr txBox="1"/>
          <p:nvPr/>
        </p:nvSpPr>
        <p:spPr>
          <a:xfrm>
            <a:off x="5142155" y="2805435"/>
            <a:ext cx="712461" cy="338554"/>
          </a:xfrm>
          <a:prstGeom prst="rect">
            <a:avLst/>
          </a:prstGeom>
          <a:solidFill>
            <a:srgbClr val="ABE7FF"/>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Z</a:t>
            </a:r>
            <a:endParaRPr lang="en-US" sz="1600" dirty="0">
              <a:solidFill>
                <a:schemeClr val="tx1"/>
              </a:solidFill>
            </a:endParaRPr>
          </a:p>
        </p:txBody>
      </p:sp>
      <p:graphicFrame>
        <p:nvGraphicFramePr>
          <p:cNvPr id="95" name="Object 94"/>
          <p:cNvGraphicFramePr>
            <a:graphicFrameLocks noChangeAspect="1"/>
          </p:cNvGraphicFramePr>
          <p:nvPr>
            <p:extLst>
              <p:ext uri="{D42A27DB-BD31-4B8C-83A1-F6EECF244321}">
                <p14:modId xmlns:p14="http://schemas.microsoft.com/office/powerpoint/2010/main" val="4226904114"/>
              </p:ext>
            </p:extLst>
          </p:nvPr>
        </p:nvGraphicFramePr>
        <p:xfrm>
          <a:off x="3478738" y="2200761"/>
          <a:ext cx="557212" cy="544512"/>
        </p:xfrm>
        <a:graphic>
          <a:graphicData uri="http://schemas.openxmlformats.org/presentationml/2006/ole">
            <mc:AlternateContent xmlns:mc="http://schemas.openxmlformats.org/markup-compatibility/2006">
              <mc:Choice xmlns:v="urn:schemas-microsoft-com:vml" Requires="v">
                <p:oleObj spid="_x0000_s33071" name="Visio" r:id="rId7" imgW="1857434" imgH="1809810" progId="Visio.Drawing.15">
                  <p:embed/>
                </p:oleObj>
              </mc:Choice>
              <mc:Fallback>
                <p:oleObj name="Visio" r:id="rId7"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738" y="2200761"/>
                        <a:ext cx="557212"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 name="Object 95"/>
          <p:cNvGraphicFramePr>
            <a:graphicFrameLocks noChangeAspect="1"/>
          </p:cNvGraphicFramePr>
          <p:nvPr>
            <p:extLst>
              <p:ext uri="{D42A27DB-BD31-4B8C-83A1-F6EECF244321}">
                <p14:modId xmlns:p14="http://schemas.microsoft.com/office/powerpoint/2010/main" val="2119550337"/>
              </p:ext>
            </p:extLst>
          </p:nvPr>
        </p:nvGraphicFramePr>
        <p:xfrm>
          <a:off x="5219778" y="2200760"/>
          <a:ext cx="557213" cy="544513"/>
        </p:xfrm>
        <a:graphic>
          <a:graphicData uri="http://schemas.openxmlformats.org/presentationml/2006/ole">
            <mc:AlternateContent xmlns:mc="http://schemas.openxmlformats.org/markup-compatibility/2006">
              <mc:Choice xmlns:v="urn:schemas-microsoft-com:vml" Requires="v">
                <p:oleObj spid="_x0000_s33072" name="Visio" r:id="rId8" imgW="1857434" imgH="1809810" progId="Visio.Drawing.15">
                  <p:embed/>
                </p:oleObj>
              </mc:Choice>
              <mc:Fallback>
                <p:oleObj name="Visio" r:id="rId8"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78" y="2200760"/>
                        <a:ext cx="5572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 name="TextBox 96"/>
          <p:cNvSpPr txBox="1"/>
          <p:nvPr/>
        </p:nvSpPr>
        <p:spPr>
          <a:xfrm>
            <a:off x="6926839" y="2805435"/>
            <a:ext cx="712461" cy="338554"/>
          </a:xfrm>
          <a:prstGeom prst="rect">
            <a:avLst/>
          </a:prstGeom>
          <a:solidFill>
            <a:srgbClr val="FFC000"/>
          </a:solidFill>
        </p:spPr>
        <p:txBody>
          <a:bodyPr wrap="square" rtlCol="0">
            <a:spAutoFit/>
          </a:bodyPr>
          <a:lstStyle/>
          <a:p>
            <a:pPr algn="ctr"/>
            <a:r>
              <a:rPr lang="en-US" sz="1600" dirty="0" err="1" smtClean="0">
                <a:solidFill>
                  <a:schemeClr val="tx1"/>
                </a:solidFill>
              </a:rPr>
              <a:t>Ch</a:t>
            </a:r>
            <a:r>
              <a:rPr lang="en-US" sz="1600" dirty="0" smtClean="0">
                <a:solidFill>
                  <a:schemeClr val="tx1"/>
                </a:solidFill>
              </a:rPr>
              <a:t> X</a:t>
            </a:r>
            <a:endParaRPr lang="en-US" sz="1600" dirty="0">
              <a:solidFill>
                <a:schemeClr val="tx1"/>
              </a:solidFill>
            </a:endParaRPr>
          </a:p>
        </p:txBody>
      </p:sp>
      <p:sp>
        <p:nvSpPr>
          <p:cNvPr id="15" name="Right Brace 14"/>
          <p:cNvSpPr/>
          <p:nvPr/>
        </p:nvSpPr>
        <p:spPr bwMode="auto">
          <a:xfrm rot="5400000">
            <a:off x="1827724" y="2352705"/>
            <a:ext cx="243840" cy="2481190"/>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8" name="Right Brace 97"/>
          <p:cNvSpPr/>
          <p:nvPr/>
        </p:nvSpPr>
        <p:spPr bwMode="auto">
          <a:xfrm rot="5400000">
            <a:off x="7209504" y="2362159"/>
            <a:ext cx="243840" cy="2482149"/>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9" name="Right Brace 98"/>
          <p:cNvSpPr/>
          <p:nvPr/>
        </p:nvSpPr>
        <p:spPr bwMode="auto">
          <a:xfrm rot="5400000">
            <a:off x="4519645" y="2199210"/>
            <a:ext cx="243840" cy="2808048"/>
          </a:xfrm>
          <a:prstGeom prst="rightBrace">
            <a:avLst>
              <a:gd name="adj1" fmla="val 96875"/>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0" name="TextBox 99"/>
          <p:cNvSpPr txBox="1"/>
          <p:nvPr/>
        </p:nvSpPr>
        <p:spPr>
          <a:xfrm>
            <a:off x="983325" y="3725154"/>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1" name="TextBox 100"/>
          <p:cNvSpPr txBox="1"/>
          <p:nvPr/>
        </p:nvSpPr>
        <p:spPr>
          <a:xfrm>
            <a:off x="6338357" y="3725154"/>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3" name="TextBox 102"/>
          <p:cNvSpPr txBox="1"/>
          <p:nvPr/>
        </p:nvSpPr>
        <p:spPr>
          <a:xfrm>
            <a:off x="3708283" y="3725154"/>
            <a:ext cx="1889424" cy="646331"/>
          </a:xfrm>
          <a:prstGeom prst="rect">
            <a:avLst/>
          </a:prstGeom>
          <a:noFill/>
        </p:spPr>
        <p:txBody>
          <a:bodyPr wrap="square" rtlCol="0">
            <a:spAutoFit/>
          </a:bodyPr>
          <a:lstStyle/>
          <a:p>
            <a:pPr algn="ctr"/>
            <a:r>
              <a:rPr lang="en-US" sz="1800" dirty="0" smtClean="0">
                <a:solidFill>
                  <a:srgbClr val="FF0000"/>
                </a:solidFill>
              </a:rPr>
              <a:t>SR “Out of the Money” Region</a:t>
            </a:r>
            <a:endParaRPr lang="en-US" sz="1800" dirty="0">
              <a:solidFill>
                <a:srgbClr val="FF0000"/>
              </a:solidFill>
            </a:endParaRPr>
          </a:p>
        </p:txBody>
      </p:sp>
      <p:cxnSp>
        <p:nvCxnSpPr>
          <p:cNvPr id="19" name="Straight Connector 18"/>
          <p:cNvCxnSpPr>
            <a:stCxn id="15" idx="2"/>
          </p:cNvCxnSpPr>
          <p:nvPr/>
        </p:nvCxnSpPr>
        <p:spPr bwMode="auto">
          <a:xfrm flipV="1">
            <a:off x="709049" y="2533048"/>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04" name="Straight Connector 103"/>
          <p:cNvCxnSpPr/>
          <p:nvPr/>
        </p:nvCxnSpPr>
        <p:spPr bwMode="auto">
          <a:xfrm flipV="1">
            <a:off x="3190239" y="2529122"/>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05" name="Straight Connector 104"/>
          <p:cNvCxnSpPr/>
          <p:nvPr/>
        </p:nvCxnSpPr>
        <p:spPr bwMode="auto">
          <a:xfrm flipV="1">
            <a:off x="6045589" y="2540668"/>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06" name="Straight Connector 105"/>
          <p:cNvCxnSpPr/>
          <p:nvPr/>
        </p:nvCxnSpPr>
        <p:spPr bwMode="auto">
          <a:xfrm flipV="1">
            <a:off x="8572499" y="2536742"/>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07" name="Straight Connector 106"/>
          <p:cNvCxnSpPr/>
          <p:nvPr/>
        </p:nvCxnSpPr>
        <p:spPr bwMode="auto">
          <a:xfrm flipV="1">
            <a:off x="3235000" y="2529122"/>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08" name="Straight Connector 107"/>
          <p:cNvCxnSpPr/>
          <p:nvPr/>
        </p:nvCxnSpPr>
        <p:spPr bwMode="auto">
          <a:xfrm flipV="1">
            <a:off x="6090350" y="2540668"/>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114" name="TextBox 113"/>
          <p:cNvSpPr txBox="1"/>
          <p:nvPr/>
        </p:nvSpPr>
        <p:spPr>
          <a:xfrm rot="16200000">
            <a:off x="-685455" y="2402678"/>
            <a:ext cx="1889424" cy="369332"/>
          </a:xfrm>
          <a:prstGeom prst="rect">
            <a:avLst/>
          </a:prstGeom>
          <a:solidFill>
            <a:srgbClr val="FFC000"/>
          </a:solidFill>
          <a:ln>
            <a:solidFill>
              <a:schemeClr val="tx1"/>
            </a:solidFill>
          </a:ln>
        </p:spPr>
        <p:txBody>
          <a:bodyPr wrap="square" rtlCol="0">
            <a:spAutoFit/>
          </a:bodyPr>
          <a:lstStyle/>
          <a:p>
            <a:pPr algn="ctr"/>
            <a:r>
              <a:rPr lang="en-US" sz="1800" b="1" dirty="0" smtClean="0">
                <a:solidFill>
                  <a:schemeClr val="tx1"/>
                </a:solidFill>
              </a:rPr>
              <a:t>SR Case</a:t>
            </a:r>
            <a:endParaRPr lang="en-US" sz="1800" b="1" dirty="0">
              <a:solidFill>
                <a:schemeClr val="tx1"/>
              </a:solidFill>
            </a:endParaRPr>
          </a:p>
        </p:txBody>
      </p:sp>
      <p:sp>
        <p:nvSpPr>
          <p:cNvPr id="32782" name="Rectangle 32781"/>
          <p:cNvSpPr/>
          <p:nvPr/>
        </p:nvSpPr>
        <p:spPr bwMode="auto">
          <a:xfrm>
            <a:off x="3235000" y="1707234"/>
            <a:ext cx="2810589" cy="1760220"/>
          </a:xfrm>
          <a:prstGeom prst="rect">
            <a:avLst/>
          </a:prstGeom>
          <a:solidFill>
            <a:srgbClr val="FF0000">
              <a:alpha val="20000"/>
            </a:srgbClr>
          </a:solidFill>
          <a:ln w="9525" cap="flat" cmpd="sng" algn="ctr">
            <a:solidFill>
              <a:schemeClr val="tx1">
                <a:alpha val="4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72415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81">
                                            <p:txEl>
                                              <p:pRg st="3" end="3"/>
                                            </p:txEl>
                                          </p:spTgt>
                                        </p:tgtEl>
                                        <p:attrNameLst>
                                          <p:attrName>style.visibility</p:attrName>
                                        </p:attrNameLst>
                                      </p:cBhvr>
                                      <p:to>
                                        <p:strVal val="visible"/>
                                      </p:to>
                                    </p:set>
                                    <p:animEffect transition="in" filter="fade">
                                      <p:cBhvr>
                                        <p:cTn id="7" dur="1000"/>
                                        <p:tgtEl>
                                          <p:spTgt spid="32781">
                                            <p:txEl>
                                              <p:pRg st="3" end="3"/>
                                            </p:txEl>
                                          </p:spTgt>
                                        </p:tgtEl>
                                      </p:cBhvr>
                                    </p:animEffect>
                                    <p:anim calcmode="lin" valueType="num">
                                      <p:cBhvr>
                                        <p:cTn id="8" dur="1000" fill="hold"/>
                                        <p:tgtEl>
                                          <p:spTgt spid="3278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2781">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782"/>
                                        </p:tgtEl>
                                        <p:attrNameLst>
                                          <p:attrName>style.visibility</p:attrName>
                                        </p:attrNameLst>
                                      </p:cBhvr>
                                      <p:to>
                                        <p:strVal val="visible"/>
                                      </p:to>
                                    </p:set>
                                    <p:animEffect transition="in" filter="fade">
                                      <p:cBhvr>
                                        <p:cTn id="12" dur="1000"/>
                                        <p:tgtEl>
                                          <p:spTgt spid="32782"/>
                                        </p:tgtEl>
                                      </p:cBhvr>
                                    </p:animEffect>
                                    <p:anim calcmode="lin" valueType="num">
                                      <p:cBhvr>
                                        <p:cTn id="13" dur="1000" fill="hold"/>
                                        <p:tgtEl>
                                          <p:spTgt spid="32782"/>
                                        </p:tgtEl>
                                        <p:attrNameLst>
                                          <p:attrName>ppt_x</p:attrName>
                                        </p:attrNameLst>
                                      </p:cBhvr>
                                      <p:tavLst>
                                        <p:tav tm="0">
                                          <p:val>
                                            <p:strVal val="#ppt_x"/>
                                          </p:val>
                                        </p:tav>
                                        <p:tav tm="100000">
                                          <p:val>
                                            <p:strVal val="#ppt_x"/>
                                          </p:val>
                                        </p:tav>
                                      </p:tavLst>
                                    </p:anim>
                                    <p:anim calcmode="lin" valueType="num">
                                      <p:cBhvr>
                                        <p:cTn id="14" dur="1000" fill="hold"/>
                                        <p:tgtEl>
                                          <p:spTgt spid="3278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781">
                                            <p:txEl>
                                              <p:pRg st="4" end="4"/>
                                            </p:txEl>
                                          </p:spTgt>
                                        </p:tgtEl>
                                        <p:attrNameLst>
                                          <p:attrName>style.visibility</p:attrName>
                                        </p:attrNameLst>
                                      </p:cBhvr>
                                      <p:to>
                                        <p:strVal val="visible"/>
                                      </p:to>
                                    </p:set>
                                    <p:animEffect transition="in" filter="fade">
                                      <p:cBhvr>
                                        <p:cTn id="17" dur="1000"/>
                                        <p:tgtEl>
                                          <p:spTgt spid="32781">
                                            <p:txEl>
                                              <p:pRg st="4" end="4"/>
                                            </p:txEl>
                                          </p:spTgt>
                                        </p:tgtEl>
                                      </p:cBhvr>
                                    </p:animEffect>
                                    <p:anim calcmode="lin" valueType="num">
                                      <p:cBhvr>
                                        <p:cTn id="18" dur="1000" fill="hold"/>
                                        <p:tgtEl>
                                          <p:spTgt spid="3278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2781">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1000"/>
                                        <p:tgtEl>
                                          <p:spTgt spid="140"/>
                                        </p:tgtEl>
                                      </p:cBhvr>
                                    </p:animEffect>
                                    <p:anim calcmode="lin" valueType="num">
                                      <p:cBhvr>
                                        <p:cTn id="23" dur="1000" fill="hold"/>
                                        <p:tgtEl>
                                          <p:spTgt spid="140"/>
                                        </p:tgtEl>
                                        <p:attrNameLst>
                                          <p:attrName>ppt_x</p:attrName>
                                        </p:attrNameLst>
                                      </p:cBhvr>
                                      <p:tavLst>
                                        <p:tav tm="0">
                                          <p:val>
                                            <p:strVal val="#ppt_x"/>
                                          </p:val>
                                        </p:tav>
                                        <p:tav tm="100000">
                                          <p:val>
                                            <p:strVal val="#ppt_x"/>
                                          </p:val>
                                        </p:tav>
                                      </p:tavLst>
                                    </p:anim>
                                    <p:anim calcmode="lin" valueType="num">
                                      <p:cBhvr>
                                        <p:cTn id="24" dur="1000" fill="hold"/>
                                        <p:tgtEl>
                                          <p:spTgt spid="1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1000"/>
                                        <p:tgtEl>
                                          <p:spTgt spid="99"/>
                                        </p:tgtEl>
                                      </p:cBhvr>
                                    </p:animEffect>
                                    <p:anim calcmode="lin" valueType="num">
                                      <p:cBhvr>
                                        <p:cTn id="28" dur="1000" fill="hold"/>
                                        <p:tgtEl>
                                          <p:spTgt spid="99"/>
                                        </p:tgtEl>
                                        <p:attrNameLst>
                                          <p:attrName>ppt_x</p:attrName>
                                        </p:attrNameLst>
                                      </p:cBhvr>
                                      <p:tavLst>
                                        <p:tav tm="0">
                                          <p:val>
                                            <p:strVal val="#ppt_x"/>
                                          </p:val>
                                        </p:tav>
                                        <p:tav tm="100000">
                                          <p:val>
                                            <p:strVal val="#ppt_x"/>
                                          </p:val>
                                        </p:tav>
                                      </p:tavLst>
                                    </p:anim>
                                    <p:anim calcmode="lin" valueType="num">
                                      <p:cBhvr>
                                        <p:cTn id="29" dur="1000" fill="hold"/>
                                        <p:tgtEl>
                                          <p:spTgt spid="9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1000"/>
                                        <p:tgtEl>
                                          <p:spTgt spid="103"/>
                                        </p:tgtEl>
                                      </p:cBhvr>
                                    </p:animEffect>
                                    <p:anim calcmode="lin" valueType="num">
                                      <p:cBhvr>
                                        <p:cTn id="33" dur="1000" fill="hold"/>
                                        <p:tgtEl>
                                          <p:spTgt spid="103"/>
                                        </p:tgtEl>
                                        <p:attrNameLst>
                                          <p:attrName>ppt_x</p:attrName>
                                        </p:attrNameLst>
                                      </p:cBhvr>
                                      <p:tavLst>
                                        <p:tav tm="0">
                                          <p:val>
                                            <p:strVal val="#ppt_x"/>
                                          </p:val>
                                        </p:tav>
                                        <p:tav tm="100000">
                                          <p:val>
                                            <p:strVal val="#ppt_x"/>
                                          </p:val>
                                        </p:tav>
                                      </p:tavLst>
                                    </p:anim>
                                    <p:anim calcmode="lin" valueType="num">
                                      <p:cBhvr>
                                        <p:cTn id="34" dur="1000" fill="hold"/>
                                        <p:tgtEl>
                                          <p:spTgt spid="10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1000"/>
                                        <p:tgtEl>
                                          <p:spTgt spid="104"/>
                                        </p:tgtEl>
                                      </p:cBhvr>
                                    </p:animEffect>
                                    <p:anim calcmode="lin" valueType="num">
                                      <p:cBhvr>
                                        <p:cTn id="38" dur="1000" fill="hold"/>
                                        <p:tgtEl>
                                          <p:spTgt spid="104"/>
                                        </p:tgtEl>
                                        <p:attrNameLst>
                                          <p:attrName>ppt_x</p:attrName>
                                        </p:attrNameLst>
                                      </p:cBhvr>
                                      <p:tavLst>
                                        <p:tav tm="0">
                                          <p:val>
                                            <p:strVal val="#ppt_x"/>
                                          </p:val>
                                        </p:tav>
                                        <p:tav tm="100000">
                                          <p:val>
                                            <p:strVal val="#ppt_x"/>
                                          </p:val>
                                        </p:tav>
                                      </p:tavLst>
                                    </p:anim>
                                    <p:anim calcmode="lin" valueType="num">
                                      <p:cBhvr>
                                        <p:cTn id="39" dur="1000" fill="hold"/>
                                        <p:tgtEl>
                                          <p:spTgt spid="10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1000"/>
                                        <p:tgtEl>
                                          <p:spTgt spid="105"/>
                                        </p:tgtEl>
                                      </p:cBhvr>
                                    </p:animEffect>
                                    <p:anim calcmode="lin" valueType="num">
                                      <p:cBhvr>
                                        <p:cTn id="43" dur="1000" fill="hold"/>
                                        <p:tgtEl>
                                          <p:spTgt spid="105"/>
                                        </p:tgtEl>
                                        <p:attrNameLst>
                                          <p:attrName>ppt_x</p:attrName>
                                        </p:attrNameLst>
                                      </p:cBhvr>
                                      <p:tavLst>
                                        <p:tav tm="0">
                                          <p:val>
                                            <p:strVal val="#ppt_x"/>
                                          </p:val>
                                        </p:tav>
                                        <p:tav tm="100000">
                                          <p:val>
                                            <p:strVal val="#ppt_x"/>
                                          </p:val>
                                        </p:tav>
                                      </p:tavLst>
                                    </p:anim>
                                    <p:anim calcmode="lin" valueType="num">
                                      <p:cBhvr>
                                        <p:cTn id="44" dur="1000" fill="hold"/>
                                        <p:tgtEl>
                                          <p:spTgt spid="10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1000"/>
                                        <p:tgtEl>
                                          <p:spTgt spid="107"/>
                                        </p:tgtEl>
                                      </p:cBhvr>
                                    </p:animEffect>
                                    <p:anim calcmode="lin" valueType="num">
                                      <p:cBhvr>
                                        <p:cTn id="48" dur="1000" fill="hold"/>
                                        <p:tgtEl>
                                          <p:spTgt spid="107"/>
                                        </p:tgtEl>
                                        <p:attrNameLst>
                                          <p:attrName>ppt_x</p:attrName>
                                        </p:attrNameLst>
                                      </p:cBhvr>
                                      <p:tavLst>
                                        <p:tav tm="0">
                                          <p:val>
                                            <p:strVal val="#ppt_x"/>
                                          </p:val>
                                        </p:tav>
                                        <p:tav tm="100000">
                                          <p:val>
                                            <p:strVal val="#ppt_x"/>
                                          </p:val>
                                        </p:tav>
                                      </p:tavLst>
                                    </p:anim>
                                    <p:anim calcmode="lin" valueType="num">
                                      <p:cBhvr>
                                        <p:cTn id="49" dur="1000" fill="hold"/>
                                        <p:tgtEl>
                                          <p:spTgt spid="10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1000"/>
                                        <p:tgtEl>
                                          <p:spTgt spid="108"/>
                                        </p:tgtEl>
                                      </p:cBhvr>
                                    </p:animEffect>
                                    <p:anim calcmode="lin" valueType="num">
                                      <p:cBhvr>
                                        <p:cTn id="53" dur="1000" fill="hold"/>
                                        <p:tgtEl>
                                          <p:spTgt spid="108"/>
                                        </p:tgtEl>
                                        <p:attrNameLst>
                                          <p:attrName>ppt_x</p:attrName>
                                        </p:attrNameLst>
                                      </p:cBhvr>
                                      <p:tavLst>
                                        <p:tav tm="0">
                                          <p:val>
                                            <p:strVal val="#ppt_x"/>
                                          </p:val>
                                        </p:tav>
                                        <p:tav tm="100000">
                                          <p:val>
                                            <p:strVal val="#ppt_x"/>
                                          </p:val>
                                        </p:tav>
                                      </p:tavLst>
                                    </p:anim>
                                    <p:anim calcmode="lin" valueType="num">
                                      <p:cBhvr>
                                        <p:cTn id="5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2781">
                                            <p:txEl>
                                              <p:pRg st="5" end="5"/>
                                            </p:txEl>
                                          </p:spTgt>
                                        </p:tgtEl>
                                        <p:attrNameLst>
                                          <p:attrName>style.visibility</p:attrName>
                                        </p:attrNameLst>
                                      </p:cBhvr>
                                      <p:to>
                                        <p:strVal val="visible"/>
                                      </p:to>
                                    </p:set>
                                    <p:animEffect transition="in" filter="fade">
                                      <p:cBhvr>
                                        <p:cTn id="59" dur="1000"/>
                                        <p:tgtEl>
                                          <p:spTgt spid="32781">
                                            <p:txEl>
                                              <p:pRg st="5" end="5"/>
                                            </p:txEl>
                                          </p:spTgt>
                                        </p:tgtEl>
                                      </p:cBhvr>
                                    </p:animEffect>
                                    <p:anim calcmode="lin" valueType="num">
                                      <p:cBhvr>
                                        <p:cTn id="60" dur="1000" fill="hold"/>
                                        <p:tgtEl>
                                          <p:spTgt spid="32781">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3278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99" grpId="0" animBg="1"/>
      <p:bldP spid="103" grpId="0"/>
      <p:bldP spid="327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801"/>
            <a:ext cx="9144000" cy="609600"/>
          </a:xfrm>
        </p:spPr>
        <p:txBody>
          <a:bodyPr/>
          <a:lstStyle/>
          <a:p>
            <a:r>
              <a:rPr lang="en-US" dirty="0" smtClean="0"/>
              <a:t>Payoff Regions – Non-SR Case</a:t>
            </a:r>
            <a:endParaRPr lang="en-US" sz="2400" i="1"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6</a:t>
            </a:fld>
            <a:endParaRPr lang="en-GB"/>
          </a:p>
        </p:txBody>
      </p:sp>
      <p:sp>
        <p:nvSpPr>
          <p:cNvPr id="100" name="TextBox 99"/>
          <p:cNvSpPr txBox="1"/>
          <p:nvPr/>
        </p:nvSpPr>
        <p:spPr>
          <a:xfrm>
            <a:off x="983325" y="3725154"/>
            <a:ext cx="1889424" cy="646331"/>
          </a:xfrm>
          <a:prstGeom prst="rect">
            <a:avLst/>
          </a:prstGeom>
          <a:noFill/>
        </p:spPr>
        <p:txBody>
          <a:bodyPr wrap="square" rtlCol="0">
            <a:spAutoFit/>
          </a:bodyPr>
          <a:lstStyle/>
          <a:p>
            <a:pPr algn="ctr"/>
            <a:r>
              <a:rPr lang="en-US" sz="1800" dirty="0" smtClean="0">
                <a:solidFill>
                  <a:srgbClr val="00B050"/>
                </a:solidFill>
              </a:rPr>
              <a:t>SR “Payoff” Region</a:t>
            </a:r>
            <a:endParaRPr lang="en-US" sz="1800" dirty="0">
              <a:solidFill>
                <a:srgbClr val="00B050"/>
              </a:solidFill>
            </a:endParaRPr>
          </a:p>
        </p:txBody>
      </p:sp>
      <p:sp>
        <p:nvSpPr>
          <p:cNvPr id="103" name="TextBox 102"/>
          <p:cNvSpPr txBox="1"/>
          <p:nvPr/>
        </p:nvSpPr>
        <p:spPr>
          <a:xfrm>
            <a:off x="3708283" y="3725154"/>
            <a:ext cx="1889424" cy="646331"/>
          </a:xfrm>
          <a:prstGeom prst="rect">
            <a:avLst/>
          </a:prstGeom>
          <a:noFill/>
        </p:spPr>
        <p:txBody>
          <a:bodyPr wrap="square" rtlCol="0">
            <a:spAutoFit/>
          </a:bodyPr>
          <a:lstStyle/>
          <a:p>
            <a:pPr algn="ctr"/>
            <a:r>
              <a:rPr lang="en-US" sz="1800" dirty="0" smtClean="0">
                <a:solidFill>
                  <a:srgbClr val="FF0000"/>
                </a:solidFill>
              </a:rPr>
              <a:t>Deferral “Payoff”</a:t>
            </a:r>
          </a:p>
          <a:p>
            <a:pPr algn="ctr"/>
            <a:r>
              <a:rPr lang="en-US" sz="1800" dirty="0" smtClean="0">
                <a:solidFill>
                  <a:srgbClr val="FF0000"/>
                </a:solidFill>
              </a:rPr>
              <a:t>Region</a:t>
            </a:r>
            <a:endParaRPr lang="en-US" sz="1800" dirty="0">
              <a:solidFill>
                <a:srgbClr val="FF0000"/>
              </a:solidFill>
            </a:endParaRPr>
          </a:p>
        </p:txBody>
      </p:sp>
      <p:pic>
        <p:nvPicPr>
          <p:cNvPr id="3277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3025" t="39382" b="39378"/>
          <a:stretch/>
        </p:blipFill>
        <p:spPr bwMode="auto">
          <a:xfrm>
            <a:off x="0" y="1688016"/>
            <a:ext cx="8751854" cy="18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 name="Object 25"/>
          <p:cNvGraphicFramePr>
            <a:graphicFrameLocks noChangeAspect="1"/>
          </p:cNvGraphicFramePr>
          <p:nvPr>
            <p:extLst>
              <p:ext uri="{D42A27DB-BD31-4B8C-83A1-F6EECF244321}">
                <p14:modId xmlns:p14="http://schemas.microsoft.com/office/powerpoint/2010/main" val="51209600"/>
              </p:ext>
            </p:extLst>
          </p:nvPr>
        </p:nvGraphicFramePr>
        <p:xfrm>
          <a:off x="1783364" y="2469872"/>
          <a:ext cx="289345" cy="281947"/>
        </p:xfrm>
        <a:graphic>
          <a:graphicData uri="http://schemas.openxmlformats.org/presentationml/2006/ole">
            <mc:AlternateContent xmlns:mc="http://schemas.openxmlformats.org/markup-compatibility/2006">
              <mc:Choice xmlns:v="urn:schemas-microsoft-com:vml" Requires="v">
                <p:oleObj spid="_x0000_s39974" name="Visio" r:id="rId4" imgW="1857434" imgH="1809810" progId="Visio.Drawing.15">
                  <p:embed/>
                </p:oleObj>
              </mc:Choice>
              <mc:Fallback>
                <p:oleObj name="Visio" r:id="rId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3364" y="2469872"/>
                        <a:ext cx="289345" cy="281947"/>
                      </a:xfrm>
                      <a:prstGeom prst="rect">
                        <a:avLst/>
                      </a:prstGeom>
                      <a:noFill/>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472066808"/>
              </p:ext>
            </p:extLst>
          </p:nvPr>
        </p:nvGraphicFramePr>
        <p:xfrm>
          <a:off x="2535171" y="2469872"/>
          <a:ext cx="288523" cy="281947"/>
        </p:xfrm>
        <a:graphic>
          <a:graphicData uri="http://schemas.openxmlformats.org/presentationml/2006/ole">
            <mc:AlternateContent xmlns:mc="http://schemas.openxmlformats.org/markup-compatibility/2006">
              <mc:Choice xmlns:v="urn:schemas-microsoft-com:vml" Requires="v">
                <p:oleObj spid="_x0000_s39975" name="Visio" r:id="rId6" imgW="1857434" imgH="1809810" progId="Visio.Drawing.15">
                  <p:embed/>
                </p:oleObj>
              </mc:Choice>
              <mc:Fallback>
                <p:oleObj name="Visio" r:id="rId6"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171" y="2469872"/>
                        <a:ext cx="288523" cy="281947"/>
                      </a:xfrm>
                      <a:prstGeom prst="rect">
                        <a:avLst/>
                      </a:prstGeom>
                      <a:noFill/>
                      <a:ln>
                        <a:noFill/>
                      </a:ln>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908494948"/>
              </p:ext>
            </p:extLst>
          </p:nvPr>
        </p:nvGraphicFramePr>
        <p:xfrm>
          <a:off x="3286156" y="2469872"/>
          <a:ext cx="288523" cy="281947"/>
        </p:xfrm>
        <a:graphic>
          <a:graphicData uri="http://schemas.openxmlformats.org/presentationml/2006/ole">
            <mc:AlternateContent xmlns:mc="http://schemas.openxmlformats.org/markup-compatibility/2006">
              <mc:Choice xmlns:v="urn:schemas-microsoft-com:vml" Requires="v">
                <p:oleObj spid="_x0000_s39976" name="Visio" r:id="rId7" imgW="1857434" imgH="1809810" progId="Visio.Drawing.15">
                  <p:embed/>
                </p:oleObj>
              </mc:Choice>
              <mc:Fallback>
                <p:oleObj name="Visio" r:id="rId7"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56" y="2469872"/>
                        <a:ext cx="288523" cy="281947"/>
                      </a:xfrm>
                      <a:prstGeom prst="rect">
                        <a:avLst/>
                      </a:prstGeom>
                      <a:noFill/>
                      <a:ln>
                        <a:no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569271072"/>
              </p:ext>
            </p:extLst>
          </p:nvPr>
        </p:nvGraphicFramePr>
        <p:xfrm>
          <a:off x="4037141" y="2469872"/>
          <a:ext cx="288523" cy="281947"/>
        </p:xfrm>
        <a:graphic>
          <a:graphicData uri="http://schemas.openxmlformats.org/presentationml/2006/ole">
            <mc:AlternateContent xmlns:mc="http://schemas.openxmlformats.org/markup-compatibility/2006">
              <mc:Choice xmlns:v="urn:schemas-microsoft-com:vml" Requires="v">
                <p:oleObj spid="_x0000_s39977" name="Visio" r:id="rId8" imgW="1857434" imgH="1809810" progId="Visio.Drawing.15">
                  <p:embed/>
                </p:oleObj>
              </mc:Choice>
              <mc:Fallback>
                <p:oleObj name="Visio" r:id="rId8"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141" y="2469872"/>
                        <a:ext cx="288523" cy="281947"/>
                      </a:xfrm>
                      <a:prstGeom prst="rect">
                        <a:avLst/>
                      </a:prstGeom>
                      <a:noFill/>
                      <a:ln>
                        <a:noFill/>
                      </a:ln>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786397009"/>
              </p:ext>
            </p:extLst>
          </p:nvPr>
        </p:nvGraphicFramePr>
        <p:xfrm>
          <a:off x="4788126" y="2470351"/>
          <a:ext cx="290512" cy="280988"/>
        </p:xfrm>
        <a:graphic>
          <a:graphicData uri="http://schemas.openxmlformats.org/presentationml/2006/ole">
            <mc:AlternateContent xmlns:mc="http://schemas.openxmlformats.org/markup-compatibility/2006">
              <mc:Choice xmlns:v="urn:schemas-microsoft-com:vml" Requires="v">
                <p:oleObj spid="_x0000_s39978" name="Visio" r:id="rId9" imgW="1857434" imgH="1809810" progId="Visio.Drawing.15">
                  <p:embed/>
                </p:oleObj>
              </mc:Choice>
              <mc:Fallback>
                <p:oleObj name="Visio" r:id="rId9"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126" y="2470351"/>
                        <a:ext cx="2905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680865093"/>
              </p:ext>
            </p:extLst>
          </p:nvPr>
        </p:nvGraphicFramePr>
        <p:xfrm>
          <a:off x="5541100" y="2470351"/>
          <a:ext cx="288925" cy="280988"/>
        </p:xfrm>
        <a:graphic>
          <a:graphicData uri="http://schemas.openxmlformats.org/presentationml/2006/ole">
            <mc:AlternateContent xmlns:mc="http://schemas.openxmlformats.org/markup-compatibility/2006">
              <mc:Choice xmlns:v="urn:schemas-microsoft-com:vml" Requires="v">
                <p:oleObj spid="_x0000_s39979" name="Visio" r:id="rId10" imgW="1857434" imgH="1809810" progId="Visio.Drawing.15">
                  <p:embed/>
                </p:oleObj>
              </mc:Choice>
              <mc:Fallback>
                <p:oleObj name="Visio" r:id="rId10"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1100"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046407914"/>
              </p:ext>
            </p:extLst>
          </p:nvPr>
        </p:nvGraphicFramePr>
        <p:xfrm>
          <a:off x="6292487" y="2470351"/>
          <a:ext cx="288925" cy="280988"/>
        </p:xfrm>
        <a:graphic>
          <a:graphicData uri="http://schemas.openxmlformats.org/presentationml/2006/ole">
            <mc:AlternateContent xmlns:mc="http://schemas.openxmlformats.org/markup-compatibility/2006">
              <mc:Choice xmlns:v="urn:schemas-microsoft-com:vml" Requires="v">
                <p:oleObj spid="_x0000_s39980" name="Visio" r:id="rId11" imgW="1857434" imgH="1809810" progId="Visio.Drawing.15">
                  <p:embed/>
                </p:oleObj>
              </mc:Choice>
              <mc:Fallback>
                <p:oleObj name="Visio" r:id="rId11"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487"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169595021"/>
              </p:ext>
            </p:extLst>
          </p:nvPr>
        </p:nvGraphicFramePr>
        <p:xfrm>
          <a:off x="7043874" y="2470351"/>
          <a:ext cx="288925" cy="280988"/>
        </p:xfrm>
        <a:graphic>
          <a:graphicData uri="http://schemas.openxmlformats.org/presentationml/2006/ole">
            <mc:AlternateContent xmlns:mc="http://schemas.openxmlformats.org/markup-compatibility/2006">
              <mc:Choice xmlns:v="urn:schemas-microsoft-com:vml" Requires="v">
                <p:oleObj spid="_x0000_s39981" name="Visio" r:id="rId12" imgW="1857434" imgH="1809810" progId="Visio.Drawing.15">
                  <p:embed/>
                </p:oleObj>
              </mc:Choice>
              <mc:Fallback>
                <p:oleObj name="Visio" r:id="rId12"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874"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918802079"/>
              </p:ext>
            </p:extLst>
          </p:nvPr>
        </p:nvGraphicFramePr>
        <p:xfrm>
          <a:off x="7795260" y="2470351"/>
          <a:ext cx="288925" cy="280988"/>
        </p:xfrm>
        <a:graphic>
          <a:graphicData uri="http://schemas.openxmlformats.org/presentationml/2006/ole">
            <mc:AlternateContent xmlns:mc="http://schemas.openxmlformats.org/markup-compatibility/2006">
              <mc:Choice xmlns:v="urn:schemas-microsoft-com:vml" Requires="v">
                <p:oleObj spid="_x0000_s39982" name="Visio" r:id="rId13" imgW="1857434" imgH="1809810" progId="Visio.Drawing.15">
                  <p:embed/>
                </p:oleObj>
              </mc:Choice>
              <mc:Fallback>
                <p:oleObj name="Visio" r:id="rId13"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5260" y="2470351"/>
                        <a:ext cx="288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 name="Right Brace 115"/>
          <p:cNvSpPr/>
          <p:nvPr/>
        </p:nvSpPr>
        <p:spPr bwMode="auto">
          <a:xfrm rot="5400000">
            <a:off x="1773716" y="2817145"/>
            <a:ext cx="243840" cy="1673663"/>
          </a:xfrm>
          <a:prstGeom prst="rightBrace">
            <a:avLst>
              <a:gd name="adj1" fmla="val 96875"/>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17" name="Straight Connector 116"/>
          <p:cNvCxnSpPr/>
          <p:nvPr/>
        </p:nvCxnSpPr>
        <p:spPr bwMode="auto">
          <a:xfrm flipV="1">
            <a:off x="1042173" y="2587344"/>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cxnSp>
        <p:nvCxnSpPr>
          <p:cNvPr id="118" name="Straight Connector 117"/>
          <p:cNvCxnSpPr/>
          <p:nvPr/>
        </p:nvCxnSpPr>
        <p:spPr bwMode="auto">
          <a:xfrm flipV="1">
            <a:off x="2732467" y="2613343"/>
            <a:ext cx="0" cy="938332"/>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119" name="Right Brace 118"/>
          <p:cNvSpPr/>
          <p:nvPr/>
        </p:nvSpPr>
        <p:spPr bwMode="auto">
          <a:xfrm rot="5400000">
            <a:off x="4531538" y="1769470"/>
            <a:ext cx="243840" cy="3769014"/>
          </a:xfrm>
          <a:prstGeom prst="rightBrace">
            <a:avLst>
              <a:gd name="adj1" fmla="val 96875"/>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20" name="Straight Connector 119"/>
          <p:cNvCxnSpPr/>
          <p:nvPr/>
        </p:nvCxnSpPr>
        <p:spPr bwMode="auto">
          <a:xfrm flipV="1">
            <a:off x="2768949" y="2613343"/>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22" name="Right Brace 121"/>
          <p:cNvSpPr/>
          <p:nvPr/>
        </p:nvSpPr>
        <p:spPr bwMode="auto">
          <a:xfrm rot="5400000">
            <a:off x="7118939" y="2104183"/>
            <a:ext cx="243840" cy="3302931"/>
          </a:xfrm>
          <a:prstGeom prst="rightBrace">
            <a:avLst>
              <a:gd name="adj1" fmla="val 96875"/>
              <a:gd name="adj2" fmla="val 50000"/>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3" name="TextBox 122"/>
          <p:cNvSpPr txBox="1"/>
          <p:nvPr/>
        </p:nvSpPr>
        <p:spPr>
          <a:xfrm>
            <a:off x="6009656" y="3833985"/>
            <a:ext cx="2578788" cy="646331"/>
          </a:xfrm>
          <a:prstGeom prst="rect">
            <a:avLst/>
          </a:prstGeom>
          <a:noFill/>
        </p:spPr>
        <p:txBody>
          <a:bodyPr wrap="square" rtlCol="0">
            <a:spAutoFit/>
          </a:bodyPr>
          <a:lstStyle/>
          <a:p>
            <a:pPr algn="ctr"/>
            <a:r>
              <a:rPr lang="en-US" sz="1800" dirty="0" smtClean="0">
                <a:solidFill>
                  <a:schemeClr val="accent2"/>
                </a:solidFill>
              </a:rPr>
              <a:t>Ignore / “Tail Clip”</a:t>
            </a:r>
          </a:p>
          <a:p>
            <a:pPr algn="ctr"/>
            <a:r>
              <a:rPr lang="en-US" sz="1800" dirty="0" smtClean="0">
                <a:solidFill>
                  <a:schemeClr val="accent2"/>
                </a:solidFill>
              </a:rPr>
              <a:t>Payoff Region</a:t>
            </a:r>
            <a:endParaRPr lang="en-US" sz="1800" dirty="0">
              <a:solidFill>
                <a:schemeClr val="accent2"/>
              </a:solidFill>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2222007620"/>
              </p:ext>
            </p:extLst>
          </p:nvPr>
        </p:nvGraphicFramePr>
        <p:xfrm>
          <a:off x="8550208" y="2470351"/>
          <a:ext cx="288925" cy="280988"/>
        </p:xfrm>
        <a:graphic>
          <a:graphicData uri="http://schemas.openxmlformats.org/presentationml/2006/ole">
            <mc:AlternateContent xmlns:mc="http://schemas.openxmlformats.org/markup-compatibility/2006">
              <mc:Choice xmlns:v="urn:schemas-microsoft-com:vml" Requires="v">
                <p:oleObj spid="_x0000_s39983" name="Visio" r:id="rId14" imgW="1857434" imgH="1809810" progId="Visio.Drawing.15">
                  <p:embed/>
                </p:oleObj>
              </mc:Choice>
              <mc:Fallback>
                <p:oleObj name="Visio" r:id="rId14" imgW="1857434" imgH="180981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208" y="2470351"/>
                        <a:ext cx="288925" cy="280988"/>
                      </a:xfrm>
                      <a:prstGeom prst="rect">
                        <a:avLst/>
                      </a:prstGeom>
                      <a:noFill/>
                      <a:ln>
                        <a:noFill/>
                      </a:ln>
                    </p:spPr>
                  </p:pic>
                </p:oleObj>
              </mc:Fallback>
            </mc:AlternateContent>
          </a:graphicData>
        </a:graphic>
      </p:graphicFrame>
      <p:cxnSp>
        <p:nvCxnSpPr>
          <p:cNvPr id="125" name="Straight Connector 124"/>
          <p:cNvCxnSpPr/>
          <p:nvPr/>
        </p:nvCxnSpPr>
        <p:spPr bwMode="auto">
          <a:xfrm flipV="1">
            <a:off x="6537964" y="2613343"/>
            <a:ext cx="0" cy="938332"/>
          </a:xfrm>
          <a:prstGeom prst="line">
            <a:avLst/>
          </a:prstGeom>
          <a:solidFill>
            <a:srgbClr val="00B8FF"/>
          </a:solidFill>
          <a:ln w="28575" cap="flat" cmpd="sng" algn="ctr">
            <a:solidFill>
              <a:srgbClr val="FF0000"/>
            </a:solidFill>
            <a:prstDash val="sysDash"/>
            <a:round/>
            <a:headEnd type="none" w="med" len="med"/>
            <a:tailEnd type="none" w="med" len="med"/>
          </a:ln>
          <a:effectLst/>
        </p:spPr>
      </p:cxnSp>
      <p:cxnSp>
        <p:nvCxnSpPr>
          <p:cNvPr id="126" name="Straight Connector 125"/>
          <p:cNvCxnSpPr/>
          <p:nvPr/>
        </p:nvCxnSpPr>
        <p:spPr bwMode="auto">
          <a:xfrm flipV="1">
            <a:off x="5589394" y="2695396"/>
            <a:ext cx="0" cy="938332"/>
          </a:xfrm>
          <a:prstGeom prst="line">
            <a:avLst/>
          </a:prstGeom>
          <a:solidFill>
            <a:srgbClr val="00B8FF"/>
          </a:solidFill>
          <a:ln w="28575" cap="flat" cmpd="sng" algn="ctr">
            <a:solidFill>
              <a:schemeClr val="accent2"/>
            </a:solidFill>
            <a:prstDash val="sysDash"/>
            <a:round/>
            <a:headEnd type="none" w="med" len="med"/>
            <a:tailEnd type="none" w="med" len="med"/>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1202325312"/>
              </p:ext>
            </p:extLst>
          </p:nvPr>
        </p:nvGraphicFramePr>
        <p:xfrm>
          <a:off x="4086845" y="1963173"/>
          <a:ext cx="149547" cy="384810"/>
        </p:xfrm>
        <a:graphic>
          <a:graphicData uri="http://schemas.openxmlformats.org/presentationml/2006/ole">
            <mc:AlternateContent xmlns:mc="http://schemas.openxmlformats.org/markup-compatibility/2006">
              <mc:Choice xmlns:v="urn:schemas-microsoft-com:vml" Requires="v">
                <p:oleObj spid="_x0000_s39984" name="Visio" r:id="rId15" imgW="780954" imgH="2009880" progId="Visio.Drawing.15">
                  <p:embed/>
                </p:oleObj>
              </mc:Choice>
              <mc:Fallback>
                <p:oleObj name="Visio" r:id="rId1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6845" y="1963173"/>
                        <a:ext cx="149547" cy="384810"/>
                      </a:xfrm>
                      <a:prstGeom prst="rect">
                        <a:avLst/>
                      </a:prstGeom>
                      <a:noFill/>
                      <a:ln>
                        <a:noFill/>
                      </a:ln>
                      <a:effec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633988764"/>
              </p:ext>
            </p:extLst>
          </p:nvPr>
        </p:nvGraphicFramePr>
        <p:xfrm>
          <a:off x="4850651" y="1963173"/>
          <a:ext cx="149547" cy="384810"/>
        </p:xfrm>
        <a:graphic>
          <a:graphicData uri="http://schemas.openxmlformats.org/presentationml/2006/ole">
            <mc:AlternateContent xmlns:mc="http://schemas.openxmlformats.org/markup-compatibility/2006">
              <mc:Choice xmlns:v="urn:schemas-microsoft-com:vml" Requires="v">
                <p:oleObj spid="_x0000_s39985" name="Visio" r:id="rId17" imgW="780954" imgH="2009880" progId="Visio.Drawing.15">
                  <p:embed/>
                </p:oleObj>
              </mc:Choice>
              <mc:Fallback>
                <p:oleObj name="Visio" r:id="rId17"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0651" y="1963173"/>
                        <a:ext cx="149547" cy="384810"/>
                      </a:xfrm>
                      <a:prstGeom prst="rect">
                        <a:avLst/>
                      </a:prstGeom>
                      <a:noFill/>
                      <a:ln>
                        <a:noFill/>
                      </a:ln>
                      <a:effectLst/>
                    </p:spPr>
                  </p:pic>
                </p:oleObj>
              </mc:Fallback>
            </mc:AlternateContent>
          </a:graphicData>
        </a:graphic>
      </p:graphicFrame>
      <p:graphicFrame>
        <p:nvGraphicFramePr>
          <p:cNvPr id="32768" name="Object 32767"/>
          <p:cNvGraphicFramePr>
            <a:graphicFrameLocks noChangeAspect="1"/>
          </p:cNvGraphicFramePr>
          <p:nvPr>
            <p:extLst>
              <p:ext uri="{D42A27DB-BD31-4B8C-83A1-F6EECF244321}">
                <p14:modId xmlns:p14="http://schemas.microsoft.com/office/powerpoint/2010/main" val="925094500"/>
              </p:ext>
            </p:extLst>
          </p:nvPr>
        </p:nvGraphicFramePr>
        <p:xfrm>
          <a:off x="3237541" y="2035246"/>
          <a:ext cx="387849" cy="240665"/>
        </p:xfrm>
        <a:graphic>
          <a:graphicData uri="http://schemas.openxmlformats.org/presentationml/2006/ole">
            <mc:AlternateContent xmlns:mc="http://schemas.openxmlformats.org/markup-compatibility/2006">
              <mc:Choice xmlns:v="urn:schemas-microsoft-com:vml" Requires="v">
                <p:oleObj spid="_x0000_s39986" name="Visio" r:id="rId19" imgW="1857434" imgH="1152630" progId="Visio.Drawing.15">
                  <p:embed/>
                </p:oleObj>
              </mc:Choice>
              <mc:Fallback>
                <p:oleObj name="Visio" r:id="rId19"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7541" y="2035246"/>
                        <a:ext cx="387849" cy="240665"/>
                      </a:xfrm>
                      <a:prstGeom prst="rect">
                        <a:avLst/>
                      </a:prstGeom>
                      <a:noFill/>
                      <a:ln>
                        <a:noFill/>
                      </a:ln>
                      <a:effectLst/>
                    </p:spPr>
                  </p:pic>
                </p:oleObj>
              </mc:Fallback>
            </mc:AlternateContent>
          </a:graphicData>
        </a:graphic>
      </p:graphicFrame>
      <p:graphicFrame>
        <p:nvGraphicFramePr>
          <p:cNvPr id="32769" name="Object 32768"/>
          <p:cNvGraphicFramePr>
            <a:graphicFrameLocks noChangeAspect="1"/>
          </p:cNvGraphicFramePr>
          <p:nvPr>
            <p:extLst>
              <p:ext uri="{D42A27DB-BD31-4B8C-83A1-F6EECF244321}">
                <p14:modId xmlns:p14="http://schemas.microsoft.com/office/powerpoint/2010/main" val="2680023907"/>
              </p:ext>
            </p:extLst>
          </p:nvPr>
        </p:nvGraphicFramePr>
        <p:xfrm>
          <a:off x="2583242" y="1963491"/>
          <a:ext cx="149225" cy="384175"/>
        </p:xfrm>
        <a:graphic>
          <a:graphicData uri="http://schemas.openxmlformats.org/presentationml/2006/ole">
            <mc:AlternateContent xmlns:mc="http://schemas.openxmlformats.org/markup-compatibility/2006">
              <mc:Choice xmlns:v="urn:schemas-microsoft-com:vml" Requires="v">
                <p:oleObj spid="_x0000_s39987" name="Visio" r:id="rId21" imgW="780954" imgH="2009880" progId="Visio.Drawing.15">
                  <p:embed/>
                </p:oleObj>
              </mc:Choice>
              <mc:Fallback>
                <p:oleObj name="Visio" r:id="rId21"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3242"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32771"/>
          <p:cNvGraphicFramePr>
            <a:graphicFrameLocks noChangeAspect="1"/>
          </p:cNvGraphicFramePr>
          <p:nvPr>
            <p:extLst>
              <p:ext uri="{D42A27DB-BD31-4B8C-83A1-F6EECF244321}">
                <p14:modId xmlns:p14="http://schemas.microsoft.com/office/powerpoint/2010/main" val="3137254497"/>
              </p:ext>
            </p:extLst>
          </p:nvPr>
        </p:nvGraphicFramePr>
        <p:xfrm>
          <a:off x="6348244" y="1963491"/>
          <a:ext cx="149225" cy="384175"/>
        </p:xfrm>
        <a:graphic>
          <a:graphicData uri="http://schemas.openxmlformats.org/presentationml/2006/ole">
            <mc:AlternateContent xmlns:mc="http://schemas.openxmlformats.org/markup-compatibility/2006">
              <mc:Choice xmlns:v="urn:schemas-microsoft-com:vml" Requires="v">
                <p:oleObj spid="_x0000_s39988" name="Visio" r:id="rId22" imgW="780954" imgH="2009880" progId="Visio.Drawing.15">
                  <p:embed/>
                </p:oleObj>
              </mc:Choice>
              <mc:Fallback>
                <p:oleObj name="Visio" r:id="rId22"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8244"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32772"/>
          <p:cNvGraphicFramePr>
            <a:graphicFrameLocks noChangeAspect="1"/>
          </p:cNvGraphicFramePr>
          <p:nvPr>
            <p:extLst>
              <p:ext uri="{D42A27DB-BD31-4B8C-83A1-F6EECF244321}">
                <p14:modId xmlns:p14="http://schemas.microsoft.com/office/powerpoint/2010/main" val="3312956889"/>
              </p:ext>
            </p:extLst>
          </p:nvPr>
        </p:nvGraphicFramePr>
        <p:xfrm>
          <a:off x="5498385" y="2034928"/>
          <a:ext cx="388937" cy="241300"/>
        </p:xfrm>
        <a:graphic>
          <a:graphicData uri="http://schemas.openxmlformats.org/presentationml/2006/ole">
            <mc:AlternateContent xmlns:mc="http://schemas.openxmlformats.org/markup-compatibility/2006">
              <mc:Choice xmlns:v="urn:schemas-microsoft-com:vml" Requires="v">
                <p:oleObj spid="_x0000_s39989" name="Visio" r:id="rId23" imgW="1857434" imgH="1152630" progId="Visio.Drawing.15">
                  <p:embed/>
                </p:oleObj>
              </mc:Choice>
              <mc:Fallback>
                <p:oleObj name="Visio" r:id="rId23"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98385" y="20349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32773"/>
          <p:cNvGraphicFramePr>
            <a:graphicFrameLocks noChangeAspect="1"/>
          </p:cNvGraphicFramePr>
          <p:nvPr>
            <p:extLst>
              <p:ext uri="{D42A27DB-BD31-4B8C-83A1-F6EECF244321}">
                <p14:modId xmlns:p14="http://schemas.microsoft.com/office/powerpoint/2010/main" val="1233350076"/>
              </p:ext>
            </p:extLst>
          </p:nvPr>
        </p:nvGraphicFramePr>
        <p:xfrm>
          <a:off x="7111831" y="1963491"/>
          <a:ext cx="149225" cy="384175"/>
        </p:xfrm>
        <a:graphic>
          <a:graphicData uri="http://schemas.openxmlformats.org/presentationml/2006/ole">
            <mc:AlternateContent xmlns:mc="http://schemas.openxmlformats.org/markup-compatibility/2006">
              <mc:Choice xmlns:v="urn:schemas-microsoft-com:vml" Requires="v">
                <p:oleObj spid="_x0000_s39990" name="Visio" r:id="rId24" imgW="780954" imgH="2009880" progId="Visio.Drawing.15">
                  <p:embed/>
                </p:oleObj>
              </mc:Choice>
              <mc:Fallback>
                <p:oleObj name="Visio" r:id="rId24" imgW="780954" imgH="2009880" progId="Visio.Drawing.1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11831"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32774"/>
          <p:cNvGraphicFramePr>
            <a:graphicFrameLocks noChangeAspect="1"/>
          </p:cNvGraphicFramePr>
          <p:nvPr>
            <p:extLst>
              <p:ext uri="{D42A27DB-BD31-4B8C-83A1-F6EECF244321}">
                <p14:modId xmlns:p14="http://schemas.microsoft.com/office/powerpoint/2010/main" val="1239655763"/>
              </p:ext>
            </p:extLst>
          </p:nvPr>
        </p:nvGraphicFramePr>
        <p:xfrm>
          <a:off x="8619050" y="1963491"/>
          <a:ext cx="149225" cy="384175"/>
        </p:xfrm>
        <a:graphic>
          <a:graphicData uri="http://schemas.openxmlformats.org/presentationml/2006/ole">
            <mc:AlternateContent xmlns:mc="http://schemas.openxmlformats.org/markup-compatibility/2006">
              <mc:Choice xmlns:v="urn:schemas-microsoft-com:vml" Requires="v">
                <p:oleObj spid="_x0000_s39991" name="Visio" r:id="rId25" imgW="780954" imgH="2009880" progId="Visio.Drawing.15">
                  <p:embed/>
                </p:oleObj>
              </mc:Choice>
              <mc:Fallback>
                <p:oleObj name="Visio" r:id="rId25"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9050"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2777"/>
          <p:cNvGraphicFramePr>
            <a:graphicFrameLocks noChangeAspect="1"/>
          </p:cNvGraphicFramePr>
          <p:nvPr>
            <p:extLst>
              <p:ext uri="{D42A27DB-BD31-4B8C-83A1-F6EECF244321}">
                <p14:modId xmlns:p14="http://schemas.microsoft.com/office/powerpoint/2010/main" val="1511822592"/>
              </p:ext>
            </p:extLst>
          </p:nvPr>
        </p:nvGraphicFramePr>
        <p:xfrm>
          <a:off x="7769191" y="2034928"/>
          <a:ext cx="388937" cy="241300"/>
        </p:xfrm>
        <a:graphic>
          <a:graphicData uri="http://schemas.openxmlformats.org/presentationml/2006/ole">
            <mc:AlternateContent xmlns:mc="http://schemas.openxmlformats.org/markup-compatibility/2006">
              <mc:Choice xmlns:v="urn:schemas-microsoft-com:vml" Requires="v">
                <p:oleObj spid="_x0000_s39992" name="Visio" r:id="rId26" imgW="1857434" imgH="1152630" progId="Visio.Drawing.15">
                  <p:embed/>
                </p:oleObj>
              </mc:Choice>
              <mc:Fallback>
                <p:oleObj name="Visio" r:id="rId26" imgW="1857434" imgH="1152630" progId="Visio.Drawing.1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69191" y="2034928"/>
                        <a:ext cx="3889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0" name="Object 32779"/>
          <p:cNvGraphicFramePr>
            <a:graphicFrameLocks noChangeAspect="1"/>
          </p:cNvGraphicFramePr>
          <p:nvPr>
            <p:extLst>
              <p:ext uri="{D42A27DB-BD31-4B8C-83A1-F6EECF244321}">
                <p14:modId xmlns:p14="http://schemas.microsoft.com/office/powerpoint/2010/main" val="3145093623"/>
              </p:ext>
            </p:extLst>
          </p:nvPr>
        </p:nvGraphicFramePr>
        <p:xfrm>
          <a:off x="1821022" y="1963491"/>
          <a:ext cx="149225" cy="384175"/>
        </p:xfrm>
        <a:graphic>
          <a:graphicData uri="http://schemas.openxmlformats.org/presentationml/2006/ole">
            <mc:AlternateContent xmlns:mc="http://schemas.openxmlformats.org/markup-compatibility/2006">
              <mc:Choice xmlns:v="urn:schemas-microsoft-com:vml" Requires="v">
                <p:oleObj spid="_x0000_s39993" name="Visio" r:id="rId27" imgW="780954" imgH="2009880" progId="Visio.Drawing.15">
                  <p:embed/>
                </p:oleObj>
              </mc:Choice>
              <mc:Fallback>
                <p:oleObj name="Visio" r:id="rId27" imgW="780954" imgH="2009880" progId="Visio.Drawing.1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1022" y="1963491"/>
                        <a:ext cx="149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TextBox 62"/>
          <p:cNvSpPr txBox="1"/>
          <p:nvPr/>
        </p:nvSpPr>
        <p:spPr>
          <a:xfrm rot="16200000">
            <a:off x="-685455" y="2402678"/>
            <a:ext cx="1889424" cy="369332"/>
          </a:xfrm>
          <a:prstGeom prst="rect">
            <a:avLst/>
          </a:prstGeom>
          <a:solidFill>
            <a:srgbClr val="FFC000"/>
          </a:solidFill>
          <a:ln>
            <a:solidFill>
              <a:schemeClr val="tx1"/>
            </a:solidFill>
          </a:ln>
        </p:spPr>
        <p:txBody>
          <a:bodyPr wrap="square" rtlCol="0">
            <a:spAutoFit/>
          </a:bodyPr>
          <a:lstStyle/>
          <a:p>
            <a:pPr algn="ctr"/>
            <a:r>
              <a:rPr lang="en-US" sz="1800" b="1" dirty="0" smtClean="0">
                <a:solidFill>
                  <a:schemeClr val="tx1"/>
                </a:solidFill>
              </a:rPr>
              <a:t>Non-SR Case</a:t>
            </a:r>
            <a:endParaRPr lang="en-US" sz="1800" b="1" dirty="0">
              <a:solidFill>
                <a:schemeClr val="tx1"/>
              </a:solidFill>
            </a:endParaRPr>
          </a:p>
        </p:txBody>
      </p:sp>
      <p:sp>
        <p:nvSpPr>
          <p:cNvPr id="64" name="TextBox 63"/>
          <p:cNvSpPr txBox="1"/>
          <p:nvPr/>
        </p:nvSpPr>
        <p:spPr>
          <a:xfrm>
            <a:off x="1534394" y="1258142"/>
            <a:ext cx="787286"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rgbClr val="00B050"/>
                </a:solidFill>
              </a:rPr>
              <a:t>MCS4</a:t>
            </a:r>
          </a:p>
          <a:p>
            <a:pPr algn="ctr"/>
            <a:r>
              <a:rPr lang="en-US" sz="1800" dirty="0" smtClean="0">
                <a:solidFill>
                  <a:srgbClr val="00B050"/>
                </a:solidFill>
              </a:rPr>
              <a:t>Limit</a:t>
            </a:r>
            <a:endParaRPr lang="en-US" sz="1800" dirty="0">
              <a:solidFill>
                <a:srgbClr val="00B050"/>
              </a:solidFill>
            </a:endParaRPr>
          </a:p>
        </p:txBody>
      </p:sp>
      <p:sp>
        <p:nvSpPr>
          <p:cNvPr id="65" name="TextBox 64"/>
          <p:cNvSpPr txBox="1"/>
          <p:nvPr/>
        </p:nvSpPr>
        <p:spPr>
          <a:xfrm>
            <a:off x="5734778" y="1258142"/>
            <a:ext cx="866529"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rgbClr val="FF0000"/>
                </a:solidFill>
              </a:rPr>
              <a:t>MCS0</a:t>
            </a:r>
          </a:p>
          <a:p>
            <a:pPr algn="ctr"/>
            <a:r>
              <a:rPr lang="en-US" sz="1800" dirty="0" smtClean="0">
                <a:solidFill>
                  <a:srgbClr val="FF0000"/>
                </a:solidFill>
              </a:rPr>
              <a:t>Limit</a:t>
            </a:r>
            <a:endParaRPr lang="en-US" sz="1800" dirty="0">
              <a:solidFill>
                <a:srgbClr val="FF0000"/>
              </a:solidFill>
            </a:endParaRPr>
          </a:p>
        </p:txBody>
      </p:sp>
      <p:sp>
        <p:nvSpPr>
          <p:cNvPr id="66" name="Content Placeholder 32780"/>
          <p:cNvSpPr>
            <a:spLocks noGrp="1"/>
          </p:cNvSpPr>
          <p:nvPr>
            <p:ph idx="1"/>
          </p:nvPr>
        </p:nvSpPr>
        <p:spPr>
          <a:xfrm>
            <a:off x="685800" y="4455622"/>
            <a:ext cx="8206525" cy="1928553"/>
          </a:xfrm>
        </p:spPr>
        <p:txBody>
          <a:bodyPr/>
          <a:lstStyle/>
          <a:p>
            <a:pPr>
              <a:buFont typeface="Arial" panose="020B0604020202020204" pitchFamily="34" charset="0"/>
              <a:buChar char="•"/>
            </a:pPr>
            <a:r>
              <a:rPr lang="en-US" sz="1800" dirty="0" smtClean="0"/>
              <a:t>If SR is not being attempted then “classic” cell structure applies.</a:t>
            </a:r>
          </a:p>
          <a:p>
            <a:pPr>
              <a:buFont typeface="Arial" panose="020B0604020202020204" pitchFamily="34" charset="0"/>
              <a:buChar char="•"/>
            </a:pPr>
            <a:r>
              <a:rPr lang="en-US" sz="1800" dirty="0" smtClean="0"/>
              <a:t>Everything outside the SR payoff region is the “deferral payoff region” unless tail clipping is being attempted.</a:t>
            </a:r>
          </a:p>
          <a:p>
            <a:pPr>
              <a:buFont typeface="Arial" panose="020B0604020202020204" pitchFamily="34" charset="0"/>
              <a:buChar char="•"/>
            </a:pPr>
            <a:r>
              <a:rPr lang="en-US" sz="1800" dirty="0" smtClean="0"/>
              <a:t>The “ignore region” exists if the RXS threshold is set to a medium-low value to block distant traffic (more than 3-4 “hops” from </a:t>
            </a:r>
            <a:r>
              <a:rPr lang="en-US" sz="1800" dirty="0" err="1" smtClean="0"/>
              <a:t>MyBSS</a:t>
            </a:r>
            <a:r>
              <a:rPr lang="en-US" sz="1800" dirty="0" smtClean="0"/>
              <a:t>).</a:t>
            </a:r>
          </a:p>
          <a:p>
            <a:pPr lvl="1">
              <a:buFont typeface="Arial" panose="020B0604020202020204" pitchFamily="34" charset="0"/>
              <a:buChar char="•"/>
            </a:pPr>
            <a:r>
              <a:rPr lang="en-US" sz="1800" dirty="0" smtClean="0"/>
              <a:t>Tail clipping may occasionally cause SR, but that is not the primary purpose.</a:t>
            </a:r>
          </a:p>
        </p:txBody>
      </p:sp>
      <p:sp>
        <p:nvSpPr>
          <p:cNvPr id="67" name="TextBox 66"/>
          <p:cNvSpPr txBox="1"/>
          <p:nvPr/>
        </p:nvSpPr>
        <p:spPr>
          <a:xfrm>
            <a:off x="4331255" y="1251718"/>
            <a:ext cx="1129864"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chemeClr val="tx1"/>
                </a:solidFill>
              </a:rPr>
              <a:t>Roam</a:t>
            </a:r>
          </a:p>
          <a:p>
            <a:pPr algn="ctr"/>
            <a:r>
              <a:rPr lang="en-US" sz="1800" dirty="0" smtClean="0">
                <a:solidFill>
                  <a:schemeClr val="tx1"/>
                </a:solidFill>
              </a:rPr>
              <a:t>Threshold</a:t>
            </a:r>
            <a:endParaRPr lang="en-US" sz="1800" dirty="0">
              <a:solidFill>
                <a:schemeClr val="tx1"/>
              </a:solidFill>
            </a:endParaRPr>
          </a:p>
        </p:txBody>
      </p:sp>
      <p:sp>
        <p:nvSpPr>
          <p:cNvPr id="68" name="TextBox 67"/>
          <p:cNvSpPr txBox="1"/>
          <p:nvPr/>
        </p:nvSpPr>
        <p:spPr>
          <a:xfrm>
            <a:off x="8355143" y="1258142"/>
            <a:ext cx="763918" cy="646331"/>
          </a:xfrm>
          <a:prstGeom prst="rect">
            <a:avLst/>
          </a:prstGeom>
          <a:solidFill>
            <a:schemeClr val="bg1"/>
          </a:solidFill>
          <a:ln>
            <a:solidFill>
              <a:schemeClr val="tx1"/>
            </a:solidFill>
          </a:ln>
        </p:spPr>
        <p:txBody>
          <a:bodyPr wrap="square" rtlCol="0">
            <a:spAutoFit/>
          </a:bodyPr>
          <a:lstStyle/>
          <a:p>
            <a:pPr algn="ctr"/>
            <a:r>
              <a:rPr lang="en-US" sz="1800" dirty="0" smtClean="0">
                <a:solidFill>
                  <a:schemeClr val="tx1"/>
                </a:solidFill>
              </a:rPr>
              <a:t>RXS</a:t>
            </a:r>
          </a:p>
          <a:p>
            <a:pPr algn="ctr"/>
            <a:r>
              <a:rPr lang="en-US" sz="1800" dirty="0" smtClean="0">
                <a:solidFill>
                  <a:schemeClr val="tx1"/>
                </a:solidFill>
              </a:rPr>
              <a:t>Limit</a:t>
            </a:r>
            <a:endParaRPr lang="en-US" sz="1800" dirty="0">
              <a:solidFill>
                <a:schemeClr val="tx1"/>
              </a:solidFill>
            </a:endParaRPr>
          </a:p>
        </p:txBody>
      </p:sp>
      <p:cxnSp>
        <p:nvCxnSpPr>
          <p:cNvPr id="69" name="Straight Connector 68"/>
          <p:cNvCxnSpPr/>
          <p:nvPr/>
        </p:nvCxnSpPr>
        <p:spPr bwMode="auto">
          <a:xfrm flipV="1">
            <a:off x="4541998" y="1898049"/>
            <a:ext cx="0" cy="1244162"/>
          </a:xfrm>
          <a:prstGeom prst="line">
            <a:avLst/>
          </a:prstGeom>
          <a:solidFill>
            <a:srgbClr val="00B8FF"/>
          </a:solidFill>
          <a:ln w="28575" cap="flat" cmpd="sng" algn="ctr">
            <a:solidFill>
              <a:schemeClr val="tx1"/>
            </a:solidFill>
            <a:prstDash val="lgDashDotDot"/>
            <a:round/>
            <a:headEnd type="arrow" w="med" len="med"/>
            <a:tailEnd type="none" w="med" len="med"/>
          </a:ln>
          <a:effectLst/>
        </p:spPr>
      </p:cxnSp>
      <p:cxnSp>
        <p:nvCxnSpPr>
          <p:cNvPr id="71" name="Straight Connector 70"/>
          <p:cNvCxnSpPr/>
          <p:nvPr/>
        </p:nvCxnSpPr>
        <p:spPr bwMode="auto">
          <a:xfrm flipV="1">
            <a:off x="8834984" y="1904473"/>
            <a:ext cx="0" cy="1244162"/>
          </a:xfrm>
          <a:prstGeom prst="line">
            <a:avLst/>
          </a:prstGeom>
          <a:solidFill>
            <a:srgbClr val="00B8FF"/>
          </a:solidFill>
          <a:ln w="28575" cap="flat" cmpd="sng" algn="ctr">
            <a:solidFill>
              <a:schemeClr val="tx1"/>
            </a:solidFill>
            <a:prstDash val="lgDashDotDot"/>
            <a:round/>
            <a:headEnd type="arrow" w="med" len="med"/>
            <a:tailEnd type="none" w="med" len="med"/>
          </a:ln>
          <a:effectLst/>
        </p:spPr>
      </p:cxnSp>
      <p:sp>
        <p:nvSpPr>
          <p:cNvPr id="72" name="TextBox 71"/>
          <p:cNvSpPr txBox="1"/>
          <p:nvPr/>
        </p:nvSpPr>
        <p:spPr>
          <a:xfrm>
            <a:off x="4059529" y="3149246"/>
            <a:ext cx="1673316" cy="338554"/>
          </a:xfrm>
          <a:prstGeom prst="rect">
            <a:avLst/>
          </a:prstGeom>
          <a:noFill/>
          <a:ln>
            <a:noFill/>
          </a:ln>
        </p:spPr>
        <p:txBody>
          <a:bodyPr wrap="square" rtlCol="0">
            <a:spAutoFit/>
          </a:bodyPr>
          <a:lstStyle/>
          <a:p>
            <a:pPr algn="ctr"/>
            <a:r>
              <a:rPr lang="en-US" sz="1600" i="1" dirty="0" smtClean="0">
                <a:solidFill>
                  <a:schemeClr val="tx1"/>
                </a:solidFill>
              </a:rPr>
              <a:t>-70 to -80 dBm</a:t>
            </a:r>
            <a:endParaRPr lang="en-US" sz="1600" i="1" dirty="0">
              <a:solidFill>
                <a:schemeClr val="tx1"/>
              </a:solidFill>
            </a:endParaRPr>
          </a:p>
        </p:txBody>
      </p:sp>
      <p:sp>
        <p:nvSpPr>
          <p:cNvPr id="73" name="TextBox 72"/>
          <p:cNvSpPr txBox="1"/>
          <p:nvPr/>
        </p:nvSpPr>
        <p:spPr>
          <a:xfrm>
            <a:off x="8287789" y="3149246"/>
            <a:ext cx="905019" cy="338554"/>
          </a:xfrm>
          <a:prstGeom prst="rect">
            <a:avLst/>
          </a:prstGeom>
          <a:noFill/>
          <a:ln>
            <a:noFill/>
          </a:ln>
        </p:spPr>
        <p:txBody>
          <a:bodyPr wrap="square" rtlCol="0">
            <a:spAutoFit/>
          </a:bodyPr>
          <a:lstStyle/>
          <a:p>
            <a:pPr algn="ctr"/>
            <a:r>
              <a:rPr lang="en-US" sz="1600" i="1" dirty="0" smtClean="0">
                <a:solidFill>
                  <a:schemeClr val="tx1"/>
                </a:solidFill>
              </a:rPr>
              <a:t>-90 dBm</a:t>
            </a:r>
            <a:endParaRPr lang="en-US" sz="1600" i="1" dirty="0">
              <a:solidFill>
                <a:schemeClr val="tx1"/>
              </a:solidFill>
            </a:endParaRPr>
          </a:p>
        </p:txBody>
      </p:sp>
      <p:cxnSp>
        <p:nvCxnSpPr>
          <p:cNvPr id="74" name="Straight Connector 73"/>
          <p:cNvCxnSpPr/>
          <p:nvPr/>
        </p:nvCxnSpPr>
        <p:spPr bwMode="auto">
          <a:xfrm flipV="1">
            <a:off x="5259320" y="1898049"/>
            <a:ext cx="0" cy="1244162"/>
          </a:xfrm>
          <a:prstGeom prst="line">
            <a:avLst/>
          </a:prstGeom>
          <a:solidFill>
            <a:srgbClr val="00B8FF"/>
          </a:solidFill>
          <a:ln w="28575" cap="flat" cmpd="sng" algn="ctr">
            <a:solidFill>
              <a:schemeClr val="tx1"/>
            </a:solidFill>
            <a:prstDash val="lgDashDotDot"/>
            <a:round/>
            <a:headEnd type="arrow" w="med" len="med"/>
            <a:tailEnd type="none" w="med" len="med"/>
          </a:ln>
          <a:effectLst/>
        </p:spPr>
      </p:cxnSp>
      <p:sp>
        <p:nvSpPr>
          <p:cNvPr id="75" name="TextBox 74"/>
          <p:cNvSpPr txBox="1"/>
          <p:nvPr/>
        </p:nvSpPr>
        <p:spPr>
          <a:xfrm>
            <a:off x="4993148" y="2248790"/>
            <a:ext cx="1329764" cy="338554"/>
          </a:xfrm>
          <a:prstGeom prst="rect">
            <a:avLst/>
          </a:prstGeom>
          <a:noFill/>
          <a:ln>
            <a:noFill/>
          </a:ln>
        </p:spPr>
        <p:txBody>
          <a:bodyPr wrap="square" rtlCol="0">
            <a:spAutoFit/>
          </a:bodyPr>
          <a:lstStyle/>
          <a:p>
            <a:pPr algn="ctr"/>
            <a:r>
              <a:rPr lang="en-US" sz="1600" i="1" dirty="0" smtClean="0">
                <a:solidFill>
                  <a:schemeClr val="tx1"/>
                </a:solidFill>
              </a:rPr>
              <a:t>-82 dBm</a:t>
            </a:r>
            <a:endParaRPr lang="en-US" sz="1600" i="1" dirty="0">
              <a:solidFill>
                <a:schemeClr val="tx1"/>
              </a:solidFill>
            </a:endParaRPr>
          </a:p>
        </p:txBody>
      </p:sp>
    </p:spTree>
    <p:extLst>
      <p:ext uri="{BB962C8B-B14F-4D97-AF65-F5344CB8AC3E}">
        <p14:creationId xmlns:p14="http://schemas.microsoft.com/office/powerpoint/2010/main" val="12037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xEl>
                                              <p:pRg st="1" end="1"/>
                                            </p:txEl>
                                          </p:spTgt>
                                        </p:tgtEl>
                                        <p:attrNameLst>
                                          <p:attrName>style.visibility</p:attrName>
                                        </p:attrNameLst>
                                      </p:cBhvr>
                                      <p:to>
                                        <p:strVal val="visible"/>
                                      </p:to>
                                    </p:set>
                                    <p:animEffect transition="in" filter="fade">
                                      <p:cBhvr>
                                        <p:cTn id="7" dur="1000"/>
                                        <p:tgtEl>
                                          <p:spTgt spid="66">
                                            <p:txEl>
                                              <p:pRg st="1" end="1"/>
                                            </p:txEl>
                                          </p:spTgt>
                                        </p:tgtEl>
                                      </p:cBhvr>
                                    </p:animEffect>
                                    <p:anim calcmode="lin" valueType="num">
                                      <p:cBhvr>
                                        <p:cTn id="8" dur="1000" fill="hold"/>
                                        <p:tgtEl>
                                          <p:spTgt spid="6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1000"/>
                                        <p:tgtEl>
                                          <p:spTgt spid="119"/>
                                        </p:tgtEl>
                                      </p:cBhvr>
                                    </p:animEffect>
                                    <p:anim calcmode="lin" valueType="num">
                                      <p:cBhvr>
                                        <p:cTn id="18" dur="1000" fill="hold"/>
                                        <p:tgtEl>
                                          <p:spTgt spid="119"/>
                                        </p:tgtEl>
                                        <p:attrNameLst>
                                          <p:attrName>ppt_x</p:attrName>
                                        </p:attrNameLst>
                                      </p:cBhvr>
                                      <p:tavLst>
                                        <p:tav tm="0">
                                          <p:val>
                                            <p:strVal val="#ppt_x"/>
                                          </p:val>
                                        </p:tav>
                                        <p:tav tm="100000">
                                          <p:val>
                                            <p:strVal val="#ppt_x"/>
                                          </p:val>
                                        </p:tav>
                                      </p:tavLst>
                                    </p:anim>
                                    <p:anim calcmode="lin" valueType="num">
                                      <p:cBhvr>
                                        <p:cTn id="19" dur="1000" fill="hold"/>
                                        <p:tgtEl>
                                          <p:spTgt spid="1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1000"/>
                                        <p:tgtEl>
                                          <p:spTgt spid="120"/>
                                        </p:tgtEl>
                                      </p:cBhvr>
                                    </p:animEffect>
                                    <p:anim calcmode="lin" valueType="num">
                                      <p:cBhvr>
                                        <p:cTn id="23" dur="1000" fill="hold"/>
                                        <p:tgtEl>
                                          <p:spTgt spid="120"/>
                                        </p:tgtEl>
                                        <p:attrNameLst>
                                          <p:attrName>ppt_x</p:attrName>
                                        </p:attrNameLst>
                                      </p:cBhvr>
                                      <p:tavLst>
                                        <p:tav tm="0">
                                          <p:val>
                                            <p:strVal val="#ppt_x"/>
                                          </p:val>
                                        </p:tav>
                                        <p:tav tm="100000">
                                          <p:val>
                                            <p:strVal val="#ppt_x"/>
                                          </p:val>
                                        </p:tav>
                                      </p:tavLst>
                                    </p:anim>
                                    <p:anim calcmode="lin" valueType="num">
                                      <p:cBhvr>
                                        <p:cTn id="24" dur="1000" fill="hold"/>
                                        <p:tgtEl>
                                          <p:spTgt spid="1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6">
                                            <p:txEl>
                                              <p:pRg st="2" end="2"/>
                                            </p:txEl>
                                          </p:spTgt>
                                        </p:tgtEl>
                                        <p:attrNameLst>
                                          <p:attrName>style.visibility</p:attrName>
                                        </p:attrNameLst>
                                      </p:cBhvr>
                                      <p:to>
                                        <p:strVal val="visible"/>
                                      </p:to>
                                    </p:set>
                                    <p:animEffect transition="in" filter="fade">
                                      <p:cBhvr>
                                        <p:cTn id="34" dur="1000"/>
                                        <p:tgtEl>
                                          <p:spTgt spid="66">
                                            <p:txEl>
                                              <p:pRg st="2" end="2"/>
                                            </p:txEl>
                                          </p:spTgt>
                                        </p:tgtEl>
                                      </p:cBhvr>
                                    </p:animEffect>
                                    <p:anim calcmode="lin" valueType="num">
                                      <p:cBhvr>
                                        <p:cTn id="35" dur="1000" fill="hold"/>
                                        <p:tgtEl>
                                          <p:spTgt spid="6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6">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6">
                                            <p:txEl>
                                              <p:pRg st="3" end="3"/>
                                            </p:txEl>
                                          </p:spTgt>
                                        </p:tgtEl>
                                        <p:attrNameLst>
                                          <p:attrName>style.visibility</p:attrName>
                                        </p:attrNameLst>
                                      </p:cBhvr>
                                      <p:to>
                                        <p:strVal val="visible"/>
                                      </p:to>
                                    </p:set>
                                    <p:animEffect transition="in" filter="fade">
                                      <p:cBhvr>
                                        <p:cTn id="39" dur="1000"/>
                                        <p:tgtEl>
                                          <p:spTgt spid="66">
                                            <p:txEl>
                                              <p:pRg st="3" end="3"/>
                                            </p:txEl>
                                          </p:spTgt>
                                        </p:tgtEl>
                                      </p:cBhvr>
                                    </p:animEffect>
                                    <p:anim calcmode="lin" valueType="num">
                                      <p:cBhvr>
                                        <p:cTn id="40" dur="1000" fill="hold"/>
                                        <p:tgtEl>
                                          <p:spTgt spid="6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6">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fade">
                                      <p:cBhvr>
                                        <p:cTn id="44" dur="1000"/>
                                        <p:tgtEl>
                                          <p:spTgt spid="122"/>
                                        </p:tgtEl>
                                      </p:cBhvr>
                                    </p:animEffect>
                                    <p:anim calcmode="lin" valueType="num">
                                      <p:cBhvr>
                                        <p:cTn id="45" dur="1000" fill="hold"/>
                                        <p:tgtEl>
                                          <p:spTgt spid="122"/>
                                        </p:tgtEl>
                                        <p:attrNameLst>
                                          <p:attrName>ppt_x</p:attrName>
                                        </p:attrNameLst>
                                      </p:cBhvr>
                                      <p:tavLst>
                                        <p:tav tm="0">
                                          <p:val>
                                            <p:strVal val="#ppt_x"/>
                                          </p:val>
                                        </p:tav>
                                        <p:tav tm="100000">
                                          <p:val>
                                            <p:strVal val="#ppt_x"/>
                                          </p:val>
                                        </p:tav>
                                      </p:tavLst>
                                    </p:anim>
                                    <p:anim calcmode="lin" valueType="num">
                                      <p:cBhvr>
                                        <p:cTn id="46" dur="1000" fill="hold"/>
                                        <p:tgtEl>
                                          <p:spTgt spid="1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1000"/>
                                        <p:tgtEl>
                                          <p:spTgt spid="123"/>
                                        </p:tgtEl>
                                      </p:cBhvr>
                                    </p:animEffect>
                                    <p:anim calcmode="lin" valueType="num">
                                      <p:cBhvr>
                                        <p:cTn id="50" dur="1000" fill="hold"/>
                                        <p:tgtEl>
                                          <p:spTgt spid="123"/>
                                        </p:tgtEl>
                                        <p:attrNameLst>
                                          <p:attrName>ppt_x</p:attrName>
                                        </p:attrNameLst>
                                      </p:cBhvr>
                                      <p:tavLst>
                                        <p:tav tm="0">
                                          <p:val>
                                            <p:strVal val="#ppt_x"/>
                                          </p:val>
                                        </p:tav>
                                        <p:tav tm="100000">
                                          <p:val>
                                            <p:strVal val="#ppt_x"/>
                                          </p:val>
                                        </p:tav>
                                      </p:tavLst>
                                    </p:anim>
                                    <p:anim calcmode="lin" valueType="num">
                                      <p:cBhvr>
                                        <p:cTn id="51" dur="1000" fill="hold"/>
                                        <p:tgtEl>
                                          <p:spTgt spid="12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fade">
                                      <p:cBhvr>
                                        <p:cTn id="54" dur="1000"/>
                                        <p:tgtEl>
                                          <p:spTgt spid="126"/>
                                        </p:tgtEl>
                                      </p:cBhvr>
                                    </p:animEffect>
                                    <p:anim calcmode="lin" valueType="num">
                                      <p:cBhvr>
                                        <p:cTn id="55" dur="1000" fill="hold"/>
                                        <p:tgtEl>
                                          <p:spTgt spid="126"/>
                                        </p:tgtEl>
                                        <p:attrNameLst>
                                          <p:attrName>ppt_x</p:attrName>
                                        </p:attrNameLst>
                                      </p:cBhvr>
                                      <p:tavLst>
                                        <p:tav tm="0">
                                          <p:val>
                                            <p:strVal val="#ppt_x"/>
                                          </p:val>
                                        </p:tav>
                                        <p:tav tm="100000">
                                          <p:val>
                                            <p:strVal val="#ppt_x"/>
                                          </p:val>
                                        </p:tav>
                                      </p:tavLst>
                                    </p:anim>
                                    <p:anim calcmode="lin" valueType="num">
                                      <p:cBhvr>
                                        <p:cTn id="56"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19" grpId="0" animBg="1"/>
      <p:bldP spid="122" grpId="0" animBg="1"/>
      <p:bldP spid="1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2727158"/>
            <a:ext cx="7772400" cy="3041817"/>
          </a:xfrm>
        </p:spPr>
        <p:txBody>
          <a:bodyPr/>
          <a:lstStyle/>
          <a:p>
            <a:r>
              <a:rPr lang="en-US" dirty="0">
                <a:solidFill>
                  <a:schemeClr val="tx1"/>
                </a:solidFill>
              </a:rPr>
              <a:t>PART </a:t>
            </a:r>
            <a:r>
              <a:rPr lang="en-US" dirty="0" smtClean="0">
                <a:solidFill>
                  <a:schemeClr val="tx1"/>
                </a:solidFill>
              </a:rPr>
              <a:t>2:</a:t>
            </a:r>
            <a:r>
              <a:rPr lang="en-US" dirty="0">
                <a:solidFill>
                  <a:schemeClr val="tx1"/>
                </a:solidFill>
              </a:rPr>
              <a:t/>
            </a:r>
            <a:br>
              <a:rPr lang="en-US" dirty="0">
                <a:solidFill>
                  <a:schemeClr val="tx1"/>
                </a:solidFill>
              </a:rPr>
            </a:br>
            <a:r>
              <a:rPr lang="en-US" dirty="0" smtClean="0">
                <a:solidFill>
                  <a:schemeClr val="tx1"/>
                </a:solidFill>
              </a:rPr>
              <a:t>SR TECHNIQUE INVENTORY &amp; COST/BENEFIT ANALYSIS</a:t>
            </a:r>
            <a:endParaRPr lang="en-US" dirty="0">
              <a:solidFill>
                <a:schemeClr val="tx1"/>
              </a:solidFill>
            </a:endParaRPr>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7</a:t>
            </a:fld>
            <a:endParaRPr lang="en-GB"/>
          </a:p>
        </p:txBody>
      </p:sp>
    </p:spTree>
    <p:extLst>
      <p:ext uri="{BB962C8B-B14F-4D97-AF65-F5344CB8AC3E}">
        <p14:creationId xmlns:p14="http://schemas.microsoft.com/office/powerpoint/2010/main" val="102761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818804"/>
          </a:xfrm>
        </p:spPr>
        <p:txBody>
          <a:bodyPr/>
          <a:lstStyle/>
          <a:p>
            <a:r>
              <a:rPr lang="en-US" dirty="0" smtClean="0"/>
              <a:t>Summary of Spatial Reuse Techniques Considered in </a:t>
            </a:r>
            <a:r>
              <a:rPr lang="en-US" dirty="0" err="1" smtClean="0"/>
              <a:t>TGax</a:t>
            </a:r>
            <a:r>
              <a:rPr lang="en-US" dirty="0" smtClean="0"/>
              <a:t> So Far</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dirty="0" smtClean="0"/>
              <a:t>Chuck Lukaszewski</a:t>
            </a:r>
          </a:p>
          <a:p>
            <a:r>
              <a:rPr lang="en-US" dirty="0" smtClean="0"/>
              <a:t>Aruba Networks, an HP Company</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8</a:t>
            </a:fld>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861085121"/>
              </p:ext>
            </p:extLst>
          </p:nvPr>
        </p:nvGraphicFramePr>
        <p:xfrm>
          <a:off x="505326" y="1815361"/>
          <a:ext cx="8309811" cy="1917860"/>
        </p:xfrm>
        <a:graphic>
          <a:graphicData uri="http://schemas.openxmlformats.org/drawingml/2006/table">
            <a:tbl>
              <a:tblPr firstRow="1" bandRow="1">
                <a:tableStyleId>{21E4AEA4-8DFA-4A89-87EB-49C32662AFE0}</a:tableStyleId>
              </a:tblPr>
              <a:tblGrid>
                <a:gridCol w="1187116"/>
                <a:gridCol w="2867971"/>
                <a:gridCol w="1155795"/>
                <a:gridCol w="2137676"/>
                <a:gridCol w="961253"/>
              </a:tblGrid>
              <a:tr h="536153">
                <a:tc>
                  <a:txBody>
                    <a:bodyPr/>
                    <a:lstStyle/>
                    <a:p>
                      <a:pPr algn="ctr"/>
                      <a:r>
                        <a:rPr lang="en-US" sz="1600" dirty="0" smtClean="0"/>
                        <a:t>Technique</a:t>
                      </a:r>
                      <a:endParaRPr lang="en-US" sz="1600" dirty="0">
                        <a:solidFill>
                          <a:schemeClr val="tx1"/>
                        </a:solidFill>
                      </a:endParaRPr>
                    </a:p>
                  </a:txBody>
                  <a:tcPr anchor="b"/>
                </a:tc>
                <a:tc>
                  <a:txBody>
                    <a:bodyPr/>
                    <a:lstStyle/>
                    <a:p>
                      <a:pPr algn="ctr">
                        <a:buFont typeface="Arial" panose="020B0604020202020204" pitchFamily="34" charset="0"/>
                        <a:buNone/>
                      </a:pPr>
                      <a:r>
                        <a:rPr lang="en-US" sz="1600" dirty="0" smtClean="0"/>
                        <a:t>Definition</a:t>
                      </a:r>
                      <a:endParaRPr lang="en-US" sz="1600" dirty="0" smtClean="0">
                        <a:solidFill>
                          <a:schemeClr val="tx1"/>
                        </a:solidFill>
                      </a:endParaRPr>
                    </a:p>
                  </a:txBody>
                  <a:tcPr anchor="b"/>
                </a:tc>
                <a:tc>
                  <a:txBody>
                    <a:bodyPr/>
                    <a:lstStyle/>
                    <a:p>
                      <a:pPr algn="ctr"/>
                      <a:r>
                        <a:rPr lang="en-US" sz="1600" dirty="0" smtClean="0"/>
                        <a:t>Major Variants</a:t>
                      </a:r>
                      <a:endParaRPr lang="en-US" sz="1600" dirty="0">
                        <a:solidFill>
                          <a:schemeClr val="tx1"/>
                        </a:solidFill>
                      </a:endParaRPr>
                    </a:p>
                  </a:txBody>
                  <a:tcPr anchor="b"/>
                </a:tc>
                <a:tc>
                  <a:txBody>
                    <a:bodyPr/>
                    <a:lstStyle/>
                    <a:p>
                      <a:pPr algn="ctr"/>
                      <a:r>
                        <a:rPr lang="en-US" sz="1600" dirty="0" smtClean="0"/>
                        <a:t>How</a:t>
                      </a:r>
                      <a:r>
                        <a:rPr lang="en-US" sz="1600" baseline="0" dirty="0" smtClean="0"/>
                        <a:t> Threshold Chosen</a:t>
                      </a:r>
                      <a:endParaRPr lang="en-US" sz="1600" dirty="0">
                        <a:solidFill>
                          <a:schemeClr val="tx1"/>
                        </a:solidFill>
                      </a:endParaRPr>
                    </a:p>
                  </a:txBody>
                  <a:tcPr anchor="b"/>
                </a:tc>
                <a:tc>
                  <a:txBody>
                    <a:bodyPr/>
                    <a:lstStyle/>
                    <a:p>
                      <a:pPr algn="ctr"/>
                      <a:r>
                        <a:rPr lang="en-US" sz="1600" dirty="0" smtClean="0"/>
                        <a:t>Applied at</a:t>
                      </a:r>
                      <a:endParaRPr lang="en-US" sz="1600" dirty="0">
                        <a:solidFill>
                          <a:schemeClr val="tx1"/>
                        </a:solidFill>
                      </a:endParaRPr>
                    </a:p>
                  </a:txBody>
                  <a:tcPr anchor="b"/>
                </a:tc>
              </a:tr>
              <a:tr h="759620">
                <a:tc rowSpan="2">
                  <a:txBody>
                    <a:bodyPr/>
                    <a:lstStyle/>
                    <a:p>
                      <a:r>
                        <a:rPr lang="en-US" sz="1600" dirty="0" smtClean="0"/>
                        <a:t>RX Sensitivity Tuning</a:t>
                      </a:r>
                      <a:endParaRPr lang="en-US" sz="1600"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artificially-high RXS setting ( &gt; -82 dBm) to convert OBSS frames into noise, increasing CCA idle frequency.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(a.k.a. “earmuffs”, CCA Tuning)</a:t>
                      </a:r>
                      <a:endParaRPr lang="en-US" sz="1600" i="1" dirty="0" smtClean="0"/>
                    </a:p>
                  </a:txBody>
                  <a:tcPr anchor="ctr"/>
                </a:tc>
                <a:tc>
                  <a:txBody>
                    <a:bodyPr/>
                    <a:lstStyle/>
                    <a:p>
                      <a:pPr algn="ctr"/>
                      <a:r>
                        <a:rPr lang="en-US" sz="1600" dirty="0" smtClean="0"/>
                        <a:t>Static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Operator selected (how?)</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AP</a:t>
                      </a:r>
                    </a:p>
                  </a:txBody>
                  <a:tcPr anchor="ctr"/>
                </a:tc>
              </a:tr>
              <a:tr h="356138">
                <a:tc vMerge="1">
                  <a:txBody>
                    <a:bodyPr/>
                    <a:lstStyle/>
                    <a:p>
                      <a:endParaRPr lang="en-US" dirty="0"/>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600" dirty="0" smtClean="0"/>
                        <a:t>Dynamic (DSC)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AP_RSSI – Constant</a:t>
                      </a:r>
                      <a:r>
                        <a:rPr lang="en-US" sz="1600" baseline="0" dirty="0" smtClean="0"/>
                        <a:t> Margin</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STA</a:t>
                      </a:r>
                    </a:p>
                  </a:txBody>
                  <a:tcPr anchor="ctr"/>
                </a:tc>
              </a:tr>
            </a:tbl>
          </a:graphicData>
        </a:graphic>
      </p:graphicFrame>
      <p:sp>
        <p:nvSpPr>
          <p:cNvPr id="7" name="Rounded Rectangle 6"/>
          <p:cNvSpPr/>
          <p:nvPr/>
        </p:nvSpPr>
        <p:spPr bwMode="auto">
          <a:xfrm>
            <a:off x="1180407" y="5494712"/>
            <a:ext cx="6957753" cy="872836"/>
          </a:xfrm>
          <a:prstGeom prst="roundRect">
            <a:avLst/>
          </a:prstGeom>
          <a:solidFill>
            <a:srgbClr val="CC99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solidFill>
                  <a:schemeClr val="tx1"/>
                </a:solidFill>
              </a:rPr>
              <a:t>But how are they to be applied?   In what use cases?  Where in the cell?   Are they mutually exclusive?</a:t>
            </a:r>
          </a:p>
        </p:txBody>
      </p:sp>
      <p:graphicFrame>
        <p:nvGraphicFramePr>
          <p:cNvPr id="9" name="Table 8"/>
          <p:cNvGraphicFramePr>
            <a:graphicFrameLocks noGrp="1"/>
          </p:cNvGraphicFramePr>
          <p:nvPr>
            <p:extLst>
              <p:ext uri="{D42A27DB-BD31-4B8C-83A1-F6EECF244321}">
                <p14:modId xmlns:p14="http://schemas.microsoft.com/office/powerpoint/2010/main" val="691127610"/>
              </p:ext>
            </p:extLst>
          </p:nvPr>
        </p:nvGraphicFramePr>
        <p:xfrm>
          <a:off x="505326" y="1815361"/>
          <a:ext cx="8309811" cy="2984660"/>
        </p:xfrm>
        <a:graphic>
          <a:graphicData uri="http://schemas.openxmlformats.org/drawingml/2006/table">
            <a:tbl>
              <a:tblPr firstRow="1" bandRow="1">
                <a:tableStyleId>{21E4AEA4-8DFA-4A89-87EB-49C32662AFE0}</a:tableStyleId>
              </a:tblPr>
              <a:tblGrid>
                <a:gridCol w="1187116"/>
                <a:gridCol w="2867971"/>
                <a:gridCol w="1155795"/>
                <a:gridCol w="2137676"/>
                <a:gridCol w="961253"/>
              </a:tblGrid>
              <a:tr h="536153">
                <a:tc>
                  <a:txBody>
                    <a:bodyPr/>
                    <a:lstStyle/>
                    <a:p>
                      <a:pPr algn="ctr"/>
                      <a:r>
                        <a:rPr lang="en-US" sz="1600" dirty="0" smtClean="0"/>
                        <a:t>Technique</a:t>
                      </a:r>
                      <a:endParaRPr lang="en-US" sz="1600" dirty="0">
                        <a:solidFill>
                          <a:schemeClr val="tx1"/>
                        </a:solidFill>
                      </a:endParaRPr>
                    </a:p>
                  </a:txBody>
                  <a:tcPr anchor="b"/>
                </a:tc>
                <a:tc>
                  <a:txBody>
                    <a:bodyPr/>
                    <a:lstStyle/>
                    <a:p>
                      <a:pPr algn="ctr">
                        <a:buFont typeface="Arial" panose="020B0604020202020204" pitchFamily="34" charset="0"/>
                        <a:buNone/>
                      </a:pPr>
                      <a:r>
                        <a:rPr lang="en-US" sz="1600" dirty="0" smtClean="0"/>
                        <a:t>Definition</a:t>
                      </a:r>
                      <a:endParaRPr lang="en-US" sz="1600" dirty="0" smtClean="0">
                        <a:solidFill>
                          <a:schemeClr val="tx1"/>
                        </a:solidFill>
                      </a:endParaRPr>
                    </a:p>
                  </a:txBody>
                  <a:tcPr anchor="b"/>
                </a:tc>
                <a:tc>
                  <a:txBody>
                    <a:bodyPr/>
                    <a:lstStyle/>
                    <a:p>
                      <a:pPr algn="ctr"/>
                      <a:r>
                        <a:rPr lang="en-US" sz="1600" dirty="0" smtClean="0"/>
                        <a:t>Major Variants</a:t>
                      </a:r>
                      <a:endParaRPr lang="en-US" sz="1600" dirty="0">
                        <a:solidFill>
                          <a:schemeClr val="tx1"/>
                        </a:solidFill>
                      </a:endParaRPr>
                    </a:p>
                  </a:txBody>
                  <a:tcPr anchor="b"/>
                </a:tc>
                <a:tc>
                  <a:txBody>
                    <a:bodyPr/>
                    <a:lstStyle/>
                    <a:p>
                      <a:pPr algn="ctr"/>
                      <a:r>
                        <a:rPr lang="en-US" sz="1600" dirty="0" smtClean="0"/>
                        <a:t>How</a:t>
                      </a:r>
                      <a:r>
                        <a:rPr lang="en-US" sz="1600" baseline="0" dirty="0" smtClean="0"/>
                        <a:t> Threshold Chosen</a:t>
                      </a:r>
                      <a:endParaRPr lang="en-US" sz="1600" dirty="0">
                        <a:solidFill>
                          <a:schemeClr val="tx1"/>
                        </a:solidFill>
                      </a:endParaRPr>
                    </a:p>
                  </a:txBody>
                  <a:tcPr anchor="b"/>
                </a:tc>
                <a:tc>
                  <a:txBody>
                    <a:bodyPr/>
                    <a:lstStyle/>
                    <a:p>
                      <a:pPr algn="ctr"/>
                      <a:r>
                        <a:rPr lang="en-US" sz="1600" dirty="0" smtClean="0"/>
                        <a:t>Applied at</a:t>
                      </a:r>
                      <a:endParaRPr lang="en-US" sz="1600" dirty="0">
                        <a:solidFill>
                          <a:schemeClr val="tx1"/>
                        </a:solidFill>
                      </a:endParaRPr>
                    </a:p>
                  </a:txBody>
                  <a:tcPr anchor="b"/>
                </a:tc>
              </a:tr>
              <a:tr h="759620">
                <a:tc rowSpan="2">
                  <a:txBody>
                    <a:bodyPr/>
                    <a:lstStyle/>
                    <a:p>
                      <a:r>
                        <a:rPr lang="en-US" sz="1600" dirty="0" smtClean="0"/>
                        <a:t>RX Sensitivity Tuning</a:t>
                      </a:r>
                      <a:endParaRPr lang="en-US" sz="1600"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artificially-high RXS setting ( &gt; -82 dBm) to convert OBSS frames into noise, increasing CCA idle frequency.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(a.k.a. “earmuffs”, CCA Tuning)</a:t>
                      </a:r>
                      <a:endParaRPr lang="en-US" sz="1600" i="1" dirty="0" smtClean="0"/>
                    </a:p>
                  </a:txBody>
                  <a:tcPr anchor="ctr"/>
                </a:tc>
                <a:tc>
                  <a:txBody>
                    <a:bodyPr/>
                    <a:lstStyle/>
                    <a:p>
                      <a:pPr algn="ctr"/>
                      <a:r>
                        <a:rPr lang="en-US" sz="1600" dirty="0" smtClean="0"/>
                        <a:t>Static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Operator selected (how?)</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AP</a:t>
                      </a:r>
                    </a:p>
                  </a:txBody>
                  <a:tcPr anchor="ctr"/>
                </a:tc>
              </a:tr>
              <a:tr h="356138">
                <a:tc vMerge="1">
                  <a:txBody>
                    <a:bodyPr/>
                    <a:lstStyle/>
                    <a:p>
                      <a:endParaRPr lang="en-US" dirty="0"/>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600" dirty="0" smtClean="0"/>
                        <a:t>Dynamic (DSC)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AP_RSSI – Constant</a:t>
                      </a:r>
                      <a:r>
                        <a:rPr lang="en-US" sz="1600" baseline="0" dirty="0" smtClean="0"/>
                        <a:t> Margin</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STA</a:t>
                      </a:r>
                    </a:p>
                  </a:txBody>
                  <a:tcPr anchor="ctr"/>
                </a:tc>
              </a:tr>
              <a:tr h="536153">
                <a:tc>
                  <a:txBody>
                    <a:bodyPr/>
                    <a:lstStyle/>
                    <a:p>
                      <a:r>
                        <a:rPr lang="en-US" sz="1600" dirty="0" smtClean="0"/>
                        <a:t>BSS Coloring</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 BSS</a:t>
                      </a:r>
                      <a:r>
                        <a:rPr lang="en-US" sz="1600" baseline="0" dirty="0" smtClean="0"/>
                        <a:t> identifier early in frame (e.g. SIG field) to allow receiver to determine </a:t>
                      </a:r>
                      <a:r>
                        <a:rPr lang="en-US" sz="1600" baseline="0" dirty="0" err="1" smtClean="0"/>
                        <a:t>MyBSS</a:t>
                      </a:r>
                      <a:r>
                        <a:rPr lang="en-US" sz="1600" baseline="0" dirty="0" smtClean="0"/>
                        <a:t>, and reset CCA to idle if not. </a:t>
                      </a:r>
                      <a:endParaRPr lang="en-US" sz="1600" dirty="0" smtClean="0"/>
                    </a:p>
                  </a:txBody>
                  <a:tcPr/>
                </a:tc>
                <a:tc>
                  <a:txBody>
                    <a:bodyPr/>
                    <a:lstStyle/>
                    <a:p>
                      <a:pPr algn="ctr"/>
                      <a:r>
                        <a:rPr lang="en-US" sz="1600" dirty="0" smtClean="0"/>
                        <a:t>RX-Only vs. </a:t>
                      </a:r>
                    </a:p>
                    <a:p>
                      <a:pPr algn="ctr"/>
                      <a:r>
                        <a:rPr lang="en-US" sz="1600" dirty="0" smtClean="0"/>
                        <a:t>RX+TX</a:t>
                      </a:r>
                      <a:endParaRPr lang="en-US" sz="160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Threshold optional; operator</a:t>
                      </a:r>
                      <a:r>
                        <a:rPr lang="en-US" sz="1600" baseline="0" dirty="0" smtClean="0"/>
                        <a:t> selected </a:t>
                      </a:r>
                      <a:r>
                        <a:rPr lang="en-US" sz="1600" dirty="0" smtClean="0"/>
                        <a:t>if</a:t>
                      </a:r>
                      <a:r>
                        <a:rPr lang="en-US" sz="1600" baseline="0" dirty="0" smtClean="0"/>
                        <a:t> used </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All nodes</a:t>
                      </a:r>
                    </a:p>
                  </a:txBody>
                  <a:tcPr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45140263"/>
              </p:ext>
            </p:extLst>
          </p:nvPr>
        </p:nvGraphicFramePr>
        <p:xfrm>
          <a:off x="505326" y="1815361"/>
          <a:ext cx="8309811" cy="3584638"/>
        </p:xfrm>
        <a:graphic>
          <a:graphicData uri="http://schemas.openxmlformats.org/drawingml/2006/table">
            <a:tbl>
              <a:tblPr firstRow="1" bandRow="1">
                <a:tableStyleId>{21E4AEA4-8DFA-4A89-87EB-49C32662AFE0}</a:tableStyleId>
              </a:tblPr>
              <a:tblGrid>
                <a:gridCol w="1187116"/>
                <a:gridCol w="2867971"/>
                <a:gridCol w="1155795"/>
                <a:gridCol w="2137676"/>
                <a:gridCol w="961253"/>
              </a:tblGrid>
              <a:tr h="536153">
                <a:tc>
                  <a:txBody>
                    <a:bodyPr/>
                    <a:lstStyle/>
                    <a:p>
                      <a:pPr algn="ctr"/>
                      <a:r>
                        <a:rPr lang="en-US" sz="1600" dirty="0" smtClean="0"/>
                        <a:t>Technique</a:t>
                      </a:r>
                      <a:endParaRPr lang="en-US" sz="1600" dirty="0">
                        <a:solidFill>
                          <a:schemeClr val="tx1"/>
                        </a:solidFill>
                      </a:endParaRPr>
                    </a:p>
                  </a:txBody>
                  <a:tcPr anchor="b"/>
                </a:tc>
                <a:tc>
                  <a:txBody>
                    <a:bodyPr/>
                    <a:lstStyle/>
                    <a:p>
                      <a:pPr algn="ctr">
                        <a:buFont typeface="Arial" panose="020B0604020202020204" pitchFamily="34" charset="0"/>
                        <a:buNone/>
                      </a:pPr>
                      <a:r>
                        <a:rPr lang="en-US" sz="1600" dirty="0" smtClean="0"/>
                        <a:t>Definition</a:t>
                      </a:r>
                      <a:endParaRPr lang="en-US" sz="1600" dirty="0" smtClean="0">
                        <a:solidFill>
                          <a:schemeClr val="tx1"/>
                        </a:solidFill>
                      </a:endParaRPr>
                    </a:p>
                  </a:txBody>
                  <a:tcPr anchor="b"/>
                </a:tc>
                <a:tc>
                  <a:txBody>
                    <a:bodyPr/>
                    <a:lstStyle/>
                    <a:p>
                      <a:pPr algn="ctr"/>
                      <a:r>
                        <a:rPr lang="en-US" sz="1600" dirty="0" smtClean="0"/>
                        <a:t>Major Variants</a:t>
                      </a:r>
                      <a:endParaRPr lang="en-US" sz="1600" dirty="0">
                        <a:solidFill>
                          <a:schemeClr val="tx1"/>
                        </a:solidFill>
                      </a:endParaRPr>
                    </a:p>
                  </a:txBody>
                  <a:tcPr anchor="b"/>
                </a:tc>
                <a:tc>
                  <a:txBody>
                    <a:bodyPr/>
                    <a:lstStyle/>
                    <a:p>
                      <a:pPr algn="ctr"/>
                      <a:r>
                        <a:rPr lang="en-US" sz="1600" dirty="0" smtClean="0"/>
                        <a:t>How</a:t>
                      </a:r>
                      <a:r>
                        <a:rPr lang="en-US" sz="1600" baseline="0" dirty="0" smtClean="0"/>
                        <a:t> Threshold Chosen</a:t>
                      </a:r>
                      <a:endParaRPr lang="en-US" sz="1600" dirty="0">
                        <a:solidFill>
                          <a:schemeClr val="tx1"/>
                        </a:solidFill>
                      </a:endParaRPr>
                    </a:p>
                  </a:txBody>
                  <a:tcPr anchor="b"/>
                </a:tc>
                <a:tc>
                  <a:txBody>
                    <a:bodyPr/>
                    <a:lstStyle/>
                    <a:p>
                      <a:pPr algn="ctr"/>
                      <a:r>
                        <a:rPr lang="en-US" sz="1600" dirty="0" smtClean="0"/>
                        <a:t>Applied at</a:t>
                      </a:r>
                      <a:endParaRPr lang="en-US" sz="1600" dirty="0">
                        <a:solidFill>
                          <a:schemeClr val="tx1"/>
                        </a:solidFill>
                      </a:endParaRPr>
                    </a:p>
                  </a:txBody>
                  <a:tcPr anchor="b"/>
                </a:tc>
              </a:tr>
              <a:tr h="759620">
                <a:tc rowSpan="2">
                  <a:txBody>
                    <a:bodyPr/>
                    <a:lstStyle/>
                    <a:p>
                      <a:r>
                        <a:rPr lang="en-US" sz="1600" dirty="0" smtClean="0"/>
                        <a:t>RX Sensitivity Tuning</a:t>
                      </a:r>
                      <a:endParaRPr lang="en-US" sz="1600"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a:t>
                      </a:r>
                      <a:r>
                        <a:rPr lang="en-US" sz="1600" baseline="0" dirty="0" smtClean="0"/>
                        <a:t> artificially-high RXS setting ( &gt; -82 dBm) to convert OBSS frames into noise, increasing CCA idle frequency.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(a.k.a. “earmuffs”, CCA Tuning)</a:t>
                      </a:r>
                      <a:endParaRPr lang="en-US" sz="1600" i="1" dirty="0" smtClean="0"/>
                    </a:p>
                  </a:txBody>
                  <a:tcPr anchor="ctr"/>
                </a:tc>
                <a:tc>
                  <a:txBody>
                    <a:bodyPr/>
                    <a:lstStyle/>
                    <a:p>
                      <a:pPr algn="ctr"/>
                      <a:r>
                        <a:rPr lang="en-US" sz="1600" dirty="0" smtClean="0"/>
                        <a:t>Static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Operator selected (how?)</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AP</a:t>
                      </a:r>
                    </a:p>
                  </a:txBody>
                  <a:tcPr anchor="ctr"/>
                </a:tc>
              </a:tr>
              <a:tr h="356138">
                <a:tc vMerge="1">
                  <a:txBody>
                    <a:bodyPr/>
                    <a:lstStyle/>
                    <a:p>
                      <a:endParaRPr lang="en-US" dirty="0"/>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600" dirty="0" smtClean="0"/>
                        <a:t>Dynamic (DSC)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AP_RSSI – Constant</a:t>
                      </a:r>
                      <a:r>
                        <a:rPr lang="en-US" sz="1600" baseline="0" dirty="0" smtClean="0"/>
                        <a:t> Margin</a:t>
                      </a:r>
                      <a:endParaRPr 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STA</a:t>
                      </a:r>
                    </a:p>
                  </a:txBody>
                  <a:tcPr anchor="ctr"/>
                </a:tc>
              </a:tr>
              <a:tr h="536153">
                <a:tc>
                  <a:txBody>
                    <a:bodyPr/>
                    <a:lstStyle/>
                    <a:p>
                      <a:r>
                        <a:rPr lang="en-US" sz="1600" dirty="0" smtClean="0"/>
                        <a:t>BSS Coloring</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 BSS</a:t>
                      </a:r>
                      <a:r>
                        <a:rPr lang="en-US" sz="1600" baseline="0" dirty="0" smtClean="0"/>
                        <a:t> identifier early in frame (e.g. SIG field) to allow receiver to determine </a:t>
                      </a:r>
                      <a:r>
                        <a:rPr lang="en-US" sz="1600" baseline="0" dirty="0" err="1" smtClean="0"/>
                        <a:t>MyBSS</a:t>
                      </a:r>
                      <a:r>
                        <a:rPr lang="en-US" sz="1600" baseline="0" dirty="0" smtClean="0"/>
                        <a:t>, and reset CCA to idle if not. </a:t>
                      </a:r>
                      <a:endParaRPr lang="en-US" sz="1600" dirty="0" smtClean="0"/>
                    </a:p>
                  </a:txBody>
                  <a:tcPr/>
                </a:tc>
                <a:tc>
                  <a:txBody>
                    <a:bodyPr/>
                    <a:lstStyle/>
                    <a:p>
                      <a:pPr algn="ctr"/>
                      <a:r>
                        <a:rPr lang="en-US" sz="1600" dirty="0" smtClean="0"/>
                        <a:t>RX-Only vs. </a:t>
                      </a:r>
                    </a:p>
                    <a:p>
                      <a:pPr algn="ctr"/>
                      <a:r>
                        <a:rPr lang="en-US" sz="1600" dirty="0" smtClean="0"/>
                        <a:t>RX+TX</a:t>
                      </a:r>
                      <a:endParaRPr lang="en-US" sz="160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Secondary</a:t>
                      </a:r>
                      <a:r>
                        <a:rPr lang="en-US" sz="1600" baseline="0" dirty="0" smtClean="0"/>
                        <a:t> CCA-PD t</a:t>
                      </a:r>
                      <a:r>
                        <a:rPr lang="en-US" sz="1600" dirty="0" smtClean="0"/>
                        <a:t>hreshold optional; no proposal for how to implement.</a:t>
                      </a:r>
                      <a:endParaRPr lang="en-US" sz="1600" dirty="0" smtClean="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All nodes</a:t>
                      </a:r>
                    </a:p>
                  </a:txBody>
                  <a:tcPr anchor="ctr"/>
                </a:tc>
              </a:tr>
              <a:tr h="599978">
                <a:tc>
                  <a:txBody>
                    <a:bodyPr/>
                    <a:lstStyle/>
                    <a:p>
                      <a:r>
                        <a:rPr lang="en-US" sz="1600" dirty="0" smtClean="0"/>
                        <a:t>TPC</a:t>
                      </a:r>
                      <a:endParaRPr lang="en-US" sz="1600" dirty="0"/>
                    </a:p>
                  </a:txBody>
                  <a:tcPr anchor="ctr"/>
                </a:tc>
                <a:tc>
                  <a:txBody>
                    <a:bodyPr/>
                    <a:lstStyle/>
                    <a:p>
                      <a:r>
                        <a:rPr lang="en-US" sz="1600" dirty="0" smtClean="0"/>
                        <a:t>Reduction</a:t>
                      </a:r>
                      <a:r>
                        <a:rPr lang="en-US" sz="1600" baseline="0" dirty="0" smtClean="0"/>
                        <a:t> of EIRP to reduce interference radius</a:t>
                      </a:r>
                      <a:endParaRPr lang="en-US" sz="1600" dirty="0">
                        <a:solidFill>
                          <a:srgbClr val="FF0000"/>
                        </a:solidFill>
                      </a:endParaRPr>
                    </a:p>
                  </a:txBody>
                  <a:tcPr/>
                </a:tc>
                <a:tc>
                  <a:txBody>
                    <a:bodyPr/>
                    <a:lstStyle/>
                    <a:p>
                      <a:pPr algn="ctr"/>
                      <a:r>
                        <a:rPr lang="en-US" sz="1600" dirty="0" smtClean="0"/>
                        <a:t>Dynamic</a:t>
                      </a:r>
                      <a:endParaRPr lang="en-US" sz="1600" dirty="0"/>
                    </a:p>
                  </a:txBody>
                  <a:tcPr anchor="ctr"/>
                </a:tc>
                <a:tc>
                  <a:txBody>
                    <a:bodyPr/>
                    <a:lstStyle/>
                    <a:p>
                      <a:r>
                        <a:rPr lang="en-US" sz="1600" dirty="0" smtClean="0"/>
                        <a:t>Unclear. Presumably MCS maximizing.</a:t>
                      </a:r>
                      <a:endParaRPr lang="en-US" sz="1600" dirty="0">
                        <a:solidFill>
                          <a:srgbClr val="FF0000"/>
                        </a:solidFill>
                      </a:endParaRPr>
                    </a:p>
                  </a:txBody>
                  <a:tcPr anchor="ctr"/>
                </a:tc>
                <a:tc>
                  <a:txBody>
                    <a:bodyPr/>
                    <a:lstStyle/>
                    <a:p>
                      <a:pPr algn="ctr"/>
                      <a:r>
                        <a:rPr lang="en-US" sz="1600" dirty="0" smtClean="0"/>
                        <a:t>All nodes</a:t>
                      </a:r>
                      <a:endParaRPr lang="en-US" sz="1600" dirty="0">
                        <a:solidFill>
                          <a:srgbClr val="FF0000"/>
                        </a:solidFill>
                      </a:endParaRPr>
                    </a:p>
                  </a:txBody>
                  <a:tcPr anchor="ctr"/>
                </a:tc>
              </a:tr>
            </a:tbl>
          </a:graphicData>
        </a:graphic>
      </p:graphicFrame>
    </p:spTree>
    <p:extLst>
      <p:ext uri="{BB962C8B-B14F-4D97-AF65-F5344CB8AC3E}">
        <p14:creationId xmlns:p14="http://schemas.microsoft.com/office/powerpoint/2010/main" val="198939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1"/>
            <a:ext cx="7770813" cy="645694"/>
          </a:xfrm>
        </p:spPr>
        <p:txBody>
          <a:bodyPr/>
          <a:lstStyle/>
          <a:p>
            <a:r>
              <a:rPr lang="en-US" dirty="0" smtClean="0"/>
              <a:t>RXS Tuning – Summary</a:t>
            </a:r>
            <a:endParaRPr lang="en-US" dirty="0"/>
          </a:p>
        </p:txBody>
      </p:sp>
      <p:sp>
        <p:nvSpPr>
          <p:cNvPr id="4" name="Date Placeholder 3"/>
          <p:cNvSpPr>
            <a:spLocks noGrp="1"/>
          </p:cNvSpPr>
          <p:nvPr>
            <p:ph type="dt" idx="10"/>
          </p:nvPr>
        </p:nvSpPr>
        <p:spPr/>
        <p:txBody>
          <a:bodyPr/>
          <a:lstStyle/>
          <a:p>
            <a:r>
              <a:rPr lang="en-US" smtClean="0"/>
              <a:t>September, 2015</a:t>
            </a:r>
            <a:endParaRPr lang="en-GB" dirty="0"/>
          </a:p>
        </p:txBody>
      </p:sp>
      <p:sp>
        <p:nvSpPr>
          <p:cNvPr id="5" name="Footer Placeholder 4"/>
          <p:cNvSpPr>
            <a:spLocks noGrp="1"/>
          </p:cNvSpPr>
          <p:nvPr>
            <p:ph type="ftr" idx="11"/>
          </p:nvPr>
        </p:nvSpPr>
        <p:spPr/>
        <p:txBody>
          <a:bodyPr/>
          <a:lstStyle/>
          <a:p>
            <a:r>
              <a:rPr lang="en-US" smtClean="0"/>
              <a:t>Chuck Lukaszewski</a:t>
            </a:r>
          </a:p>
          <a:p>
            <a:r>
              <a:rPr lang="en-US" smtClean="0"/>
              <a:t>Aruba Networks, an HP Company</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818534313"/>
              </p:ext>
            </p:extLst>
          </p:nvPr>
        </p:nvGraphicFramePr>
        <p:xfrm>
          <a:off x="424898" y="1390772"/>
          <a:ext cx="8511283" cy="1914473"/>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19303182"/>
              </p:ext>
            </p:extLst>
          </p:nvPr>
        </p:nvGraphicFramePr>
        <p:xfrm>
          <a:off x="424898" y="1390772"/>
          <a:ext cx="8511283" cy="3297381"/>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21552360"/>
              </p:ext>
            </p:extLst>
          </p:nvPr>
        </p:nvGraphicFramePr>
        <p:xfrm>
          <a:off x="424898" y="1390772"/>
          <a:ext cx="8511283" cy="3897359"/>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Reduce</a:t>
                      </a:r>
                      <a:r>
                        <a:rPr lang="en-US" sz="1400" baseline="0" dirty="0" smtClean="0">
                          <a:solidFill>
                            <a:schemeClr val="tx1"/>
                          </a:solidFill>
                        </a:rPr>
                        <a:t> “near/far” </a:t>
                      </a:r>
                      <a:r>
                        <a:rPr lang="en-US" sz="1400" baseline="0" dirty="0" err="1" smtClean="0">
                          <a:solidFill>
                            <a:schemeClr val="tx1"/>
                          </a:solidFill>
                        </a:rPr>
                        <a:t>backoff</a:t>
                      </a:r>
                      <a:r>
                        <a:rPr lang="en-US" sz="1400" baseline="0" dirty="0" smtClean="0">
                          <a:solidFill>
                            <a:schemeClr val="tx1"/>
                          </a:solidFill>
                        </a:rPr>
                        <a:t> impact from OBSS RX</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Avoid</a:t>
                      </a:r>
                      <a:r>
                        <a:rPr lang="en-US" sz="1400" baseline="0" dirty="0" smtClean="0">
                          <a:solidFill>
                            <a:schemeClr val="tx1"/>
                          </a:solidFill>
                        </a:rPr>
                        <a:t> unnecessary </a:t>
                      </a:r>
                      <a:r>
                        <a:rPr lang="en-US" sz="1400" baseline="0" dirty="0" err="1" smtClean="0">
                          <a:solidFill>
                            <a:schemeClr val="tx1"/>
                          </a:solidFill>
                        </a:rPr>
                        <a:t>backoff</a:t>
                      </a:r>
                      <a:r>
                        <a:rPr lang="en-US" sz="1400" baseline="0" dirty="0" smtClean="0">
                          <a:solidFill>
                            <a:schemeClr val="tx1"/>
                          </a:solidFill>
                        </a:rPr>
                        <a:t> from CRC errors</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data on how prevalent this really 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03424823"/>
              </p:ext>
            </p:extLst>
          </p:nvPr>
        </p:nvGraphicFramePr>
        <p:xfrm>
          <a:off x="424898" y="1390772"/>
          <a:ext cx="8511283" cy="4842239"/>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Reduce</a:t>
                      </a:r>
                      <a:r>
                        <a:rPr lang="en-US" sz="1400" baseline="0" dirty="0" smtClean="0">
                          <a:solidFill>
                            <a:schemeClr val="tx1"/>
                          </a:solidFill>
                        </a:rPr>
                        <a:t> “near/far” </a:t>
                      </a:r>
                      <a:r>
                        <a:rPr lang="en-US" sz="1400" baseline="0" dirty="0" err="1" smtClean="0">
                          <a:solidFill>
                            <a:schemeClr val="tx1"/>
                          </a:solidFill>
                        </a:rPr>
                        <a:t>backoff</a:t>
                      </a:r>
                      <a:r>
                        <a:rPr lang="en-US" sz="1400" baseline="0" dirty="0" smtClean="0">
                          <a:solidFill>
                            <a:schemeClr val="tx1"/>
                          </a:solidFill>
                        </a:rPr>
                        <a:t> impact from OBSS RX</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Avoid</a:t>
                      </a:r>
                      <a:r>
                        <a:rPr lang="en-US" sz="1400" baseline="0" dirty="0" smtClean="0">
                          <a:solidFill>
                            <a:schemeClr val="tx1"/>
                          </a:solidFill>
                        </a:rPr>
                        <a:t> unnecessary </a:t>
                      </a:r>
                      <a:r>
                        <a:rPr lang="en-US" sz="1400" baseline="0" dirty="0" err="1" smtClean="0">
                          <a:solidFill>
                            <a:schemeClr val="tx1"/>
                          </a:solidFill>
                        </a:rPr>
                        <a:t>backoff</a:t>
                      </a:r>
                      <a:r>
                        <a:rPr lang="en-US" sz="1400" baseline="0" dirty="0" smtClean="0">
                          <a:solidFill>
                            <a:schemeClr val="tx1"/>
                          </a:solidFill>
                        </a:rPr>
                        <a:t> from CRC errors</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data on how prevalent this really 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35750483"/>
              </p:ext>
            </p:extLst>
          </p:nvPr>
        </p:nvGraphicFramePr>
        <p:xfrm>
          <a:off x="424898" y="1390772"/>
          <a:ext cx="8511283" cy="5442217"/>
        </p:xfrm>
        <a:graphic>
          <a:graphicData uri="http://schemas.openxmlformats.org/drawingml/2006/table">
            <a:tbl>
              <a:tblPr firstRow="1" bandRow="1">
                <a:tableStyleId>{7DF18680-E054-41AD-8BC1-D1AEF772440D}</a:tableStyleId>
              </a:tblPr>
              <a:tblGrid>
                <a:gridCol w="2501182"/>
                <a:gridCol w="2302625"/>
                <a:gridCol w="3707476"/>
              </a:tblGrid>
              <a:tr h="329513">
                <a:tc>
                  <a:txBody>
                    <a:bodyPr/>
                    <a:lstStyle/>
                    <a:p>
                      <a:pPr algn="ctr"/>
                      <a:r>
                        <a:rPr lang="en-US" sz="1400" dirty="0" smtClean="0">
                          <a:solidFill>
                            <a:schemeClr val="tx1"/>
                          </a:solidFill>
                        </a:rPr>
                        <a:t>Objectives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buFont typeface="Arial" panose="020B0604020202020204" pitchFamily="34" charset="0"/>
                        <a:buNone/>
                      </a:pPr>
                      <a:r>
                        <a:rPr lang="en-US" sz="1400" dirty="0" smtClean="0">
                          <a:solidFill>
                            <a:schemeClr val="tx1"/>
                          </a:solidFill>
                        </a:rPr>
                        <a:t>Mechanism(s)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1400" dirty="0" smtClean="0">
                          <a:solidFill>
                            <a:schemeClr val="tx1"/>
                          </a:solidFill>
                        </a:rPr>
                        <a:t>Issues</a:t>
                      </a:r>
                      <a:endParaRPr lang="en-US" sz="1400" dirty="0">
                        <a:solidFill>
                          <a:schemeClr val="tx1"/>
                        </a:solidFil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1056166">
                <a:tc>
                  <a:txBody>
                    <a:bodyPr/>
                    <a:lstStyle/>
                    <a:p>
                      <a:pPr marL="0" indent="0">
                        <a:buFont typeface="+mj-lt"/>
                        <a:buNone/>
                      </a:pPr>
                      <a:r>
                        <a:rPr lang="en-US" sz="1400" dirty="0" smtClean="0">
                          <a:solidFill>
                            <a:schemeClr val="tx1"/>
                          </a:solidFill>
                        </a:rPr>
                        <a:t>Increase total area throughput via SR (</a:t>
                      </a:r>
                      <a:r>
                        <a:rPr lang="en-US" sz="1400" u="sng" dirty="0" smtClean="0">
                          <a:solidFill>
                            <a:schemeClr val="tx1"/>
                          </a:solidFill>
                        </a:rPr>
                        <a:t>both</a:t>
                      </a:r>
                      <a:r>
                        <a:rPr lang="en-US" sz="1400" dirty="0" smtClean="0">
                          <a:solidFill>
                            <a:schemeClr val="tx1"/>
                          </a:solidFill>
                        </a:rPr>
                        <a:t> RX and TX)</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 high</a:t>
                      </a:r>
                      <a:r>
                        <a:rPr lang="en-US" sz="1400" baseline="0" dirty="0" smtClean="0">
                          <a:solidFill>
                            <a:schemeClr val="tx1"/>
                          </a:solidFill>
                        </a:rPr>
                        <a:t> RXS threshold for </a:t>
                      </a:r>
                      <a:r>
                        <a:rPr lang="en-US" sz="1400" baseline="0" dirty="0" err="1" smtClean="0">
                          <a:solidFill>
                            <a:schemeClr val="tx1"/>
                          </a:solidFill>
                        </a:rPr>
                        <a:t>p</a:t>
                      </a:r>
                      <a:r>
                        <a:rPr lang="en-US" sz="1400" dirty="0" err="1" smtClean="0">
                          <a:solidFill>
                            <a:schemeClr val="tx1"/>
                          </a:solidFill>
                        </a:rPr>
                        <a:t>reamble+NAV</a:t>
                      </a:r>
                      <a:r>
                        <a:rPr lang="en-US" sz="1400" dirty="0" smtClean="0">
                          <a:solidFill>
                            <a:schemeClr val="tx1"/>
                          </a:solidFill>
                        </a:rPr>
                        <a:t> avoidance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TX/RX airtime</a:t>
                      </a:r>
                      <a:r>
                        <a:rPr lang="en-US" sz="1400" baseline="0" dirty="0" smtClean="0">
                          <a:solidFill>
                            <a:schemeClr val="tx1"/>
                          </a:solidFill>
                        </a:rPr>
                        <a:t> / d</a:t>
                      </a:r>
                      <a:r>
                        <a:rPr lang="en-US" sz="1400" dirty="0" smtClean="0">
                          <a:solidFill>
                            <a:schemeClr val="tx1"/>
                          </a:solidFill>
                        </a:rPr>
                        <a:t>ecrease channel busy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Relatively small payoff region [1]</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Requirement</a:t>
                      </a:r>
                      <a:r>
                        <a:rPr lang="en-US" sz="1400" baseline="0" dirty="0" smtClean="0">
                          <a:solidFill>
                            <a:schemeClr val="tx1"/>
                          </a:solidFill>
                        </a:rPr>
                        <a:t> for “guard cells”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May be</a:t>
                      </a:r>
                      <a:r>
                        <a:rPr lang="en-US" sz="1400" baseline="0" dirty="0" smtClean="0">
                          <a:solidFill>
                            <a:schemeClr val="tx1"/>
                          </a:solidFill>
                        </a:rPr>
                        <a:t> incompatible with wide channels [1]</a:t>
                      </a:r>
                      <a:endParaRPr lang="en-US" sz="140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Competes with BSS coloring for SR</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 due to hard edge [2]</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due to hard edge [3-6]</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51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Protect AP CPU</a:t>
                      </a:r>
                      <a:r>
                        <a:rPr lang="en-US" sz="1400" baseline="0" dirty="0" smtClean="0">
                          <a:solidFill>
                            <a:schemeClr val="tx1"/>
                          </a:solidFill>
                        </a:rPr>
                        <a:t> in high density / dirty RF environments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“Tail clipping” – use medium-low RXS threshold to reduce OBSS RX load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Guard zone and channel width limits may be improved but likely not eliminated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How</a:t>
                      </a:r>
                      <a:r>
                        <a:rPr lang="en-US" sz="1400" baseline="0" dirty="0" smtClean="0">
                          <a:solidFill>
                            <a:schemeClr val="tx1"/>
                          </a:solidFill>
                        </a:rPr>
                        <a:t> to choose RXS level on AP/STA?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Roaming impacts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Legacy impacts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Quantifying possible energy savings at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Improve centralized algorithms by simplifying table sizes (e.g. RRM, roam candidates, etc.)</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Reduce</a:t>
                      </a:r>
                      <a:r>
                        <a:rPr lang="en-US" sz="1400" baseline="0" dirty="0" smtClean="0">
                          <a:solidFill>
                            <a:schemeClr val="tx1"/>
                          </a:solidFill>
                        </a:rPr>
                        <a:t> “near/far” </a:t>
                      </a:r>
                      <a:r>
                        <a:rPr lang="en-US" sz="1400" baseline="0" dirty="0" err="1" smtClean="0">
                          <a:solidFill>
                            <a:schemeClr val="tx1"/>
                          </a:solidFill>
                        </a:rPr>
                        <a:t>backoff</a:t>
                      </a:r>
                      <a:r>
                        <a:rPr lang="en-US" sz="1400" baseline="0" dirty="0" smtClean="0">
                          <a:solidFill>
                            <a:schemeClr val="tx1"/>
                          </a:solidFill>
                        </a:rPr>
                        <a:t> impact from OBSS RX</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Avoid</a:t>
                      </a:r>
                      <a:r>
                        <a:rPr lang="en-US" sz="1400" baseline="0" dirty="0" smtClean="0">
                          <a:solidFill>
                            <a:schemeClr val="tx1"/>
                          </a:solidFill>
                        </a:rPr>
                        <a:t> unnecessary </a:t>
                      </a:r>
                      <a:r>
                        <a:rPr lang="en-US" sz="1400" baseline="0" dirty="0" err="1" smtClean="0">
                          <a:solidFill>
                            <a:schemeClr val="tx1"/>
                          </a:solidFill>
                        </a:rPr>
                        <a:t>backoff</a:t>
                      </a:r>
                      <a:r>
                        <a:rPr lang="en-US" sz="1400" baseline="0" dirty="0" smtClean="0">
                          <a:solidFill>
                            <a:schemeClr val="tx1"/>
                          </a:solidFill>
                        </a:rPr>
                        <a:t> from CRC errors</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Need data on how prevalent this really 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Energy savings</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Minimize unnecessary</a:t>
                      </a:r>
                      <a:r>
                        <a:rPr lang="en-US" sz="1400" baseline="0" dirty="0" smtClean="0">
                          <a:solidFill>
                            <a:schemeClr val="tx1"/>
                          </a:solidFill>
                        </a:rPr>
                        <a:t> collision </a:t>
                      </a:r>
                      <a:r>
                        <a:rPr lang="en-US" sz="1400" baseline="0" dirty="0" err="1" smtClean="0">
                          <a:solidFill>
                            <a:schemeClr val="tx1"/>
                          </a:solidFill>
                        </a:rPr>
                        <a:t>backoff</a:t>
                      </a:r>
                      <a:r>
                        <a:rPr lang="en-US" sz="1400" baseline="0" dirty="0" smtClean="0">
                          <a:solidFill>
                            <a:schemeClr val="tx1"/>
                          </a:solidFill>
                        </a:rPr>
                        <a:t>/EIFS </a:t>
                      </a:r>
                    </a:p>
                    <a:p>
                      <a:pPr marL="285750" indent="-285750">
                        <a:buFont typeface="Arial" panose="020B0604020202020204" pitchFamily="34" charset="0"/>
                        <a:buChar char="•"/>
                      </a:pPr>
                      <a:r>
                        <a:rPr lang="en-US" sz="1400" dirty="0" smtClean="0">
                          <a:solidFill>
                            <a:schemeClr val="tx1"/>
                          </a:solidFill>
                        </a:rPr>
                        <a:t>Less time TX, more time sleeping</a:t>
                      </a:r>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smtClean="0">
                          <a:solidFill>
                            <a:schemeClr val="tx1"/>
                          </a:solidFill>
                        </a:rPr>
                        <a:t>STA savings likely limited to</a:t>
                      </a:r>
                      <a:r>
                        <a:rPr lang="en-US" sz="1400" baseline="0" dirty="0" smtClean="0">
                          <a:solidFill>
                            <a:schemeClr val="tx1"/>
                          </a:solidFill>
                        </a:rPr>
                        <a:t> arbitration periods (STA is asleep otherwise)</a:t>
                      </a:r>
                    </a:p>
                    <a:p>
                      <a:pPr marL="285750" indent="-285750">
                        <a:buFont typeface="Arial" panose="020B0604020202020204" pitchFamily="34" charset="0"/>
                        <a:buChar char="•"/>
                      </a:pPr>
                      <a:r>
                        <a:rPr lang="en-US" sz="1400" baseline="0" dirty="0" smtClean="0">
                          <a:solidFill>
                            <a:schemeClr val="tx1"/>
                          </a:solidFill>
                        </a:rPr>
                        <a:t>AP savings likely limited to avoiding control / mgmt TX to distant STAs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9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Denser use of wider</a:t>
                      </a:r>
                      <a:r>
                        <a:rPr lang="en-US" sz="1400" baseline="0" dirty="0" smtClean="0">
                          <a:solidFill>
                            <a:schemeClr val="tx1"/>
                          </a:solidFill>
                        </a:rPr>
                        <a:t> channels</a:t>
                      </a:r>
                      <a:endParaRPr lang="en-US" sz="1400" dirty="0" smtClean="0">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Increase peak</a:t>
                      </a:r>
                      <a:r>
                        <a:rPr lang="en-US" sz="1400" baseline="0" dirty="0" smtClean="0">
                          <a:solidFill>
                            <a:schemeClr val="tx1"/>
                          </a:solidFill>
                        </a:rPr>
                        <a:t> burst rate </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Wide channels may be incompatible with SR without mitigation features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330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1_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24830</TotalTime>
  <Words>6160</Words>
  <Application>Microsoft Office PowerPoint</Application>
  <PresentationFormat>On-screen Show (4:3)</PresentationFormat>
  <Paragraphs>848</Paragraphs>
  <Slides>40</Slides>
  <Notes>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40</vt:i4>
      </vt:variant>
    </vt:vector>
  </HeadingPairs>
  <TitlesOfParts>
    <vt:vector size="44" baseType="lpstr">
      <vt:lpstr>802-11-Submission</vt:lpstr>
      <vt:lpstr>1_802-11-Submission</vt:lpstr>
      <vt:lpstr>Document</vt:lpstr>
      <vt:lpstr>Visio</vt:lpstr>
      <vt:lpstr>Cost/Benefit Analysis of SR Techniques (a.k.a. Grand Unified Theory of Spatial Reuse) </vt:lpstr>
      <vt:lpstr>Abstract</vt:lpstr>
      <vt:lpstr>PART 1: PROPOSED “PAYOFF REGION” MODEL OF CELL STRUCTURE</vt:lpstr>
      <vt:lpstr>Cost/Benefit Evaluation Framework for SR </vt:lpstr>
      <vt:lpstr>SR Payoff Region and Breakeven Point</vt:lpstr>
      <vt:lpstr>Payoff Regions – Non-SR Case</vt:lpstr>
      <vt:lpstr>PART 2: SR TECHNIQUE INVENTORY &amp; COST/BENEFIT ANALYSIS</vt:lpstr>
      <vt:lpstr>Summary of Spatial Reuse Techniques Considered in TGax So Far</vt:lpstr>
      <vt:lpstr>RXS Tuning – Summary</vt:lpstr>
      <vt:lpstr>Problem Statement – Tail Clipping</vt:lpstr>
      <vt:lpstr>Estimating OBSS Airtime Impact - Enterprise</vt:lpstr>
      <vt:lpstr>Estimating OBSS Impact – Enterprise (STAs)</vt:lpstr>
      <vt:lpstr>Estimating OBSS Impact – Enterprise (APs)</vt:lpstr>
      <vt:lpstr>Estimating OBSS Impact – Stadium 5-GHz</vt:lpstr>
      <vt:lpstr>Estimating OBSS Impact – Stadium 2.4-GHz</vt:lpstr>
      <vt:lpstr>Benefit Statement – Tail Clipping</vt:lpstr>
      <vt:lpstr>Benefit Statement – Energy Savings</vt:lpstr>
      <vt:lpstr>RXS Tuning – Caveats &amp; Limitations</vt:lpstr>
      <vt:lpstr>BSS Coloring – Summary</vt:lpstr>
      <vt:lpstr>Color Field – Minimum Size is 8-10 bits</vt:lpstr>
      <vt:lpstr>Color Field – Real World Data</vt:lpstr>
      <vt:lpstr>Transmit Power Control – Summary</vt:lpstr>
      <vt:lpstr>TPC Gain May be Limited</vt:lpstr>
      <vt:lpstr>Conclusion – Cooperative SR Framework</vt:lpstr>
      <vt:lpstr>“Smart” vs. “Blind” Payoff Decisions</vt:lpstr>
      <vt:lpstr>Key Issues / Unknowns</vt:lpstr>
      <vt:lpstr>PART 3: re-engineering dsc</vt:lpstr>
      <vt:lpstr>Challenges with Current DSC Proposal</vt:lpstr>
      <vt:lpstr>How Uplink Margins Actually Work</vt:lpstr>
      <vt:lpstr>DSC Forces Growth in STA Interference Radius </vt:lpstr>
      <vt:lpstr>Result Is By Design – But is it What We Want?</vt:lpstr>
      <vt:lpstr>Downlink Margin: Breaking Roaming </vt:lpstr>
      <vt:lpstr>Smartphone #2 Roam (AP2  AP1)</vt:lpstr>
      <vt:lpstr>Maximum Limit for Downlink AP CCAT </vt:lpstr>
      <vt:lpstr>Resolving the Conflicts</vt:lpstr>
      <vt:lpstr>Uplink CCAT: What Margin with RTS/CTS?</vt:lpstr>
      <vt:lpstr>Uplink CCAT: What Margin Without RTS/CTS?</vt:lpstr>
      <vt:lpstr>Summary – DSC Re-engineering</vt:lpstr>
      <vt:lpstr>References</vt:lpstr>
      <vt:lpstr>References (continued)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adfasdfadfadf</dc:title>
  <dc:creator>Chuck Lukaszewski</dc:creator>
  <cp:lastModifiedBy>clukaszewski</cp:lastModifiedBy>
  <cp:revision>318</cp:revision>
  <cp:lastPrinted>2015-08-25T06:16:53Z</cp:lastPrinted>
  <dcterms:created xsi:type="dcterms:W3CDTF">2014-05-13T18:39:25Z</dcterms:created>
  <dcterms:modified xsi:type="dcterms:W3CDTF">2015-09-16T05:58:24Z</dcterms:modified>
</cp:coreProperties>
</file>