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69" r:id="rId2"/>
    <p:sldId id="362" r:id="rId3"/>
    <p:sldId id="464" r:id="rId4"/>
    <p:sldId id="466" r:id="rId5"/>
    <p:sldId id="461" r:id="rId6"/>
    <p:sldId id="465" r:id="rId7"/>
    <p:sldId id="456" r:id="rId8"/>
    <p:sldId id="378" r:id="rId9"/>
    <p:sldId id="340" r:id="rId10"/>
    <p:sldId id="468" r:id="rId11"/>
    <p:sldId id="473" r:id="rId12"/>
    <p:sldId id="472" r:id="rId13"/>
    <p:sldId id="469" r:id="rId14"/>
    <p:sldId id="470" r:id="rId15"/>
    <p:sldId id="481" r:id="rId16"/>
    <p:sldId id="474" r:id="rId17"/>
    <p:sldId id="407" r:id="rId18"/>
    <p:sldId id="404" r:id="rId19"/>
    <p:sldId id="475" r:id="rId20"/>
    <p:sldId id="293" r:id="rId21"/>
    <p:sldId id="483" r:id="rId22"/>
    <p:sldId id="478" r:id="rId23"/>
    <p:sldId id="402" r:id="rId24"/>
    <p:sldId id="479" r:id="rId25"/>
    <p:sldId id="480" r:id="rId26"/>
    <p:sldId id="422" r:id="rId27"/>
    <p:sldId id="424" r:id="rId28"/>
    <p:sldId id="430" r:id="rId29"/>
    <p:sldId id="431" r:id="rId30"/>
    <p:sldId id="437" r:id="rId31"/>
    <p:sldId id="438" r:id="rId32"/>
    <p:sldId id="440" r:id="rId33"/>
    <p:sldId id="444" r:id="rId34"/>
    <p:sldId id="434" r:id="rId35"/>
    <p:sldId id="445" r:id="rId36"/>
    <p:sldId id="446" r:id="rId37"/>
    <p:sldId id="268" r:id="rId38"/>
    <p:sldId id="482" r:id="rId39"/>
  </p:sldIdLst>
  <p:sldSz cx="9144000" cy="6858000" type="screen4x3"/>
  <p:notesSz cx="6985000" cy="92837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FFE089"/>
    <a:srgbClr val="CC9900"/>
    <a:srgbClr val="000000"/>
    <a:srgbClr val="FF9900"/>
    <a:srgbClr val="FF00FF"/>
    <a:srgbClr val="FFE07D"/>
    <a:srgbClr val="99CCFF"/>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8" autoAdjust="0"/>
    <p:restoredTop sz="94660" autoAdjust="0"/>
  </p:normalViewPr>
  <p:slideViewPr>
    <p:cSldViewPr snapToGrid="0">
      <p:cViewPr varScale="1">
        <p:scale>
          <a:sx n="115" d="100"/>
          <a:sy n="115" d="100"/>
        </p:scale>
        <p:origin x="-1680" y="-66"/>
      </p:cViewPr>
      <p:guideLst>
        <p:guide orient="horz" pos="2160"/>
        <p:guide pos="2880"/>
      </p:guideLst>
    </p:cSldViewPr>
  </p:slideViewPr>
  <p:outlineViewPr>
    <p:cViewPr varScale="1">
      <p:scale>
        <a:sx n="170" d="200"/>
        <a:sy n="170" d="200"/>
      </p:scale>
      <p:origin x="144" y="12186"/>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59" d="100"/>
          <a:sy n="59" d="100"/>
        </p:scale>
        <p:origin x="-1752" y="-72"/>
      </p:cViewPr>
      <p:guideLst>
        <p:guide orient="horz" pos="2881"/>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153" cy="463708"/>
          </a:xfrm>
          <a:prstGeom prst="rect">
            <a:avLst/>
          </a:prstGeom>
        </p:spPr>
        <p:txBody>
          <a:bodyPr vert="horz" lIns="91732" tIns="45866" rIns="91732" bIns="45866" rtlCol="0"/>
          <a:lstStyle>
            <a:lvl1pPr algn="l">
              <a:defRPr sz="1200"/>
            </a:lvl1pPr>
          </a:lstStyle>
          <a:p>
            <a:endParaRPr lang="en-US"/>
          </a:p>
        </p:txBody>
      </p:sp>
      <p:sp>
        <p:nvSpPr>
          <p:cNvPr id="3" name="Date Placeholder 2"/>
          <p:cNvSpPr>
            <a:spLocks noGrp="1"/>
          </p:cNvSpPr>
          <p:nvPr>
            <p:ph type="dt" sz="quarter" idx="1"/>
          </p:nvPr>
        </p:nvSpPr>
        <p:spPr>
          <a:xfrm>
            <a:off x="3956249" y="0"/>
            <a:ext cx="3027153" cy="463708"/>
          </a:xfrm>
          <a:prstGeom prst="rect">
            <a:avLst/>
          </a:prstGeom>
        </p:spPr>
        <p:txBody>
          <a:bodyPr vert="horz" lIns="91732" tIns="45866" rIns="91732" bIns="45866" rtlCol="0"/>
          <a:lstStyle>
            <a:lvl1pPr algn="r">
              <a:defRPr sz="1200"/>
            </a:lvl1pPr>
          </a:lstStyle>
          <a:p>
            <a:fld id="{B87CCAAF-252C-4847-8D16-EDD6B40E4912}" type="datetimeFigureOut">
              <a:rPr lang="en-US" smtClean="0"/>
              <a:pPr/>
              <a:t>9/13/2015</a:t>
            </a:fld>
            <a:endParaRPr lang="en-US"/>
          </a:p>
        </p:txBody>
      </p:sp>
      <p:sp>
        <p:nvSpPr>
          <p:cNvPr id="4" name="Footer Placeholder 3"/>
          <p:cNvSpPr>
            <a:spLocks noGrp="1"/>
          </p:cNvSpPr>
          <p:nvPr>
            <p:ph type="ftr" sz="quarter" idx="2"/>
          </p:nvPr>
        </p:nvSpPr>
        <p:spPr>
          <a:xfrm>
            <a:off x="1" y="8818404"/>
            <a:ext cx="3027153" cy="463708"/>
          </a:xfrm>
          <a:prstGeom prst="rect">
            <a:avLst/>
          </a:prstGeom>
        </p:spPr>
        <p:txBody>
          <a:bodyPr vert="horz" lIns="91732" tIns="45866" rIns="91732" bIns="45866" rtlCol="0" anchor="b"/>
          <a:lstStyle>
            <a:lvl1pPr algn="l">
              <a:defRPr sz="1200"/>
            </a:lvl1pPr>
          </a:lstStyle>
          <a:p>
            <a:endParaRPr lang="en-US"/>
          </a:p>
        </p:txBody>
      </p:sp>
      <p:sp>
        <p:nvSpPr>
          <p:cNvPr id="5" name="Slide Number Placeholder 4"/>
          <p:cNvSpPr>
            <a:spLocks noGrp="1"/>
          </p:cNvSpPr>
          <p:nvPr>
            <p:ph type="sldNum" sz="quarter" idx="3"/>
          </p:nvPr>
        </p:nvSpPr>
        <p:spPr>
          <a:xfrm>
            <a:off x="3956249" y="8818404"/>
            <a:ext cx="3027153" cy="463708"/>
          </a:xfrm>
          <a:prstGeom prst="rect">
            <a:avLst/>
          </a:prstGeom>
        </p:spPr>
        <p:txBody>
          <a:bodyPr vert="horz" lIns="91732" tIns="45866" rIns="91732" bIns="45866"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985000" cy="9283700"/>
          </a:xfrm>
          <a:prstGeom prst="roundRect">
            <a:avLst>
              <a:gd name="adj" fmla="val 19"/>
            </a:avLst>
          </a:prstGeom>
          <a:solidFill>
            <a:srgbClr val="FFFFFF"/>
          </a:solidFill>
          <a:ln w="9525">
            <a:noFill/>
            <a:round/>
            <a:headEnd/>
            <a:tailEnd/>
          </a:ln>
          <a:effectLst/>
        </p:spPr>
        <p:txBody>
          <a:bodyPr wrap="none" lIns="91732" tIns="45866" rIns="91732" bIns="45866" anchor="ctr"/>
          <a:lstStyle/>
          <a:p>
            <a:endParaRPr lang="en-GB"/>
          </a:p>
        </p:txBody>
      </p:sp>
      <p:sp>
        <p:nvSpPr>
          <p:cNvPr id="2050" name="Rectangle 2"/>
          <p:cNvSpPr>
            <a:spLocks noGrp="1" noChangeArrowheads="1"/>
          </p:cNvSpPr>
          <p:nvPr>
            <p:ph type="hdr"/>
          </p:nvPr>
        </p:nvSpPr>
        <p:spPr bwMode="auto">
          <a:xfrm>
            <a:off x="5681710" y="96871"/>
            <a:ext cx="644449"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8842" y="96871"/>
            <a:ext cx="831547"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81100" y="703263"/>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0694" y="4409996"/>
            <a:ext cx="5122014" cy="4176553"/>
          </a:xfrm>
          <a:prstGeom prst="rect">
            <a:avLst/>
          </a:prstGeom>
          <a:noFill/>
          <a:ln w="9525">
            <a:noFill/>
            <a:round/>
            <a:headEnd/>
            <a:tailEnd/>
          </a:ln>
          <a:effectLst/>
        </p:spPr>
        <p:txBody>
          <a:bodyPr vert="horz" wrap="square" lIns="93899" tIns="46227" rIns="93899" bIns="46227"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97065" y="8988325"/>
            <a:ext cx="929094" cy="1810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8661" algn="l"/>
                <a:tab pos="1375983" algn="l"/>
                <a:tab pos="2293305" algn="l"/>
                <a:tab pos="3210627" algn="l"/>
                <a:tab pos="4127950" algn="l"/>
                <a:tab pos="5045271" algn="l"/>
                <a:tab pos="5962593" algn="l"/>
                <a:tab pos="6879915" algn="l"/>
                <a:tab pos="7797238" algn="l"/>
                <a:tab pos="8714560" algn="l"/>
                <a:tab pos="9631881" algn="l"/>
                <a:tab pos="10549203"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46234" y="8988325"/>
            <a:ext cx="514920" cy="363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7606" y="8988325"/>
            <a:ext cx="718145" cy="184666"/>
          </a:xfrm>
          <a:prstGeom prst="rect">
            <a:avLst/>
          </a:prstGeom>
          <a:noFill/>
          <a:ln w="9525">
            <a:noFill/>
            <a:round/>
            <a:headEnd/>
            <a:tailEnd/>
          </a:ln>
          <a:effectLst/>
        </p:spPr>
        <p:txBody>
          <a:bodyPr wrap="none" lIns="0" tIns="0" rIns="0" bIns="0">
            <a:spAutoFit/>
          </a:bodyPr>
          <a:lstStyle/>
          <a:p>
            <a:pPr>
              <a:tabLst>
                <a:tab pos="0" algn="l"/>
                <a:tab pos="917322" algn="l"/>
                <a:tab pos="1834645" algn="l"/>
                <a:tab pos="2751966" algn="l"/>
                <a:tab pos="3669288" algn="l"/>
                <a:tab pos="4586610" algn="l"/>
                <a:tab pos="5503933" algn="l"/>
                <a:tab pos="6421255" algn="l"/>
                <a:tab pos="7338576" algn="l"/>
                <a:tab pos="8255898" algn="l"/>
                <a:tab pos="9173221" algn="l"/>
                <a:tab pos="10090543" algn="l"/>
              </a:tabLst>
            </a:pPr>
            <a:r>
              <a:rPr lang="en-US" sz="1200">
                <a:solidFill>
                  <a:srgbClr val="000000"/>
                </a:solidFill>
              </a:rPr>
              <a:t>Submission</a:t>
            </a:r>
          </a:p>
        </p:txBody>
      </p:sp>
      <p:sp>
        <p:nvSpPr>
          <p:cNvPr id="2057" name="Line 9"/>
          <p:cNvSpPr>
            <a:spLocks noChangeShapeType="1"/>
          </p:cNvSpPr>
          <p:nvPr/>
        </p:nvSpPr>
        <p:spPr bwMode="auto">
          <a:xfrm>
            <a:off x="729203" y="8986737"/>
            <a:ext cx="5526594" cy="1588"/>
          </a:xfrm>
          <a:prstGeom prst="line">
            <a:avLst/>
          </a:prstGeom>
          <a:noFill/>
          <a:ln w="12600">
            <a:solidFill>
              <a:srgbClr val="000000"/>
            </a:solidFill>
            <a:miter lim="800000"/>
            <a:headEnd/>
            <a:tailEnd/>
          </a:ln>
          <a:effectLst/>
        </p:spPr>
        <p:txBody>
          <a:bodyPr lIns="91732" tIns="45866" rIns="91732" bIns="45866"/>
          <a:lstStyle/>
          <a:p>
            <a:endParaRPr lang="en-GB"/>
          </a:p>
        </p:txBody>
      </p:sp>
      <p:sp>
        <p:nvSpPr>
          <p:cNvPr id="2058" name="Line 10"/>
          <p:cNvSpPr>
            <a:spLocks noChangeShapeType="1"/>
          </p:cNvSpPr>
          <p:nvPr/>
        </p:nvSpPr>
        <p:spPr bwMode="auto">
          <a:xfrm>
            <a:off x="652446" y="296965"/>
            <a:ext cx="5680109" cy="1588"/>
          </a:xfrm>
          <a:prstGeom prst="line">
            <a:avLst/>
          </a:prstGeom>
          <a:noFill/>
          <a:ln w="12600">
            <a:solidFill>
              <a:srgbClr val="000000"/>
            </a:solidFill>
            <a:miter lim="800000"/>
            <a:headEnd/>
            <a:tailEnd/>
          </a:ln>
          <a:effectLst/>
        </p:spPr>
        <p:txBody>
          <a:bodyPr lIns="91732" tIns="45866" rIns="91732" bIns="45866"/>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3263"/>
            <a:ext cx="4621213"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5957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5800" y="1475382"/>
            <a:ext cx="7770813" cy="4619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397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5800" y="1480991"/>
            <a:ext cx="3808413"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480991"/>
            <a:ext cx="3810000"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September, 2015</a:t>
            </a:r>
            <a:endParaRPr lang="en-GB" dirty="0"/>
          </a:p>
        </p:txBody>
      </p:sp>
      <p:sp>
        <p:nvSpPr>
          <p:cNvPr id="9" name="Footer Placeholder 8"/>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9579"/>
          </a:xfrm>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September, 2015</a:t>
            </a:r>
            <a:endParaRPr lang="en-GB" dirty="0"/>
          </a:p>
        </p:txBody>
      </p:sp>
      <p:sp>
        <p:nvSpPr>
          <p:cNvPr id="7" name="Footer Placeholder 6"/>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September, 2015</a:t>
            </a:r>
            <a:endParaRPr lang="en-GB" dirty="0"/>
          </a:p>
        </p:txBody>
      </p:sp>
      <p:sp>
        <p:nvSpPr>
          <p:cNvPr id="11" name="Footer Placeholder 10"/>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September, 2015</a:t>
            </a:r>
            <a:endParaRPr lang="en-GB" dirty="0"/>
          </a:p>
        </p:txBody>
      </p:sp>
      <p:sp>
        <p:nvSpPr>
          <p:cNvPr id="6" name="Footer Placeholder 5"/>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2015</a:t>
            </a:r>
            <a:endParaRPr lang="en-GB" dirty="0"/>
          </a:p>
        </p:txBody>
      </p:sp>
      <p:sp>
        <p:nvSpPr>
          <p:cNvPr id="1028" name="Rectangle 4"/>
          <p:cNvSpPr>
            <a:spLocks noGrp="1" noChangeArrowheads="1"/>
          </p:cNvSpPr>
          <p:nvPr>
            <p:ph type="ftr"/>
          </p:nvPr>
        </p:nvSpPr>
        <p:spPr bwMode="auto">
          <a:xfrm>
            <a:off x="5357818" y="6475413"/>
            <a:ext cx="3184520" cy="3063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Lukaszewski</a:t>
            </a:r>
          </a:p>
          <a:p>
            <a:r>
              <a:rPr lang="en-GB" dirty="0" smtClean="0"/>
              <a:t>Aruba Networks, an HP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rPr>
              <a:t>802.11-15/1083r0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 id="2147483653" r:id="rId6"/>
    <p:sldLayoutId id="2147483655" r:id="rId7"/>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3.bin"/><Relationship Id="rId18" Type="http://schemas.openxmlformats.org/officeDocument/2006/relationships/image" Target="../media/image5.emf"/><Relationship Id="rId26" Type="http://schemas.openxmlformats.org/officeDocument/2006/relationships/oleObject" Target="../embeddings/oleObject43.bin"/><Relationship Id="rId3" Type="http://schemas.openxmlformats.org/officeDocument/2006/relationships/image" Target="../media/image7.png"/><Relationship Id="rId21" Type="http://schemas.openxmlformats.org/officeDocument/2006/relationships/oleObject" Target="../embeddings/oleObject38.bin"/><Relationship Id="rId7" Type="http://schemas.openxmlformats.org/officeDocument/2006/relationships/oleObject" Target="../embeddings/oleObject27.bin"/><Relationship Id="rId12" Type="http://schemas.openxmlformats.org/officeDocument/2006/relationships/oleObject" Target="../embeddings/oleObject32.bin"/><Relationship Id="rId17" Type="http://schemas.openxmlformats.org/officeDocument/2006/relationships/oleObject" Target="../embeddings/oleObject36.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oleObject" Target="../embeddings/oleObject31.bin"/><Relationship Id="rId24" Type="http://schemas.openxmlformats.org/officeDocument/2006/relationships/oleObject" Target="../embeddings/oleObject41.bin"/><Relationship Id="rId5" Type="http://schemas.openxmlformats.org/officeDocument/2006/relationships/image" Target="../media/image2.emf"/><Relationship Id="rId15" Type="http://schemas.openxmlformats.org/officeDocument/2006/relationships/oleObject" Target="../embeddings/oleObject35.bin"/><Relationship Id="rId23" Type="http://schemas.openxmlformats.org/officeDocument/2006/relationships/oleObject" Target="../embeddings/oleObject40.bin"/><Relationship Id="rId10" Type="http://schemas.openxmlformats.org/officeDocument/2006/relationships/oleObject" Target="../embeddings/oleObject30.bin"/><Relationship Id="rId19" Type="http://schemas.openxmlformats.org/officeDocument/2006/relationships/oleObject" Target="../embeddings/oleObject37.bin"/><Relationship Id="rId4" Type="http://schemas.openxmlformats.org/officeDocument/2006/relationships/oleObject" Target="../embeddings/oleObject25.bin"/><Relationship Id="rId9" Type="http://schemas.openxmlformats.org/officeDocument/2006/relationships/oleObject" Target="../embeddings/oleObject29.bin"/><Relationship Id="rId14" Type="http://schemas.openxmlformats.org/officeDocument/2006/relationships/oleObject" Target="../embeddings/oleObject34.bin"/><Relationship Id="rId22" Type="http://schemas.openxmlformats.org/officeDocument/2006/relationships/oleObject" Target="../embeddings/oleObject39.bin"/><Relationship Id="rId27"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46.bin"/><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49.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obilesportsreport.com/2015/08/wi-fi-for-the-frozen-tundra-extreme-verizon-bring-wi-fi-to-green-bay-packers-lambeau-field/" TargetMode="External"/><Relationship Id="rId7" Type="http://schemas.openxmlformats.org/officeDocument/2006/relationships/hyperlink" Target="http://www.mobilesportsreport.com/2015/01/stadium-tech-report-att-stadiums-massive-antenna-deployment-delivers-solid-wi-fi-das-performance/" TargetMode="External"/><Relationship Id="rId2" Type="http://schemas.openxmlformats.org/officeDocument/2006/relationships/hyperlink" Target="http://www.mobilesportsreport.com/2015/09/stadium-tech-report-los-angeles-dodgers-hit-it-out-of-the-park-with-cisco-aruba-wi-fi/" TargetMode="External"/><Relationship Id="rId1" Type="http://schemas.openxmlformats.org/officeDocument/2006/relationships/slideLayout" Target="../slideLayouts/slideLayout2.xml"/><Relationship Id="rId6" Type="http://schemas.openxmlformats.org/officeDocument/2006/relationships/hyperlink" Target="http://www.mobilesportsreport.com/2015/06/stadium-tech-report-kauffman-stadium-gets-a-royal-wi-fi-upgrade/" TargetMode="External"/><Relationship Id="rId5" Type="http://schemas.openxmlformats.org/officeDocument/2006/relationships/hyperlink" Target="http://www.mobilesportsreport.com/2015/07/stadium-tech-report-world-series-set-new-wireless-records-at-att-park/" TargetMode="External"/><Relationship Id="rId4" Type="http://schemas.openxmlformats.org/officeDocument/2006/relationships/hyperlink" Target="http://www.mobilesportsreport.com/2015/08/baltimore-ravens-pick-extreme-networks-for-mt-bank-stadium-wi-f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image" Target="../media/image5.emf"/><Relationship Id="rId26" Type="http://schemas.openxmlformats.org/officeDocument/2006/relationships/oleObject" Target="../embeddings/oleObject23.bin"/><Relationship Id="rId3" Type="http://schemas.openxmlformats.org/officeDocument/2006/relationships/image" Target="../media/image7.png"/><Relationship Id="rId21" Type="http://schemas.openxmlformats.org/officeDocument/2006/relationships/oleObject" Target="../embeddings/oleObject18.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24" Type="http://schemas.openxmlformats.org/officeDocument/2006/relationships/oleObject" Target="../embeddings/oleObject21.bin"/><Relationship Id="rId5" Type="http://schemas.openxmlformats.org/officeDocument/2006/relationships/image" Target="../media/image2.emf"/><Relationship Id="rId15" Type="http://schemas.openxmlformats.org/officeDocument/2006/relationships/oleObject" Target="../embeddings/oleObject15.bin"/><Relationship Id="rId23" Type="http://schemas.openxmlformats.org/officeDocument/2006/relationships/oleObject" Target="../embeddings/oleObject20.bin"/><Relationship Id="rId10" Type="http://schemas.openxmlformats.org/officeDocument/2006/relationships/oleObject" Target="../embeddings/oleObject10.bin"/><Relationship Id="rId19" Type="http://schemas.openxmlformats.org/officeDocument/2006/relationships/oleObject" Target="../embeddings/oleObject17.bin"/><Relationship Id="rId4" Type="http://schemas.openxmlformats.org/officeDocument/2006/relationships/oleObject" Target="../embeddings/oleObject5.bin"/><Relationship Id="rId9" Type="http://schemas.openxmlformats.org/officeDocument/2006/relationships/oleObject" Target="../embeddings/oleObject9.bin"/><Relationship Id="rId14" Type="http://schemas.openxmlformats.org/officeDocument/2006/relationships/oleObject" Target="../embeddings/oleObject14.bin"/><Relationship Id="rId22" Type="http://schemas.openxmlformats.org/officeDocument/2006/relationships/oleObject" Target="../embeddings/oleObject19.bin"/><Relationship Id="rId27"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0813" cy="1065213"/>
          </a:xfrm>
        </p:spPr>
        <p:txBody>
          <a:bodyPr/>
          <a:lstStyle/>
          <a:p>
            <a:r>
              <a:rPr lang="en-US" dirty="0" smtClean="0">
                <a:solidFill>
                  <a:schemeClr val="tx1"/>
                </a:solidFill>
              </a:rPr>
              <a:t>Cost/Benefit Analysis of </a:t>
            </a:r>
            <a:r>
              <a:rPr lang="en-US" dirty="0">
                <a:solidFill>
                  <a:schemeClr val="tx1"/>
                </a:solidFill>
              </a:rPr>
              <a:t>SR </a:t>
            </a:r>
            <a:r>
              <a:rPr lang="en-US" dirty="0" smtClean="0">
                <a:solidFill>
                  <a:schemeClr val="tx1"/>
                </a:solidFill>
              </a:rPr>
              <a:t>Techniques </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66058" y="25146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2015-09-13</a:t>
            </a:r>
            <a:endParaRPr lang="en-GB" sz="2000" b="0" kern="0"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2599559441"/>
              </p:ext>
            </p:extLst>
          </p:nvPr>
        </p:nvGraphicFramePr>
        <p:xfrm>
          <a:off x="585788" y="3452813"/>
          <a:ext cx="8229600" cy="2671762"/>
        </p:xfrm>
        <a:graphic>
          <a:graphicData uri="http://schemas.openxmlformats.org/presentationml/2006/ole">
            <mc:AlternateContent xmlns:mc="http://schemas.openxmlformats.org/markup-compatibility/2006">
              <mc:Choice xmlns:v="urn:schemas-microsoft-com:vml" Requires="v">
                <p:oleObj spid="_x0000_s5204" name="Document" r:id="rId4" imgW="8145237" imgH="2642402" progId="Word.Document.8">
                  <p:embed/>
                </p:oleObj>
              </mc:Choice>
              <mc:Fallback>
                <p:oleObj name="Document" r:id="rId4" imgW="8145237" imgH="2642402" progId="Word.Document.8">
                  <p:embed/>
                  <p:pic>
                    <p:nvPicPr>
                      <p:cNvPr id="0" name=""/>
                      <p:cNvPicPr>
                        <a:picLocks noChangeAspect="1" noChangeArrowheads="1"/>
                      </p:cNvPicPr>
                      <p:nvPr/>
                    </p:nvPicPr>
                    <p:blipFill>
                      <a:blip r:embed="rId5"/>
                      <a:srcRect/>
                      <a:stretch>
                        <a:fillRect/>
                      </a:stretch>
                    </p:blipFill>
                    <p:spPr bwMode="auto">
                      <a:xfrm>
                        <a:off x="585788" y="3452813"/>
                        <a:ext cx="8229600" cy="2671762"/>
                      </a:xfrm>
                      <a:prstGeom prst="rect">
                        <a:avLst/>
                      </a:prstGeom>
                      <a:noFill/>
                      <a:extLst/>
                    </p:spPr>
                  </p:pic>
                </p:oleObj>
              </mc:Fallback>
            </mc:AlternateContent>
          </a:graphicData>
        </a:graphic>
      </p:graphicFrame>
      <p:sp>
        <p:nvSpPr>
          <p:cNvPr id="10" name="Rectangle 4"/>
          <p:cNvSpPr>
            <a:spLocks noChangeArrowheads="1"/>
          </p:cNvSpPr>
          <p:nvPr/>
        </p:nvSpPr>
        <p:spPr bwMode="auto">
          <a:xfrm>
            <a:off x="533400" y="30919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442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Problem Statement – Tail Clipping</a:t>
            </a:r>
            <a:endParaRPr lang="en-US" dirty="0"/>
          </a:p>
        </p:txBody>
      </p:sp>
      <p:sp>
        <p:nvSpPr>
          <p:cNvPr id="3" name="Content Placeholder 2"/>
          <p:cNvSpPr>
            <a:spLocks noGrp="1"/>
          </p:cNvSpPr>
          <p:nvPr>
            <p:ph idx="1"/>
          </p:nvPr>
        </p:nvSpPr>
        <p:spPr>
          <a:xfrm>
            <a:off x="623454" y="1670858"/>
            <a:ext cx="8287790" cy="4423556"/>
          </a:xfrm>
        </p:spPr>
        <p:txBody>
          <a:bodyPr/>
          <a:lstStyle/>
          <a:p>
            <a:pPr>
              <a:buFont typeface="Arial" panose="020B0604020202020204" pitchFamily="34" charset="0"/>
              <a:buChar char="•"/>
            </a:pPr>
            <a:r>
              <a:rPr lang="en-US" sz="1900" dirty="0" smtClean="0">
                <a:solidFill>
                  <a:schemeClr val="tx1"/>
                </a:solidFill>
              </a:rPr>
              <a:t>The 802.11 PD threshold was selected at a time of sparse “coverage” deployments dominated by low-rate (e.g. BPSK) cell edges.</a:t>
            </a:r>
          </a:p>
          <a:p>
            <a:pPr>
              <a:spcBef>
                <a:spcPts val="1000"/>
              </a:spcBef>
              <a:buFont typeface="Arial" panose="020B0604020202020204" pitchFamily="34" charset="0"/>
              <a:buChar char="•"/>
            </a:pPr>
            <a:r>
              <a:rPr lang="en-US" sz="1900" dirty="0" smtClean="0">
                <a:solidFill>
                  <a:schemeClr val="tx1"/>
                </a:solidFill>
              </a:rPr>
              <a:t>Modern enterprise facilities and public venues are engineered for high-rate (e.g. MCS7) cell edges with typical inter-AP distances of ~20m.</a:t>
            </a:r>
          </a:p>
          <a:p>
            <a:pPr>
              <a:spcBef>
                <a:spcPts val="1000"/>
              </a:spcBef>
              <a:buFont typeface="Arial" panose="020B0604020202020204" pitchFamily="34" charset="0"/>
              <a:buChar char="•"/>
            </a:pPr>
            <a:r>
              <a:rPr lang="en-US" sz="1900" dirty="0" smtClean="0">
                <a:solidFill>
                  <a:schemeClr val="tx1"/>
                </a:solidFill>
              </a:rPr>
              <a:t>Radio sensitivity has improved dramatically since Clause 17 was first ratified. Typical RXS levels for BPSK are now &lt; -90 dBm.</a:t>
            </a:r>
          </a:p>
          <a:p>
            <a:pPr>
              <a:spcBef>
                <a:spcPts val="1000"/>
              </a:spcBef>
              <a:buFont typeface="Arial" panose="020B0604020202020204" pitchFamily="34" charset="0"/>
              <a:buChar char="•"/>
            </a:pPr>
            <a:r>
              <a:rPr lang="en-US" sz="1900" dirty="0" smtClean="0">
                <a:solidFill>
                  <a:schemeClr val="tx1"/>
                </a:solidFill>
              </a:rPr>
              <a:t>Due to 30 dB / 1000X power delta from PD to ED, both APs and STAs defer to very low-power sources many “hops” away.</a:t>
            </a:r>
          </a:p>
          <a:p>
            <a:pPr>
              <a:spcBef>
                <a:spcPts val="1000"/>
              </a:spcBef>
              <a:buFont typeface="Arial" panose="020B0604020202020204" pitchFamily="34" charset="0"/>
              <a:buChar char="•"/>
            </a:pPr>
            <a:r>
              <a:rPr lang="en-US" sz="1900" dirty="0" smtClean="0">
                <a:solidFill>
                  <a:schemeClr val="tx1"/>
                </a:solidFill>
              </a:rPr>
              <a:t>Extra low-SINR control and data traffic stresses APs, STAs and distribution system equipment unnecessarily.</a:t>
            </a:r>
          </a:p>
          <a:p>
            <a:pPr>
              <a:spcBef>
                <a:spcPts val="1000"/>
              </a:spcBef>
              <a:buFont typeface="Arial" panose="020B0604020202020204" pitchFamily="34" charset="0"/>
              <a:buChar char="•"/>
            </a:pPr>
            <a:r>
              <a:rPr lang="en-US" sz="1900" dirty="0" smtClean="0">
                <a:solidFill>
                  <a:schemeClr val="tx1"/>
                </a:solidFill>
              </a:rPr>
              <a:t>Neither APs nor STAs are designed to handle large BSS table sizes.  Large tables lead to poor STA roaming decisions, difficult RRM logic, among other issues.  Shrinking tables speeds compute, reduces CPU energy use, and improves accuracy.</a:t>
            </a:r>
          </a:p>
          <a:p>
            <a:pPr>
              <a:buFont typeface="Arial" panose="020B0604020202020204" pitchFamily="34" charset="0"/>
              <a:buChar char="•"/>
            </a:pPr>
            <a:endParaRPr lang="en-US" sz="19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p:spTree>
    <p:extLst>
      <p:ext uri="{BB962C8B-B14F-4D97-AF65-F5344CB8AC3E}">
        <p14:creationId xmlns:p14="http://schemas.microsoft.com/office/powerpoint/2010/main" val="384332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5040" cy="362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502" y="685801"/>
            <a:ext cx="9019309" cy="559578"/>
          </a:xfrm>
        </p:spPr>
        <p:txBody>
          <a:bodyPr/>
          <a:lstStyle/>
          <a:p>
            <a:r>
              <a:rPr lang="en-US" dirty="0" smtClean="0"/>
              <a:t>Estimating OBSS </a:t>
            </a:r>
            <a:r>
              <a:rPr lang="en-US" dirty="0" smtClean="0"/>
              <a:t>Airtime </a:t>
            </a:r>
            <a:r>
              <a:rPr lang="en-US" dirty="0" smtClean="0"/>
              <a:t>Impact - </a:t>
            </a:r>
            <a:r>
              <a:rPr lang="en-US" dirty="0" smtClean="0"/>
              <a:t>Enterprise</a:t>
            </a:r>
            <a:endParaRPr lang="en-US" dirty="0"/>
          </a:p>
        </p:txBody>
      </p:sp>
      <p:sp>
        <p:nvSpPr>
          <p:cNvPr id="3" name="Content Placeholder 2"/>
          <p:cNvSpPr>
            <a:spLocks noGrp="1"/>
          </p:cNvSpPr>
          <p:nvPr>
            <p:ph idx="1"/>
          </p:nvPr>
        </p:nvSpPr>
        <p:spPr>
          <a:xfrm>
            <a:off x="304800" y="1630680"/>
            <a:ext cx="2537461" cy="4778433"/>
          </a:xfrm>
        </p:spPr>
        <p:txBody>
          <a:bodyPr/>
          <a:lstStyle/>
          <a:p>
            <a:pPr>
              <a:buFont typeface="Arial" panose="020B0604020202020204" pitchFamily="34" charset="0"/>
              <a:buChar char="•"/>
            </a:pPr>
            <a:r>
              <a:rPr lang="en-US" sz="2000" dirty="0"/>
              <a:t>Real </a:t>
            </a:r>
            <a:r>
              <a:rPr lang="en-US" sz="2000" dirty="0" smtClean="0"/>
              <a:t>data </a:t>
            </a:r>
            <a:r>
              <a:rPr lang="en-US" sz="2000" dirty="0"/>
              <a:t>from </a:t>
            </a:r>
            <a:r>
              <a:rPr lang="en-US" sz="2000" dirty="0" smtClean="0"/>
              <a:t>a </a:t>
            </a:r>
            <a:r>
              <a:rPr lang="en-US" sz="2000" dirty="0"/>
              <a:t>large enterprise </a:t>
            </a:r>
            <a:r>
              <a:rPr lang="en-US" sz="2000" dirty="0" smtClean="0"/>
              <a:t>customer taken during workday with building full </a:t>
            </a:r>
            <a:r>
              <a:rPr lang="en-US" sz="2000" dirty="0" smtClean="0">
                <a:solidFill>
                  <a:schemeClr val="tx1"/>
                </a:solidFill>
              </a:rPr>
              <a:t>126 </a:t>
            </a:r>
            <a:r>
              <a:rPr lang="en-US" sz="2000" dirty="0">
                <a:solidFill>
                  <a:schemeClr val="tx1"/>
                </a:solidFill>
              </a:rPr>
              <a:t>unique APs and </a:t>
            </a:r>
            <a:r>
              <a:rPr lang="en-US" sz="2000" dirty="0" smtClean="0">
                <a:solidFill>
                  <a:schemeClr val="tx1"/>
                </a:solidFill>
              </a:rPr>
              <a:t>2,836 unique </a:t>
            </a:r>
            <a:r>
              <a:rPr lang="en-US" sz="2000" dirty="0" smtClean="0">
                <a:solidFill>
                  <a:schemeClr val="tx1"/>
                </a:solidFill>
              </a:rPr>
              <a:t>STAs are active</a:t>
            </a:r>
            <a:endParaRPr lang="en-US" sz="2000" dirty="0">
              <a:solidFill>
                <a:schemeClr val="tx1"/>
              </a:solidFill>
            </a:endParaRPr>
          </a:p>
          <a:p>
            <a:pPr>
              <a:buFont typeface="Arial" panose="020B0604020202020204" pitchFamily="34" charset="0"/>
              <a:buChar char="•"/>
            </a:pPr>
            <a:r>
              <a:rPr lang="en-US" sz="2000" dirty="0" smtClean="0"/>
              <a:t>CDF shows 30% of APs and 40% of STAs are &lt; -85 </a:t>
            </a:r>
            <a:r>
              <a:rPr lang="en-US" sz="2000" dirty="0" err="1" smtClean="0"/>
              <a:t>dbm</a:t>
            </a:r>
            <a:r>
              <a:rPr lang="en-US" sz="2000" dirty="0" smtClean="0"/>
              <a:t>.  </a:t>
            </a:r>
          </a:p>
          <a:p>
            <a:pPr>
              <a:buFont typeface="Arial" panose="020B0604020202020204" pitchFamily="34" charset="0"/>
              <a:buChar char="•"/>
            </a:pPr>
            <a:r>
              <a:rPr lang="en-US" sz="2000" dirty="0" smtClean="0"/>
              <a:t>65% of APs and 75% of STAs are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11</a:t>
            </a:fld>
            <a:endParaRPr lang="en-GB"/>
          </a:p>
        </p:txBody>
      </p:sp>
      <p:sp>
        <p:nvSpPr>
          <p:cNvPr id="9" name="Rounded Rectangle 8"/>
          <p:cNvSpPr/>
          <p:nvPr/>
        </p:nvSpPr>
        <p:spPr bwMode="auto">
          <a:xfrm>
            <a:off x="2989925" y="2987040"/>
            <a:ext cx="2229775" cy="2212917"/>
          </a:xfrm>
          <a:prstGeom prst="roundRect">
            <a:avLst>
              <a:gd name="adj" fmla="val 791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57447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2455" cy="365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132" y="685801"/>
            <a:ext cx="8732402" cy="559578"/>
          </a:xfrm>
        </p:spPr>
        <p:txBody>
          <a:bodyPr/>
          <a:lstStyle/>
          <a:p>
            <a:r>
              <a:rPr lang="en-US" dirty="0" smtClean="0"/>
              <a:t>Estimating OBSS Impact – Enterprise (STAs)</a:t>
            </a:r>
            <a:endParaRPr lang="en-US" dirty="0"/>
          </a:p>
        </p:txBody>
      </p:sp>
      <p:sp>
        <p:nvSpPr>
          <p:cNvPr id="3" name="Content Placeholder 2"/>
          <p:cNvSpPr>
            <a:spLocks noGrp="1"/>
          </p:cNvSpPr>
          <p:nvPr>
            <p:ph idx="1"/>
          </p:nvPr>
        </p:nvSpPr>
        <p:spPr>
          <a:xfrm>
            <a:off x="335281" y="1485900"/>
            <a:ext cx="2506980" cy="4923213"/>
          </a:xfrm>
        </p:spPr>
        <p:txBody>
          <a:bodyPr/>
          <a:lstStyle/>
          <a:p>
            <a:pPr>
              <a:buFont typeface="Arial" panose="020B0604020202020204" pitchFamily="34" charset="0"/>
              <a:buChar char="•"/>
            </a:pPr>
            <a:r>
              <a:rPr lang="en-US" sz="2000" dirty="0" smtClean="0"/>
              <a:t>Data from 10 most heavily-loaded APs at customer site</a:t>
            </a:r>
          </a:p>
          <a:p>
            <a:pPr>
              <a:buFont typeface="Arial" panose="020B0604020202020204" pitchFamily="34" charset="0"/>
              <a:buChar char="•"/>
            </a:pPr>
            <a:r>
              <a:rPr lang="en-US" sz="2000" dirty="0" smtClean="0"/>
              <a:t>Charts show RSSI &amp; SINR for all STAs that are audible from each </a:t>
            </a:r>
            <a:r>
              <a:rPr lang="en-US" sz="2000" dirty="0" smtClean="0">
                <a:solidFill>
                  <a:schemeClr val="tx1"/>
                </a:solidFill>
              </a:rPr>
              <a:t>of the 10 APs (regardless of association).</a:t>
            </a:r>
          </a:p>
          <a:p>
            <a:pPr>
              <a:buFont typeface="Arial" panose="020B0604020202020204" pitchFamily="34" charset="0"/>
              <a:buChar char="•"/>
            </a:pPr>
            <a:r>
              <a:rPr lang="en-US" sz="2000" dirty="0" smtClean="0">
                <a:solidFill>
                  <a:schemeClr val="tx1"/>
                </a:solidFill>
              </a:rPr>
              <a:t>RSSI chart on left </a:t>
            </a:r>
            <a:r>
              <a:rPr lang="en-US" sz="2000" dirty="0" smtClean="0"/>
              <a:t>shows 150-300 STAs at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17" name="Rounded Rectangle 16"/>
          <p:cNvSpPr/>
          <p:nvPr/>
        </p:nvSpPr>
        <p:spPr bwMode="auto">
          <a:xfrm>
            <a:off x="3083990" y="4191634"/>
            <a:ext cx="5247323" cy="1020445"/>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67972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6" y="685801"/>
            <a:ext cx="8749028" cy="559578"/>
          </a:xfrm>
        </p:spPr>
        <p:txBody>
          <a:bodyPr/>
          <a:lstStyle/>
          <a:p>
            <a:r>
              <a:rPr lang="en-US" dirty="0" smtClean="0"/>
              <a:t>Estimating OBSS Impact – Enterprise (APs)</a:t>
            </a:r>
            <a:endParaRPr lang="en-US" dirty="0"/>
          </a:p>
        </p:txBody>
      </p:sp>
      <p:sp>
        <p:nvSpPr>
          <p:cNvPr id="3" name="Content Placeholder 2"/>
          <p:cNvSpPr>
            <a:spLocks noGrp="1"/>
          </p:cNvSpPr>
          <p:nvPr>
            <p:ph idx="1"/>
          </p:nvPr>
        </p:nvSpPr>
        <p:spPr>
          <a:xfrm>
            <a:off x="373380" y="1554480"/>
            <a:ext cx="2540113" cy="4854633"/>
          </a:xfrm>
        </p:spPr>
        <p:txBody>
          <a:bodyPr/>
          <a:lstStyle/>
          <a:p>
            <a:pPr>
              <a:buFont typeface="Arial" panose="020B0604020202020204" pitchFamily="34" charset="0"/>
              <a:buChar char="•"/>
            </a:pPr>
            <a:r>
              <a:rPr lang="en-US" sz="2000" dirty="0"/>
              <a:t>Data from 10 most heavily-loaded APs at customer </a:t>
            </a:r>
            <a:r>
              <a:rPr lang="en-US" sz="2000" dirty="0" smtClean="0"/>
              <a:t>site </a:t>
            </a:r>
          </a:p>
          <a:p>
            <a:pPr>
              <a:buFont typeface="Arial" panose="020B0604020202020204" pitchFamily="34" charset="0"/>
              <a:buChar char="•"/>
            </a:pPr>
            <a:r>
              <a:rPr lang="en-US" sz="2000" dirty="0" smtClean="0"/>
              <a:t>Charts show SINR &amp; RSSI for all OBSS APs that are audible from each of the 10 APs.</a:t>
            </a:r>
          </a:p>
          <a:p>
            <a:pPr>
              <a:buFont typeface="Arial" panose="020B0604020202020204" pitchFamily="34" charset="0"/>
              <a:buChar char="•"/>
            </a:pPr>
            <a:r>
              <a:rPr lang="en-US" sz="2000" dirty="0" smtClean="0"/>
              <a:t>RSSI chart on left shows 65-120 OBSS APs at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493" y="1948750"/>
            <a:ext cx="6035040" cy="3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3083990" y="3977640"/>
            <a:ext cx="5247323" cy="1234439"/>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28712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14</a:t>
            </a:fld>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 name="Title 1"/>
          <p:cNvSpPr>
            <a:spLocks noGrp="1"/>
          </p:cNvSpPr>
          <p:nvPr>
            <p:ph type="title"/>
          </p:nvPr>
        </p:nvSpPr>
        <p:spPr>
          <a:xfrm>
            <a:off x="149629" y="685801"/>
            <a:ext cx="8861367" cy="559578"/>
          </a:xfrm>
        </p:spPr>
        <p:txBody>
          <a:bodyPr/>
          <a:lstStyle/>
          <a:p>
            <a:r>
              <a:rPr lang="en-US" dirty="0" smtClean="0"/>
              <a:t>Estimating OBSS Impact – Stadium 5-GHz</a:t>
            </a:r>
            <a:endParaRPr lang="en-US" dirty="0"/>
          </a:p>
        </p:txBody>
      </p:sp>
      <p:sp>
        <p:nvSpPr>
          <p:cNvPr id="3" name="Content Placeholder 2"/>
          <p:cNvSpPr>
            <a:spLocks noGrp="1"/>
          </p:cNvSpPr>
          <p:nvPr>
            <p:ph idx="1"/>
          </p:nvPr>
        </p:nvSpPr>
        <p:spPr>
          <a:xfrm>
            <a:off x="685800" y="4211190"/>
            <a:ext cx="8391698" cy="2646810"/>
          </a:xfrm>
          <a:solidFill>
            <a:schemeClr val="bg1"/>
          </a:solidFill>
        </p:spPr>
        <p:txBody>
          <a:bodyPr/>
          <a:lstStyle/>
          <a:p>
            <a:pPr>
              <a:buFont typeface="Arial" panose="020B0604020202020204" pitchFamily="34" charset="0"/>
              <a:buChar char="•"/>
            </a:pPr>
            <a:r>
              <a:rPr lang="en-US" sz="2000" dirty="0"/>
              <a:t>Data from 10 most heavily-loaded </a:t>
            </a:r>
            <a:r>
              <a:rPr lang="en-US" sz="2000" dirty="0" smtClean="0"/>
              <a:t>5-GHz radios at 70K seat stadium</a:t>
            </a:r>
            <a:endParaRPr lang="en-US" sz="2000" dirty="0"/>
          </a:p>
          <a:p>
            <a:pPr>
              <a:buFont typeface="Arial" panose="020B0604020202020204" pitchFamily="34" charset="0"/>
              <a:buChar char="•"/>
            </a:pPr>
            <a:r>
              <a:rPr lang="en-US" sz="2000" dirty="0"/>
              <a:t>There are 254 APs with </a:t>
            </a:r>
            <a:r>
              <a:rPr lang="en-US" sz="2000" dirty="0" smtClean="0"/>
              <a:t>3,748 </a:t>
            </a:r>
            <a:r>
              <a:rPr lang="en-US" sz="2000" dirty="0"/>
              <a:t>unique associated STAs on </a:t>
            </a:r>
            <a:r>
              <a:rPr lang="en-US" sz="2000" dirty="0" smtClean="0"/>
              <a:t>5-GHz</a:t>
            </a:r>
            <a:r>
              <a:rPr lang="en-US" sz="2000" dirty="0"/>
              <a:t>.</a:t>
            </a:r>
          </a:p>
          <a:p>
            <a:pPr>
              <a:buFont typeface="Arial" panose="020B0604020202020204" pitchFamily="34" charset="0"/>
              <a:buChar char="•"/>
            </a:pPr>
            <a:r>
              <a:rPr lang="en-US" sz="2000" dirty="0" smtClean="0"/>
              <a:t>Charts </a:t>
            </a:r>
            <a:r>
              <a:rPr lang="en-US" sz="2000" dirty="0"/>
              <a:t>show </a:t>
            </a:r>
            <a:r>
              <a:rPr lang="en-US" sz="2000" dirty="0" smtClean="0"/>
              <a:t>SINR </a:t>
            </a:r>
            <a:r>
              <a:rPr lang="en-US" sz="2000" dirty="0"/>
              <a:t>for all </a:t>
            </a:r>
            <a:r>
              <a:rPr lang="en-US" sz="2000" dirty="0" smtClean="0"/>
              <a:t>APs (left) and STAs (right) that </a:t>
            </a:r>
            <a:r>
              <a:rPr lang="en-US" sz="2000" dirty="0"/>
              <a:t>are </a:t>
            </a:r>
            <a:r>
              <a:rPr lang="en-US" sz="2000" u="sng" dirty="0"/>
              <a:t>audible</a:t>
            </a:r>
            <a:r>
              <a:rPr lang="en-US" sz="2000" dirty="0"/>
              <a:t> from each of </a:t>
            </a:r>
            <a:r>
              <a:rPr lang="en-US" sz="2000" dirty="0" smtClean="0"/>
              <a:t>the APs </a:t>
            </a:r>
            <a:r>
              <a:rPr lang="en-US" sz="2000" dirty="0"/>
              <a:t>(</a:t>
            </a:r>
            <a:r>
              <a:rPr lang="en-US" sz="2000" dirty="0">
                <a:solidFill>
                  <a:schemeClr val="tx1"/>
                </a:solidFill>
              </a:rPr>
              <a:t>regardless of association</a:t>
            </a:r>
            <a:r>
              <a:rPr lang="en-US" sz="2000" dirty="0"/>
              <a:t>).</a:t>
            </a:r>
          </a:p>
          <a:p>
            <a:pPr>
              <a:buFont typeface="Arial" panose="020B0604020202020204" pitchFamily="34" charset="0"/>
              <a:buChar char="•"/>
            </a:pPr>
            <a:r>
              <a:rPr lang="en-US" sz="2000" dirty="0" smtClean="0"/>
              <a:t>AP chart </a:t>
            </a:r>
            <a:r>
              <a:rPr lang="en-US" sz="2000" dirty="0"/>
              <a:t>on left shows </a:t>
            </a:r>
            <a:r>
              <a:rPr lang="en-US" sz="2000" dirty="0" smtClean="0"/>
              <a:t>up to 100 APs at </a:t>
            </a:r>
            <a:r>
              <a:rPr lang="en-US" sz="2000" dirty="0"/>
              <a:t>&lt; </a:t>
            </a:r>
            <a:r>
              <a:rPr lang="en-US" sz="2000" dirty="0" smtClean="0"/>
              <a:t>10 dB</a:t>
            </a:r>
          </a:p>
          <a:p>
            <a:pPr>
              <a:buFont typeface="Arial" panose="020B0604020202020204" pitchFamily="34" charset="0"/>
              <a:buChar char="•"/>
            </a:pPr>
            <a:r>
              <a:rPr lang="en-US" sz="2000" dirty="0" smtClean="0"/>
              <a:t>STA chart on right shows &gt; 250 STAs </a:t>
            </a:r>
            <a:r>
              <a:rPr lang="en-US" sz="2000" u="sng" dirty="0" smtClean="0">
                <a:solidFill>
                  <a:srgbClr val="FF0000"/>
                </a:solidFill>
              </a:rPr>
              <a:t>each</a:t>
            </a:r>
            <a:r>
              <a:rPr lang="en-US" sz="2000" dirty="0" smtClean="0">
                <a:solidFill>
                  <a:srgbClr val="FF0000"/>
                </a:solidFill>
              </a:rPr>
              <a:t> </a:t>
            </a:r>
            <a:r>
              <a:rPr lang="en-US" sz="2000" dirty="0" smtClean="0"/>
              <a:t>at &lt;10 dB</a:t>
            </a:r>
          </a:p>
          <a:p>
            <a:pPr>
              <a:buFont typeface="Arial" panose="020B0604020202020204" pitchFamily="34" charset="0"/>
              <a:buChar char="•"/>
            </a:pPr>
            <a:r>
              <a:rPr lang="en-US" sz="2000" dirty="0" smtClean="0"/>
              <a:t>Reinforces need for large BSS color field (minimum 8 bits)</a:t>
            </a:r>
            <a:endParaRPr lang="en-US" sz="2000" dirty="0"/>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8149"/>
            <a:ext cx="4389120" cy="266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6301"/>
            <a:ext cx="4389120" cy="26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bwMode="auto">
          <a:xfrm>
            <a:off x="199474" y="2786250"/>
            <a:ext cx="4302849" cy="921920"/>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ounded Rectangle 12"/>
          <p:cNvSpPr/>
          <p:nvPr/>
        </p:nvSpPr>
        <p:spPr bwMode="auto">
          <a:xfrm>
            <a:off x="4660233" y="286858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11493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685801"/>
            <a:ext cx="8861367" cy="559578"/>
          </a:xfrm>
        </p:spPr>
        <p:txBody>
          <a:bodyPr/>
          <a:lstStyle/>
          <a:p>
            <a:r>
              <a:rPr lang="en-US" dirty="0" smtClean="0"/>
              <a:t>Estimating OBSS Impact – Stadium 2.4-GHz</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3573"/>
            <a:ext cx="4389120" cy="26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3573"/>
            <a:ext cx="4389120" cy="26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199474" y="286096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ounded Rectangle 17"/>
          <p:cNvSpPr/>
          <p:nvPr/>
        </p:nvSpPr>
        <p:spPr bwMode="auto">
          <a:xfrm>
            <a:off x="4660233" y="3018905"/>
            <a:ext cx="4302849" cy="681644"/>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 name="Content Placeholder 6"/>
          <p:cNvSpPr>
            <a:spLocks noGrp="1"/>
          </p:cNvSpPr>
          <p:nvPr>
            <p:ph idx="1"/>
          </p:nvPr>
        </p:nvSpPr>
        <p:spPr>
          <a:xfrm>
            <a:off x="685800" y="4084320"/>
            <a:ext cx="8277282" cy="2010093"/>
          </a:xfrm>
        </p:spPr>
        <p:txBody>
          <a:bodyPr/>
          <a:lstStyle/>
          <a:p>
            <a:pPr>
              <a:buFont typeface="Arial" panose="020B0604020202020204" pitchFamily="34" charset="0"/>
              <a:buChar char="•"/>
            </a:pPr>
            <a:r>
              <a:rPr lang="en-US" sz="2000" dirty="0"/>
              <a:t>Data from 10 most heavily-loaded </a:t>
            </a:r>
            <a:r>
              <a:rPr lang="en-US" sz="2000" dirty="0" smtClean="0"/>
              <a:t>2.4-GHz radios at </a:t>
            </a:r>
            <a:r>
              <a:rPr lang="en-US" sz="2000" dirty="0"/>
              <a:t>70K seat stadium</a:t>
            </a:r>
          </a:p>
          <a:p>
            <a:pPr>
              <a:buFont typeface="Arial" panose="020B0604020202020204" pitchFamily="34" charset="0"/>
              <a:buChar char="•"/>
            </a:pPr>
            <a:r>
              <a:rPr lang="en-US" sz="2000" dirty="0" smtClean="0"/>
              <a:t>There are 254 APs with 3,201 unique associated STAs on 2.4-GHz.</a:t>
            </a:r>
          </a:p>
          <a:p>
            <a:pPr>
              <a:buFont typeface="Arial" panose="020B0604020202020204" pitchFamily="34" charset="0"/>
              <a:buChar char="•"/>
            </a:pPr>
            <a:r>
              <a:rPr lang="en-US" sz="2000" dirty="0" smtClean="0"/>
              <a:t>AP </a:t>
            </a:r>
            <a:r>
              <a:rPr lang="en-US" sz="2000" dirty="0"/>
              <a:t>chart on left shows up to 100 APs at &lt; 10 dB</a:t>
            </a:r>
          </a:p>
          <a:p>
            <a:pPr>
              <a:buFont typeface="Arial" panose="020B0604020202020204" pitchFamily="34" charset="0"/>
              <a:buChar char="•"/>
            </a:pPr>
            <a:r>
              <a:rPr lang="en-US" sz="2000" dirty="0"/>
              <a:t>STA chart on right </a:t>
            </a:r>
            <a:r>
              <a:rPr lang="en-US" sz="2000" dirty="0" smtClean="0"/>
              <a:t>shows higher SINRs than 5-GHz, tail clipping would require higher threshold.</a:t>
            </a:r>
          </a:p>
        </p:txBody>
      </p:sp>
    </p:spTree>
    <p:extLst>
      <p:ext uri="{BB962C8B-B14F-4D97-AF65-F5344CB8AC3E}">
        <p14:creationId xmlns:p14="http://schemas.microsoft.com/office/powerpoint/2010/main" val="381583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Benefit Statement – Tail Clipping</a:t>
            </a:r>
            <a:endParaRPr lang="en-US" dirty="0"/>
          </a:p>
        </p:txBody>
      </p:sp>
      <p:sp>
        <p:nvSpPr>
          <p:cNvPr id="3" name="Content Placeholder 2"/>
          <p:cNvSpPr>
            <a:spLocks noGrp="1"/>
          </p:cNvSpPr>
          <p:nvPr>
            <p:ph idx="1"/>
          </p:nvPr>
        </p:nvSpPr>
        <p:spPr>
          <a:xfrm>
            <a:off x="623453" y="1479665"/>
            <a:ext cx="8412481" cy="4614749"/>
          </a:xfrm>
        </p:spPr>
        <p:txBody>
          <a:bodyPr/>
          <a:lstStyle/>
          <a:p>
            <a:pPr>
              <a:buFont typeface="Arial" panose="020B0604020202020204" pitchFamily="34" charset="0"/>
              <a:buChar char="•"/>
            </a:pPr>
            <a:r>
              <a:rPr lang="en-US" sz="1800" dirty="0" smtClean="0">
                <a:solidFill>
                  <a:schemeClr val="tx1"/>
                </a:solidFill>
              </a:rPr>
              <a:t>Tail clipping is the blocking </a:t>
            </a:r>
            <a:r>
              <a:rPr lang="en-US" sz="1800" dirty="0">
                <a:solidFill>
                  <a:schemeClr val="tx1"/>
                </a:solidFill>
              </a:rPr>
              <a:t>of </a:t>
            </a:r>
            <a:r>
              <a:rPr lang="en-US" sz="1800" dirty="0" smtClean="0">
                <a:solidFill>
                  <a:schemeClr val="tx1"/>
                </a:solidFill>
              </a:rPr>
              <a:t>low-RSSI </a:t>
            </a:r>
            <a:r>
              <a:rPr lang="en-US" sz="1800" dirty="0">
                <a:solidFill>
                  <a:schemeClr val="tx1"/>
                </a:solidFill>
              </a:rPr>
              <a:t>OBSS signals </a:t>
            </a:r>
            <a:r>
              <a:rPr lang="en-US" sz="1800" u="sng" dirty="0">
                <a:solidFill>
                  <a:schemeClr val="tx1"/>
                </a:solidFill>
              </a:rPr>
              <a:t>for reasons other than </a:t>
            </a:r>
            <a:r>
              <a:rPr lang="en-US" sz="1800" u="sng" dirty="0" smtClean="0">
                <a:solidFill>
                  <a:schemeClr val="tx1"/>
                </a:solidFill>
              </a:rPr>
              <a:t>spatial reuse.</a:t>
            </a:r>
          </a:p>
          <a:p>
            <a:pPr>
              <a:buFont typeface="Arial" panose="020B0604020202020204" pitchFamily="34" charset="0"/>
              <a:buChar char="•"/>
            </a:pPr>
            <a:r>
              <a:rPr lang="en-US" sz="1800" dirty="0" smtClean="0">
                <a:solidFill>
                  <a:schemeClr val="tx1"/>
                </a:solidFill>
              </a:rPr>
              <a:t>A tail-clipping enabled BSS would advertise that fact, along with an operator-selected or AP-determined threshold:</a:t>
            </a:r>
          </a:p>
          <a:p>
            <a:pPr lvl="1">
              <a:buFont typeface="Arial" panose="020B0604020202020204" pitchFamily="34" charset="0"/>
              <a:buChar char="•"/>
            </a:pPr>
            <a:r>
              <a:rPr lang="en-US" sz="1600" dirty="0" smtClean="0">
                <a:solidFill>
                  <a:schemeClr val="tx1"/>
                </a:solidFill>
              </a:rPr>
              <a:t>Value could not be higher than -75 dBm to avoid conflict with roaming thresholds and to ensure the entire </a:t>
            </a:r>
            <a:r>
              <a:rPr lang="en-US" sz="1600" dirty="0" err="1" smtClean="0">
                <a:solidFill>
                  <a:schemeClr val="tx1"/>
                </a:solidFill>
              </a:rPr>
              <a:t>MyBSS</a:t>
            </a:r>
            <a:r>
              <a:rPr lang="en-US" sz="1600" dirty="0" smtClean="0">
                <a:solidFill>
                  <a:schemeClr val="tx1"/>
                </a:solidFill>
              </a:rPr>
              <a:t> is cleared.</a:t>
            </a:r>
          </a:p>
          <a:p>
            <a:pPr lvl="1">
              <a:buFont typeface="Arial" panose="020B0604020202020204" pitchFamily="34" charset="0"/>
              <a:buChar char="•"/>
            </a:pPr>
            <a:r>
              <a:rPr lang="en-US" sz="1600" dirty="0" smtClean="0">
                <a:solidFill>
                  <a:schemeClr val="tx1"/>
                </a:solidFill>
              </a:rPr>
              <a:t>Value could not be lower than about -85 dBm or there would be no value.</a:t>
            </a:r>
          </a:p>
          <a:p>
            <a:pPr lvl="1">
              <a:buFont typeface="Arial" panose="020B0604020202020204" pitchFamily="34" charset="0"/>
              <a:buChar char="•"/>
            </a:pPr>
            <a:r>
              <a:rPr lang="en-US" sz="1600" dirty="0" smtClean="0">
                <a:solidFill>
                  <a:schemeClr val="tx1"/>
                </a:solidFill>
              </a:rPr>
              <a:t>-82 dBm might be an excellent common value, thereby restoring original intent of 802.11.</a:t>
            </a:r>
          </a:p>
          <a:p>
            <a:pPr>
              <a:buFont typeface="Arial" panose="020B0604020202020204" pitchFamily="34" charset="0"/>
              <a:buChar char="•"/>
            </a:pPr>
            <a:r>
              <a:rPr lang="en-US" sz="1800" dirty="0" smtClean="0"/>
              <a:t>The following benefits could be realized:</a:t>
            </a:r>
          </a:p>
          <a:p>
            <a:pPr lvl="1">
              <a:buFont typeface="Arial" panose="020B0604020202020204" pitchFamily="34" charset="0"/>
              <a:buChar char="•"/>
            </a:pPr>
            <a:r>
              <a:rPr lang="en-US" sz="1600" dirty="0"/>
              <a:t>Protect AP CPU in high density / dirty RF </a:t>
            </a:r>
            <a:r>
              <a:rPr lang="en-US" sz="1600" dirty="0" smtClean="0"/>
              <a:t>environments</a:t>
            </a:r>
          </a:p>
          <a:p>
            <a:pPr lvl="1">
              <a:buFont typeface="Arial" panose="020B0604020202020204" pitchFamily="34" charset="0"/>
              <a:buChar char="•"/>
            </a:pPr>
            <a:r>
              <a:rPr lang="en-US" sz="1600" dirty="0"/>
              <a:t>Reduce “near/far” </a:t>
            </a:r>
            <a:r>
              <a:rPr lang="en-US" sz="1600" dirty="0" err="1"/>
              <a:t>backoff</a:t>
            </a:r>
            <a:r>
              <a:rPr lang="en-US" sz="1600" dirty="0"/>
              <a:t> impact from OBSS RX</a:t>
            </a:r>
          </a:p>
          <a:p>
            <a:pPr lvl="1">
              <a:buFont typeface="Arial" panose="020B0604020202020204" pitchFamily="34" charset="0"/>
              <a:buChar char="•"/>
            </a:pPr>
            <a:r>
              <a:rPr lang="en-US" sz="1600" dirty="0" smtClean="0"/>
              <a:t>Improve both AP and STA algorithm performance and user experience by shrinking tables </a:t>
            </a:r>
            <a:endParaRPr lang="en-US" sz="1600" dirty="0"/>
          </a:p>
          <a:p>
            <a:pPr lvl="1">
              <a:buFont typeface="Arial" panose="020B0604020202020204" pitchFamily="34" charset="0"/>
              <a:buChar char="•"/>
            </a:pPr>
            <a:r>
              <a:rPr lang="en-US" sz="1600" dirty="0" smtClean="0"/>
              <a:t>Energy savings</a:t>
            </a:r>
          </a:p>
          <a:p>
            <a:pPr>
              <a:buFont typeface="Arial" panose="020B0604020202020204" pitchFamily="34" charset="0"/>
              <a:buChar char="•"/>
            </a:pPr>
            <a:r>
              <a:rPr lang="en-US" sz="2000" dirty="0" smtClean="0"/>
              <a:t>In addition, unintentional deferral to distant full power LTE-U or LAA </a:t>
            </a:r>
            <a:r>
              <a:rPr lang="en-US" sz="2000" dirty="0" err="1" smtClean="0"/>
              <a:t>eNBs</a:t>
            </a:r>
            <a:r>
              <a:rPr lang="en-US" sz="2000" dirty="0" smtClean="0"/>
              <a:t> using CTS-to-self could be avoided / “protected”.</a:t>
            </a:r>
            <a:endParaRPr lang="en-US" sz="2000" dirty="0"/>
          </a:p>
          <a:p>
            <a:pPr lvl="1">
              <a:buFont typeface="Arial" panose="020B0604020202020204" pitchFamily="34" charset="0"/>
              <a:buChar char="•"/>
            </a:pPr>
            <a:endParaRPr lang="en-US" sz="1400" b="0" dirty="0" smtClean="0"/>
          </a:p>
          <a:p>
            <a:pPr>
              <a:buFont typeface="Arial" panose="020B0604020202020204" pitchFamily="34" charset="0"/>
              <a:buChar char="•"/>
            </a:pPr>
            <a:endParaRPr lang="en-US" sz="1800" b="0" dirty="0"/>
          </a:p>
          <a:p>
            <a:pPr>
              <a:buFont typeface="Arial" panose="020B0604020202020204" pitchFamily="34" charset="0"/>
              <a:buChar char="•"/>
            </a:pPr>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16</a:t>
            </a:fld>
            <a:endParaRPr lang="en-GB"/>
          </a:p>
        </p:txBody>
      </p:sp>
    </p:spTree>
    <p:extLst>
      <p:ext uri="{BB962C8B-B14F-4D97-AF65-F5344CB8AC3E}">
        <p14:creationId xmlns:p14="http://schemas.microsoft.com/office/powerpoint/2010/main" val="418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685800"/>
          </a:xfrm>
        </p:spPr>
        <p:txBody>
          <a:bodyPr/>
          <a:lstStyle/>
          <a:p>
            <a:r>
              <a:rPr lang="en-US" dirty="0" smtClean="0"/>
              <a:t>Benefit Statement – Energy Savings</a:t>
            </a:r>
            <a:endParaRPr lang="en-US" dirty="0"/>
          </a:p>
        </p:txBody>
      </p:sp>
      <p:sp>
        <p:nvSpPr>
          <p:cNvPr id="12" name="Content Placeholder 11"/>
          <p:cNvSpPr>
            <a:spLocks noGrp="1"/>
          </p:cNvSpPr>
          <p:nvPr>
            <p:ph idx="1"/>
          </p:nvPr>
        </p:nvSpPr>
        <p:spPr/>
        <p:txBody>
          <a:bodyPr/>
          <a:lstStyle/>
          <a:p>
            <a:pPr>
              <a:buFont typeface="Arial" panose="020B0604020202020204" pitchFamily="34" charset="0"/>
              <a:buChar char="•"/>
            </a:pPr>
            <a:r>
              <a:rPr lang="en-US" dirty="0" smtClean="0">
                <a:solidFill>
                  <a:schemeClr val="tx1"/>
                </a:solidFill>
              </a:rPr>
              <a:t>Battery-powered nodes (APs or STAs)</a:t>
            </a:r>
          </a:p>
          <a:p>
            <a:pPr lvl="1">
              <a:buFont typeface="Arial" panose="020B0604020202020204" pitchFamily="34" charset="0"/>
              <a:buChar char="•"/>
            </a:pPr>
            <a:r>
              <a:rPr lang="en-US" dirty="0" smtClean="0">
                <a:solidFill>
                  <a:schemeClr val="tx1"/>
                </a:solidFill>
              </a:rPr>
              <a:t>STAs: </a:t>
            </a:r>
          </a:p>
          <a:p>
            <a:pPr lvl="2">
              <a:buFont typeface="Arial" panose="020B0604020202020204" pitchFamily="34" charset="0"/>
              <a:buChar char="•"/>
            </a:pPr>
            <a:r>
              <a:rPr lang="en-US" dirty="0" smtClean="0">
                <a:solidFill>
                  <a:schemeClr val="tx1"/>
                </a:solidFill>
              </a:rPr>
              <a:t>Reduction of arbitrations aborted due to low-RSSI OBSS devices</a:t>
            </a:r>
          </a:p>
          <a:p>
            <a:pPr lvl="3">
              <a:buFont typeface="Arial" panose="020B0604020202020204" pitchFamily="34" charset="0"/>
              <a:buChar char="•"/>
            </a:pPr>
            <a:r>
              <a:rPr lang="en-US" dirty="0" smtClean="0">
                <a:solidFill>
                  <a:schemeClr val="tx1"/>
                </a:solidFill>
              </a:rPr>
              <a:t>Could reduce attempts for RTS, NDP with PM=0/1, probing</a:t>
            </a:r>
          </a:p>
          <a:p>
            <a:pPr lvl="2">
              <a:buFont typeface="Arial" panose="020B0604020202020204" pitchFamily="34" charset="0"/>
              <a:buChar char="•"/>
            </a:pPr>
            <a:r>
              <a:rPr lang="en-US" dirty="0" smtClean="0">
                <a:solidFill>
                  <a:schemeClr val="tx1"/>
                </a:solidFill>
              </a:rPr>
              <a:t>Ability to clear TX buffers faster and get back to sleep sooner</a:t>
            </a:r>
          </a:p>
          <a:p>
            <a:pPr lvl="2">
              <a:buFont typeface="Arial" panose="020B0604020202020204" pitchFamily="34" charset="0"/>
              <a:buChar char="•"/>
            </a:pPr>
            <a:r>
              <a:rPr lang="en-US" dirty="0" smtClean="0">
                <a:solidFill>
                  <a:schemeClr val="tx1"/>
                </a:solidFill>
              </a:rPr>
              <a:t>Reduced CPU compute energy to run certain algorithms</a:t>
            </a:r>
            <a:endParaRPr lang="en-US" dirty="0">
              <a:solidFill>
                <a:schemeClr val="tx1"/>
              </a:solidFill>
            </a:endParaRPr>
          </a:p>
          <a:p>
            <a:pPr lvl="1">
              <a:buFont typeface="Arial" panose="020B0604020202020204" pitchFamily="34" charset="0"/>
              <a:buChar char="•"/>
            </a:pPr>
            <a:r>
              <a:rPr lang="en-US" dirty="0" smtClean="0">
                <a:solidFill>
                  <a:schemeClr val="tx1"/>
                </a:solidFill>
              </a:rPr>
              <a:t>APs: </a:t>
            </a:r>
          </a:p>
          <a:p>
            <a:pPr lvl="2">
              <a:buFont typeface="Arial" panose="020B0604020202020204" pitchFamily="34" charset="0"/>
              <a:buChar char="•"/>
            </a:pPr>
            <a:r>
              <a:rPr lang="en-US" dirty="0" smtClean="0">
                <a:solidFill>
                  <a:schemeClr val="tx1"/>
                </a:solidFill>
              </a:rPr>
              <a:t>Avoid responding to management frames from distant STAs</a:t>
            </a:r>
          </a:p>
          <a:p>
            <a:pPr lvl="1">
              <a:buFont typeface="Arial" panose="020B0604020202020204" pitchFamily="34" charset="0"/>
              <a:buChar char="•"/>
            </a:pPr>
            <a:r>
              <a:rPr lang="en-US" dirty="0" smtClean="0">
                <a:solidFill>
                  <a:schemeClr val="tx1"/>
                </a:solidFill>
              </a:rPr>
              <a:t>Some APs are already battery- or solar-powered today.  In the future, low-power/industrial/</a:t>
            </a:r>
            <a:r>
              <a:rPr lang="en-US" dirty="0" err="1" smtClean="0">
                <a:solidFill>
                  <a:schemeClr val="tx1"/>
                </a:solidFill>
              </a:rPr>
              <a:t>IoT</a:t>
            </a:r>
            <a:r>
              <a:rPr lang="en-US" dirty="0" smtClean="0">
                <a:solidFill>
                  <a:schemeClr val="tx1"/>
                </a:solidFill>
              </a:rPr>
              <a:t>/embedded scenarios could make AP energy consumption savings important.</a:t>
            </a:r>
          </a:p>
          <a:p>
            <a:pPr>
              <a:buFont typeface="Arial" panose="020B0604020202020204" pitchFamily="34" charset="0"/>
              <a:buChar char="•"/>
            </a:pPr>
            <a:r>
              <a:rPr lang="en-US" dirty="0" smtClean="0">
                <a:solidFill>
                  <a:schemeClr val="tx1"/>
                </a:solidFill>
              </a:rPr>
              <a:t>Powered nodes (APs or STAs)</a:t>
            </a:r>
          </a:p>
          <a:p>
            <a:pPr lvl="1">
              <a:buFont typeface="Arial" panose="020B0604020202020204" pitchFamily="34" charset="0"/>
              <a:buChar char="•"/>
            </a:pPr>
            <a:r>
              <a:rPr lang="en-US" dirty="0" smtClean="0">
                <a:solidFill>
                  <a:schemeClr val="tx1"/>
                </a:solidFill>
              </a:rPr>
              <a:t>Is there really anything significant enough here to mention?</a:t>
            </a:r>
          </a:p>
          <a:p>
            <a:pPr>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17</a:t>
            </a:fld>
            <a:endParaRPr lang="en-GB"/>
          </a:p>
        </p:txBody>
      </p:sp>
    </p:spTree>
    <p:extLst>
      <p:ext uri="{BB962C8B-B14F-4D97-AF65-F5344CB8AC3E}">
        <p14:creationId xmlns:p14="http://schemas.microsoft.com/office/powerpoint/2010/main" val="94337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RXS Tuning – Caveats &amp; Limitations</a:t>
            </a:r>
            <a:endParaRPr lang="en-US" dirty="0"/>
          </a:p>
        </p:txBody>
      </p:sp>
      <p:sp>
        <p:nvSpPr>
          <p:cNvPr id="3" name="Content Placeholder 2"/>
          <p:cNvSpPr>
            <a:spLocks noGrp="1"/>
          </p:cNvSpPr>
          <p:nvPr>
            <p:ph idx="1"/>
          </p:nvPr>
        </p:nvSpPr>
        <p:spPr>
          <a:xfrm>
            <a:off x="685800" y="1521230"/>
            <a:ext cx="8009021" cy="4573184"/>
          </a:xfrm>
        </p:spPr>
        <p:txBody>
          <a:bodyPr/>
          <a:lstStyle/>
          <a:p>
            <a:pPr>
              <a:buFont typeface="Arial" panose="020B0604020202020204" pitchFamily="34" charset="0"/>
              <a:buChar char="•"/>
            </a:pPr>
            <a:r>
              <a:rPr lang="en-US" sz="2000" dirty="0" smtClean="0"/>
              <a:t>Very small payoff region for SR (30-40% of SR-BSS midpoint).</a:t>
            </a:r>
          </a:p>
          <a:p>
            <a:pPr lvl="1">
              <a:buFont typeface="Arial" panose="020B0604020202020204" pitchFamily="34" charset="0"/>
              <a:buChar char="•"/>
            </a:pPr>
            <a:r>
              <a:rPr lang="en-US" sz="1600" dirty="0" smtClean="0">
                <a:solidFill>
                  <a:srgbClr val="FF0000"/>
                </a:solidFill>
              </a:rPr>
              <a:t>Dumb payoff decisions…</a:t>
            </a:r>
          </a:p>
          <a:p>
            <a:pPr>
              <a:buFont typeface="Arial" panose="020B0604020202020204" pitchFamily="34" charset="0"/>
              <a:buChar char="•"/>
            </a:pPr>
            <a:r>
              <a:rPr lang="en-US" sz="2000" dirty="0" smtClean="0"/>
              <a:t>Requirement for guard zone (2-5 cell diameters) between same-channel SR-BSS.  No value at short SR-ICD values without walls/floors/crowd.  Better to defer.</a:t>
            </a:r>
          </a:p>
          <a:p>
            <a:pPr lvl="1">
              <a:buFont typeface="Arial" panose="020B0604020202020204" pitchFamily="34" charset="0"/>
              <a:buChar char="•"/>
            </a:pPr>
            <a:r>
              <a:rPr lang="en-US" sz="1800" dirty="0" smtClean="0"/>
              <a:t>Possible incompatibility with bonded channels for same reason.</a:t>
            </a:r>
          </a:p>
          <a:p>
            <a:pPr>
              <a:buFont typeface="Arial" panose="020B0604020202020204" pitchFamily="34" charset="0"/>
              <a:buChar char="•"/>
            </a:pPr>
            <a:r>
              <a:rPr lang="en-US" sz="2000" dirty="0" smtClean="0"/>
              <a:t>No </a:t>
            </a:r>
            <a:r>
              <a:rPr lang="en-US" sz="2000" dirty="0"/>
              <a:t>ability to separate TX and RX </a:t>
            </a:r>
            <a:r>
              <a:rPr lang="en-US" sz="2000" dirty="0" smtClean="0"/>
              <a:t>logic – Effect is completely bidirectional with a “hard edge”.</a:t>
            </a:r>
          </a:p>
          <a:p>
            <a:pPr>
              <a:buFont typeface="Arial" panose="020B0604020202020204" pitchFamily="34" charset="0"/>
              <a:buChar char="•"/>
            </a:pPr>
            <a:r>
              <a:rPr lang="en-US" sz="2000" dirty="0" smtClean="0"/>
              <a:t>Maximum usable RXS limit must be well below typical client roaming thresholds  (-70 dBm - 6 dB margin) unless clients agree to modify their roaming algorithms in SR-ESS.  How to negotiate?</a:t>
            </a:r>
          </a:p>
          <a:p>
            <a:pPr>
              <a:buFont typeface="Arial" panose="020B0604020202020204" pitchFamily="34" charset="0"/>
              <a:buChar char="•"/>
            </a:pPr>
            <a:r>
              <a:rPr lang="en-US" sz="2000" dirty="0" smtClean="0"/>
              <a:t>Roaming algorithm redesign to handle rapid </a:t>
            </a:r>
            <a:r>
              <a:rPr lang="en-US" sz="2000" dirty="0" err="1" smtClean="0"/>
              <a:t>rolloff</a:t>
            </a:r>
            <a:r>
              <a:rPr lang="en-US" sz="2000" dirty="0" smtClean="0"/>
              <a:t>, PER superseding RSSI, and improved AP coordination.</a:t>
            </a:r>
          </a:p>
          <a:p>
            <a:pPr>
              <a:buFont typeface="Arial" panose="020B0604020202020204" pitchFamily="34" charset="0"/>
              <a:buChar char="•"/>
            </a:pPr>
            <a:r>
              <a:rPr lang="en-US" sz="2000" dirty="0" smtClean="0"/>
              <a:t>Legacy STA fairness issues</a:t>
            </a:r>
          </a:p>
          <a:p>
            <a:pPr>
              <a:buFont typeface="Arial" panose="020B0604020202020204" pitchFamily="34" charset="0"/>
              <a:buChar char="•"/>
            </a:pPr>
            <a:r>
              <a:rPr lang="en-US" sz="2000" dirty="0" smtClean="0"/>
              <a:t>How exactly to choose the correct RXS level / margin?</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endParaRPr lang="en-US" sz="20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18</a:t>
            </a:fld>
            <a:endParaRPr lang="en-GB"/>
          </a:p>
        </p:txBody>
      </p:sp>
    </p:spTree>
    <p:extLst>
      <p:ext uri="{BB962C8B-B14F-4D97-AF65-F5344CB8AC3E}">
        <p14:creationId xmlns:p14="http://schemas.microsoft.com/office/powerpoint/2010/main" val="19076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BSS Coloring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4117474916"/>
              </p:ext>
            </p:extLst>
          </p:nvPr>
        </p:nvGraphicFramePr>
        <p:xfrm>
          <a:off x="424898" y="1390772"/>
          <a:ext cx="8511283" cy="537957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Intelligent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a:t>
                      </a:r>
                      <a:r>
                        <a:rPr lang="en-US" sz="1400" baseline="0" dirty="0" smtClean="0">
                          <a:solidFill>
                            <a:schemeClr val="tx1"/>
                          </a:solidFill>
                        </a:rPr>
                        <a:t>[1]</a:t>
                      </a:r>
                      <a:endParaRPr lang="en-US" sz="1400" baseline="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7406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53715"/>
          </a:xfrm>
        </p:spPr>
        <p:txBody>
          <a:bodyPr/>
          <a:lstStyle/>
          <a:p>
            <a:r>
              <a:rPr lang="en-US" dirty="0" smtClean="0"/>
              <a:t>Abstract</a:t>
            </a:r>
            <a:endParaRPr lang="en-US" dirty="0">
              <a:solidFill>
                <a:schemeClr val="tx1"/>
              </a:solidFill>
            </a:endParaRPr>
          </a:p>
        </p:txBody>
      </p:sp>
      <p:sp>
        <p:nvSpPr>
          <p:cNvPr id="3" name="Content Placeholder 2"/>
          <p:cNvSpPr>
            <a:spLocks noGrp="1"/>
          </p:cNvSpPr>
          <p:nvPr>
            <p:ph idx="1"/>
          </p:nvPr>
        </p:nvSpPr>
        <p:spPr>
          <a:xfrm>
            <a:off x="685800" y="1446415"/>
            <a:ext cx="8229600" cy="4647999"/>
          </a:xfrm>
        </p:spPr>
        <p:txBody>
          <a:bodyPr/>
          <a:lstStyle/>
          <a:p>
            <a:pPr marL="400050">
              <a:buFont typeface="Arial" panose="020B0604020202020204" pitchFamily="34" charset="0"/>
              <a:buChar char="•"/>
            </a:pPr>
            <a:r>
              <a:rPr lang="en-US" sz="2000" dirty="0">
                <a:solidFill>
                  <a:schemeClr val="tx1"/>
                </a:solidFill>
              </a:rPr>
              <a:t>Significant time in </a:t>
            </a:r>
            <a:r>
              <a:rPr lang="en-US" sz="2000" dirty="0" err="1">
                <a:solidFill>
                  <a:schemeClr val="tx1"/>
                </a:solidFill>
              </a:rPr>
              <a:t>TGax</a:t>
            </a:r>
            <a:r>
              <a:rPr lang="en-US" sz="2000" dirty="0">
                <a:solidFill>
                  <a:schemeClr val="tx1"/>
                </a:solidFill>
              </a:rPr>
              <a:t> and </a:t>
            </a:r>
            <a:r>
              <a:rPr lang="en-US" sz="2000" dirty="0" err="1">
                <a:solidFill>
                  <a:schemeClr val="tx1"/>
                </a:solidFill>
              </a:rPr>
              <a:t>SGhew</a:t>
            </a:r>
            <a:r>
              <a:rPr lang="en-US" sz="2000" dirty="0">
                <a:solidFill>
                  <a:schemeClr val="tx1"/>
                </a:solidFill>
              </a:rPr>
              <a:t> has been devoted to </a:t>
            </a:r>
            <a:r>
              <a:rPr lang="en-US" sz="2000" dirty="0" smtClean="0">
                <a:solidFill>
                  <a:schemeClr val="tx1"/>
                </a:solidFill>
              </a:rPr>
              <a:t>three SR </a:t>
            </a:r>
            <a:r>
              <a:rPr lang="en-US" sz="2000" dirty="0">
                <a:solidFill>
                  <a:schemeClr val="tx1"/>
                </a:solidFill>
              </a:rPr>
              <a:t>techniques (CCAT / RX sensitivity adjustment, BSS coloring &amp; TPC</a:t>
            </a:r>
            <a:r>
              <a:rPr lang="en-US" sz="2000" dirty="0" smtClean="0">
                <a:solidFill>
                  <a:schemeClr val="tx1"/>
                </a:solidFill>
              </a:rPr>
              <a:t>) but we are having trouble converging on any decision. </a:t>
            </a:r>
            <a:endParaRPr lang="en-US" sz="2000" dirty="0" smtClean="0">
              <a:solidFill>
                <a:schemeClr val="tx1"/>
              </a:solidFill>
            </a:endParaRPr>
          </a:p>
          <a:p>
            <a:pPr marL="400050">
              <a:buFont typeface="Arial" panose="020B0604020202020204" pitchFamily="34" charset="0"/>
              <a:buChar char="•"/>
            </a:pPr>
            <a:r>
              <a:rPr lang="en-US" sz="2000" dirty="0" smtClean="0">
                <a:solidFill>
                  <a:schemeClr val="tx1"/>
                </a:solidFill>
              </a:rPr>
              <a:t>Our </a:t>
            </a:r>
            <a:r>
              <a:rPr lang="en-US" sz="2000" dirty="0" smtClean="0">
                <a:solidFill>
                  <a:schemeClr val="tx1"/>
                </a:solidFill>
              </a:rPr>
              <a:t>indecisiveness may be due in part to a lack of a common view of how to leverage these features, their benefits and their limitations.</a:t>
            </a:r>
          </a:p>
          <a:p>
            <a:pPr>
              <a:buFont typeface="Arial" panose="020B0604020202020204" pitchFamily="34" charset="0"/>
              <a:buChar char="•"/>
            </a:pPr>
            <a:r>
              <a:rPr lang="en-US" sz="2000" dirty="0" smtClean="0">
                <a:solidFill>
                  <a:schemeClr val="tx1"/>
                </a:solidFill>
              </a:rPr>
              <a:t>To help break the logjam, we propose a conceptual model of cell structure with “payoff regions” to better apply a cost/benefit analysis.</a:t>
            </a:r>
          </a:p>
          <a:p>
            <a:pPr>
              <a:buFont typeface="Arial" panose="020B0604020202020204" pitchFamily="34" charset="0"/>
              <a:buChar char="•"/>
            </a:pPr>
            <a:r>
              <a:rPr lang="en-US" sz="2000" dirty="0" smtClean="0">
                <a:solidFill>
                  <a:schemeClr val="tx1"/>
                </a:solidFill>
              </a:rPr>
              <a:t>We summarize the specific goals, strengths and weaknesses of each SR technique, and offer a cost/benefit analysis at a system level, for the purpose of flushing out disagreements and driving consensus.</a:t>
            </a:r>
          </a:p>
          <a:p>
            <a:pPr>
              <a:buFont typeface="Arial" panose="020B0604020202020204" pitchFamily="34" charset="0"/>
              <a:buChar char="•"/>
            </a:pPr>
            <a:r>
              <a:rPr lang="en-US" sz="2000" dirty="0">
                <a:solidFill>
                  <a:schemeClr val="tx1"/>
                </a:solidFill>
              </a:rPr>
              <a:t>This contribution proposes specific applications of specific SR techniques based on the structural analysis in </a:t>
            </a:r>
            <a:r>
              <a:rPr lang="en-US" sz="2000" dirty="0" smtClean="0">
                <a:solidFill>
                  <a:schemeClr val="tx1"/>
                </a:solidFill>
              </a:rPr>
              <a:t>[1] </a:t>
            </a:r>
            <a:r>
              <a:rPr lang="en-US" sz="2000" dirty="0">
                <a:solidFill>
                  <a:schemeClr val="tx1"/>
                </a:solidFill>
              </a:rPr>
              <a:t>and attempt to put them into a holistic, cohesive, complementary framework.</a:t>
            </a:r>
          </a:p>
          <a:p>
            <a:pPr>
              <a:buFont typeface="Arial" panose="020B0604020202020204" pitchFamily="34" charset="0"/>
              <a:buChar char="•"/>
            </a:pPr>
            <a:r>
              <a:rPr lang="en-US" sz="2000" dirty="0" smtClean="0">
                <a:solidFill>
                  <a:schemeClr val="tx1"/>
                </a:solidFill>
              </a:rPr>
              <a:t>We offer a critical assessment of problems with the DSC proposal, and ideas for mitigating.</a:t>
            </a:r>
          </a:p>
          <a:p>
            <a:pPr>
              <a:buFont typeface="Arial" panose="020B0604020202020204" pitchFamily="34" charset="0"/>
              <a:buChar char="•"/>
            </a:pPr>
            <a:endParaRPr lang="en-US" sz="20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3106732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Minimum Size Requirement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Color field must scale to size of modern ESS.</a:t>
            </a:r>
          </a:p>
          <a:p>
            <a:pPr lvl="1">
              <a:buFont typeface="Arial" panose="020B0604020202020204" pitchFamily="34" charset="0"/>
              <a:buChar char="•"/>
            </a:pPr>
            <a:r>
              <a:rPr lang="en-US" sz="1800" dirty="0" smtClean="0"/>
              <a:t>Technique is especially needed in very high density use cases in open areas, like airports and stadiums.</a:t>
            </a:r>
          </a:p>
          <a:p>
            <a:pPr lvl="1">
              <a:buFont typeface="Arial" panose="020B0604020202020204" pitchFamily="34" charset="0"/>
              <a:buChar char="•"/>
            </a:pPr>
            <a:r>
              <a:rPr lang="en-US" sz="1800" dirty="0" smtClean="0"/>
              <a:t>Large stadiums (80K – 100K seats) commonly have 1,200 – 2,000 total APs with 2-4 virtual APs each.</a:t>
            </a:r>
          </a:p>
          <a:p>
            <a:pPr lvl="1">
              <a:buFont typeface="Arial" panose="020B0604020202020204" pitchFamily="34" charset="0"/>
              <a:buChar char="•"/>
            </a:pPr>
            <a:r>
              <a:rPr lang="en-US" sz="1800" u="sng" dirty="0" smtClean="0">
                <a:solidFill>
                  <a:srgbClr val="FF0000"/>
                </a:solidFill>
              </a:rPr>
              <a:t>For 2.4-GHz, this means 400-700 APs per channel and 800 – 2,800 BSSIDs per channel.</a:t>
            </a:r>
          </a:p>
          <a:p>
            <a:pPr lvl="1">
              <a:buFont typeface="Arial" panose="020B0604020202020204" pitchFamily="34" charset="0"/>
              <a:buChar char="•"/>
            </a:pPr>
            <a:r>
              <a:rPr lang="en-US" sz="1800" dirty="0" smtClean="0"/>
              <a:t>Things are better in 5-GHz, but this still means 60 – 100 APs per channel with 120 – 400 BSSIDs each.</a:t>
            </a:r>
          </a:p>
          <a:p>
            <a:pPr>
              <a:buFont typeface="Arial" panose="020B0604020202020204" pitchFamily="34" charset="0"/>
              <a:buChar char="•"/>
            </a:pPr>
            <a:r>
              <a:rPr lang="en-US" sz="2000" dirty="0" smtClean="0"/>
              <a:t>Assume that color field is unique per channel (but same ESS can re-use entire color space on each channel).</a:t>
            </a:r>
          </a:p>
          <a:p>
            <a:pPr>
              <a:buFont typeface="Arial" panose="020B0604020202020204" pitchFamily="34" charset="0"/>
              <a:buChar char="•"/>
            </a:pPr>
            <a:r>
              <a:rPr lang="en-US" sz="2000" dirty="0" smtClean="0"/>
              <a:t>Assume that all BSS must have unique color, whether they can hear one another or not.</a:t>
            </a:r>
          </a:p>
          <a:p>
            <a:pPr>
              <a:buFont typeface="Arial" panose="020B0604020202020204" pitchFamily="34" charset="0"/>
              <a:buChar char="•"/>
            </a:pPr>
            <a:r>
              <a:rPr lang="en-US" sz="2000" dirty="0" smtClean="0"/>
              <a:t>For multiple-operator overlays (e.g. Thailand malls) how to avoid color collision?  Or 1000s of residential networks embedded inside outdoor cable/hotspot network.   </a:t>
            </a:r>
            <a:r>
              <a:rPr lang="en-US" sz="2000" dirty="0" smtClean="0">
                <a:solidFill>
                  <a:srgbClr val="FF0000"/>
                </a:solidFill>
              </a:rPr>
              <a:t>PLMN ID plus color?   </a:t>
            </a:r>
            <a:r>
              <a:rPr lang="en-US" sz="2000" dirty="0" smtClean="0">
                <a:solidFill>
                  <a:srgbClr val="FF0000"/>
                </a:solidFill>
              </a:rPr>
              <a:t>PAID? [7]</a:t>
            </a:r>
            <a:endParaRPr lang="en-US" sz="2000" dirty="0" smtClean="0"/>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20</a:t>
            </a:fld>
            <a:endParaRPr lang="en-GB" dirty="0"/>
          </a:p>
        </p:txBody>
      </p:sp>
    </p:spTree>
    <p:extLst>
      <p:ext uri="{BB962C8B-B14F-4D97-AF65-F5344CB8AC3E}">
        <p14:creationId xmlns:p14="http://schemas.microsoft.com/office/powerpoint/2010/main" val="435317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Real World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4941671"/>
              </p:ext>
            </p:extLst>
          </p:nvPr>
        </p:nvGraphicFramePr>
        <p:xfrm>
          <a:off x="409075" y="1474788"/>
          <a:ext cx="8614610" cy="2966720"/>
        </p:xfrm>
        <a:graphic>
          <a:graphicData uri="http://schemas.openxmlformats.org/drawingml/2006/table">
            <a:tbl>
              <a:tblPr firstRow="1" bandRow="1">
                <a:tableStyleId>{5C22544A-7EE6-4342-B048-85BDC9FD1C3A}</a:tableStyleId>
              </a:tblPr>
              <a:tblGrid>
                <a:gridCol w="2394283"/>
                <a:gridCol w="2105526"/>
                <a:gridCol w="1311442"/>
                <a:gridCol w="1275348"/>
                <a:gridCol w="1528011"/>
              </a:tblGrid>
              <a:tr h="370840">
                <a:tc>
                  <a:txBody>
                    <a:bodyPr/>
                    <a:lstStyle/>
                    <a:p>
                      <a:r>
                        <a:rPr lang="en-US" dirty="0" smtClean="0"/>
                        <a:t>Venue</a:t>
                      </a:r>
                      <a:endParaRPr lang="en-US" dirty="0"/>
                    </a:p>
                  </a:txBody>
                  <a:tcPr/>
                </a:tc>
                <a:tc>
                  <a:txBody>
                    <a:bodyPr/>
                    <a:lstStyle/>
                    <a:p>
                      <a:r>
                        <a:rPr lang="en-US" dirty="0" smtClean="0"/>
                        <a:t>City</a:t>
                      </a:r>
                      <a:endParaRPr lang="en-US" dirty="0"/>
                    </a:p>
                  </a:txBody>
                  <a:tcPr/>
                </a:tc>
                <a:tc>
                  <a:txBody>
                    <a:bodyPr/>
                    <a:lstStyle/>
                    <a:p>
                      <a:r>
                        <a:rPr lang="en-US" dirty="0" smtClean="0"/>
                        <a:t>Seats</a:t>
                      </a:r>
                      <a:endParaRPr lang="en-US" dirty="0"/>
                    </a:p>
                  </a:txBody>
                  <a:tcPr/>
                </a:tc>
                <a:tc>
                  <a:txBody>
                    <a:bodyPr/>
                    <a:lstStyle/>
                    <a:p>
                      <a:r>
                        <a:rPr lang="en-US" dirty="0" smtClean="0"/>
                        <a:t>APs</a:t>
                      </a:r>
                      <a:endParaRPr lang="en-US" dirty="0"/>
                    </a:p>
                  </a:txBody>
                  <a:tcPr/>
                </a:tc>
                <a:tc>
                  <a:txBody>
                    <a:bodyPr/>
                    <a:lstStyle/>
                    <a:p>
                      <a:r>
                        <a:rPr lang="en-US" dirty="0" smtClean="0"/>
                        <a:t>Reference</a:t>
                      </a:r>
                      <a:endParaRPr lang="en-US" dirty="0"/>
                    </a:p>
                  </a:txBody>
                  <a:tcPr/>
                </a:tc>
              </a:tr>
              <a:tr h="370840">
                <a:tc>
                  <a:txBody>
                    <a:bodyPr/>
                    <a:lstStyle/>
                    <a:p>
                      <a:r>
                        <a:rPr lang="en-US" baseline="0" dirty="0" smtClean="0"/>
                        <a:t>Dodger Stadium</a:t>
                      </a:r>
                      <a:endParaRPr lang="en-US" dirty="0"/>
                    </a:p>
                  </a:txBody>
                  <a:tcPr/>
                </a:tc>
                <a:tc>
                  <a:txBody>
                    <a:bodyPr/>
                    <a:lstStyle/>
                    <a:p>
                      <a:r>
                        <a:rPr lang="en-US" dirty="0" smtClean="0"/>
                        <a:t>Los Angeles, CA</a:t>
                      </a:r>
                      <a:endParaRPr lang="en-US" dirty="0"/>
                    </a:p>
                  </a:txBody>
                  <a:tcPr/>
                </a:tc>
                <a:tc>
                  <a:txBody>
                    <a:bodyPr/>
                    <a:lstStyle/>
                    <a:p>
                      <a:r>
                        <a:rPr lang="en-US" dirty="0" smtClean="0"/>
                        <a:t>56,000</a:t>
                      </a:r>
                      <a:endParaRPr lang="en-US" dirty="0"/>
                    </a:p>
                  </a:txBody>
                  <a:tcPr/>
                </a:tc>
                <a:tc>
                  <a:txBody>
                    <a:bodyPr/>
                    <a:lstStyle/>
                    <a:p>
                      <a:r>
                        <a:rPr lang="en-US" dirty="0" smtClean="0"/>
                        <a:t>&gt; 1,000</a:t>
                      </a:r>
                      <a:endParaRPr lang="en-US" dirty="0"/>
                    </a:p>
                  </a:txBody>
                  <a:tcPr/>
                </a:tc>
                <a:tc>
                  <a:txBody>
                    <a:bodyPr/>
                    <a:lstStyle/>
                    <a:p>
                      <a:r>
                        <a:rPr lang="en-US" dirty="0" smtClean="0"/>
                        <a:t>[11]</a:t>
                      </a:r>
                      <a:endParaRPr lang="en-US" dirty="0"/>
                    </a:p>
                  </a:txBody>
                  <a:tcPr/>
                </a:tc>
              </a:tr>
              <a:tr h="370840">
                <a:tc>
                  <a:txBody>
                    <a:bodyPr/>
                    <a:lstStyle/>
                    <a:p>
                      <a:r>
                        <a:rPr lang="en-US" dirty="0" err="1" smtClean="0"/>
                        <a:t>Lambeau</a:t>
                      </a:r>
                      <a:r>
                        <a:rPr lang="en-US" baseline="0" dirty="0" smtClean="0"/>
                        <a:t> Field</a:t>
                      </a:r>
                      <a:endParaRPr lang="en-US" dirty="0"/>
                    </a:p>
                  </a:txBody>
                  <a:tcPr/>
                </a:tc>
                <a:tc>
                  <a:txBody>
                    <a:bodyPr/>
                    <a:lstStyle/>
                    <a:p>
                      <a:r>
                        <a:rPr lang="en-US" dirty="0" smtClean="0"/>
                        <a:t>Green Bay, WI</a:t>
                      </a:r>
                      <a:endParaRPr lang="en-US" dirty="0"/>
                    </a:p>
                  </a:txBody>
                  <a:tcPr/>
                </a:tc>
                <a:tc>
                  <a:txBody>
                    <a:bodyPr/>
                    <a:lstStyle/>
                    <a:p>
                      <a:r>
                        <a:rPr lang="en-US" dirty="0" smtClean="0"/>
                        <a:t>80,735</a:t>
                      </a:r>
                      <a:endParaRPr lang="en-US" dirty="0"/>
                    </a:p>
                  </a:txBody>
                  <a:tcPr/>
                </a:tc>
                <a:tc>
                  <a:txBody>
                    <a:bodyPr/>
                    <a:lstStyle/>
                    <a:p>
                      <a:r>
                        <a:rPr lang="en-US" dirty="0" smtClean="0"/>
                        <a:t>&gt; 1,000</a:t>
                      </a:r>
                      <a:endParaRPr lang="en-US" dirty="0"/>
                    </a:p>
                  </a:txBody>
                  <a:tcPr/>
                </a:tc>
                <a:tc>
                  <a:txBody>
                    <a:bodyPr/>
                    <a:lstStyle/>
                    <a:p>
                      <a:r>
                        <a:rPr lang="en-US" dirty="0" smtClean="0"/>
                        <a:t>[12]</a:t>
                      </a:r>
                      <a:endParaRPr lang="en-US" dirty="0"/>
                    </a:p>
                  </a:txBody>
                  <a:tcPr/>
                </a:tc>
              </a:tr>
              <a:tr h="370840">
                <a:tc>
                  <a:txBody>
                    <a:bodyPr/>
                    <a:lstStyle/>
                    <a:p>
                      <a:r>
                        <a:rPr lang="en-US" dirty="0" smtClean="0"/>
                        <a:t>M&amp;T Bank</a:t>
                      </a:r>
                      <a:r>
                        <a:rPr lang="en-US" baseline="0" dirty="0" smtClean="0"/>
                        <a:t> Stadium</a:t>
                      </a:r>
                      <a:endParaRPr lang="en-US" dirty="0"/>
                    </a:p>
                  </a:txBody>
                  <a:tcPr/>
                </a:tc>
                <a:tc>
                  <a:txBody>
                    <a:bodyPr/>
                    <a:lstStyle/>
                    <a:p>
                      <a:r>
                        <a:rPr lang="en-US" dirty="0" smtClean="0"/>
                        <a:t>Baltimore,</a:t>
                      </a:r>
                      <a:r>
                        <a:rPr lang="en-US" baseline="0" dirty="0" smtClean="0"/>
                        <a:t> MD</a:t>
                      </a:r>
                      <a:endParaRPr lang="en-US" dirty="0"/>
                    </a:p>
                  </a:txBody>
                  <a:tcPr/>
                </a:tc>
                <a:tc>
                  <a:txBody>
                    <a:bodyPr/>
                    <a:lstStyle/>
                    <a:p>
                      <a:r>
                        <a:rPr lang="en-US" dirty="0" smtClean="0"/>
                        <a:t>71,000</a:t>
                      </a:r>
                      <a:endParaRPr lang="en-US" dirty="0"/>
                    </a:p>
                  </a:txBody>
                  <a:tcPr/>
                </a:tc>
                <a:tc>
                  <a:txBody>
                    <a:bodyPr/>
                    <a:lstStyle/>
                    <a:p>
                      <a:r>
                        <a:rPr lang="en-US" dirty="0" smtClean="0"/>
                        <a:t>~ 800</a:t>
                      </a:r>
                      <a:endParaRPr lang="en-US" dirty="0"/>
                    </a:p>
                  </a:txBody>
                  <a:tcPr/>
                </a:tc>
                <a:tc>
                  <a:txBody>
                    <a:bodyPr/>
                    <a:lstStyle/>
                    <a:p>
                      <a:r>
                        <a:rPr lang="en-US" dirty="0" smtClean="0"/>
                        <a:t>[13]</a:t>
                      </a:r>
                      <a:endParaRPr lang="en-US" dirty="0"/>
                    </a:p>
                  </a:txBody>
                  <a:tcPr/>
                </a:tc>
              </a:tr>
              <a:tr h="370840">
                <a:tc>
                  <a:txBody>
                    <a:bodyPr/>
                    <a:lstStyle/>
                    <a:p>
                      <a:r>
                        <a:rPr lang="en-US" dirty="0" smtClean="0"/>
                        <a:t>Levi’s Stadium</a:t>
                      </a:r>
                      <a:endParaRPr lang="en-US" dirty="0"/>
                    </a:p>
                  </a:txBody>
                  <a:tcPr/>
                </a:tc>
                <a:tc>
                  <a:txBody>
                    <a:bodyPr/>
                    <a:lstStyle/>
                    <a:p>
                      <a:r>
                        <a:rPr lang="en-US" dirty="0" smtClean="0"/>
                        <a:t>San</a:t>
                      </a:r>
                      <a:r>
                        <a:rPr lang="en-US" baseline="0" dirty="0" smtClean="0"/>
                        <a:t> Jose, CA</a:t>
                      </a:r>
                      <a:endParaRPr lang="en-US" dirty="0"/>
                    </a:p>
                  </a:txBody>
                  <a:tcPr/>
                </a:tc>
                <a:tc>
                  <a:txBody>
                    <a:bodyPr/>
                    <a:lstStyle/>
                    <a:p>
                      <a:r>
                        <a:rPr lang="en-US" dirty="0" smtClean="0"/>
                        <a:t>70,000</a:t>
                      </a:r>
                      <a:endParaRPr lang="en-US" dirty="0"/>
                    </a:p>
                  </a:txBody>
                  <a:tcPr/>
                </a:tc>
                <a:tc>
                  <a:txBody>
                    <a:bodyPr/>
                    <a:lstStyle/>
                    <a:p>
                      <a:r>
                        <a:rPr lang="en-US" dirty="0" smtClean="0"/>
                        <a:t>&gt;</a:t>
                      </a:r>
                      <a:r>
                        <a:rPr lang="en-US" baseline="0" dirty="0" smtClean="0"/>
                        <a:t> 1,200</a:t>
                      </a:r>
                      <a:endParaRPr lang="en-US" dirty="0"/>
                    </a:p>
                  </a:txBody>
                  <a:tcPr/>
                </a:tc>
                <a:tc>
                  <a:txBody>
                    <a:bodyPr/>
                    <a:lstStyle/>
                    <a:p>
                      <a:r>
                        <a:rPr lang="en-US" dirty="0" smtClean="0"/>
                        <a:t>[16]</a:t>
                      </a:r>
                      <a:endParaRPr lang="en-US" dirty="0"/>
                    </a:p>
                  </a:txBody>
                  <a:tcPr/>
                </a:tc>
              </a:tr>
              <a:tr h="370840">
                <a:tc>
                  <a:txBody>
                    <a:bodyPr/>
                    <a:lstStyle/>
                    <a:p>
                      <a:r>
                        <a:rPr lang="en-US" dirty="0" smtClean="0"/>
                        <a:t>AT&amp;T Stadium</a:t>
                      </a:r>
                      <a:endParaRPr lang="en-US" dirty="0"/>
                    </a:p>
                  </a:txBody>
                  <a:tcPr/>
                </a:tc>
                <a:tc>
                  <a:txBody>
                    <a:bodyPr/>
                    <a:lstStyle/>
                    <a:p>
                      <a:r>
                        <a:rPr lang="en-US" dirty="0" smtClean="0"/>
                        <a:t>Dallas, TX</a:t>
                      </a:r>
                      <a:endParaRPr lang="en-US" dirty="0"/>
                    </a:p>
                  </a:txBody>
                  <a:tcPr/>
                </a:tc>
                <a:tc>
                  <a:txBody>
                    <a:bodyPr/>
                    <a:lstStyle/>
                    <a:p>
                      <a:r>
                        <a:rPr lang="en-US" dirty="0" smtClean="0"/>
                        <a:t>80,000</a:t>
                      </a:r>
                      <a:endParaRPr lang="en-US" dirty="0"/>
                    </a:p>
                  </a:txBody>
                  <a:tcPr/>
                </a:tc>
                <a:tc>
                  <a:txBody>
                    <a:bodyPr/>
                    <a:lstStyle/>
                    <a:p>
                      <a:r>
                        <a:rPr lang="en-US" dirty="0" smtClean="0"/>
                        <a:t>&gt; 1,600</a:t>
                      </a:r>
                      <a:endParaRPr lang="en-US" dirty="0"/>
                    </a:p>
                  </a:txBody>
                  <a:tcPr/>
                </a:tc>
                <a:tc>
                  <a:txBody>
                    <a:bodyPr/>
                    <a:lstStyle/>
                    <a:p>
                      <a:r>
                        <a:rPr lang="en-US" dirty="0" smtClean="0"/>
                        <a:t>[16]</a:t>
                      </a:r>
                      <a:endParaRPr lang="en-US" dirty="0"/>
                    </a:p>
                  </a:txBody>
                  <a:tcPr/>
                </a:tc>
              </a:tr>
              <a:tr h="370840">
                <a:tc>
                  <a:txBody>
                    <a:bodyPr/>
                    <a:lstStyle/>
                    <a:p>
                      <a:r>
                        <a:rPr lang="en-US" dirty="0" smtClean="0"/>
                        <a:t>AT&amp;T Park</a:t>
                      </a:r>
                      <a:endParaRPr lang="en-US" dirty="0"/>
                    </a:p>
                  </a:txBody>
                  <a:tcPr/>
                </a:tc>
                <a:tc>
                  <a:txBody>
                    <a:bodyPr/>
                    <a:lstStyle/>
                    <a:p>
                      <a:r>
                        <a:rPr lang="en-US" dirty="0" smtClean="0"/>
                        <a:t>San Francisco, CA</a:t>
                      </a:r>
                      <a:endParaRPr lang="en-US" dirty="0"/>
                    </a:p>
                  </a:txBody>
                  <a:tcPr/>
                </a:tc>
                <a:tc>
                  <a:txBody>
                    <a:bodyPr/>
                    <a:lstStyle/>
                    <a:p>
                      <a:r>
                        <a:rPr lang="en-US" dirty="0" smtClean="0"/>
                        <a:t>42,000</a:t>
                      </a:r>
                      <a:endParaRPr lang="en-US" dirty="0"/>
                    </a:p>
                  </a:txBody>
                  <a:tcPr/>
                </a:tc>
                <a:tc>
                  <a:txBody>
                    <a:bodyPr/>
                    <a:lstStyle/>
                    <a:p>
                      <a:r>
                        <a:rPr lang="en-US" dirty="0" smtClean="0"/>
                        <a:t>1,700</a:t>
                      </a:r>
                      <a:endParaRPr lang="en-US" dirty="0"/>
                    </a:p>
                  </a:txBody>
                  <a:tcPr/>
                </a:tc>
                <a:tc>
                  <a:txBody>
                    <a:bodyPr/>
                    <a:lstStyle/>
                    <a:p>
                      <a:r>
                        <a:rPr lang="en-US" dirty="0" smtClean="0"/>
                        <a:t>[14]</a:t>
                      </a:r>
                      <a:endParaRPr lang="en-US" dirty="0"/>
                    </a:p>
                  </a:txBody>
                  <a:tcPr/>
                </a:tc>
              </a:tr>
              <a:tr h="370840">
                <a:tc>
                  <a:txBody>
                    <a:bodyPr/>
                    <a:lstStyle/>
                    <a:p>
                      <a:r>
                        <a:rPr lang="en-US" dirty="0" smtClean="0"/>
                        <a:t>Kaufmann Stadium</a:t>
                      </a:r>
                      <a:endParaRPr lang="en-US" dirty="0"/>
                    </a:p>
                  </a:txBody>
                  <a:tcPr/>
                </a:tc>
                <a:tc>
                  <a:txBody>
                    <a:bodyPr/>
                    <a:lstStyle/>
                    <a:p>
                      <a:r>
                        <a:rPr lang="en-US" dirty="0" smtClean="0"/>
                        <a:t>Kansas</a:t>
                      </a:r>
                      <a:r>
                        <a:rPr lang="en-US" baseline="0" dirty="0" smtClean="0"/>
                        <a:t> City, KS</a:t>
                      </a:r>
                      <a:endParaRPr lang="en-US" dirty="0"/>
                    </a:p>
                  </a:txBody>
                  <a:tcPr/>
                </a:tc>
                <a:tc>
                  <a:txBody>
                    <a:bodyPr/>
                    <a:lstStyle/>
                    <a:p>
                      <a:r>
                        <a:rPr lang="en-US" dirty="0" smtClean="0"/>
                        <a:t>32,903</a:t>
                      </a:r>
                      <a:endParaRPr lang="en-US" dirty="0"/>
                    </a:p>
                  </a:txBody>
                  <a:tcPr/>
                </a:tc>
                <a:tc>
                  <a:txBody>
                    <a:bodyPr/>
                    <a:lstStyle/>
                    <a:p>
                      <a:r>
                        <a:rPr lang="en-US" dirty="0" smtClean="0"/>
                        <a:t>576</a:t>
                      </a:r>
                      <a:endParaRPr lang="en-US" dirty="0"/>
                    </a:p>
                  </a:txBody>
                  <a:tcPr/>
                </a:tc>
                <a:tc>
                  <a:txBody>
                    <a:bodyPr/>
                    <a:lstStyle/>
                    <a:p>
                      <a:r>
                        <a:rPr lang="en-US" dirty="0" smtClean="0"/>
                        <a:t>[15]</a:t>
                      </a:r>
                      <a:endParaRPr lang="en-US" dirty="0"/>
                    </a:p>
                  </a:txBody>
                  <a:tcPr/>
                </a:tc>
              </a:tr>
            </a:tbl>
          </a:graphicData>
        </a:graphic>
      </p:graphicFrame>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17114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a:t>Transmit Power Control – Summary</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22</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605530546"/>
              </p:ext>
            </p:extLst>
          </p:nvPr>
        </p:nvGraphicFramePr>
        <p:xfrm>
          <a:off x="424898" y="1631841"/>
          <a:ext cx="8511283" cy="392615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Reduce energy</a:t>
                      </a:r>
                      <a:r>
                        <a:rPr lang="en-US" sz="1400" baseline="0" dirty="0" smtClean="0">
                          <a:solidFill>
                            <a:schemeClr val="tx1"/>
                          </a:solidFill>
                        </a:rPr>
                        <a:t> used to TX frames by reducing EIRP</a:t>
                      </a: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endParaRPr lang="en-US" sz="1400" baseline="0" dirty="0" smtClean="0">
                        <a:solidFill>
                          <a:schemeClr val="tx1"/>
                        </a:solidFill>
                      </a:endParaRP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728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TPC Doesn’t Work</a:t>
            </a:r>
            <a:endParaRPr lang="en-US" dirty="0"/>
          </a:p>
        </p:txBody>
      </p:sp>
      <p:sp>
        <p:nvSpPr>
          <p:cNvPr id="3" name="Content Placeholder 2"/>
          <p:cNvSpPr>
            <a:spLocks noGrp="1"/>
          </p:cNvSpPr>
          <p:nvPr>
            <p:ph idx="1"/>
          </p:nvPr>
        </p:nvSpPr>
        <p:spPr>
          <a:xfrm>
            <a:off x="685800" y="1475382"/>
            <a:ext cx="8094133" cy="4619031"/>
          </a:xfrm>
        </p:spPr>
        <p:txBody>
          <a:bodyPr/>
          <a:lstStyle/>
          <a:p>
            <a:pPr marL="400050">
              <a:buFont typeface="Arial" panose="020B0604020202020204" pitchFamily="34" charset="0"/>
              <a:buChar char="•"/>
            </a:pPr>
            <a:r>
              <a:rPr lang="en-US" dirty="0" smtClean="0">
                <a:solidFill>
                  <a:schemeClr val="tx1"/>
                </a:solidFill>
              </a:rPr>
              <a:t>TPC by itself does not really help us</a:t>
            </a:r>
          </a:p>
          <a:p>
            <a:pPr marL="800100" lvl="2" indent="-342900">
              <a:spcBef>
                <a:spcPts val="600"/>
              </a:spcBef>
              <a:buFont typeface="Arial" panose="020B0604020202020204" pitchFamily="34" charset="0"/>
              <a:buChar char="•"/>
            </a:pPr>
            <a:r>
              <a:rPr lang="en-US" sz="2000" dirty="0">
                <a:solidFill>
                  <a:schemeClr val="tx1"/>
                </a:solidFill>
              </a:rPr>
              <a:t>Only works at very large </a:t>
            </a:r>
            <a:r>
              <a:rPr lang="en-US" sz="2000" dirty="0" smtClean="0">
                <a:solidFill>
                  <a:schemeClr val="tx1"/>
                </a:solidFill>
              </a:rPr>
              <a:t>SR-ICD scales </a:t>
            </a:r>
            <a:r>
              <a:rPr lang="en-US" sz="2000" dirty="0">
                <a:solidFill>
                  <a:schemeClr val="tx1"/>
                </a:solidFill>
              </a:rPr>
              <a:t>/ or NLOS high-shadowing</a:t>
            </a:r>
            <a:r>
              <a:rPr lang="en-US" sz="2000" dirty="0" smtClean="0">
                <a:solidFill>
                  <a:schemeClr val="tx1"/>
                </a:solidFill>
              </a:rPr>
              <a:t>.</a:t>
            </a:r>
          </a:p>
          <a:p>
            <a:pPr marL="1257300" lvl="3" indent="-342900">
              <a:spcBef>
                <a:spcPts val="600"/>
              </a:spcBef>
              <a:buFont typeface="Arial" panose="020B0604020202020204" pitchFamily="34" charset="0"/>
              <a:buChar char="•"/>
            </a:pPr>
            <a:r>
              <a:rPr lang="en-US" dirty="0" smtClean="0">
                <a:solidFill>
                  <a:schemeClr val="tx1"/>
                </a:solidFill>
              </a:rPr>
              <a:t>Must reduce OBSS &lt; PD detect level to help.  This is a long way (&lt; -90 dBm!)</a:t>
            </a:r>
            <a:endParaRPr lang="en-US" dirty="0">
              <a:solidFill>
                <a:schemeClr val="tx1"/>
              </a:solidFill>
            </a:endParaRPr>
          </a:p>
          <a:p>
            <a:pPr marL="800100" lvl="2" indent="-342900">
              <a:spcBef>
                <a:spcPts val="600"/>
              </a:spcBef>
              <a:buFont typeface="Arial" panose="020B0604020202020204" pitchFamily="34" charset="0"/>
              <a:buChar char="•"/>
            </a:pPr>
            <a:r>
              <a:rPr lang="en-US" sz="2000" dirty="0" smtClean="0">
                <a:solidFill>
                  <a:schemeClr val="tx1"/>
                </a:solidFill>
              </a:rPr>
              <a:t>Gain can be neutralized by any 3</a:t>
            </a:r>
            <a:r>
              <a:rPr lang="en-US" sz="2000" baseline="30000" dirty="0" smtClean="0">
                <a:solidFill>
                  <a:schemeClr val="tx1"/>
                </a:solidFill>
              </a:rPr>
              <a:t>rd</a:t>
            </a:r>
            <a:r>
              <a:rPr lang="en-US" sz="2000" dirty="0" smtClean="0">
                <a:solidFill>
                  <a:schemeClr val="tx1"/>
                </a:solidFill>
              </a:rPr>
              <a:t> party same-channel BSS overlay</a:t>
            </a:r>
          </a:p>
          <a:p>
            <a:pPr marL="800100" lvl="2" indent="-342900">
              <a:spcBef>
                <a:spcPts val="600"/>
              </a:spcBef>
              <a:buFont typeface="Arial" panose="020B0604020202020204" pitchFamily="34" charset="0"/>
              <a:buChar char="•"/>
            </a:pPr>
            <a:r>
              <a:rPr lang="en-US" sz="2000" dirty="0" smtClean="0">
                <a:solidFill>
                  <a:schemeClr val="tx1"/>
                </a:solidFill>
              </a:rPr>
              <a:t>TPC </a:t>
            </a:r>
            <a:r>
              <a:rPr lang="en-US" sz="2000" dirty="0">
                <a:solidFill>
                  <a:schemeClr val="tx1"/>
                </a:solidFill>
              </a:rPr>
              <a:t>requires variable power reduction (separate values for preamble &amp; payload)  ( </a:t>
            </a:r>
            <a:r>
              <a:rPr lang="en-US" sz="2000" dirty="0" err="1">
                <a:solidFill>
                  <a:schemeClr val="tx1"/>
                </a:solidFill>
              </a:rPr>
              <a:t>laurant</a:t>
            </a:r>
            <a:r>
              <a:rPr lang="en-US" sz="2000" dirty="0">
                <a:solidFill>
                  <a:schemeClr val="tx1"/>
                </a:solidFill>
              </a:rPr>
              <a:t>)</a:t>
            </a:r>
          </a:p>
          <a:p>
            <a:pPr marL="400050">
              <a:buFont typeface="Arial" panose="020B0604020202020204" pitchFamily="34" charset="0"/>
              <a:buChar char="•"/>
            </a:pPr>
            <a:endParaRPr lang="en-US" dirty="0" smtClean="0">
              <a:solidFill>
                <a:schemeClr val="tx1"/>
              </a:solidFill>
            </a:endParaRPr>
          </a:p>
          <a:p>
            <a:pPr marL="400050">
              <a:buFont typeface="Arial" panose="020B0604020202020204" pitchFamily="34" charset="0"/>
              <a:buChar char="•"/>
            </a:pPr>
            <a:r>
              <a:rPr lang="en-US" dirty="0" smtClean="0">
                <a:solidFill>
                  <a:schemeClr val="tx1"/>
                </a:solidFill>
              </a:rPr>
              <a:t>TPC in combination with Coloring or RXS does not help</a:t>
            </a:r>
            <a:endParaRPr lang="en-US" dirty="0">
              <a:solidFill>
                <a:schemeClr val="tx1"/>
              </a:solidFill>
            </a:endParaRPr>
          </a:p>
          <a:p>
            <a:pPr marL="800100" lvl="1">
              <a:buFont typeface="Arial" panose="020B0604020202020204" pitchFamily="34" charset="0"/>
              <a:buChar char="•"/>
            </a:pPr>
            <a:r>
              <a:rPr lang="en-US" dirty="0">
                <a:solidFill>
                  <a:schemeClr val="tx1"/>
                </a:solidFill>
              </a:rPr>
              <a:t>Fundamental contradiction – if all APs and STAs reduce EIRP by same amount then there is no advantage because SR-BSS structure is EIRP-invariant. </a:t>
            </a:r>
            <a:r>
              <a:rPr lang="en-US" u="sng" dirty="0">
                <a:solidFill>
                  <a:schemeClr val="tx1"/>
                </a:solidFill>
              </a:rPr>
              <a:t>But if nodes choose different power levels, then weak EIRP nodes are penalized</a:t>
            </a:r>
            <a:r>
              <a:rPr lang="en-US" dirty="0">
                <a:solidFill>
                  <a:schemeClr val="tx1"/>
                </a:solidFill>
              </a:rPr>
              <a:t>.  </a:t>
            </a:r>
            <a:r>
              <a:rPr lang="en-US" dirty="0" smtClean="0">
                <a:solidFill>
                  <a:schemeClr val="tx1"/>
                </a:solidFill>
              </a:rPr>
              <a:t>[1]</a:t>
            </a:r>
            <a:endParaRPr lang="en-US" dirty="0">
              <a:solidFill>
                <a:schemeClr val="tx1"/>
              </a:solidFill>
            </a:endParaRPr>
          </a:p>
          <a:p>
            <a:pPr marL="800100" lvl="1">
              <a:buFont typeface="Arial" panose="020B0604020202020204" pitchFamily="34" charset="0"/>
              <a:buChar char="•"/>
            </a:pPr>
            <a:r>
              <a:rPr lang="en-US" dirty="0" smtClean="0">
                <a:solidFill>
                  <a:schemeClr val="tx1"/>
                </a:solidFill>
              </a:rPr>
              <a:t>Loss of rate is worse than increase interference radius.</a:t>
            </a:r>
          </a:p>
          <a:p>
            <a:pPr marL="514350" lvl="1" indent="0"/>
            <a:endParaRPr lang="en-US" dirty="0">
              <a:solidFill>
                <a:schemeClr val="tx1"/>
              </a:solidFill>
            </a:endParaRPr>
          </a:p>
          <a:p>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2923628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Conclusion – Cooperative SR Framework</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24</a:t>
            </a:fld>
            <a:endParaRPr lang="en-GB"/>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3832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2713864655"/>
              </p:ext>
            </p:extLst>
          </p:nvPr>
        </p:nvGraphicFramePr>
        <p:xfrm>
          <a:off x="1783364" y="2165072"/>
          <a:ext cx="289345" cy="281947"/>
        </p:xfrm>
        <a:graphic>
          <a:graphicData uri="http://schemas.openxmlformats.org/presentationml/2006/ole">
            <mc:AlternateContent xmlns:mc="http://schemas.openxmlformats.org/markup-compatibility/2006">
              <mc:Choice xmlns:v="urn:schemas-microsoft-com:vml" Requires="v">
                <p:oleObj spid="_x0000_s39214"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1650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39961212"/>
              </p:ext>
            </p:extLst>
          </p:nvPr>
        </p:nvGraphicFramePr>
        <p:xfrm>
          <a:off x="2535171" y="2165072"/>
          <a:ext cx="288523" cy="281947"/>
        </p:xfrm>
        <a:graphic>
          <a:graphicData uri="http://schemas.openxmlformats.org/presentationml/2006/ole">
            <mc:AlternateContent xmlns:mc="http://schemas.openxmlformats.org/markup-compatibility/2006">
              <mc:Choice xmlns:v="urn:schemas-microsoft-com:vml" Requires="v">
                <p:oleObj spid="_x0000_s39215"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1650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011022068"/>
              </p:ext>
            </p:extLst>
          </p:nvPr>
        </p:nvGraphicFramePr>
        <p:xfrm>
          <a:off x="3286156" y="2165072"/>
          <a:ext cx="288523" cy="281947"/>
        </p:xfrm>
        <a:graphic>
          <a:graphicData uri="http://schemas.openxmlformats.org/presentationml/2006/ole">
            <mc:AlternateContent xmlns:mc="http://schemas.openxmlformats.org/markup-compatibility/2006">
              <mc:Choice xmlns:v="urn:schemas-microsoft-com:vml" Requires="v">
                <p:oleObj spid="_x0000_s39216"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1650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5630864"/>
              </p:ext>
            </p:extLst>
          </p:nvPr>
        </p:nvGraphicFramePr>
        <p:xfrm>
          <a:off x="4037141" y="2165072"/>
          <a:ext cx="288523" cy="281947"/>
        </p:xfrm>
        <a:graphic>
          <a:graphicData uri="http://schemas.openxmlformats.org/presentationml/2006/ole">
            <mc:AlternateContent xmlns:mc="http://schemas.openxmlformats.org/markup-compatibility/2006">
              <mc:Choice xmlns:v="urn:schemas-microsoft-com:vml" Requires="v">
                <p:oleObj spid="_x0000_s39217"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1650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87448629"/>
              </p:ext>
            </p:extLst>
          </p:nvPr>
        </p:nvGraphicFramePr>
        <p:xfrm>
          <a:off x="4788126" y="2165551"/>
          <a:ext cx="290512" cy="280988"/>
        </p:xfrm>
        <a:graphic>
          <a:graphicData uri="http://schemas.openxmlformats.org/presentationml/2006/ole">
            <mc:AlternateContent xmlns:mc="http://schemas.openxmlformats.org/markup-compatibility/2006">
              <mc:Choice xmlns:v="urn:schemas-microsoft-com:vml" Requires="v">
                <p:oleObj spid="_x0000_s39218"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1655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02525342"/>
              </p:ext>
            </p:extLst>
          </p:nvPr>
        </p:nvGraphicFramePr>
        <p:xfrm>
          <a:off x="5541100" y="2165551"/>
          <a:ext cx="288925" cy="280988"/>
        </p:xfrm>
        <a:graphic>
          <a:graphicData uri="http://schemas.openxmlformats.org/presentationml/2006/ole">
            <mc:AlternateContent xmlns:mc="http://schemas.openxmlformats.org/markup-compatibility/2006">
              <mc:Choice xmlns:v="urn:schemas-microsoft-com:vml" Requires="v">
                <p:oleObj spid="_x0000_s39219"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181635142"/>
              </p:ext>
            </p:extLst>
          </p:nvPr>
        </p:nvGraphicFramePr>
        <p:xfrm>
          <a:off x="6292487" y="2165551"/>
          <a:ext cx="288925" cy="280988"/>
        </p:xfrm>
        <a:graphic>
          <a:graphicData uri="http://schemas.openxmlformats.org/presentationml/2006/ole">
            <mc:AlternateContent xmlns:mc="http://schemas.openxmlformats.org/markup-compatibility/2006">
              <mc:Choice xmlns:v="urn:schemas-microsoft-com:vml" Requires="v">
                <p:oleObj spid="_x0000_s39220"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068641255"/>
              </p:ext>
            </p:extLst>
          </p:nvPr>
        </p:nvGraphicFramePr>
        <p:xfrm>
          <a:off x="7043874" y="2165551"/>
          <a:ext cx="288925" cy="280988"/>
        </p:xfrm>
        <a:graphic>
          <a:graphicData uri="http://schemas.openxmlformats.org/presentationml/2006/ole">
            <mc:AlternateContent xmlns:mc="http://schemas.openxmlformats.org/markup-compatibility/2006">
              <mc:Choice xmlns:v="urn:schemas-microsoft-com:vml" Requires="v">
                <p:oleObj spid="_x0000_s39221"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02505729"/>
              </p:ext>
            </p:extLst>
          </p:nvPr>
        </p:nvGraphicFramePr>
        <p:xfrm>
          <a:off x="7795260" y="2165551"/>
          <a:ext cx="288925" cy="280988"/>
        </p:xfrm>
        <a:graphic>
          <a:graphicData uri="http://schemas.openxmlformats.org/presentationml/2006/ole">
            <mc:AlternateContent xmlns:mc="http://schemas.openxmlformats.org/markup-compatibility/2006">
              <mc:Choice xmlns:v="urn:schemas-microsoft-com:vml" Requires="v">
                <p:oleObj spid="_x0000_s39222"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279744"/>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4" y="2504127"/>
            <a:ext cx="0" cy="469166"/>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8" y="2530126"/>
            <a:ext cx="0" cy="443167"/>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242987"/>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H="1" flipV="1">
            <a:off x="2768949" y="2523462"/>
            <a:ext cx="2"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27252" y="1354105"/>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116575"/>
            <a:ext cx="2578788" cy="646331"/>
          </a:xfrm>
          <a:prstGeom prst="rect">
            <a:avLst/>
          </a:prstGeom>
          <a:noFill/>
        </p:spPr>
        <p:txBody>
          <a:bodyPr wrap="square" rtlCol="0">
            <a:spAutoFit/>
          </a:bodyPr>
          <a:lstStyle/>
          <a:p>
            <a:pPr algn="ctr"/>
            <a:r>
              <a:rPr lang="en-US" sz="1800" dirty="0" smtClean="0">
                <a:solidFill>
                  <a:schemeClr val="accent2"/>
                </a:solidFill>
              </a:rPr>
              <a:t>“Tail Clip” Payoff</a:t>
            </a:r>
          </a:p>
          <a:p>
            <a:pPr algn="ctr"/>
            <a:r>
              <a:rPr lang="en-US" sz="1800" dirty="0" smtClean="0">
                <a:solidFill>
                  <a:schemeClr val="accent2"/>
                </a:solidFill>
              </a:rPr>
              <a:t>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3643030934"/>
              </p:ext>
            </p:extLst>
          </p:nvPr>
        </p:nvGraphicFramePr>
        <p:xfrm>
          <a:off x="8550208" y="2165551"/>
          <a:ext cx="288925" cy="280988"/>
        </p:xfrm>
        <a:graphic>
          <a:graphicData uri="http://schemas.openxmlformats.org/presentationml/2006/ole">
            <mc:AlternateContent xmlns:mc="http://schemas.openxmlformats.org/markup-compatibility/2006">
              <mc:Choice xmlns:v="urn:schemas-microsoft-com:vml" Requires="v">
                <p:oleObj spid="_x0000_s39223"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1655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H="1" flipV="1">
            <a:off x="6537015" y="2540344"/>
            <a:ext cx="1"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97707" y="2384443"/>
            <a:ext cx="0" cy="469167"/>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872785157"/>
              </p:ext>
            </p:extLst>
          </p:nvPr>
        </p:nvGraphicFramePr>
        <p:xfrm>
          <a:off x="4086845" y="1658373"/>
          <a:ext cx="149547" cy="384810"/>
        </p:xfrm>
        <a:graphic>
          <a:graphicData uri="http://schemas.openxmlformats.org/presentationml/2006/ole">
            <mc:AlternateContent xmlns:mc="http://schemas.openxmlformats.org/markup-compatibility/2006">
              <mc:Choice xmlns:v="urn:schemas-microsoft-com:vml" Requires="v">
                <p:oleObj spid="_x0000_s39224"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6583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92147260"/>
              </p:ext>
            </p:extLst>
          </p:nvPr>
        </p:nvGraphicFramePr>
        <p:xfrm>
          <a:off x="4850651" y="1658373"/>
          <a:ext cx="149547" cy="384810"/>
        </p:xfrm>
        <a:graphic>
          <a:graphicData uri="http://schemas.openxmlformats.org/presentationml/2006/ole">
            <mc:AlternateContent xmlns:mc="http://schemas.openxmlformats.org/markup-compatibility/2006">
              <mc:Choice xmlns:v="urn:schemas-microsoft-com:vml" Requires="v">
                <p:oleObj spid="_x0000_s39225"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6583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3324011107"/>
              </p:ext>
            </p:extLst>
          </p:nvPr>
        </p:nvGraphicFramePr>
        <p:xfrm>
          <a:off x="3237541" y="1730446"/>
          <a:ext cx="387849" cy="240665"/>
        </p:xfrm>
        <a:graphic>
          <a:graphicData uri="http://schemas.openxmlformats.org/presentationml/2006/ole">
            <mc:AlternateContent xmlns:mc="http://schemas.openxmlformats.org/markup-compatibility/2006">
              <mc:Choice xmlns:v="urn:schemas-microsoft-com:vml" Requires="v">
                <p:oleObj spid="_x0000_s39226"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17304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3478218807"/>
              </p:ext>
            </p:extLst>
          </p:nvPr>
        </p:nvGraphicFramePr>
        <p:xfrm>
          <a:off x="2583242" y="1658691"/>
          <a:ext cx="149225" cy="384175"/>
        </p:xfrm>
        <a:graphic>
          <a:graphicData uri="http://schemas.openxmlformats.org/presentationml/2006/ole">
            <mc:AlternateContent xmlns:mc="http://schemas.openxmlformats.org/markup-compatibility/2006">
              <mc:Choice xmlns:v="urn:schemas-microsoft-com:vml" Requires="v">
                <p:oleObj spid="_x0000_s39227"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1649777139"/>
              </p:ext>
            </p:extLst>
          </p:nvPr>
        </p:nvGraphicFramePr>
        <p:xfrm>
          <a:off x="6348244" y="1658691"/>
          <a:ext cx="149225" cy="384175"/>
        </p:xfrm>
        <a:graphic>
          <a:graphicData uri="http://schemas.openxmlformats.org/presentationml/2006/ole">
            <mc:AlternateContent xmlns:mc="http://schemas.openxmlformats.org/markup-compatibility/2006">
              <mc:Choice xmlns:v="urn:schemas-microsoft-com:vml" Requires="v">
                <p:oleObj spid="_x0000_s39228"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1979873404"/>
              </p:ext>
            </p:extLst>
          </p:nvPr>
        </p:nvGraphicFramePr>
        <p:xfrm>
          <a:off x="5498385" y="1730128"/>
          <a:ext cx="388937" cy="241300"/>
        </p:xfrm>
        <a:graphic>
          <a:graphicData uri="http://schemas.openxmlformats.org/presentationml/2006/ole">
            <mc:AlternateContent xmlns:mc="http://schemas.openxmlformats.org/markup-compatibility/2006">
              <mc:Choice xmlns:v="urn:schemas-microsoft-com:vml" Requires="v">
                <p:oleObj spid="_x0000_s39229"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3290599893"/>
              </p:ext>
            </p:extLst>
          </p:nvPr>
        </p:nvGraphicFramePr>
        <p:xfrm>
          <a:off x="7111831" y="1658691"/>
          <a:ext cx="149225" cy="384175"/>
        </p:xfrm>
        <a:graphic>
          <a:graphicData uri="http://schemas.openxmlformats.org/presentationml/2006/ole">
            <mc:AlternateContent xmlns:mc="http://schemas.openxmlformats.org/markup-compatibility/2006">
              <mc:Choice xmlns:v="urn:schemas-microsoft-com:vml" Requires="v">
                <p:oleObj spid="_x0000_s39230"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592481594"/>
              </p:ext>
            </p:extLst>
          </p:nvPr>
        </p:nvGraphicFramePr>
        <p:xfrm>
          <a:off x="8619050" y="1658691"/>
          <a:ext cx="149225" cy="384175"/>
        </p:xfrm>
        <a:graphic>
          <a:graphicData uri="http://schemas.openxmlformats.org/presentationml/2006/ole">
            <mc:AlternateContent xmlns:mc="http://schemas.openxmlformats.org/markup-compatibility/2006">
              <mc:Choice xmlns:v="urn:schemas-microsoft-com:vml" Requires="v">
                <p:oleObj spid="_x0000_s39231"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762596559"/>
              </p:ext>
            </p:extLst>
          </p:nvPr>
        </p:nvGraphicFramePr>
        <p:xfrm>
          <a:off x="7769191" y="1730128"/>
          <a:ext cx="388937" cy="241300"/>
        </p:xfrm>
        <a:graphic>
          <a:graphicData uri="http://schemas.openxmlformats.org/presentationml/2006/ole">
            <mc:AlternateContent xmlns:mc="http://schemas.openxmlformats.org/markup-compatibility/2006">
              <mc:Choice xmlns:v="urn:schemas-microsoft-com:vml" Requires="v">
                <p:oleObj spid="_x0000_s39232"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690694608"/>
              </p:ext>
            </p:extLst>
          </p:nvPr>
        </p:nvGraphicFramePr>
        <p:xfrm>
          <a:off x="1821022" y="1658691"/>
          <a:ext cx="149225" cy="384175"/>
        </p:xfrm>
        <a:graphic>
          <a:graphicData uri="http://schemas.openxmlformats.org/presentationml/2006/ole">
            <mc:AlternateContent xmlns:mc="http://schemas.openxmlformats.org/markup-compatibility/2006">
              <mc:Choice xmlns:v="urn:schemas-microsoft-com:vml" Requires="v">
                <p:oleObj spid="_x0000_s39233"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TextBox 62"/>
          <p:cNvSpPr txBox="1"/>
          <p:nvPr/>
        </p:nvSpPr>
        <p:spPr>
          <a:xfrm rot="16200000">
            <a:off x="-685455" y="20978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Non-SR Case</a:t>
            </a:r>
            <a:endParaRPr lang="en-US" sz="1800" b="1" dirty="0">
              <a:solidFill>
                <a:schemeClr val="tx1"/>
              </a:solidFill>
            </a:endParaRPr>
          </a:p>
        </p:txBody>
      </p:sp>
      <p:graphicFrame>
        <p:nvGraphicFramePr>
          <p:cNvPr id="51" name="Table 50"/>
          <p:cNvGraphicFramePr>
            <a:graphicFrameLocks noGrp="1"/>
          </p:cNvGraphicFramePr>
          <p:nvPr>
            <p:extLst>
              <p:ext uri="{D42A27DB-BD31-4B8C-83A1-F6EECF244321}">
                <p14:modId xmlns:p14="http://schemas.microsoft.com/office/powerpoint/2010/main" val="2197911724"/>
              </p:ext>
            </p:extLst>
          </p:nvPr>
        </p:nvGraphicFramePr>
        <p:xfrm>
          <a:off x="443923" y="4298834"/>
          <a:ext cx="8462417" cy="2225040"/>
        </p:xfrm>
        <a:graphic>
          <a:graphicData uri="http://schemas.openxmlformats.org/drawingml/2006/table">
            <a:tbl>
              <a:tblPr>
                <a:tableStyleId>{21E4AEA4-8DFA-4A89-87EB-49C32662AFE0}</a:tableStyleId>
              </a:tblPr>
              <a:tblGrid>
                <a:gridCol w="2768509"/>
                <a:gridCol w="2863515"/>
                <a:gridCol w="2830393"/>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supports soft edge with optional 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because max usable threshold = ~ -76 dBm.</a:t>
                      </a:r>
                    </a:p>
                    <a:p>
                      <a:pPr marL="285750" indent="-285750">
                        <a:buFont typeface="Arial" panose="020B0604020202020204" pitchFamily="34" charset="0"/>
                        <a:buChar char="•"/>
                      </a:pP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lgn="l">
                        <a:buFont typeface="Arial" panose="020B0604020202020204" pitchFamily="34" charset="0"/>
                        <a:buChar char="•"/>
                      </a:pPr>
                      <a:r>
                        <a:rPr lang="en-US" sz="1400" dirty="0" smtClean="0"/>
                        <a:t>RXS with low threshold (-76 to</a:t>
                      </a:r>
                      <a:r>
                        <a:rPr lang="en-US" sz="1400" baseline="0" dirty="0" smtClean="0"/>
                        <a:t>  </a:t>
                      </a:r>
                      <a:r>
                        <a:rPr lang="en-US" sz="1400" dirty="0" smtClean="0"/>
                        <a:t>-80 dBm)</a:t>
                      </a:r>
                      <a:r>
                        <a:rPr lang="en-US" sz="1400" baseline="0" dirty="0" smtClean="0"/>
                        <a:t> works well</a:t>
                      </a:r>
                    </a:p>
                    <a:p>
                      <a:pPr marL="285750" indent="-285750" algn="l">
                        <a:buFont typeface="Arial" panose="020B0604020202020204" pitchFamily="34" charset="0"/>
                        <a:buChar char="•"/>
                      </a:pPr>
                      <a:r>
                        <a:rPr lang="en-US" sz="1400" baseline="0" dirty="0" smtClean="0"/>
                        <a:t>Provides CPU protection and improves algorithm quality</a:t>
                      </a:r>
                    </a:p>
                    <a:p>
                      <a:pPr marL="285750" indent="-285750" algn="l">
                        <a:buFont typeface="Arial" panose="020B0604020202020204" pitchFamily="34" charset="0"/>
                        <a:buChar char="•"/>
                      </a:pPr>
                      <a:r>
                        <a:rPr lang="en-US" sz="1400" dirty="0" smtClean="0"/>
                        <a:t>Restores the “-82” style intent</a:t>
                      </a:r>
                      <a:r>
                        <a:rPr lang="en-US" sz="1400" baseline="0" dirty="0" smtClean="0"/>
                        <a:t> to interference range</a:t>
                      </a:r>
                    </a:p>
                    <a:p>
                      <a:pPr marL="285750" indent="-285750" algn="l">
                        <a:buFont typeface="Arial" panose="020B0604020202020204" pitchFamily="34" charset="0"/>
                        <a:buChar char="•"/>
                      </a:pPr>
                      <a:r>
                        <a:rPr lang="en-US" sz="1400" baseline="0" dirty="0" smtClean="0"/>
                        <a:t>Can default off unless operators enable.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CBA"/>
                    </a:solidFill>
                  </a:tcPr>
                </a:tc>
              </a:tr>
            </a:tbl>
          </a:graphicData>
        </a:graphic>
      </p:graphicFrame>
      <p:sp>
        <p:nvSpPr>
          <p:cNvPr id="100" name="TextBox 99"/>
          <p:cNvSpPr txBox="1"/>
          <p:nvPr/>
        </p:nvSpPr>
        <p:spPr>
          <a:xfrm>
            <a:off x="983325" y="3187753"/>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198671"/>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sp>
        <p:nvSpPr>
          <p:cNvPr id="16" name="Rounded Rectangle 15"/>
          <p:cNvSpPr/>
          <p:nvPr/>
        </p:nvSpPr>
        <p:spPr bwMode="auto">
          <a:xfrm>
            <a:off x="350520" y="3886225"/>
            <a:ext cx="5737860" cy="450954"/>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smtClean="0">
                <a:ln>
                  <a:noFill/>
                </a:ln>
                <a:solidFill>
                  <a:schemeClr val="tx1"/>
                </a:solidFill>
                <a:effectLst/>
                <a:latin typeface="Times New Roman" pitchFamily="16" charset="0"/>
                <a:ea typeface="MS Gothic" charset="-128"/>
              </a:rPr>
              <a:t>BSS COLORING</a:t>
            </a:r>
          </a:p>
        </p:txBody>
      </p:sp>
      <p:sp>
        <p:nvSpPr>
          <p:cNvPr id="62" name="Rounded Rectangle 61"/>
          <p:cNvSpPr/>
          <p:nvPr/>
        </p:nvSpPr>
        <p:spPr bwMode="auto">
          <a:xfrm>
            <a:off x="6088380" y="3886225"/>
            <a:ext cx="2868930" cy="450954"/>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RXS TUNING</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1523975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 Unknowns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How much efficiency hit does coloring suffer relative to RXS due to preamble processing?</a:t>
            </a:r>
          </a:p>
          <a:p>
            <a:pPr>
              <a:buFont typeface="Arial" panose="020B0604020202020204" pitchFamily="34" charset="0"/>
              <a:buChar char="•"/>
            </a:pPr>
            <a:r>
              <a:rPr lang="en-US" dirty="0" smtClean="0"/>
              <a:t>Could RXS be made to make “smart” payoff decisions by studying instantaneous NF?</a:t>
            </a:r>
          </a:p>
          <a:p>
            <a:pPr>
              <a:buFont typeface="Arial" panose="020B0604020202020204" pitchFamily="34" charset="0"/>
              <a:buChar char="•"/>
            </a:pPr>
            <a:r>
              <a:rPr lang="en-US" dirty="0" smtClean="0"/>
              <a:t>Can STA vendors be convinced to provide adaptive roaming algorithms that would permit higher downlink RXS thresholds?   (but then how to solve for legacy?)</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25</a:t>
            </a:fld>
            <a:endParaRPr lang="en-GB"/>
          </a:p>
        </p:txBody>
      </p:sp>
    </p:spTree>
    <p:extLst>
      <p:ext uri="{BB962C8B-B14F-4D97-AF65-F5344CB8AC3E}">
        <p14:creationId xmlns:p14="http://schemas.microsoft.com/office/powerpoint/2010/main" val="2024336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3:</a:t>
            </a:r>
            <a:r>
              <a:rPr lang="en-US" dirty="0">
                <a:solidFill>
                  <a:schemeClr val="tx1"/>
                </a:solidFill>
              </a:rPr>
              <a:t/>
            </a:r>
            <a:br>
              <a:rPr lang="en-US" dirty="0">
                <a:solidFill>
                  <a:schemeClr val="tx1"/>
                </a:solidFill>
              </a:rPr>
            </a:br>
            <a:r>
              <a:rPr lang="en-US" dirty="0" smtClean="0">
                <a:solidFill>
                  <a:schemeClr val="tx1"/>
                </a:solidFill>
              </a:rPr>
              <a:t>re-engineering </a:t>
            </a:r>
            <a:r>
              <a:rPr lang="en-US" dirty="0" err="1" smtClean="0">
                <a:solidFill>
                  <a:schemeClr val="tx1"/>
                </a:solidFill>
              </a:rPr>
              <a:t>dsc</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26</a:t>
            </a:fld>
            <a:endParaRPr lang="en-GB"/>
          </a:p>
        </p:txBody>
      </p:sp>
    </p:spTree>
    <p:extLst>
      <p:ext uri="{BB962C8B-B14F-4D97-AF65-F5344CB8AC3E}">
        <p14:creationId xmlns:p14="http://schemas.microsoft.com/office/powerpoint/2010/main" val="1858165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95489"/>
          </a:xfrm>
        </p:spPr>
        <p:txBody>
          <a:bodyPr/>
          <a:lstStyle/>
          <a:p>
            <a:r>
              <a:rPr lang="en-US" dirty="0" smtClean="0"/>
              <a:t>Challenges with Current DSC Proposal</a:t>
            </a:r>
            <a:endParaRPr lang="en-US" dirty="0"/>
          </a:p>
        </p:txBody>
      </p:sp>
      <p:sp>
        <p:nvSpPr>
          <p:cNvPr id="3" name="Content Placeholder 2"/>
          <p:cNvSpPr>
            <a:spLocks noGrp="1"/>
          </p:cNvSpPr>
          <p:nvPr>
            <p:ph idx="1"/>
          </p:nvPr>
        </p:nvSpPr>
        <p:spPr>
          <a:xfrm>
            <a:off x="685800" y="1439333"/>
            <a:ext cx="8217568" cy="4655081"/>
          </a:xfrm>
        </p:spPr>
        <p:txBody>
          <a:bodyPr/>
          <a:lstStyle/>
          <a:p>
            <a:pPr>
              <a:buFont typeface="Arial" panose="020B0604020202020204" pitchFamily="34" charset="0"/>
              <a:buChar char="•"/>
            </a:pPr>
            <a:r>
              <a:rPr lang="en-US" sz="2000" u="sng" dirty="0" smtClean="0"/>
              <a:t>Bidirectional margin</a:t>
            </a:r>
            <a:r>
              <a:rPr lang="en-US" sz="2000" dirty="0" smtClean="0"/>
              <a:t>: Uplink </a:t>
            </a:r>
            <a:r>
              <a:rPr lang="en-US" sz="2000" dirty="0"/>
              <a:t>margin must equal downlink </a:t>
            </a:r>
            <a:r>
              <a:rPr lang="en-US" sz="2000" dirty="0" smtClean="0"/>
              <a:t>margin</a:t>
            </a:r>
          </a:p>
          <a:p>
            <a:pPr>
              <a:buFont typeface="Arial" panose="020B0604020202020204" pitchFamily="34" charset="0"/>
              <a:buChar char="•"/>
            </a:pPr>
            <a:r>
              <a:rPr lang="en-US" sz="2000" u="sng" dirty="0" smtClean="0"/>
              <a:t>How to choose margin</a:t>
            </a:r>
            <a:r>
              <a:rPr lang="en-US" sz="2000" dirty="0" smtClean="0"/>
              <a:t>: No algorithm proposals have been contributed.</a:t>
            </a:r>
            <a:endParaRPr lang="en-US" sz="2000" dirty="0">
              <a:solidFill>
                <a:srgbClr val="FF0000"/>
              </a:solidFill>
            </a:endParaRPr>
          </a:p>
          <a:p>
            <a:pPr>
              <a:buFont typeface="Arial" panose="020B0604020202020204" pitchFamily="34" charset="0"/>
              <a:buChar char="•"/>
            </a:pPr>
            <a:r>
              <a:rPr lang="en-US" sz="2000" u="sng" dirty="0" smtClean="0"/>
              <a:t>Designed for short range</a:t>
            </a:r>
            <a:r>
              <a:rPr lang="en-US" sz="2000" dirty="0" smtClean="0"/>
              <a:t>: High DSC uplink margin values negate the benefit by rapidly converging DSC-enabled cells to normal CCA </a:t>
            </a:r>
          </a:p>
          <a:p>
            <a:pPr lvl="1">
              <a:buFont typeface="Arial" panose="020B0604020202020204" pitchFamily="34" charset="0"/>
              <a:buChar char="•"/>
            </a:pPr>
            <a:r>
              <a:rPr lang="en-US" sz="1800" dirty="0" smtClean="0"/>
              <a:t>Most DSC contributions have generally used AP-advertised margins &gt;= 20 </a:t>
            </a:r>
            <a:r>
              <a:rPr lang="en-US" sz="1800" dirty="0" err="1" smtClean="0"/>
              <a:t>dB.</a:t>
            </a:r>
            <a:r>
              <a:rPr lang="en-US" sz="1800" dirty="0" smtClean="0"/>
              <a:t> </a:t>
            </a:r>
            <a:r>
              <a:rPr lang="en-US" sz="1800" dirty="0"/>
              <a:t> </a:t>
            </a:r>
            <a:r>
              <a:rPr lang="en-US" sz="1800" dirty="0" smtClean="0"/>
              <a:t>[8] [9] [10] [many others…]</a:t>
            </a:r>
            <a:endParaRPr lang="en-US" sz="1800" dirty="0" smtClean="0"/>
          </a:p>
          <a:p>
            <a:pPr lvl="1">
              <a:buFont typeface="Arial" panose="020B0604020202020204" pitchFamily="34" charset="0"/>
              <a:buChar char="•"/>
            </a:pPr>
            <a:r>
              <a:rPr lang="en-US" sz="1800" dirty="0" smtClean="0"/>
              <a:t>However, this level of margin seriously impairs the potential effectiveness of </a:t>
            </a:r>
            <a:r>
              <a:rPr lang="en-US" sz="1800" dirty="0" smtClean="0">
                <a:solidFill>
                  <a:schemeClr val="tx1"/>
                </a:solidFill>
              </a:rPr>
              <a:t>the technique by converging to standard CCA-PD beyond 20 meters.</a:t>
            </a:r>
          </a:p>
          <a:p>
            <a:pPr lvl="1">
              <a:buFont typeface="Arial" panose="020B0604020202020204" pitchFamily="34" charset="0"/>
              <a:buChar char="•"/>
            </a:pPr>
            <a:r>
              <a:rPr lang="en-US" sz="1800" dirty="0" smtClean="0">
                <a:solidFill>
                  <a:schemeClr val="tx1"/>
                </a:solidFill>
              </a:rPr>
              <a:t>Neither large margins nor advertising are required.  Much smaller adaptive values can achieve same goal, or even no margin with RTS/CTS.</a:t>
            </a:r>
          </a:p>
          <a:p>
            <a:pPr>
              <a:buFont typeface="Arial" panose="020B0604020202020204" pitchFamily="34" charset="0"/>
              <a:buChar char="•"/>
            </a:pPr>
            <a:r>
              <a:rPr lang="en-US" sz="2000" u="sng" dirty="0" smtClean="0">
                <a:solidFill>
                  <a:schemeClr val="tx1"/>
                </a:solidFill>
              </a:rPr>
              <a:t>Breaks roaming</a:t>
            </a:r>
            <a:r>
              <a:rPr lang="en-US" sz="2000" dirty="0" smtClean="0">
                <a:solidFill>
                  <a:schemeClr val="tx1"/>
                </a:solidFill>
              </a:rPr>
              <a:t>: High downlink margin breaks roaming if AP CCAT is set higher than mobile device roam thresholds. </a:t>
            </a:r>
            <a:r>
              <a:rPr lang="en-US" sz="2000" dirty="0" smtClean="0">
                <a:solidFill>
                  <a:schemeClr val="tx1"/>
                </a:solidFill>
              </a:rPr>
              <a:t>[2] </a:t>
            </a:r>
            <a:endParaRPr lang="en-US" sz="2000" dirty="0" smtClean="0">
              <a:solidFill>
                <a:schemeClr val="tx1"/>
              </a:solidFill>
            </a:endParaRPr>
          </a:p>
          <a:p>
            <a:pPr lvl="1">
              <a:buFont typeface="Arial" panose="020B0604020202020204" pitchFamily="34" charset="0"/>
              <a:buChar char="•"/>
            </a:pPr>
            <a:r>
              <a:rPr lang="en-US" sz="1800" dirty="0" smtClean="0">
                <a:solidFill>
                  <a:schemeClr val="tx1"/>
                </a:solidFill>
              </a:rPr>
              <a:t>Most DSC </a:t>
            </a:r>
            <a:r>
              <a:rPr lang="en-US" sz="1800" dirty="0">
                <a:solidFill>
                  <a:schemeClr val="tx1"/>
                </a:solidFill>
              </a:rPr>
              <a:t>examples propose </a:t>
            </a:r>
            <a:r>
              <a:rPr lang="en-US" sz="1800" dirty="0" smtClean="0">
                <a:solidFill>
                  <a:schemeClr val="tx1"/>
                </a:solidFill>
              </a:rPr>
              <a:t>combined UL and Margin in -55 to -60 range.</a:t>
            </a:r>
            <a:endParaRPr lang="en-US" sz="1800" dirty="0">
              <a:solidFill>
                <a:schemeClr val="tx1"/>
              </a:solidFill>
            </a:endParaRPr>
          </a:p>
          <a:p>
            <a:pPr lvl="1">
              <a:buFont typeface="Arial" panose="020B0604020202020204" pitchFamily="34" charset="0"/>
              <a:buChar char="•"/>
            </a:pPr>
            <a:r>
              <a:rPr lang="en-US" sz="1800" dirty="0" smtClean="0">
                <a:solidFill>
                  <a:schemeClr val="tx1"/>
                </a:solidFill>
              </a:rPr>
              <a:t>However, combination of DSC Upper Limit and DSC Margin can </a:t>
            </a:r>
            <a:r>
              <a:rPr lang="en-US" sz="1800" dirty="0" smtClean="0"/>
              <a:t>never exceed -70 dBm plus a safety margin.  Some devices require lower values.</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27</a:t>
            </a:fld>
            <a:endParaRPr lang="en-GB"/>
          </a:p>
        </p:txBody>
      </p:sp>
    </p:spTree>
    <p:extLst>
      <p:ext uri="{BB962C8B-B14F-4D97-AF65-F5344CB8AC3E}">
        <p14:creationId xmlns:p14="http://schemas.microsoft.com/office/powerpoint/2010/main" val="37745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6" name="Rectangle 25"/>
          <p:cNvSpPr/>
          <p:nvPr/>
        </p:nvSpPr>
        <p:spPr bwMode="auto">
          <a:xfrm>
            <a:off x="274320" y="2990909"/>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Title 1"/>
          <p:cNvSpPr>
            <a:spLocks noGrp="1"/>
          </p:cNvSpPr>
          <p:nvPr>
            <p:ph type="title"/>
          </p:nvPr>
        </p:nvSpPr>
        <p:spPr>
          <a:xfrm>
            <a:off x="76200" y="685801"/>
            <a:ext cx="9008785" cy="559578"/>
          </a:xfrm>
        </p:spPr>
        <p:txBody>
          <a:bodyPr/>
          <a:lstStyle/>
          <a:p>
            <a:r>
              <a:rPr lang="en-US" dirty="0" smtClean="0"/>
              <a:t>How Uplink Margins Actually Work</a:t>
            </a:r>
            <a:endParaRPr lang="en-US" dirty="0"/>
          </a:p>
        </p:txBody>
      </p:sp>
      <p:sp>
        <p:nvSpPr>
          <p:cNvPr id="3" name="Content Placeholder 2"/>
          <p:cNvSpPr>
            <a:spLocks noGrp="1"/>
          </p:cNvSpPr>
          <p:nvPr>
            <p:ph idx="1"/>
          </p:nvPr>
        </p:nvSpPr>
        <p:spPr>
          <a:xfrm>
            <a:off x="615548" y="1450516"/>
            <a:ext cx="8118918" cy="1046838"/>
          </a:xfrm>
        </p:spPr>
        <p:txBody>
          <a:bodyPr/>
          <a:lstStyle/>
          <a:p>
            <a:pPr>
              <a:buFont typeface="Arial" panose="020B0604020202020204" pitchFamily="34" charset="0"/>
              <a:buChar char="•"/>
            </a:pPr>
            <a:r>
              <a:rPr lang="en-US" sz="2000" dirty="0" smtClean="0"/>
              <a:t>Large downlink margin deducted from measured beacon RSSI converges to standard CCA-SD level at typical -65 dBm cell edge.</a:t>
            </a:r>
            <a:endParaRPr lang="en-US" sz="2000" dirty="0" smtClean="0">
              <a:solidFill>
                <a:srgbClr val="FF0000"/>
              </a:solidFill>
            </a:endParaRPr>
          </a:p>
          <a:p>
            <a:pPr>
              <a:buFont typeface="Arial" panose="020B0604020202020204" pitchFamily="34" charset="0"/>
              <a:buChar char="•"/>
            </a:pPr>
            <a:r>
              <a:rPr lang="en-US" sz="2000" dirty="0" smtClean="0">
                <a:solidFill>
                  <a:schemeClr val="tx1"/>
                </a:solidFill>
              </a:rPr>
              <a:t>This is just &lt;=20m - so what is the point of going to all the trouble?</a:t>
            </a:r>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5" y="3367702"/>
            <a:ext cx="4114800" cy="290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 y="2809704"/>
            <a:ext cx="361188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Simplified Cell Model from 14/0779r2</a:t>
            </a:r>
            <a:endParaRPr lang="en-US" sz="1600" b="1" dirty="0">
              <a:solidFill>
                <a:schemeClr val="tx1"/>
              </a:solidFill>
            </a:endParaRPr>
          </a:p>
        </p:txBody>
      </p:sp>
      <p:sp>
        <p:nvSpPr>
          <p:cNvPr id="27" name="Rectangle 26"/>
          <p:cNvSpPr/>
          <p:nvPr/>
        </p:nvSpPr>
        <p:spPr>
          <a:xfrm>
            <a:off x="274320" y="6434637"/>
            <a:ext cx="4315042" cy="307777"/>
          </a:xfrm>
          <a:prstGeom prst="rect">
            <a:avLst/>
          </a:prstGeom>
        </p:spPr>
        <p:txBody>
          <a:bodyPr wrap="square">
            <a:spAutoFit/>
          </a:bodyPr>
          <a:lstStyle/>
          <a:p>
            <a:pPr algn="ctr"/>
            <a:r>
              <a:rPr lang="en-US" sz="1400" b="1" dirty="0" smtClean="0">
                <a:solidFill>
                  <a:srgbClr val="FF0000"/>
                </a:solidFill>
              </a:rPr>
              <a:t>Diagram is incorrect </a:t>
            </a:r>
            <a:r>
              <a:rPr lang="en-US" sz="1400" b="1" dirty="0" smtClean="0">
                <a:solidFill>
                  <a:srgbClr val="FF0000"/>
                </a:solidFill>
                <a:sym typeface="Wingdings" panose="05000000000000000000" pitchFamily="2" charset="2"/>
              </a:rPr>
              <a:t> assumes variable margin</a:t>
            </a:r>
            <a:endParaRPr lang="en-US" sz="1400" b="1" dirty="0">
              <a:solidFill>
                <a:srgbClr val="FF0000"/>
              </a:solidFill>
            </a:endParaRPr>
          </a:p>
        </p:txBody>
      </p:sp>
      <p:sp>
        <p:nvSpPr>
          <p:cNvPr id="28" name="Rectangle 27"/>
          <p:cNvSpPr/>
          <p:nvPr/>
        </p:nvSpPr>
        <p:spPr bwMode="auto">
          <a:xfrm>
            <a:off x="4680625" y="2979733"/>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66" y="3134661"/>
            <a:ext cx="3657600" cy="36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905665" y="5375158"/>
            <a:ext cx="1139450" cy="646331"/>
          </a:xfrm>
          <a:prstGeom prst="rect">
            <a:avLst/>
          </a:prstGeom>
          <a:noFill/>
          <a:ln>
            <a:noFill/>
          </a:ln>
        </p:spPr>
        <p:txBody>
          <a:bodyPr wrap="square" rtlCol="0">
            <a:spAutoFit/>
          </a:bodyPr>
          <a:lstStyle/>
          <a:p>
            <a:pPr algn="ctr"/>
            <a:r>
              <a:rPr lang="en-US" sz="1200" dirty="0" smtClean="0">
                <a:solidFill>
                  <a:schemeClr val="tx1"/>
                </a:solidFill>
              </a:rPr>
              <a:t>d = 80m</a:t>
            </a:r>
          </a:p>
          <a:p>
            <a:pPr algn="ctr"/>
            <a:r>
              <a:rPr lang="en-US" sz="1200" dirty="0" smtClean="0">
                <a:solidFill>
                  <a:schemeClr val="tx1"/>
                </a:solidFill>
              </a:rPr>
              <a:t>RSSI = -78</a:t>
            </a:r>
          </a:p>
          <a:p>
            <a:pPr algn="ctr"/>
            <a:r>
              <a:rPr lang="en-US" sz="1200" dirty="0" smtClean="0">
                <a:solidFill>
                  <a:schemeClr val="tx1"/>
                </a:solidFill>
              </a:rPr>
              <a:t>RXS = -98</a:t>
            </a:r>
            <a:endParaRPr lang="en-US" sz="1200" dirty="0">
              <a:solidFill>
                <a:schemeClr val="tx1"/>
              </a:solidFill>
            </a:endParaRPr>
          </a:p>
        </p:txBody>
      </p:sp>
      <p:cxnSp>
        <p:nvCxnSpPr>
          <p:cNvPr id="13" name="Straight Arrow Connector 12"/>
          <p:cNvCxnSpPr/>
          <p:nvPr/>
        </p:nvCxnSpPr>
        <p:spPr bwMode="auto">
          <a:xfrm>
            <a:off x="5261700" y="3882264"/>
            <a:ext cx="1115387" cy="85770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TextBox 15"/>
          <p:cNvSpPr txBox="1"/>
          <p:nvPr/>
        </p:nvSpPr>
        <p:spPr>
          <a:xfrm>
            <a:off x="5798650" y="5375159"/>
            <a:ext cx="1139450" cy="646331"/>
          </a:xfrm>
          <a:prstGeom prst="rect">
            <a:avLst/>
          </a:prstGeom>
          <a:noFill/>
          <a:ln>
            <a:noFill/>
          </a:ln>
        </p:spPr>
        <p:txBody>
          <a:bodyPr wrap="square" rtlCol="0">
            <a:spAutoFit/>
          </a:bodyPr>
          <a:lstStyle/>
          <a:p>
            <a:pPr algn="ctr"/>
            <a:r>
              <a:rPr lang="en-US" sz="1200" dirty="0" smtClean="0">
                <a:solidFill>
                  <a:srgbClr val="FF00FF"/>
                </a:solidFill>
              </a:rPr>
              <a:t>d = 40m</a:t>
            </a:r>
          </a:p>
          <a:p>
            <a:pPr algn="ctr"/>
            <a:r>
              <a:rPr lang="en-US" sz="1200" dirty="0" smtClean="0">
                <a:solidFill>
                  <a:srgbClr val="FF00FF"/>
                </a:solidFill>
              </a:rPr>
              <a:t>RSSI = -68</a:t>
            </a:r>
          </a:p>
          <a:p>
            <a:pPr algn="ctr"/>
            <a:r>
              <a:rPr lang="en-US" sz="1200" dirty="0" smtClean="0">
                <a:solidFill>
                  <a:srgbClr val="FF00FF"/>
                </a:solidFill>
              </a:rPr>
              <a:t>RXS = -88</a:t>
            </a:r>
            <a:endParaRPr lang="en-US" sz="1200" dirty="0">
              <a:solidFill>
                <a:srgbClr val="FF00FF"/>
              </a:solidFill>
            </a:endParaRPr>
          </a:p>
        </p:txBody>
      </p:sp>
      <p:cxnSp>
        <p:nvCxnSpPr>
          <p:cNvPr id="17" name="Straight Arrow Connector 16"/>
          <p:cNvCxnSpPr>
            <a:stCxn id="16" idx="0"/>
          </p:cNvCxnSpPr>
          <p:nvPr/>
        </p:nvCxnSpPr>
        <p:spPr bwMode="auto">
          <a:xfrm flipV="1">
            <a:off x="6368375" y="4980322"/>
            <a:ext cx="344905" cy="394837"/>
          </a:xfrm>
          <a:prstGeom prst="straightConnector1">
            <a:avLst/>
          </a:prstGeom>
          <a:solidFill>
            <a:srgbClr val="00B8FF"/>
          </a:solidFill>
          <a:ln w="9525" cap="flat" cmpd="sng" algn="ctr">
            <a:solidFill>
              <a:srgbClr val="FF00FF"/>
            </a:solidFill>
            <a:prstDash val="solid"/>
            <a:round/>
            <a:headEnd type="none" w="med" len="med"/>
            <a:tailEnd type="arrow"/>
          </a:ln>
          <a:effectLst/>
        </p:spPr>
      </p:cxnSp>
      <p:cxnSp>
        <p:nvCxnSpPr>
          <p:cNvPr id="22" name="Straight Arrow Connector 21"/>
          <p:cNvCxnSpPr/>
          <p:nvPr/>
        </p:nvCxnSpPr>
        <p:spPr bwMode="auto">
          <a:xfrm flipH="1" flipV="1">
            <a:off x="6970296" y="4980322"/>
            <a:ext cx="272715" cy="39483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 name="TextBox 9"/>
          <p:cNvSpPr txBox="1"/>
          <p:nvPr/>
        </p:nvSpPr>
        <p:spPr>
          <a:xfrm>
            <a:off x="4861367" y="2790855"/>
            <a:ext cx="402799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Actual SS#3 PL Model w/Static Margin</a:t>
            </a:r>
            <a:endParaRPr lang="en-US" sz="1600" b="1" dirty="0">
              <a:solidFill>
                <a:srgbClr val="FF0000"/>
              </a:solidFill>
            </a:endParaRPr>
          </a:p>
        </p:txBody>
      </p:sp>
      <p:sp>
        <p:nvSpPr>
          <p:cNvPr id="12" name="TextBox 11"/>
          <p:cNvSpPr txBox="1"/>
          <p:nvPr/>
        </p:nvSpPr>
        <p:spPr>
          <a:xfrm>
            <a:off x="4500955" y="3303260"/>
            <a:ext cx="1318439" cy="646331"/>
          </a:xfrm>
          <a:prstGeom prst="rect">
            <a:avLst/>
          </a:prstGeom>
          <a:noFill/>
          <a:ln>
            <a:noFill/>
          </a:ln>
        </p:spPr>
        <p:txBody>
          <a:bodyPr wrap="square" rtlCol="0">
            <a:spAutoFit/>
          </a:bodyPr>
          <a:lstStyle/>
          <a:p>
            <a:pPr algn="ctr"/>
            <a:r>
              <a:rPr lang="en-US" sz="1200" dirty="0">
                <a:solidFill>
                  <a:schemeClr val="tx1"/>
                </a:solidFill>
              </a:rPr>
              <a:t>UL = -48</a:t>
            </a:r>
          </a:p>
          <a:p>
            <a:pPr algn="ctr"/>
            <a:r>
              <a:rPr lang="en-US" sz="1200" dirty="0" smtClean="0">
                <a:solidFill>
                  <a:schemeClr val="tx1"/>
                </a:solidFill>
              </a:rPr>
              <a:t>Margin = 20</a:t>
            </a:r>
          </a:p>
          <a:p>
            <a:pPr algn="ctr"/>
            <a:r>
              <a:rPr lang="en-US" sz="1200" dirty="0" smtClean="0">
                <a:solidFill>
                  <a:schemeClr val="tx1"/>
                </a:solidFill>
              </a:rPr>
              <a:t>AP </a:t>
            </a:r>
            <a:r>
              <a:rPr lang="en-US" sz="1200" dirty="0">
                <a:solidFill>
                  <a:schemeClr val="tx1"/>
                </a:solidFill>
              </a:rPr>
              <a:t>CCA = </a:t>
            </a:r>
            <a:r>
              <a:rPr lang="en-US" sz="1200" dirty="0" smtClean="0">
                <a:solidFill>
                  <a:schemeClr val="tx1"/>
                </a:solidFill>
              </a:rPr>
              <a:t>-68</a:t>
            </a:r>
            <a:endParaRPr lang="en-US" sz="1200" dirty="0">
              <a:solidFill>
                <a:schemeClr val="tx1"/>
              </a:solidFill>
            </a:endParaRPr>
          </a:p>
        </p:txBody>
      </p:sp>
    </p:spTree>
    <p:extLst>
      <p:ext uri="{BB962C8B-B14F-4D97-AF65-F5344CB8AC3E}">
        <p14:creationId xmlns:p14="http://schemas.microsoft.com/office/powerpoint/2010/main" val="14058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fade">
                                      <p:cBhvr>
                                        <p:cTn id="17" dur="1000"/>
                                        <p:tgtEl>
                                          <p:spTgt spid="19458"/>
                                        </p:tgtEl>
                                      </p:cBhvr>
                                    </p:animEffect>
                                    <p:anim calcmode="lin" valueType="num">
                                      <p:cBhvr>
                                        <p:cTn id="18" dur="1000" fill="hold"/>
                                        <p:tgtEl>
                                          <p:spTgt spid="19458"/>
                                        </p:tgtEl>
                                        <p:attrNameLst>
                                          <p:attrName>ppt_x</p:attrName>
                                        </p:attrNameLst>
                                      </p:cBhvr>
                                      <p:tavLst>
                                        <p:tav tm="0">
                                          <p:val>
                                            <p:strVal val="#ppt_x"/>
                                          </p:val>
                                        </p:tav>
                                        <p:tav tm="100000">
                                          <p:val>
                                            <p:strVal val="#ppt_x"/>
                                          </p:val>
                                        </p:tav>
                                      </p:tavLst>
                                    </p:anim>
                                    <p:anim calcmode="lin" valueType="num">
                                      <p:cBhvr>
                                        <p:cTn id="19" dur="1000" fill="hold"/>
                                        <p:tgtEl>
                                          <p:spTgt spid="194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11" grpId="0"/>
      <p:bldP spid="16"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685801"/>
            <a:ext cx="8663940" cy="559578"/>
          </a:xfrm>
        </p:spPr>
        <p:txBody>
          <a:bodyPr/>
          <a:lstStyle/>
          <a:p>
            <a:r>
              <a:rPr lang="en-US" dirty="0" smtClean="0"/>
              <a:t>DSC Forces Growth in STA Interference Radius </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29</a:t>
            </a:fld>
            <a:endParaRPr lang="en-GB" dirty="0"/>
          </a:p>
        </p:txBody>
      </p:sp>
      <p:pic>
        <p:nvPicPr>
          <p:cNvPr id="1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4715" y="2987997"/>
            <a:ext cx="4114800"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685800" y="1475383"/>
            <a:ext cx="7770813" cy="1313538"/>
          </a:xfrm>
        </p:spPr>
        <p:txBody>
          <a:bodyPr/>
          <a:lstStyle/>
          <a:p>
            <a:pPr>
              <a:buFont typeface="Arial" panose="020B0604020202020204" pitchFamily="34" charset="0"/>
              <a:buChar char="•"/>
            </a:pPr>
            <a:r>
              <a:rPr lang="en-US" dirty="0" smtClean="0"/>
              <a:t>20 dB margin = 3.</a:t>
            </a:r>
            <a:r>
              <a:rPr lang="en-US" dirty="0" smtClean="0">
                <a:solidFill>
                  <a:srgbClr val="FF0000"/>
                </a:solidFill>
              </a:rPr>
              <a:t>__</a:t>
            </a:r>
            <a:r>
              <a:rPr lang="en-US" dirty="0" smtClean="0"/>
              <a:t>X distance multiplier for </a:t>
            </a:r>
            <a:r>
              <a:rPr lang="en-US" i="1" dirty="0" smtClean="0"/>
              <a:t>n</a:t>
            </a:r>
            <a:r>
              <a:rPr lang="en-US" dirty="0" smtClean="0"/>
              <a:t>=2, or 2X for </a:t>
            </a:r>
            <a:r>
              <a:rPr lang="en-US" i="1" dirty="0" smtClean="0"/>
              <a:t>n</a:t>
            </a:r>
            <a:r>
              <a:rPr lang="en-US" dirty="0" smtClean="0"/>
              <a:t>=3.5 (in free space / LOS conditions)</a:t>
            </a:r>
          </a:p>
          <a:p>
            <a:pPr>
              <a:buFont typeface="Arial" panose="020B0604020202020204" pitchFamily="34" charset="0"/>
              <a:buChar char="•"/>
            </a:pPr>
            <a:r>
              <a:rPr lang="en-US" dirty="0" smtClean="0"/>
              <a:t>Margin value matters a lot.   X axis is </a:t>
            </a:r>
            <a:r>
              <a:rPr lang="en-US" u="sng" dirty="0" smtClean="0"/>
              <a:t>not to scale</a:t>
            </a:r>
            <a:r>
              <a:rPr lang="en-US" dirty="0" smtClean="0"/>
              <a:t>!   </a:t>
            </a:r>
            <a:endParaRPr lang="en-US" dirty="0"/>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95" y="2987997"/>
            <a:ext cx="4114800"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Callout 10"/>
          <p:cNvSpPr/>
          <p:nvPr/>
        </p:nvSpPr>
        <p:spPr bwMode="auto">
          <a:xfrm>
            <a:off x="3429000" y="5250180"/>
            <a:ext cx="967740" cy="358140"/>
          </a:xfrm>
          <a:prstGeom prst="rightArrow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rgbClr val="FF0000"/>
                </a:solidFill>
                <a:effectLst/>
                <a:latin typeface="Times New Roman" pitchFamily="16" charset="0"/>
                <a:ea typeface="MS Gothic" charset="-128"/>
              </a:rPr>
              <a:t>Everything to right</a:t>
            </a:r>
          </a:p>
        </p:txBody>
      </p:sp>
      <p:sp>
        <p:nvSpPr>
          <p:cNvPr id="14" name="Rectangle 13"/>
          <p:cNvSpPr/>
          <p:nvPr/>
        </p:nvSpPr>
        <p:spPr bwMode="auto">
          <a:xfrm>
            <a:off x="182949" y="67733"/>
            <a:ext cx="2577183" cy="722489"/>
          </a:xfrm>
          <a:prstGeom prst="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smtClean="0">
                <a:ln>
                  <a:noFill/>
                </a:ln>
                <a:solidFill>
                  <a:srgbClr val="FF0000"/>
                </a:solidFill>
                <a:effectLst/>
                <a:latin typeface="Times New Roman" pitchFamily="16" charset="0"/>
                <a:ea typeface="MS Gothic" charset="-128"/>
              </a:rPr>
              <a:t>rework chart to show normal NF</a:t>
            </a:r>
          </a:p>
        </p:txBody>
      </p:sp>
    </p:spTree>
    <p:extLst>
      <p:ext uri="{BB962C8B-B14F-4D97-AF65-F5344CB8AC3E}">
        <p14:creationId xmlns:p14="http://schemas.microsoft.com/office/powerpoint/2010/main" val="53988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2" y="2727158"/>
            <a:ext cx="8213869" cy="3041817"/>
          </a:xfrm>
        </p:spPr>
        <p:txBody>
          <a:bodyPr/>
          <a:lstStyle/>
          <a:p>
            <a:r>
              <a:rPr lang="en-US" dirty="0">
                <a:solidFill>
                  <a:schemeClr val="tx1"/>
                </a:solidFill>
              </a:rPr>
              <a:t>PART </a:t>
            </a:r>
            <a:r>
              <a:rPr lang="en-US" dirty="0" smtClean="0">
                <a:solidFill>
                  <a:schemeClr val="tx1"/>
                </a:solidFill>
              </a:rPr>
              <a:t>1:</a:t>
            </a:r>
            <a:r>
              <a:rPr lang="en-US" dirty="0">
                <a:solidFill>
                  <a:schemeClr val="tx1"/>
                </a:solidFill>
              </a:rPr>
              <a:t/>
            </a:r>
            <a:br>
              <a:rPr lang="en-US" dirty="0">
                <a:solidFill>
                  <a:schemeClr val="tx1"/>
                </a:solidFill>
              </a:rPr>
            </a:br>
            <a:r>
              <a:rPr lang="en-US" dirty="0" smtClean="0">
                <a:solidFill>
                  <a:schemeClr val="tx1"/>
                </a:solidFill>
              </a:rPr>
              <a:t>PROPOSED “PAYOFF REGION” MODEL OF CELL STRUCTURE</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a:t>
            </a:fld>
            <a:endParaRPr lang="en-GB"/>
          </a:p>
        </p:txBody>
      </p:sp>
    </p:spTree>
    <p:extLst>
      <p:ext uri="{BB962C8B-B14F-4D97-AF65-F5344CB8AC3E}">
        <p14:creationId xmlns:p14="http://schemas.microsoft.com/office/powerpoint/2010/main" val="349775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685801"/>
            <a:ext cx="9075420" cy="559578"/>
          </a:xfrm>
        </p:spPr>
        <p:txBody>
          <a:bodyPr/>
          <a:lstStyle/>
          <a:p>
            <a:r>
              <a:rPr lang="en-US" dirty="0" smtClean="0"/>
              <a:t>Result Is By Design – But is it What We Want?</a:t>
            </a:r>
            <a:endParaRPr lang="en-US" dirty="0"/>
          </a:p>
        </p:txBody>
      </p:sp>
      <p:sp>
        <p:nvSpPr>
          <p:cNvPr id="3" name="Content Placeholder 2"/>
          <p:cNvSpPr>
            <a:spLocks noGrp="1"/>
          </p:cNvSpPr>
          <p:nvPr>
            <p:ph idx="1"/>
          </p:nvPr>
        </p:nvSpPr>
        <p:spPr>
          <a:xfrm>
            <a:off x="685800" y="1475382"/>
            <a:ext cx="8134004" cy="4619031"/>
          </a:xfrm>
        </p:spPr>
        <p:txBody>
          <a:bodyPr/>
          <a:lstStyle/>
          <a:p>
            <a:pPr>
              <a:buFont typeface="Arial" panose="020B0604020202020204" pitchFamily="34" charset="0"/>
              <a:buChar char="•"/>
            </a:pPr>
            <a:r>
              <a:rPr lang="en-US" dirty="0" smtClean="0"/>
              <a:t>14/0779r2 states:</a:t>
            </a:r>
          </a:p>
          <a:p>
            <a:pPr lvl="1">
              <a:buFont typeface="Arial" panose="020B0604020202020204" pitchFamily="34" charset="0"/>
              <a:buChar char="•"/>
            </a:pPr>
            <a:r>
              <a:rPr lang="en-US" i="1" dirty="0" smtClean="0"/>
              <a:t>“DSC </a:t>
            </a:r>
            <a:r>
              <a:rPr lang="en-US" i="1" dirty="0"/>
              <a:t>maintains full </a:t>
            </a:r>
            <a:r>
              <a:rPr lang="en-US" i="1" dirty="0" smtClean="0"/>
              <a:t>sensitivity”</a:t>
            </a:r>
          </a:p>
          <a:p>
            <a:pPr lvl="1">
              <a:buFont typeface="Arial" panose="020B0604020202020204" pitchFamily="34" charset="0"/>
              <a:buChar char="•"/>
            </a:pPr>
            <a:r>
              <a:rPr lang="en-US" i="1" dirty="0" smtClean="0"/>
              <a:t>“The </a:t>
            </a:r>
            <a:r>
              <a:rPr lang="en-US" i="1" dirty="0"/>
              <a:t>chance of hidden STAs in the home network is greatly </a:t>
            </a:r>
            <a:r>
              <a:rPr lang="en-US" i="1" dirty="0" smtClean="0"/>
              <a:t>reduced”</a:t>
            </a:r>
            <a:endParaRPr lang="en-US" i="1" dirty="0"/>
          </a:p>
          <a:p>
            <a:pPr lvl="1">
              <a:buFont typeface="Arial" panose="020B0604020202020204" pitchFamily="34" charset="0"/>
              <a:buChar char="•"/>
            </a:pPr>
            <a:r>
              <a:rPr lang="en-US" i="1" dirty="0" smtClean="0"/>
              <a:t>“The </a:t>
            </a:r>
            <a:r>
              <a:rPr lang="en-US" i="1" dirty="0"/>
              <a:t>DSC STA, maintains full range.  The sensitivity will move towards lowest value as the STA moves away from the </a:t>
            </a:r>
            <a:r>
              <a:rPr lang="en-US" i="1" dirty="0" smtClean="0"/>
              <a:t>AP.”</a:t>
            </a:r>
            <a:endParaRPr lang="en-US" i="1" dirty="0"/>
          </a:p>
          <a:p>
            <a:pPr>
              <a:spcBef>
                <a:spcPts val="1000"/>
              </a:spcBef>
              <a:buFont typeface="Arial" panose="020B0604020202020204" pitchFamily="34" charset="0"/>
              <a:buChar char="•"/>
            </a:pPr>
            <a:r>
              <a:rPr lang="en-US" dirty="0"/>
              <a:t>This is the </a:t>
            </a:r>
            <a:r>
              <a:rPr lang="en-US" u="sng" dirty="0"/>
              <a:t>opposite</a:t>
            </a:r>
            <a:r>
              <a:rPr lang="en-US" dirty="0"/>
              <a:t> of tail </a:t>
            </a:r>
            <a:r>
              <a:rPr lang="en-US" dirty="0" smtClean="0"/>
              <a:t>clipping for STAs.</a:t>
            </a:r>
            <a:endParaRPr lang="en-US" dirty="0"/>
          </a:p>
          <a:p>
            <a:pPr>
              <a:spcBef>
                <a:spcPts val="1000"/>
              </a:spcBef>
              <a:buFont typeface="Arial" panose="020B0604020202020204" pitchFamily="34" charset="0"/>
              <a:buChar char="•"/>
            </a:pPr>
            <a:r>
              <a:rPr lang="en-US" dirty="0" smtClean="0"/>
              <a:t>Is full sensitivity really necessary for SR?  </a:t>
            </a:r>
          </a:p>
          <a:p>
            <a:pPr lvl="1">
              <a:spcBef>
                <a:spcPts val="1000"/>
              </a:spcBef>
              <a:buFont typeface="Arial" panose="020B0604020202020204" pitchFamily="34" charset="0"/>
              <a:buChar char="•"/>
            </a:pPr>
            <a:r>
              <a:rPr lang="en-US" dirty="0" smtClean="0"/>
              <a:t>Increasing prevalence of RTS / CTS for dynamic bandwidth, </a:t>
            </a:r>
            <a:r>
              <a:rPr lang="en-US" dirty="0" smtClean="0">
                <a:solidFill>
                  <a:srgbClr val="FF0000"/>
                </a:solidFill>
              </a:rPr>
              <a:t>LTE/LAA clearing</a:t>
            </a:r>
            <a:r>
              <a:rPr lang="en-US" dirty="0" smtClean="0"/>
              <a:t>, etc. will </a:t>
            </a:r>
          </a:p>
          <a:p>
            <a:pPr lvl="1">
              <a:spcBef>
                <a:spcPts val="1000"/>
              </a:spcBef>
              <a:buFont typeface="Arial" panose="020B0604020202020204" pitchFamily="34" charset="0"/>
              <a:buChar char="•"/>
            </a:pPr>
            <a:r>
              <a:rPr lang="en-US" dirty="0" smtClean="0"/>
              <a:t>Coloring may be a superior solution for SR that is legacy-compatible.</a:t>
            </a:r>
          </a:p>
          <a:p>
            <a:pPr>
              <a:spcBef>
                <a:spcPts val="1000"/>
              </a:spcBef>
              <a:buFont typeface="Arial" panose="020B0604020202020204" pitchFamily="34" charset="0"/>
              <a:buChar char="•"/>
            </a:pPr>
            <a:r>
              <a:rPr lang="en-US" dirty="0" smtClean="0"/>
              <a:t>This </a:t>
            </a:r>
            <a:r>
              <a:rPr lang="en-US" dirty="0"/>
              <a:t>implies that DSC is </a:t>
            </a:r>
            <a:r>
              <a:rPr lang="en-US" u="sng" dirty="0"/>
              <a:t>only targeted to deliver SR at short distances</a:t>
            </a:r>
            <a:r>
              <a:rPr lang="en-US" dirty="0"/>
              <a:t>.   </a:t>
            </a:r>
            <a:r>
              <a:rPr lang="en-US" dirty="0" smtClean="0"/>
              <a:t>But there is trouble there…</a:t>
            </a:r>
            <a:endParaRPr lang="en-US" dirty="0"/>
          </a:p>
          <a:p>
            <a:pPr marL="0" indent="0">
              <a:spcBef>
                <a:spcPts val="2000"/>
              </a:spcBef>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30</a:t>
            </a:fld>
            <a:endParaRPr lang="en-GB"/>
          </a:p>
        </p:txBody>
      </p:sp>
    </p:spTree>
    <p:extLst>
      <p:ext uri="{BB962C8B-B14F-4D97-AF65-F5344CB8AC3E}">
        <p14:creationId xmlns:p14="http://schemas.microsoft.com/office/powerpoint/2010/main" val="2191323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Downlink Margin: Breaking Roaming </a:t>
            </a:r>
            <a:endParaRPr lang="en-US" dirty="0"/>
          </a:p>
        </p:txBody>
      </p:sp>
      <p:sp>
        <p:nvSpPr>
          <p:cNvPr id="3" name="Content Placeholder 2"/>
          <p:cNvSpPr>
            <a:spLocks noGrp="1"/>
          </p:cNvSpPr>
          <p:nvPr>
            <p:ph idx="1"/>
          </p:nvPr>
        </p:nvSpPr>
        <p:spPr>
          <a:xfrm>
            <a:off x="685800" y="1475382"/>
            <a:ext cx="8382000" cy="4619031"/>
          </a:xfrm>
        </p:spPr>
        <p:txBody>
          <a:bodyPr/>
          <a:lstStyle/>
          <a:p>
            <a:pPr>
              <a:buFont typeface="Arial" panose="020B0604020202020204" pitchFamily="34" charset="0"/>
              <a:buChar char="•"/>
            </a:pPr>
            <a:r>
              <a:rPr lang="en-US" dirty="0" smtClean="0"/>
              <a:t>In 14/1416r1, we reported serious problems with STAs roaming between APs with static AP CCAT set higher than device roaming threshold.  (e.g. high downlink margin)</a:t>
            </a:r>
          </a:p>
          <a:p>
            <a:pPr lvl="1">
              <a:buFont typeface="Arial" panose="020B0604020202020204" pitchFamily="34" charset="0"/>
              <a:buChar char="•"/>
            </a:pPr>
            <a:r>
              <a:rPr lang="en-US" dirty="0" smtClean="0"/>
              <a:t>2 major phone OS and 1 major laptop OS were tested</a:t>
            </a:r>
          </a:p>
          <a:p>
            <a:pPr>
              <a:spcBef>
                <a:spcPts val="2000"/>
              </a:spcBef>
              <a:buFont typeface="Arial" panose="020B0604020202020204" pitchFamily="34" charset="0"/>
              <a:buChar char="•"/>
            </a:pPr>
            <a:r>
              <a:rPr lang="en-US" dirty="0" smtClean="0"/>
              <a:t>AP CCAT level should never </a:t>
            </a:r>
            <a:r>
              <a:rPr lang="en-US" dirty="0"/>
              <a:t>be set higher than:</a:t>
            </a:r>
          </a:p>
          <a:p>
            <a:pPr marL="0" indent="0" algn="ctr"/>
            <a:r>
              <a:rPr lang="en-US" i="1" dirty="0" err="1" smtClean="0"/>
              <a:t>Device_Roam_Threshold</a:t>
            </a:r>
            <a:r>
              <a:rPr lang="en-US" i="1" dirty="0" smtClean="0"/>
              <a:t> – </a:t>
            </a:r>
            <a:r>
              <a:rPr lang="en-US" i="1" dirty="0"/>
              <a:t>3dB</a:t>
            </a:r>
          </a:p>
          <a:p>
            <a:pPr>
              <a:spcBef>
                <a:spcPts val="2000"/>
              </a:spcBef>
              <a:buFont typeface="Arial" panose="020B0604020202020204" pitchFamily="34" charset="0"/>
              <a:buChar char="•"/>
            </a:pPr>
            <a:r>
              <a:rPr lang="en-US" dirty="0" smtClean="0"/>
              <a:t>Roam thresholds of major OS range from -70 to </a:t>
            </a:r>
            <a:r>
              <a:rPr lang="en-US" dirty="0" smtClean="0">
                <a:solidFill>
                  <a:srgbClr val="FF0000"/>
                </a:solidFill>
              </a:rPr>
              <a:t>-85 dBm</a:t>
            </a:r>
            <a:r>
              <a:rPr lang="en-US" dirty="0" smtClean="0"/>
              <a:t>.</a:t>
            </a:r>
          </a:p>
          <a:p>
            <a:pPr>
              <a:spcBef>
                <a:spcPts val="2000"/>
              </a:spcBef>
              <a:buFont typeface="Arial" panose="020B0604020202020204" pitchFamily="34" charset="0"/>
              <a:buChar char="•"/>
            </a:pPr>
            <a:r>
              <a:rPr lang="en-US" dirty="0" smtClean="0"/>
              <a:t>Only way to avoid is to make HE clients aware of AP_CCA.</a:t>
            </a:r>
          </a:p>
          <a:p>
            <a:pPr lvl="1">
              <a:buFont typeface="Arial" panose="020B0604020202020204" pitchFamily="34" charset="0"/>
              <a:buChar char="•"/>
            </a:pPr>
            <a:r>
              <a:rPr lang="en-US" dirty="0" smtClean="0"/>
              <a:t>Concurrent SR-BSS transmission breaks RSSI-based roaming</a:t>
            </a:r>
          </a:p>
          <a:p>
            <a:pPr lvl="1">
              <a:buFont typeface="Arial" panose="020B0604020202020204" pitchFamily="34" charset="0"/>
              <a:buChar char="•"/>
            </a:pPr>
            <a:r>
              <a:rPr lang="en-US" dirty="0" smtClean="0">
                <a:solidFill>
                  <a:srgbClr val="FF0000"/>
                </a:solidFill>
              </a:rPr>
              <a:t>Advertising key info needed by client to assess position relative to edge</a:t>
            </a:r>
          </a:p>
          <a:p>
            <a:pPr lvl="1">
              <a:buFont typeface="Arial" panose="020B0604020202020204" pitchFamily="34" charset="0"/>
              <a:buChar char="•"/>
            </a:pPr>
            <a:r>
              <a:rPr lang="en-US" dirty="0" smtClean="0">
                <a:solidFill>
                  <a:srgbClr val="FF0000"/>
                </a:solidFill>
              </a:rPr>
              <a:t>Graceful negotiation of cell exit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31</a:t>
            </a:fld>
            <a:endParaRPr lang="en-GB"/>
          </a:p>
        </p:txBody>
      </p:sp>
    </p:spTree>
    <p:extLst>
      <p:ext uri="{BB962C8B-B14F-4D97-AF65-F5344CB8AC3E}">
        <p14:creationId xmlns:p14="http://schemas.microsoft.com/office/powerpoint/2010/main" val="986001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85800"/>
            <a:ext cx="8877300" cy="745067"/>
          </a:xfrm>
        </p:spPr>
        <p:txBody>
          <a:bodyPr/>
          <a:lstStyle/>
          <a:p>
            <a:r>
              <a:rPr lang="en-US" dirty="0" smtClean="0"/>
              <a:t>Limit for Downlink DSC</a:t>
            </a:r>
            <a:r>
              <a:rPr lang="en-US" baseline="30000" dirty="0" smtClean="0">
                <a:solidFill>
                  <a:srgbClr val="FF9900"/>
                </a:solidFill>
              </a:rPr>
              <a:t>**</a:t>
            </a:r>
            <a:r>
              <a:rPr lang="en-US" dirty="0" smtClean="0"/>
              <a:t> Margin</a:t>
            </a:r>
            <a:endParaRPr lang="en-US" dirty="0"/>
          </a:p>
        </p:txBody>
      </p:sp>
      <p:sp>
        <p:nvSpPr>
          <p:cNvPr id="3" name="Content Placeholder 2"/>
          <p:cNvSpPr>
            <a:spLocks noGrp="1"/>
          </p:cNvSpPr>
          <p:nvPr>
            <p:ph idx="1"/>
          </p:nvPr>
        </p:nvSpPr>
        <p:spPr>
          <a:xfrm>
            <a:off x="584200" y="4861560"/>
            <a:ext cx="8178800" cy="1232853"/>
          </a:xfrm>
        </p:spPr>
        <p:txBody>
          <a:bodyPr/>
          <a:lstStyle/>
          <a:p>
            <a:pPr>
              <a:buFont typeface="Arial" panose="020B0604020202020204" pitchFamily="34" charset="0"/>
              <a:buChar char="•"/>
            </a:pPr>
            <a:r>
              <a:rPr lang="en-US" dirty="0" smtClean="0"/>
              <a:t>Roaming threshold must be </a:t>
            </a:r>
            <a:r>
              <a:rPr lang="en-US" u="sng" dirty="0" smtClean="0"/>
              <a:t>inside</a:t>
            </a:r>
            <a:r>
              <a:rPr lang="en-US" dirty="0" smtClean="0"/>
              <a:t> the AP CCAT radius</a:t>
            </a:r>
          </a:p>
          <a:p>
            <a:pPr>
              <a:buFont typeface="Arial" panose="020B0604020202020204" pitchFamily="34" charset="0"/>
              <a:buChar char="•"/>
            </a:pPr>
            <a:r>
              <a:rPr lang="en-US" dirty="0" smtClean="0"/>
              <a:t>But roaming there will fail unless BSS overlap by 2R</a:t>
            </a:r>
          </a:p>
          <a:p>
            <a:pPr>
              <a:buFont typeface="Arial" panose="020B0604020202020204" pitchFamily="34" charset="0"/>
              <a:buChar char="•"/>
            </a:pPr>
            <a:r>
              <a:rPr lang="en-US" dirty="0" smtClean="0"/>
              <a:t>So Upper Limit + downlink margin must be &lt; </a:t>
            </a:r>
            <a:r>
              <a:rPr lang="en-US" dirty="0" err="1">
                <a:solidFill>
                  <a:srgbClr val="FF0000"/>
                </a:solidFill>
              </a:rPr>
              <a:t>P</a:t>
            </a:r>
            <a:r>
              <a:rPr lang="en-US" baseline="-25000" dirty="0" err="1">
                <a:solidFill>
                  <a:srgbClr val="FF0000"/>
                </a:solidFill>
              </a:rPr>
              <a:t>RX_Roam</a:t>
            </a:r>
            <a:endParaRPr lang="en-US" baseline="-25000" dirty="0">
              <a:solidFill>
                <a:srgbClr val="FF0000"/>
              </a:solidFill>
            </a:endParaRPr>
          </a:p>
          <a:p>
            <a:pPr marL="0" indent="0"/>
            <a:r>
              <a:rPr lang="en-US" sz="1600" i="1" dirty="0" smtClean="0">
                <a:solidFill>
                  <a:srgbClr val="FF9900"/>
                </a:solidFill>
              </a:rPr>
              <a:t>** AP uses static CCA threshold that is derived from DSC margin</a:t>
            </a:r>
            <a:endParaRPr lang="en-US" sz="1600" i="1" dirty="0">
              <a:solidFill>
                <a:srgbClr val="FF9900"/>
              </a:solidFill>
            </a:endParaRP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32</a:t>
            </a:fld>
            <a:endParaRPr lang="en-GB"/>
          </a:p>
        </p:txBody>
      </p:sp>
      <p:sp>
        <p:nvSpPr>
          <p:cNvPr id="7" name="Oval 6"/>
          <p:cNvSpPr/>
          <p:nvPr/>
        </p:nvSpPr>
        <p:spPr bwMode="auto">
          <a:xfrm>
            <a:off x="14647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Oval 7"/>
          <p:cNvSpPr/>
          <p:nvPr/>
        </p:nvSpPr>
        <p:spPr bwMode="auto">
          <a:xfrm>
            <a:off x="51985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a:endCxn id="7" idx="7"/>
          </p:cNvCxnSpPr>
          <p:nvPr/>
        </p:nvCxnSpPr>
        <p:spPr bwMode="auto">
          <a:xfrm flipV="1">
            <a:off x="3132665" y="1956516"/>
            <a:ext cx="803616" cy="80361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TextBox 18"/>
          <p:cNvSpPr txBox="1"/>
          <p:nvPr/>
        </p:nvSpPr>
        <p:spPr>
          <a:xfrm>
            <a:off x="4411771" y="3693748"/>
            <a:ext cx="713357" cy="523220"/>
          </a:xfrm>
          <a:prstGeom prst="rect">
            <a:avLst/>
          </a:prstGeom>
          <a:noFill/>
        </p:spPr>
        <p:txBody>
          <a:bodyPr wrap="square" rtlCol="0">
            <a:spAutoFit/>
          </a:bodyPr>
          <a:lstStyle/>
          <a:p>
            <a:r>
              <a:rPr lang="en-US" sz="1400" dirty="0" smtClean="0">
                <a:solidFill>
                  <a:srgbClr val="00B050"/>
                </a:solidFill>
              </a:rPr>
              <a:t>Roam</a:t>
            </a:r>
          </a:p>
          <a:p>
            <a:r>
              <a:rPr lang="en-US" sz="1400" i="1" dirty="0" smtClean="0">
                <a:solidFill>
                  <a:srgbClr val="00B050"/>
                </a:solidFill>
              </a:rPr>
              <a:t>thresh</a:t>
            </a:r>
            <a:endParaRPr lang="en-US" sz="1400" i="1" dirty="0">
              <a:solidFill>
                <a:srgbClr val="00B050"/>
              </a:solidFill>
            </a:endParaRPr>
          </a:p>
        </p:txBody>
      </p:sp>
      <p:sp>
        <p:nvSpPr>
          <p:cNvPr id="21" name="TextBox 20"/>
          <p:cNvSpPr txBox="1"/>
          <p:nvPr/>
        </p:nvSpPr>
        <p:spPr>
          <a:xfrm>
            <a:off x="4613614" y="2715561"/>
            <a:ext cx="347852" cy="461665"/>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22" name="TextBox 21"/>
          <p:cNvSpPr txBox="1"/>
          <p:nvPr/>
        </p:nvSpPr>
        <p:spPr>
          <a:xfrm>
            <a:off x="3936281" y="1532465"/>
            <a:ext cx="647340" cy="523220"/>
          </a:xfrm>
          <a:prstGeom prst="rect">
            <a:avLst/>
          </a:prstGeom>
          <a:noFill/>
        </p:spPr>
        <p:txBody>
          <a:bodyPr wrap="square" rtlCol="0">
            <a:spAutoFit/>
          </a:bodyPr>
          <a:lstStyle/>
          <a:p>
            <a:r>
              <a:rPr lang="en-US" sz="1400" dirty="0" smtClean="0">
                <a:solidFill>
                  <a:schemeClr val="tx1"/>
                </a:solidFill>
              </a:rPr>
              <a:t>CCAT</a:t>
            </a:r>
          </a:p>
          <a:p>
            <a:r>
              <a:rPr lang="en-US" sz="1400" i="1" dirty="0" smtClean="0">
                <a:solidFill>
                  <a:schemeClr val="tx1"/>
                </a:solidFill>
              </a:rPr>
              <a:t>max</a:t>
            </a:r>
            <a:endParaRPr lang="en-US" sz="1400" dirty="0">
              <a:solidFill>
                <a:schemeClr val="tx1"/>
              </a:solidFill>
            </a:endParaRPr>
          </a:p>
        </p:txBody>
      </p:sp>
      <p:sp>
        <p:nvSpPr>
          <p:cNvPr id="24" name="Oval 23"/>
          <p:cNvSpPr/>
          <p:nvPr/>
        </p:nvSpPr>
        <p:spPr bwMode="auto">
          <a:xfrm>
            <a:off x="1617134"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Oval 24"/>
          <p:cNvSpPr/>
          <p:nvPr/>
        </p:nvSpPr>
        <p:spPr bwMode="auto">
          <a:xfrm>
            <a:off x="5345120"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8" name="Straight Arrow Connector 27"/>
          <p:cNvCxnSpPr/>
          <p:nvPr/>
        </p:nvCxnSpPr>
        <p:spPr bwMode="auto">
          <a:xfrm flipV="1">
            <a:off x="4961466" y="3363019"/>
            <a:ext cx="401808" cy="401807"/>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flipH="1" flipV="1">
            <a:off x="4097867" y="3462867"/>
            <a:ext cx="371095" cy="301960"/>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3" name="Straight Connector 32"/>
          <p:cNvCxnSpPr/>
          <p:nvPr/>
        </p:nvCxnSpPr>
        <p:spPr bwMode="auto">
          <a:xfrm>
            <a:off x="4583621" y="2703975"/>
            <a:ext cx="457200" cy="48483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4583621" y="2703975"/>
            <a:ext cx="355098" cy="473251"/>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41" name="TextBox 40"/>
          <p:cNvSpPr txBox="1"/>
          <p:nvPr/>
        </p:nvSpPr>
        <p:spPr>
          <a:xfrm>
            <a:off x="4045629" y="2760131"/>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42" name="TextBox 41"/>
          <p:cNvSpPr txBox="1"/>
          <p:nvPr/>
        </p:nvSpPr>
        <p:spPr>
          <a:xfrm>
            <a:off x="5187051" y="2827864"/>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31" name="TextBox 30"/>
          <p:cNvSpPr txBox="1"/>
          <p:nvPr/>
        </p:nvSpPr>
        <p:spPr>
          <a:xfrm>
            <a:off x="2569472" y="3270749"/>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32" name="TextBox 31"/>
          <p:cNvSpPr txBox="1"/>
          <p:nvPr/>
        </p:nvSpPr>
        <p:spPr>
          <a:xfrm>
            <a:off x="6260603" y="3280071"/>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34" name="TextBox 33"/>
          <p:cNvSpPr txBox="1"/>
          <p:nvPr/>
        </p:nvSpPr>
        <p:spPr>
          <a:xfrm>
            <a:off x="2569471" y="2382502"/>
            <a:ext cx="712461" cy="338554"/>
          </a:xfrm>
          <a:prstGeom prst="rect">
            <a:avLst/>
          </a:prstGeom>
          <a:noFill/>
        </p:spPr>
        <p:txBody>
          <a:bodyPr wrap="square" rtlCol="0">
            <a:spAutoFit/>
          </a:bodyPr>
          <a:lstStyle/>
          <a:p>
            <a:pPr algn="ctr"/>
            <a:r>
              <a:rPr lang="en-US" sz="1600" dirty="0" smtClean="0">
                <a:solidFill>
                  <a:schemeClr val="tx1"/>
                </a:solidFill>
              </a:rPr>
              <a:t>AP1</a:t>
            </a:r>
            <a:endParaRPr lang="en-US" sz="1600" dirty="0">
              <a:solidFill>
                <a:schemeClr val="tx1"/>
              </a:solidFill>
            </a:endParaRPr>
          </a:p>
        </p:txBody>
      </p:sp>
      <p:sp>
        <p:nvSpPr>
          <p:cNvPr id="36" name="TextBox 35"/>
          <p:cNvSpPr txBox="1"/>
          <p:nvPr/>
        </p:nvSpPr>
        <p:spPr>
          <a:xfrm>
            <a:off x="6260602" y="2391824"/>
            <a:ext cx="712461" cy="338554"/>
          </a:xfrm>
          <a:prstGeom prst="rect">
            <a:avLst/>
          </a:prstGeom>
          <a:noFill/>
        </p:spPr>
        <p:txBody>
          <a:bodyPr wrap="square" rtlCol="0">
            <a:spAutoFit/>
          </a:bodyPr>
          <a:lstStyle/>
          <a:p>
            <a:pPr algn="ctr"/>
            <a:r>
              <a:rPr lang="en-US" sz="1600" dirty="0" smtClean="0">
                <a:solidFill>
                  <a:schemeClr val="tx1"/>
                </a:solidFill>
              </a:rPr>
              <a:t>AP2</a:t>
            </a:r>
            <a:endParaRPr lang="en-US" sz="1600" dirty="0">
              <a:solidFill>
                <a:schemeClr val="tx1"/>
              </a:solidFill>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762562588"/>
              </p:ext>
            </p:extLst>
          </p:nvPr>
        </p:nvGraphicFramePr>
        <p:xfrm>
          <a:off x="2646721" y="2666506"/>
          <a:ext cx="557957" cy="543650"/>
        </p:xfrm>
        <a:graphic>
          <a:graphicData uri="http://schemas.openxmlformats.org/presentationml/2006/ole">
            <mc:AlternateContent xmlns:mc="http://schemas.openxmlformats.org/markup-compatibility/2006">
              <mc:Choice xmlns:v="urn:schemas-microsoft-com:vml" Requires="v">
                <p:oleObj spid="_x0000_s26705" name="Visio" r:id="rId3" imgW="1857434" imgH="1809810" progId="Visio.Drawing.15">
                  <p:embed/>
                </p:oleObj>
              </mc:Choice>
              <mc:Fallback>
                <p:oleObj name="Visio" r:id="rId3"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721" y="2666506"/>
                        <a:ext cx="557957" cy="543650"/>
                      </a:xfrm>
                      <a:prstGeom prst="rect">
                        <a:avLst/>
                      </a:prstGeom>
                      <a:noFill/>
                      <a:ln>
                        <a:noFill/>
                      </a:ln>
                      <a:effec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219899407"/>
              </p:ext>
            </p:extLst>
          </p:nvPr>
        </p:nvGraphicFramePr>
        <p:xfrm>
          <a:off x="6367726" y="2677284"/>
          <a:ext cx="557212" cy="544512"/>
        </p:xfrm>
        <a:graphic>
          <a:graphicData uri="http://schemas.openxmlformats.org/presentationml/2006/ole">
            <mc:AlternateContent xmlns:mc="http://schemas.openxmlformats.org/markup-compatibility/2006">
              <mc:Choice xmlns:v="urn:schemas-microsoft-com:vml" Requires="v">
                <p:oleObj spid="_x0000_s26706" name="Visio" r:id="rId5" imgW="1857434" imgH="1809810" progId="Visio.Drawing.15">
                  <p:embed/>
                </p:oleObj>
              </mc:Choice>
              <mc:Fallback>
                <p:oleObj name="Visio" r:id="rId5"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726" y="2677284"/>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2730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the Conflict</a:t>
            </a:r>
            <a:endParaRPr lang="en-US" dirty="0"/>
          </a:p>
        </p:txBody>
      </p:sp>
      <p:sp>
        <p:nvSpPr>
          <p:cNvPr id="3" name="Content Placeholder 2"/>
          <p:cNvSpPr>
            <a:spLocks noGrp="1"/>
          </p:cNvSpPr>
          <p:nvPr>
            <p:ph idx="1"/>
          </p:nvPr>
        </p:nvSpPr>
        <p:spPr>
          <a:xfrm>
            <a:off x="685800" y="1475382"/>
            <a:ext cx="8290560" cy="4619031"/>
          </a:xfrm>
        </p:spPr>
        <p:txBody>
          <a:bodyPr/>
          <a:lstStyle/>
          <a:p>
            <a:pPr>
              <a:buFont typeface="Arial" panose="020B0604020202020204" pitchFamily="34" charset="0"/>
              <a:buChar char="•"/>
            </a:pPr>
            <a:r>
              <a:rPr lang="en-US" dirty="0" smtClean="0"/>
              <a:t>Separate the downlink and uplink CCAT levels (margins)</a:t>
            </a:r>
          </a:p>
          <a:p>
            <a:pPr>
              <a:buFont typeface="Arial" panose="020B0604020202020204" pitchFamily="34" charset="0"/>
              <a:buChar char="•"/>
            </a:pPr>
            <a:r>
              <a:rPr lang="en-US" dirty="0" smtClean="0"/>
              <a:t>For downlink:</a:t>
            </a:r>
          </a:p>
          <a:p>
            <a:pPr lvl="1">
              <a:buFont typeface="Arial" panose="020B0604020202020204" pitchFamily="34" charset="0"/>
              <a:buChar char="•"/>
            </a:pPr>
            <a:r>
              <a:rPr lang="en-US" dirty="0" smtClean="0"/>
              <a:t>Flip the model.  Employ tail clipping instead of short-range SR.</a:t>
            </a:r>
          </a:p>
          <a:p>
            <a:pPr lvl="1">
              <a:buFont typeface="Arial" panose="020B0604020202020204" pitchFamily="34" charset="0"/>
              <a:buChar char="•"/>
            </a:pPr>
            <a:r>
              <a:rPr lang="en-US" dirty="0" smtClean="0"/>
              <a:t>Operator chooses DL CCAT based on system design.</a:t>
            </a:r>
          </a:p>
          <a:p>
            <a:pPr lvl="1">
              <a:buFont typeface="Arial" panose="020B0604020202020204" pitchFamily="34" charset="0"/>
              <a:buChar char="•"/>
            </a:pPr>
            <a:r>
              <a:rPr lang="en-US" dirty="0" smtClean="0"/>
              <a:t>HE </a:t>
            </a:r>
            <a:r>
              <a:rPr lang="en-US" dirty="0"/>
              <a:t>STAs </a:t>
            </a:r>
            <a:r>
              <a:rPr lang="en-US" dirty="0" smtClean="0"/>
              <a:t>could implement </a:t>
            </a:r>
            <a:r>
              <a:rPr lang="en-US" dirty="0"/>
              <a:t>adaptive roaming algorithms using </a:t>
            </a:r>
            <a:r>
              <a:rPr lang="en-US" dirty="0" smtClean="0"/>
              <a:t>cell configuration </a:t>
            </a:r>
            <a:r>
              <a:rPr lang="en-US" dirty="0"/>
              <a:t>signaled by AP, and perhaps negotiated entry/exit</a:t>
            </a:r>
          </a:p>
          <a:p>
            <a:pPr>
              <a:buFont typeface="Arial" panose="020B0604020202020204" pitchFamily="34" charset="0"/>
              <a:buChar char="•"/>
            </a:pPr>
            <a:r>
              <a:rPr lang="en-US" dirty="0" smtClean="0"/>
              <a:t>For uplink, potential solutions include:</a:t>
            </a:r>
          </a:p>
          <a:p>
            <a:pPr lvl="1">
              <a:buFont typeface="Arial" panose="020B0604020202020204" pitchFamily="34" charset="0"/>
              <a:buChar char="•"/>
            </a:pPr>
            <a:r>
              <a:rPr lang="en-US" dirty="0" smtClean="0"/>
              <a:t>Use smaller, smarter uplink margins!</a:t>
            </a:r>
          </a:p>
          <a:p>
            <a:pPr lvl="1">
              <a:buFont typeface="Arial" panose="020B0604020202020204" pitchFamily="34" charset="0"/>
              <a:buChar char="•"/>
            </a:pPr>
            <a:r>
              <a:rPr lang="en-US" dirty="0" smtClean="0"/>
              <a:t>Leverage RTS/CTS for </a:t>
            </a:r>
            <a:r>
              <a:rPr lang="en-US" dirty="0" err="1" smtClean="0"/>
              <a:t>MyBSS</a:t>
            </a:r>
            <a:r>
              <a:rPr lang="en-US" dirty="0" smtClean="0"/>
              <a:t> clearing</a:t>
            </a:r>
          </a:p>
          <a:p>
            <a:pPr lvl="1">
              <a:buFont typeface="Arial" panose="020B0604020202020204" pitchFamily="34" charset="0"/>
              <a:buChar char="•"/>
            </a:pPr>
            <a:r>
              <a:rPr lang="en-US" dirty="0" smtClean="0">
                <a:solidFill>
                  <a:srgbClr val="FF0000"/>
                </a:solidFill>
              </a:rPr>
              <a:t>If no RTS/CTS, then </a:t>
            </a:r>
          </a:p>
          <a:p>
            <a:pPr>
              <a:buFont typeface="Arial" panose="020B0604020202020204" pitchFamily="34" charset="0"/>
              <a:buChar char="•"/>
            </a:pPr>
            <a:r>
              <a:rPr lang="en-US" dirty="0"/>
              <a:t>Situation varies depending on whether another SR-BSS is </a:t>
            </a:r>
            <a:r>
              <a:rPr lang="en-US" dirty="0" err="1"/>
              <a:t>TXing</a:t>
            </a:r>
            <a:r>
              <a:rPr lang="en-US" dirty="0"/>
              <a:t> simultaneously   (e.g. normal vs. compressed SINR</a:t>
            </a:r>
            <a:r>
              <a:rPr lang="en-US" dirty="0" smtClean="0"/>
              <a:t>)</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33</a:t>
            </a:fld>
            <a:endParaRPr lang="en-GB"/>
          </a:p>
        </p:txBody>
      </p:sp>
    </p:spTree>
    <p:extLst>
      <p:ext uri="{BB962C8B-B14F-4D97-AF65-F5344CB8AC3E}">
        <p14:creationId xmlns:p14="http://schemas.microsoft.com/office/powerpoint/2010/main" val="3637187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949"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280"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9540" y="685801"/>
            <a:ext cx="8854440" cy="559578"/>
          </a:xfrm>
        </p:spPr>
        <p:txBody>
          <a:bodyPr/>
          <a:lstStyle/>
          <a:p>
            <a:r>
              <a:rPr lang="en-US" dirty="0" smtClean="0"/>
              <a:t>Uplink CCAT: What Margin with RTS/CTS?</a:t>
            </a:r>
            <a:endParaRPr lang="en-US" dirty="0"/>
          </a:p>
        </p:txBody>
      </p:sp>
      <p:sp>
        <p:nvSpPr>
          <p:cNvPr id="3" name="Content Placeholder 2"/>
          <p:cNvSpPr>
            <a:spLocks noGrp="1"/>
          </p:cNvSpPr>
          <p:nvPr>
            <p:ph idx="1"/>
          </p:nvPr>
        </p:nvSpPr>
        <p:spPr>
          <a:xfrm>
            <a:off x="685800" y="1475382"/>
            <a:ext cx="8343900" cy="4619031"/>
          </a:xfrm>
        </p:spPr>
        <p:txBody>
          <a:bodyPr/>
          <a:lstStyle/>
          <a:p>
            <a:pPr>
              <a:buFont typeface="Arial" panose="020B0604020202020204" pitchFamily="34" charset="0"/>
              <a:buChar char="•"/>
            </a:pPr>
            <a:r>
              <a:rPr lang="en-US" dirty="0" smtClean="0"/>
              <a:t>For RTS/CTS case, there are 2 methods: Fixed &amp; variable</a:t>
            </a:r>
          </a:p>
          <a:p>
            <a:pPr>
              <a:buFont typeface="Arial" panose="020B0604020202020204" pitchFamily="34" charset="0"/>
              <a:buChar char="•"/>
            </a:pPr>
            <a:r>
              <a:rPr lang="en-US" dirty="0" smtClean="0"/>
              <a:t>STA just has to reach AP. Could combine with uplink TPC.</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34</a:t>
            </a:fld>
            <a:endParaRPr lang="en-GB"/>
          </a:p>
        </p:txBody>
      </p:sp>
      <p:sp>
        <p:nvSpPr>
          <p:cNvPr id="11" name="TextBox 10"/>
          <p:cNvSpPr txBox="1"/>
          <p:nvPr/>
        </p:nvSpPr>
        <p:spPr>
          <a:xfrm>
            <a:off x="1508572" y="5744396"/>
            <a:ext cx="2734719"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#1 – Fixed</a:t>
            </a:r>
          </a:p>
          <a:p>
            <a:pPr algn="ctr"/>
            <a:r>
              <a:rPr lang="en-US" sz="1600" b="1" dirty="0" smtClean="0">
                <a:solidFill>
                  <a:schemeClr val="tx1"/>
                </a:solidFill>
              </a:rPr>
              <a:t>Match Advertised AP CCAT</a:t>
            </a:r>
            <a:endParaRPr lang="en-US" sz="1600" b="1" dirty="0">
              <a:solidFill>
                <a:schemeClr val="tx1"/>
              </a:solidFill>
            </a:endParaRPr>
          </a:p>
        </p:txBody>
      </p:sp>
      <p:sp>
        <p:nvSpPr>
          <p:cNvPr id="12" name="TextBox 11"/>
          <p:cNvSpPr txBox="1"/>
          <p:nvPr/>
        </p:nvSpPr>
        <p:spPr>
          <a:xfrm>
            <a:off x="5543949" y="5744397"/>
            <a:ext cx="3184931"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#2 – Variable</a:t>
            </a:r>
          </a:p>
          <a:p>
            <a:pPr algn="ctr"/>
            <a:r>
              <a:rPr lang="en-US" sz="1600" b="1" dirty="0" smtClean="0">
                <a:solidFill>
                  <a:schemeClr val="tx1"/>
                </a:solidFill>
              </a:rPr>
              <a:t>AP-RSSI – Safety margin (3-6dB)</a:t>
            </a:r>
            <a:endParaRPr lang="en-US" sz="1600" b="1" dirty="0">
              <a:solidFill>
                <a:srgbClr val="FF0000"/>
              </a:solidFill>
            </a:endParaRPr>
          </a:p>
        </p:txBody>
      </p:sp>
      <p:sp>
        <p:nvSpPr>
          <p:cNvPr id="7" name="TextBox 6"/>
          <p:cNvSpPr txBox="1"/>
          <p:nvPr/>
        </p:nvSpPr>
        <p:spPr>
          <a:xfrm>
            <a:off x="548259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9" name="Straight Arrow Connector 8"/>
          <p:cNvCxnSpPr>
            <a:stCxn id="7" idx="2"/>
          </p:cNvCxnSpPr>
          <p:nvPr/>
        </p:nvCxnSpPr>
        <p:spPr bwMode="auto">
          <a:xfrm>
            <a:off x="5840730" y="3202186"/>
            <a:ext cx="44577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1" name="TextBox 20"/>
          <p:cNvSpPr txBox="1"/>
          <p:nvPr/>
        </p:nvSpPr>
        <p:spPr>
          <a:xfrm>
            <a:off x="147828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22" name="Straight Arrow Connector 21"/>
          <p:cNvCxnSpPr>
            <a:stCxn id="21" idx="2"/>
          </p:cNvCxnSpPr>
          <p:nvPr/>
        </p:nvCxnSpPr>
        <p:spPr bwMode="auto">
          <a:xfrm>
            <a:off x="1836420" y="3202186"/>
            <a:ext cx="41910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4" name="TextBox 23"/>
          <p:cNvSpPr txBox="1"/>
          <p:nvPr/>
        </p:nvSpPr>
        <p:spPr>
          <a:xfrm>
            <a:off x="3531870" y="2694354"/>
            <a:ext cx="1729740" cy="646331"/>
          </a:xfrm>
          <a:prstGeom prst="rect">
            <a:avLst/>
          </a:prstGeom>
          <a:noFill/>
        </p:spPr>
        <p:txBody>
          <a:bodyPr wrap="square" rtlCol="0">
            <a:spAutoFit/>
          </a:bodyPr>
          <a:lstStyle/>
          <a:p>
            <a:pPr algn="ctr"/>
            <a:r>
              <a:rPr lang="en-US" sz="1800" dirty="0" smtClean="0">
                <a:solidFill>
                  <a:schemeClr val="tx1"/>
                </a:solidFill>
              </a:rPr>
              <a:t>STA should never get here</a:t>
            </a:r>
            <a:endParaRPr lang="en-US" sz="1800" dirty="0">
              <a:solidFill>
                <a:schemeClr val="tx1"/>
              </a:solidFill>
            </a:endParaRPr>
          </a:p>
        </p:txBody>
      </p:sp>
      <p:cxnSp>
        <p:nvCxnSpPr>
          <p:cNvPr id="40" name="Straight Arrow Connector 39"/>
          <p:cNvCxnSpPr/>
          <p:nvPr/>
        </p:nvCxnSpPr>
        <p:spPr bwMode="auto">
          <a:xfrm flipH="1">
            <a:off x="4046220" y="3340685"/>
            <a:ext cx="350520" cy="610285"/>
          </a:xfrm>
          <a:prstGeom prst="straightConnector1">
            <a:avLst/>
          </a:prstGeom>
          <a:solidFill>
            <a:srgbClr val="00B8FF"/>
          </a:solidFill>
          <a:ln w="19050" cap="flat" cmpd="sng" algn="ctr">
            <a:solidFill>
              <a:schemeClr val="tx1"/>
            </a:solidFill>
            <a:prstDash val="solid"/>
            <a:round/>
            <a:headEnd type="none" w="med" len="med"/>
            <a:tailEnd type="arrow"/>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2604080608"/>
              </p:ext>
            </p:extLst>
          </p:nvPr>
        </p:nvGraphicFramePr>
        <p:xfrm>
          <a:off x="2232660" y="3871057"/>
          <a:ext cx="346710" cy="337821"/>
        </p:xfrm>
        <a:graphic>
          <a:graphicData uri="http://schemas.openxmlformats.org/presentationml/2006/ole">
            <mc:AlternateContent xmlns:mc="http://schemas.openxmlformats.org/markup-compatibility/2006">
              <mc:Choice xmlns:v="urn:schemas-microsoft-com:vml" Requires="v">
                <p:oleObj spid="_x0000_s25698" name="Visio" r:id="rId5" imgW="1857434" imgH="1809810" progId="Visio.Drawing.15">
                  <p:embed/>
                </p:oleObj>
              </mc:Choice>
              <mc:Fallback>
                <p:oleObj name="Visio" r:id="rId5" imgW="1857434" imgH="1809810" progId="Visio.Drawing.15">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660" y="3871057"/>
                        <a:ext cx="346710" cy="337821"/>
                      </a:xfrm>
                      <a:prstGeom prst="rect">
                        <a:avLst/>
                      </a:prstGeom>
                      <a:noFill/>
                      <a:ln>
                        <a:no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91706186"/>
              </p:ext>
            </p:extLst>
          </p:nvPr>
        </p:nvGraphicFramePr>
        <p:xfrm>
          <a:off x="6309360" y="3873975"/>
          <a:ext cx="347663" cy="338138"/>
        </p:xfrm>
        <a:graphic>
          <a:graphicData uri="http://schemas.openxmlformats.org/presentationml/2006/ole">
            <mc:AlternateContent xmlns:mc="http://schemas.openxmlformats.org/markup-compatibility/2006">
              <mc:Choice xmlns:v="urn:schemas-microsoft-com:vml" Requires="v">
                <p:oleObj spid="_x0000_s25699" name="Visio" r:id="rId7" imgW="1857434" imgH="1809810" progId="Visio.Drawing.15">
                  <p:embed/>
                </p:oleObj>
              </mc:Choice>
              <mc:Fallback>
                <p:oleObj name="Visio" r:id="rId7" imgW="1857434" imgH="1809810" progId="Visio.Drawing.15">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60" y="3873975"/>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112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 y="685801"/>
            <a:ext cx="8877300" cy="559578"/>
          </a:xfrm>
        </p:spPr>
        <p:txBody>
          <a:bodyPr/>
          <a:lstStyle/>
          <a:p>
            <a:r>
              <a:rPr lang="en-US" dirty="0" smtClean="0"/>
              <a:t>Uplink CCAT: What Margin Without RTS/CTS?</a:t>
            </a:r>
            <a:endParaRPr lang="en-US" dirty="0"/>
          </a:p>
        </p:txBody>
      </p:sp>
      <p:sp>
        <p:nvSpPr>
          <p:cNvPr id="3" name="Content Placeholder 2"/>
          <p:cNvSpPr>
            <a:spLocks noGrp="1"/>
          </p:cNvSpPr>
          <p:nvPr>
            <p:ph idx="1"/>
          </p:nvPr>
        </p:nvSpPr>
        <p:spPr>
          <a:xfrm>
            <a:off x="4655820" y="1475382"/>
            <a:ext cx="4358640" cy="4619031"/>
          </a:xfrm>
        </p:spPr>
        <p:txBody>
          <a:bodyPr/>
          <a:lstStyle/>
          <a:p>
            <a:pPr>
              <a:buFont typeface="Arial" panose="020B0604020202020204" pitchFamily="34" charset="0"/>
              <a:buChar char="•"/>
            </a:pPr>
            <a:r>
              <a:rPr lang="en-US" dirty="0" smtClean="0"/>
              <a:t>No RTS/CTS is much more complicated.</a:t>
            </a:r>
          </a:p>
          <a:p>
            <a:pPr>
              <a:buFont typeface="Arial" panose="020B0604020202020204" pitchFamily="34" charset="0"/>
              <a:buChar char="•"/>
            </a:pPr>
            <a:r>
              <a:rPr lang="en-US" dirty="0" smtClean="0"/>
              <a:t>Must clear entire cell.</a:t>
            </a:r>
          </a:p>
          <a:p>
            <a:pPr>
              <a:buFont typeface="Arial" panose="020B0604020202020204" pitchFamily="34" charset="0"/>
              <a:buChar char="•"/>
            </a:pPr>
            <a:r>
              <a:rPr lang="en-US" dirty="0" smtClean="0"/>
              <a:t>Even if STA has estimate of </a:t>
            </a:r>
            <a:r>
              <a:rPr lang="en-US" i="1" dirty="0" smtClean="0"/>
              <a:t>n</a:t>
            </a:r>
            <a:r>
              <a:rPr lang="en-US" dirty="0" smtClean="0"/>
              <a:t> and knowledge of AP CCAT, no reliable way to estimate required CCA level.</a:t>
            </a:r>
          </a:p>
          <a:p>
            <a:pPr>
              <a:buFont typeface="Arial" panose="020B0604020202020204" pitchFamily="34" charset="0"/>
              <a:buChar char="•"/>
            </a:pPr>
            <a:r>
              <a:rPr lang="en-US" dirty="0" smtClean="0"/>
              <a:t>Options are:</a:t>
            </a:r>
          </a:p>
          <a:p>
            <a:pPr lvl="1">
              <a:buFont typeface="Arial" panose="020B0604020202020204" pitchFamily="34" charset="0"/>
              <a:buChar char="•"/>
            </a:pPr>
            <a:r>
              <a:rPr lang="en-US" dirty="0" smtClean="0"/>
              <a:t>Use default CCAT</a:t>
            </a:r>
          </a:p>
          <a:p>
            <a:pPr lvl="1">
              <a:buFont typeface="Arial" panose="020B0604020202020204" pitchFamily="34" charset="0"/>
              <a:buChar char="•"/>
            </a:pPr>
            <a:r>
              <a:rPr lang="en-US" dirty="0" smtClean="0"/>
              <a:t>Use CTS-2-self @ full EIRP</a:t>
            </a:r>
          </a:p>
          <a:p>
            <a:pPr lvl="1">
              <a:buFont typeface="Arial" panose="020B0604020202020204" pitchFamily="34" charset="0"/>
              <a:buChar char="•"/>
            </a:pPr>
            <a:r>
              <a:rPr lang="en-US" dirty="0" smtClean="0"/>
              <a:t>AP advertises estimated </a:t>
            </a:r>
            <a:r>
              <a:rPr lang="en-US" i="1" dirty="0" smtClean="0"/>
              <a:t>n </a:t>
            </a:r>
            <a:r>
              <a:rPr lang="en-US" dirty="0" smtClean="0"/>
              <a:t> and STA calculates CCAT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35</a:t>
            </a:fld>
            <a:endParaRPr lang="en-GB"/>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 y="1544956"/>
            <a:ext cx="3657600" cy="357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2854230272"/>
              </p:ext>
            </p:extLst>
          </p:nvPr>
        </p:nvGraphicFramePr>
        <p:xfrm>
          <a:off x="1437941" y="3162104"/>
          <a:ext cx="347663" cy="338138"/>
        </p:xfrm>
        <a:graphic>
          <a:graphicData uri="http://schemas.openxmlformats.org/presentationml/2006/ole">
            <mc:AlternateContent xmlns:mc="http://schemas.openxmlformats.org/markup-compatibility/2006">
              <mc:Choice xmlns:v="urn:schemas-microsoft-com:vml" Requires="v">
                <p:oleObj spid="_x0000_s27690" name="Visio" r:id="rId4" imgW="1857434" imgH="1809810" progId="Visio.Drawing.15">
                  <p:embed/>
                </p:oleObj>
              </mc:Choice>
              <mc:Fallback>
                <p:oleObj name="Visio" r:id="rId4" imgW="1857434" imgH="1809810" progId="Visio.Drawing.15">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41" y="3162104"/>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4196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the Methods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Downlink</a:t>
            </a:r>
          </a:p>
          <a:p>
            <a:pPr lvl="1">
              <a:buFont typeface="Arial" panose="020B0604020202020204" pitchFamily="34" charset="0"/>
              <a:buChar char="•"/>
            </a:pPr>
            <a:r>
              <a:rPr lang="en-US" dirty="0" smtClean="0"/>
              <a:t>CCAT specified by managed system architect</a:t>
            </a:r>
            <a:endParaRPr lang="en-US" dirty="0"/>
          </a:p>
          <a:p>
            <a:pPr>
              <a:buFont typeface="Arial" panose="020B0604020202020204" pitchFamily="34" charset="0"/>
              <a:buChar char="•"/>
            </a:pPr>
            <a:r>
              <a:rPr lang="en-US" dirty="0" smtClean="0"/>
              <a:t>Uplink (RTS/CTS)</a:t>
            </a:r>
          </a:p>
          <a:p>
            <a:pPr lvl="1">
              <a:buFont typeface="Arial" panose="020B0604020202020204" pitchFamily="34" charset="0"/>
              <a:buChar char="•"/>
            </a:pPr>
            <a:r>
              <a:rPr lang="en-US" dirty="0" smtClean="0"/>
              <a:t>Can still be “dynamic” if we rely on AP RSSI.</a:t>
            </a:r>
          </a:p>
          <a:p>
            <a:pPr lvl="1">
              <a:buFont typeface="Arial" panose="020B0604020202020204" pitchFamily="34" charset="0"/>
              <a:buChar char="•"/>
            </a:pPr>
            <a:r>
              <a:rPr lang="en-US" dirty="0" smtClean="0"/>
              <a:t>No AP margin needed.  STA vendors can choose “safety margin”</a:t>
            </a:r>
          </a:p>
          <a:p>
            <a:pPr lvl="2">
              <a:buFont typeface="Arial" panose="020B0604020202020204" pitchFamily="34" charset="0"/>
              <a:buChar char="•"/>
            </a:pPr>
            <a:r>
              <a:rPr lang="en-US" dirty="0" smtClean="0"/>
              <a:t>Continuous adjustment required to not lose AP when moving away</a:t>
            </a:r>
          </a:p>
          <a:p>
            <a:pPr lvl="1">
              <a:buFont typeface="Arial" panose="020B0604020202020204" pitchFamily="34" charset="0"/>
              <a:buChar char="•"/>
            </a:pPr>
            <a:r>
              <a:rPr lang="en-US" dirty="0" smtClean="0"/>
              <a:t>Simplest and most conservative is to match advertised AP CCAT</a:t>
            </a:r>
          </a:p>
          <a:p>
            <a:pPr>
              <a:buFont typeface="Arial" panose="020B0604020202020204" pitchFamily="34" charset="0"/>
              <a:buChar char="•"/>
            </a:pPr>
            <a:r>
              <a:rPr lang="en-US" dirty="0" smtClean="0"/>
              <a:t>Uplink (No RTS/CTS)</a:t>
            </a:r>
          </a:p>
          <a:p>
            <a:pPr lvl="1">
              <a:buFont typeface="Arial" panose="020B0604020202020204" pitchFamily="34" charset="0"/>
              <a:buChar char="•"/>
            </a:pPr>
            <a:r>
              <a:rPr lang="en-US" dirty="0" smtClean="0"/>
              <a:t>Can still be dynamic if path loss exponent is known (</a:t>
            </a:r>
            <a:r>
              <a:rPr lang="en-US" dirty="0" smtClean="0">
                <a:solidFill>
                  <a:srgbClr val="FF0000"/>
                </a:solidFill>
              </a:rPr>
              <a:t>explain</a:t>
            </a:r>
            <a:r>
              <a:rPr lang="en-US" dirty="0" smtClean="0"/>
              <a:t>)</a:t>
            </a:r>
            <a:endParaRPr lang="en-US" dirty="0"/>
          </a:p>
          <a:p>
            <a:pPr>
              <a:buFont typeface="Arial" panose="020B0604020202020204" pitchFamily="34" charset="0"/>
              <a:buChar char="•"/>
            </a:pPr>
            <a:r>
              <a:rPr lang="en-US" dirty="0" smtClean="0"/>
              <a:t>Combining with TPC</a:t>
            </a:r>
          </a:p>
          <a:p>
            <a:pPr lvl="1">
              <a:buFont typeface="Arial" panose="020B0604020202020204" pitchFamily="34" charset="0"/>
              <a:buChar char="•"/>
            </a:pPr>
            <a:r>
              <a:rPr lang="en-US" dirty="0" smtClean="0"/>
              <a:t>Accurate per-frame TX power control also requires accurate estimate of </a:t>
            </a:r>
            <a:r>
              <a:rPr lang="en-US" i="1" dirty="0" smtClean="0"/>
              <a:t>n</a:t>
            </a:r>
            <a:r>
              <a:rPr lang="en-US" dirty="0" smtClean="0"/>
              <a:t>.</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36</a:t>
            </a:fld>
            <a:endParaRPr lang="en-GB"/>
          </a:p>
        </p:txBody>
      </p:sp>
    </p:spTree>
    <p:extLst>
      <p:ext uri="{BB962C8B-B14F-4D97-AF65-F5344CB8AC3E}">
        <p14:creationId xmlns:p14="http://schemas.microsoft.com/office/powerpoint/2010/main" val="4205825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71600"/>
            <a:ext cx="7770813" cy="4722813"/>
          </a:xfrm>
        </p:spPr>
        <p:txBody>
          <a:bodyPr/>
          <a:lstStyle/>
          <a:p>
            <a:pPr marL="400050">
              <a:buFont typeface="+mj-lt"/>
              <a:buAutoNum type="arabicPeriod"/>
            </a:pPr>
            <a:r>
              <a:rPr lang="en-US" sz="1600" dirty="0"/>
              <a:t>15/1082r0 – </a:t>
            </a:r>
            <a:r>
              <a:rPr lang="en-US" sz="1600" dirty="0" smtClean="0"/>
              <a:t>“Analysis </a:t>
            </a:r>
            <a:r>
              <a:rPr lang="en-US" sz="1600" dirty="0"/>
              <a:t>of BSS and ESS Structure During Concurrent SR </a:t>
            </a:r>
            <a:r>
              <a:rPr lang="en-US" sz="1600" dirty="0" smtClean="0"/>
              <a:t>Transmissions”, C Lukaszewski (Aruba), Sep 2015</a:t>
            </a:r>
          </a:p>
          <a:p>
            <a:pPr marL="400050">
              <a:buFont typeface="+mj-lt"/>
              <a:buAutoNum type="arabicPeriod"/>
            </a:pPr>
            <a:r>
              <a:rPr lang="en-US" sz="1600" dirty="0"/>
              <a:t>14/1416r1 – “Observed protocol violations caused by DSC with roaming </a:t>
            </a:r>
            <a:r>
              <a:rPr lang="en-US" sz="1600" dirty="0" smtClean="0"/>
              <a:t>STAs”, C Lukaszewski (Aruba), Nov 2014</a:t>
            </a:r>
          </a:p>
          <a:p>
            <a:pPr marL="400050">
              <a:buFont typeface="+mj-lt"/>
              <a:buAutoNum type="arabicPeriod"/>
            </a:pPr>
            <a:r>
              <a:rPr lang="en-US" sz="1600" dirty="0"/>
              <a:t>14/1224r0 – “Link-Aware </a:t>
            </a:r>
            <a:r>
              <a:rPr lang="en-US" sz="1600" dirty="0" smtClean="0"/>
              <a:t>CCA”, B Hart (Cisco), Sep 2014</a:t>
            </a:r>
          </a:p>
          <a:p>
            <a:pPr marL="400050">
              <a:buFont typeface="+mj-lt"/>
              <a:buAutoNum type="arabicPeriod"/>
            </a:pPr>
            <a:r>
              <a:rPr kumimoji="1" lang="en-US" altLang="ja-JP" sz="1600" dirty="0"/>
              <a:t>14/0372r2 – “</a:t>
            </a:r>
            <a:r>
              <a:rPr lang="en-US" sz="1600" dirty="0"/>
              <a:t>System Level Simulations on Increased Spatial Reuse”, Jiang et al (Marvell), Mar 2014</a:t>
            </a:r>
            <a:endParaRPr kumimoji="1" lang="en-US" altLang="ja-JP" sz="1600" dirty="0"/>
          </a:p>
          <a:p>
            <a:pPr marL="400050">
              <a:buFont typeface="+mj-lt"/>
              <a:buAutoNum type="arabicPeriod"/>
            </a:pPr>
            <a:r>
              <a:rPr lang="en-US" sz="1600" dirty="0"/>
              <a:t>14/1207r1 – “OBSS Reuse Mechanism Which Preserves Fairness”, I Jamil, L </a:t>
            </a:r>
            <a:r>
              <a:rPr lang="en-US" sz="1600" dirty="0" err="1"/>
              <a:t>Cariou</a:t>
            </a:r>
            <a:r>
              <a:rPr lang="en-US" sz="1600" dirty="0"/>
              <a:t> (Orange), Sep 2014</a:t>
            </a:r>
          </a:p>
          <a:p>
            <a:pPr marL="400050">
              <a:buFont typeface="+mj-lt"/>
              <a:buAutoNum type="arabicPeriod"/>
            </a:pPr>
            <a:r>
              <a:rPr lang="en-US" sz="1600" dirty="0"/>
              <a:t>14/0854r0 – “DSC and Legacy Coexistence”, W Carney, Y Morioka et al (Sony),  Jul 2014</a:t>
            </a:r>
          </a:p>
          <a:p>
            <a:pPr marL="400050">
              <a:buFont typeface="+mj-lt"/>
              <a:buAutoNum type="arabicPeriod"/>
            </a:pPr>
            <a:r>
              <a:rPr lang="en-US" sz="1600" dirty="0"/>
              <a:t>13/1207r1 – “CID 205 BSSID Color Bits”, M. Fischer et. Al, Sep 2013  (11ah)</a:t>
            </a:r>
          </a:p>
          <a:p>
            <a:pPr marL="400050">
              <a:buFont typeface="+mj-lt"/>
              <a:buAutoNum type="arabicPeriod"/>
            </a:pPr>
            <a:r>
              <a:rPr kumimoji="1" lang="en-US" altLang="ja-JP" sz="1600" dirty="0" smtClean="0"/>
              <a:t>14/0779r2 - </a:t>
            </a:r>
            <a:r>
              <a:rPr kumimoji="1" lang="en-US" altLang="ja-JP" sz="1600" dirty="0"/>
              <a:t>“Dynamic Sensitivity Control -  Practical Usage” , Graham Smith, July 2014</a:t>
            </a:r>
          </a:p>
          <a:p>
            <a:pPr marL="400050">
              <a:buFont typeface="+mj-lt"/>
              <a:buAutoNum type="arabicPeriod"/>
            </a:pPr>
            <a:r>
              <a:rPr lang="en-US" sz="1600" dirty="0" smtClean="0"/>
              <a:t>14/0328r2 – “ </a:t>
            </a:r>
            <a:r>
              <a:rPr lang="en-US" sz="1600" dirty="0"/>
              <a:t>Dense Apartment Complex Throughput Calculations, </a:t>
            </a:r>
            <a:r>
              <a:rPr lang="en-US" sz="1600" dirty="0" smtClean="0"/>
              <a:t>“ Graham Smith, Mar </a:t>
            </a:r>
            <a:r>
              <a:rPr lang="en-US" sz="1600" dirty="0"/>
              <a:t>2014</a:t>
            </a:r>
          </a:p>
          <a:p>
            <a:pPr marL="400050">
              <a:buFont typeface="+mj-lt"/>
              <a:buAutoNum type="arabicPeriod"/>
            </a:pPr>
            <a:r>
              <a:rPr lang="en-US" sz="1600" dirty="0"/>
              <a:t>14/0045r1 – “E-Education </a:t>
            </a:r>
            <a:r>
              <a:rPr lang="en-US" sz="1600" dirty="0" smtClean="0"/>
              <a:t>Analysis,” Graham Smith, Jan 2014</a:t>
            </a:r>
            <a:endParaRPr lang="en-US" sz="16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37</a:t>
            </a:fld>
            <a:endParaRPr lang="en-GB"/>
          </a:p>
        </p:txBody>
      </p:sp>
    </p:spTree>
    <p:extLst>
      <p:ext uri="{BB962C8B-B14F-4D97-AF65-F5344CB8AC3E}">
        <p14:creationId xmlns:p14="http://schemas.microsoft.com/office/powerpoint/2010/main" val="2141817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1"/>
            </a:pPr>
            <a:r>
              <a:rPr lang="en-US" sz="1600" dirty="0">
                <a:hlinkClick r:id="rId2"/>
              </a:rPr>
              <a:t>http://</a:t>
            </a:r>
            <a:r>
              <a:rPr lang="en-US" sz="1600" dirty="0" smtClean="0">
                <a:hlinkClick r:id="rId2"/>
              </a:rPr>
              <a:t>www.mobilesportsreport.com/2015/09/stadium-tech-report-los-angeles-dodgers-hit-it-out-of-the-park-with-cisco-aruba-wi-fi/</a:t>
            </a:r>
            <a:endParaRPr lang="en-US" sz="1600" dirty="0" smtClean="0"/>
          </a:p>
          <a:p>
            <a:pPr marL="457200" indent="-457200">
              <a:buFont typeface="+mj-lt"/>
              <a:buAutoNum type="arabicPeriod" startAt="11"/>
            </a:pPr>
            <a:r>
              <a:rPr lang="en-US" sz="1600" dirty="0">
                <a:hlinkClick r:id="rId3"/>
              </a:rPr>
              <a:t>http://www.mobilesportsreport.com/2015/08/wi-fi-for-the-frozen-tundra-extreme-verizon-bring-wi-fi-to-green-bay-packers-lambeau-field</a:t>
            </a:r>
            <a:r>
              <a:rPr lang="en-US" sz="1600" dirty="0" smtClean="0">
                <a:hlinkClick r:id="rId3"/>
              </a:rPr>
              <a:t>/</a:t>
            </a:r>
            <a:endParaRPr lang="en-US" sz="1600" dirty="0" smtClean="0"/>
          </a:p>
          <a:p>
            <a:pPr marL="457200" indent="-457200">
              <a:buFont typeface="+mj-lt"/>
              <a:buAutoNum type="arabicPeriod" startAt="11"/>
            </a:pPr>
            <a:r>
              <a:rPr lang="en-US" sz="1600" dirty="0">
                <a:hlinkClick r:id="rId4"/>
              </a:rPr>
              <a:t>http://www.mobilesportsreport.com/2015/08/baltimore-ravens-pick-extreme-networks-for-mt-bank-stadium-wi-fi</a:t>
            </a:r>
            <a:r>
              <a:rPr lang="en-US" sz="1600" dirty="0" smtClean="0">
                <a:hlinkClick r:id="rId4"/>
              </a:rPr>
              <a:t>/</a:t>
            </a:r>
            <a:endParaRPr lang="en-US" sz="1600" dirty="0" smtClean="0"/>
          </a:p>
          <a:p>
            <a:pPr marL="457200" indent="-457200">
              <a:buFont typeface="+mj-lt"/>
              <a:buAutoNum type="arabicPeriod" startAt="11"/>
            </a:pPr>
            <a:r>
              <a:rPr lang="en-US" sz="1600" dirty="0">
                <a:hlinkClick r:id="rId5"/>
              </a:rPr>
              <a:t>http://</a:t>
            </a:r>
            <a:r>
              <a:rPr lang="en-US" sz="1600" dirty="0" smtClean="0">
                <a:hlinkClick r:id="rId5"/>
              </a:rPr>
              <a:t>www.mobilesportsreport.com/2015/07/stadium-tech-report-world-series-set-new-wireless-records-at-att-park/</a:t>
            </a:r>
            <a:endParaRPr lang="en-US" sz="1600" dirty="0" smtClean="0"/>
          </a:p>
          <a:p>
            <a:pPr marL="457200" indent="-457200">
              <a:buFont typeface="+mj-lt"/>
              <a:buAutoNum type="arabicPeriod" startAt="11"/>
            </a:pPr>
            <a:r>
              <a:rPr lang="en-US" sz="1600" dirty="0">
                <a:hlinkClick r:id="rId6"/>
              </a:rPr>
              <a:t>http://www.mobilesportsreport.com/2015/06/stadium-tech-report-kauffman-stadium-gets-a-royal-wi-fi-upgrade</a:t>
            </a:r>
            <a:r>
              <a:rPr lang="en-US" sz="1600" dirty="0" smtClean="0">
                <a:hlinkClick r:id="rId6"/>
              </a:rPr>
              <a:t>/</a:t>
            </a:r>
            <a:endParaRPr lang="en-US" sz="1600" dirty="0" smtClean="0"/>
          </a:p>
          <a:p>
            <a:pPr marL="457200" indent="-457200">
              <a:buFont typeface="+mj-lt"/>
              <a:buAutoNum type="arabicPeriod" startAt="11"/>
            </a:pPr>
            <a:r>
              <a:rPr lang="en-US" sz="1600" dirty="0">
                <a:hlinkClick r:id="rId7"/>
              </a:rPr>
              <a:t>http://www.mobilesportsreport.com/2015/01/stadium-tech-report-att-stadiums-massive-antenna-deployment-delivers-solid-wi-fi-das-performance</a:t>
            </a:r>
            <a:r>
              <a:rPr lang="en-US" sz="1600" dirty="0" smtClean="0">
                <a:hlinkClick r:id="rId7"/>
              </a:rPr>
              <a:t>/</a:t>
            </a:r>
            <a:endParaRPr lang="en-US" sz="1600" dirty="0" smtClean="0"/>
          </a:p>
          <a:p>
            <a:pPr marL="457200" indent="-457200">
              <a:buFont typeface="+mj-lt"/>
              <a:buAutoNum type="arabicPeriod" startAt="11"/>
            </a:pPr>
            <a:endParaRPr lang="en-US" sz="1600" b="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38</a:t>
            </a:fld>
            <a:endParaRPr lang="en-GB"/>
          </a:p>
        </p:txBody>
      </p:sp>
    </p:spTree>
    <p:extLst>
      <p:ext uri="{BB962C8B-B14F-4D97-AF65-F5344CB8AC3E}">
        <p14:creationId xmlns:p14="http://schemas.microsoft.com/office/powerpoint/2010/main" val="122713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68679"/>
          </a:xfrm>
        </p:spPr>
        <p:txBody>
          <a:bodyPr/>
          <a:lstStyle/>
          <a:p>
            <a:r>
              <a:rPr lang="en-US" dirty="0" smtClean="0"/>
              <a:t>Cost/Benefit Evaluation Framework for SR </a:t>
            </a:r>
            <a:endParaRPr lang="en-US" dirty="0"/>
          </a:p>
        </p:txBody>
      </p:sp>
      <p:sp>
        <p:nvSpPr>
          <p:cNvPr id="3" name="Content Placeholder 2"/>
          <p:cNvSpPr>
            <a:spLocks noGrp="1"/>
          </p:cNvSpPr>
          <p:nvPr>
            <p:ph idx="1"/>
          </p:nvPr>
        </p:nvSpPr>
        <p:spPr>
          <a:xfrm>
            <a:off x="685800" y="1845425"/>
            <a:ext cx="8134004" cy="4248988"/>
          </a:xfrm>
        </p:spPr>
        <p:txBody>
          <a:bodyPr/>
          <a:lstStyle/>
          <a:p>
            <a:pPr>
              <a:spcBef>
                <a:spcPts val="2000"/>
              </a:spcBef>
              <a:buFont typeface="Arial" panose="020B0604020202020204" pitchFamily="34" charset="0"/>
              <a:buChar char="•"/>
            </a:pPr>
            <a:r>
              <a:rPr lang="en-US" sz="2800" dirty="0" smtClean="0"/>
              <a:t>A cost/benefit analysis of SR techniques requires a clear definition of the breakeven point.</a:t>
            </a:r>
          </a:p>
          <a:p>
            <a:pPr>
              <a:spcBef>
                <a:spcPts val="2000"/>
              </a:spcBef>
              <a:buFont typeface="Arial" panose="020B0604020202020204" pitchFamily="34" charset="0"/>
              <a:buChar char="•"/>
            </a:pPr>
            <a:r>
              <a:rPr lang="en-US" sz="2800" dirty="0" smtClean="0"/>
              <a:t>In addition, certain </a:t>
            </a:r>
            <a:r>
              <a:rPr lang="en-US" sz="2800" dirty="0"/>
              <a:t>SR techniques have </a:t>
            </a:r>
            <a:r>
              <a:rPr lang="en-US" sz="2800" dirty="0" smtClean="0"/>
              <a:t>useful benefits </a:t>
            </a:r>
            <a:r>
              <a:rPr lang="en-US" sz="2800" dirty="0"/>
              <a:t>even when SR is not being attempted</a:t>
            </a:r>
            <a:r>
              <a:rPr lang="en-US" sz="2800" dirty="0" smtClean="0"/>
              <a:t>. We </a:t>
            </a:r>
            <a:r>
              <a:rPr lang="en-US" sz="2800" dirty="0" smtClean="0">
                <a:solidFill>
                  <a:schemeClr val="tx1"/>
                </a:solidFill>
              </a:rPr>
              <a:t>require a common cell model to evaluate these.  </a:t>
            </a:r>
            <a:endParaRPr lang="en-US" sz="2800" dirty="0">
              <a:solidFill>
                <a:schemeClr val="tx1"/>
              </a:solidFill>
            </a:endParaRPr>
          </a:p>
          <a:p>
            <a:pPr>
              <a:spcBef>
                <a:spcPts val="2000"/>
              </a:spcBef>
              <a:buFont typeface="Arial" panose="020B0604020202020204" pitchFamily="34" charset="0"/>
              <a:buChar char="•"/>
            </a:pPr>
            <a:r>
              <a:rPr lang="en-US" sz="2800" dirty="0" smtClean="0">
                <a:solidFill>
                  <a:schemeClr val="tx1"/>
                </a:solidFill>
              </a:rPr>
              <a:t>In </a:t>
            </a:r>
            <a:r>
              <a:rPr lang="en-US" sz="2800" dirty="0" smtClean="0">
                <a:solidFill>
                  <a:schemeClr val="tx1"/>
                </a:solidFill>
              </a:rPr>
              <a:t>[1], </a:t>
            </a:r>
            <a:r>
              <a:rPr lang="en-US" sz="2800" dirty="0">
                <a:solidFill>
                  <a:schemeClr val="tx1"/>
                </a:solidFill>
              </a:rPr>
              <a:t>we modeled the interference-limited structure </a:t>
            </a:r>
            <a:r>
              <a:rPr lang="en-US" sz="2800" dirty="0"/>
              <a:t>of an SR-BSS during simultaneous </a:t>
            </a:r>
            <a:r>
              <a:rPr lang="en-US" sz="2800" dirty="0" smtClean="0"/>
              <a:t>TX, with a focus on the “rate radius limit” of specific data rates.  That approach is a good framework.</a:t>
            </a:r>
            <a:endParaRPr lang="en-US" sz="2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a:t>
            </a:fld>
            <a:endParaRPr lang="en-GB"/>
          </a:p>
        </p:txBody>
      </p:sp>
    </p:spTree>
    <p:extLst>
      <p:ext uri="{BB962C8B-B14F-4D97-AF65-F5344CB8AC3E}">
        <p14:creationId xmlns:p14="http://schemas.microsoft.com/office/powerpoint/2010/main" val="354437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bwMode="auto">
          <a:xfrm>
            <a:off x="3234999" y="1704910"/>
            <a:ext cx="2810589" cy="1760220"/>
          </a:xfrm>
          <a:prstGeom prst="rect">
            <a:avLst/>
          </a:prstGeom>
          <a:pattFill prst="openDmnd">
            <a:fgClr>
              <a:srgbClr val="FF0000"/>
            </a:fgClr>
            <a:bgClr>
              <a:schemeClr val="bg1"/>
            </a:bgClr>
          </a:patt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327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20" t="35288" r="7514" b="30341"/>
          <a:stretch/>
        </p:blipFill>
        <p:spPr bwMode="auto">
          <a:xfrm>
            <a:off x="-1" y="1707234"/>
            <a:ext cx="9144001"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4592" y="685801"/>
            <a:ext cx="8928092" cy="559578"/>
          </a:xfrm>
        </p:spPr>
        <p:txBody>
          <a:bodyPr/>
          <a:lstStyle/>
          <a:p>
            <a:r>
              <a:rPr lang="en-US" dirty="0"/>
              <a:t>SR Payoff Region and </a:t>
            </a:r>
            <a:r>
              <a:rPr lang="en-US" dirty="0" smtClean="0"/>
              <a:t>Breakeven Point</a:t>
            </a:r>
            <a:endParaRPr lang="en-US" sz="2400" i="1" dirty="0"/>
          </a:p>
        </p:txBody>
      </p:sp>
      <p:sp>
        <p:nvSpPr>
          <p:cNvPr id="32781" name="Content Placeholder 32780"/>
          <p:cNvSpPr>
            <a:spLocks noGrp="1"/>
          </p:cNvSpPr>
          <p:nvPr>
            <p:ph idx="1"/>
          </p:nvPr>
        </p:nvSpPr>
        <p:spPr>
          <a:xfrm>
            <a:off x="685800" y="4455622"/>
            <a:ext cx="8350135" cy="1928553"/>
          </a:xfrm>
        </p:spPr>
        <p:txBody>
          <a:bodyPr/>
          <a:lstStyle/>
          <a:p>
            <a:pPr>
              <a:buFont typeface="Arial" panose="020B0604020202020204" pitchFamily="34" charset="0"/>
              <a:buChar char="•"/>
            </a:pPr>
            <a:r>
              <a:rPr lang="en-US" sz="1800" dirty="0" smtClean="0"/>
              <a:t>The MCS4 rate limit </a:t>
            </a:r>
            <a:r>
              <a:rPr lang="en-US" sz="1800" u="sng" dirty="0" smtClean="0"/>
              <a:t>during SR operation</a:t>
            </a:r>
            <a:r>
              <a:rPr lang="en-US" sz="1800" dirty="0" smtClean="0"/>
              <a:t> is the SR breakeven point.</a:t>
            </a:r>
          </a:p>
          <a:p>
            <a:pPr lvl="1">
              <a:buFont typeface="Arial" panose="020B0604020202020204" pitchFamily="34" charset="0"/>
              <a:buChar char="•"/>
            </a:pPr>
            <a:r>
              <a:rPr lang="en-US" sz="1600" dirty="0" smtClean="0"/>
              <a:t>For </a:t>
            </a:r>
            <a:r>
              <a:rPr lang="en-US" sz="1600" dirty="0"/>
              <a:t>any MCS8-limited channelization, </a:t>
            </a:r>
            <a:r>
              <a:rPr lang="en-US" sz="1600" dirty="0" smtClean="0"/>
              <a:t>this </a:t>
            </a:r>
            <a:r>
              <a:rPr lang="en-US" sz="1600" dirty="0"/>
              <a:t>is 50% of MCS8</a:t>
            </a:r>
          </a:p>
          <a:p>
            <a:pPr lvl="1">
              <a:buFont typeface="Arial" panose="020B0604020202020204" pitchFamily="34" charset="0"/>
              <a:buChar char="•"/>
            </a:pPr>
            <a:r>
              <a:rPr lang="en-US" sz="1600" dirty="0"/>
              <a:t>For all MCS9 </a:t>
            </a:r>
            <a:r>
              <a:rPr lang="en-US" sz="1600" dirty="0" err="1"/>
              <a:t>channelizations</a:t>
            </a:r>
            <a:r>
              <a:rPr lang="en-US" sz="1600" dirty="0"/>
              <a:t>, it is only 45% of </a:t>
            </a:r>
            <a:r>
              <a:rPr lang="en-US" sz="1600" dirty="0" smtClean="0"/>
              <a:t>MCS9  (below breakeven)</a:t>
            </a:r>
            <a:endParaRPr lang="en-US" sz="1600" dirty="0"/>
          </a:p>
          <a:p>
            <a:pPr>
              <a:buFont typeface="Arial" panose="020B0604020202020204" pitchFamily="34" charset="0"/>
              <a:buChar char="•"/>
            </a:pPr>
            <a:r>
              <a:rPr lang="en-US" sz="1800" dirty="0" smtClean="0"/>
              <a:t>Below </a:t>
            </a:r>
            <a:r>
              <a:rPr lang="en-US" sz="1800" dirty="0"/>
              <a:t>MCS4, it is always better to defer </a:t>
            </a:r>
            <a:r>
              <a:rPr lang="en-US" sz="1800" dirty="0" smtClean="0"/>
              <a:t>(no payoff).</a:t>
            </a:r>
            <a:endParaRPr lang="en-US" sz="1800" dirty="0"/>
          </a:p>
          <a:p>
            <a:pPr>
              <a:buFont typeface="Arial" panose="020B0604020202020204" pitchFamily="34" charset="0"/>
              <a:buChar char="•"/>
            </a:pPr>
            <a:r>
              <a:rPr lang="en-US" sz="1800" dirty="0" smtClean="0"/>
              <a:t>SR </a:t>
            </a:r>
            <a:r>
              <a:rPr lang="en-US" sz="1800" dirty="0"/>
              <a:t>should only be attempted for MCS4 and up</a:t>
            </a:r>
            <a:r>
              <a:rPr lang="en-US" sz="1800" dirty="0" smtClean="0"/>
              <a:t>.</a:t>
            </a:r>
          </a:p>
          <a:p>
            <a:pPr>
              <a:buFont typeface="Arial" panose="020B0604020202020204" pitchFamily="34" charset="0"/>
              <a:buChar char="•"/>
            </a:pPr>
            <a:r>
              <a:rPr lang="en-US" sz="1800" dirty="0" smtClean="0"/>
              <a:t>How do the AP/STA know they are inside this limit?  </a:t>
            </a:r>
            <a:r>
              <a:rPr lang="en-US" sz="1800" i="1" dirty="0" smtClean="0"/>
              <a:t>(harder than it looks)</a:t>
            </a:r>
            <a:endParaRPr lang="en-US" sz="18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85" name="TextBox 84"/>
          <p:cNvSpPr txBox="1"/>
          <p:nvPr/>
        </p:nvSpPr>
        <p:spPr>
          <a:xfrm>
            <a:off x="1586931"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87" name="TextBox 86"/>
          <p:cNvSpPr txBox="1"/>
          <p:nvPr/>
        </p:nvSpPr>
        <p:spPr>
          <a:xfrm>
            <a:off x="2055899" y="1375056"/>
            <a:ext cx="1889424" cy="369332"/>
          </a:xfrm>
          <a:prstGeom prst="rect">
            <a:avLst/>
          </a:prstGeom>
          <a:noFill/>
        </p:spPr>
        <p:txBody>
          <a:bodyPr wrap="square" rtlCol="0">
            <a:spAutoFit/>
          </a:bodyPr>
          <a:lstStyle/>
          <a:p>
            <a:pPr algn="ctr"/>
            <a:r>
              <a:rPr lang="en-US" sz="1800" dirty="0" smtClean="0">
                <a:solidFill>
                  <a:srgbClr val="00B050"/>
                </a:solidFill>
              </a:rPr>
              <a:t>MCS4 Limit</a:t>
            </a:r>
            <a:endParaRPr lang="en-US" sz="1800" dirty="0">
              <a:solidFill>
                <a:srgbClr val="00B050"/>
              </a:solidFill>
            </a:endParaRPr>
          </a:p>
        </p:txBody>
      </p:sp>
      <p:sp>
        <p:nvSpPr>
          <p:cNvPr id="88" name="TextBox 87"/>
          <p:cNvSpPr txBox="1"/>
          <p:nvPr/>
        </p:nvSpPr>
        <p:spPr>
          <a:xfrm>
            <a:off x="3589093" y="1375056"/>
            <a:ext cx="1553062" cy="369332"/>
          </a:xfrm>
          <a:prstGeom prst="rect">
            <a:avLst/>
          </a:prstGeom>
          <a:noFill/>
        </p:spPr>
        <p:txBody>
          <a:bodyPr wrap="square" rtlCol="0">
            <a:spAutoFit/>
          </a:bodyPr>
          <a:lstStyle/>
          <a:p>
            <a:pPr algn="ctr"/>
            <a:r>
              <a:rPr lang="en-US" sz="1800" dirty="0" smtClean="0">
                <a:solidFill>
                  <a:srgbClr val="FF0000"/>
                </a:solidFill>
              </a:rPr>
              <a:t>MCS0 Limit</a:t>
            </a:r>
            <a:endParaRPr lang="en-US" sz="1800" dirty="0">
              <a:solidFill>
                <a:srgbClr val="FF0000"/>
              </a:solidFill>
            </a:endParaRPr>
          </a:p>
        </p:txBody>
      </p:sp>
      <p:graphicFrame>
        <p:nvGraphicFramePr>
          <p:cNvPr id="89" name="Object 88"/>
          <p:cNvGraphicFramePr>
            <a:graphicFrameLocks noChangeAspect="1"/>
          </p:cNvGraphicFramePr>
          <p:nvPr>
            <p:extLst>
              <p:ext uri="{D42A27DB-BD31-4B8C-83A1-F6EECF244321}">
                <p14:modId xmlns:p14="http://schemas.microsoft.com/office/powerpoint/2010/main" val="1099013639"/>
              </p:ext>
            </p:extLst>
          </p:nvPr>
        </p:nvGraphicFramePr>
        <p:xfrm>
          <a:off x="1664180" y="2201623"/>
          <a:ext cx="557957" cy="543650"/>
        </p:xfrm>
        <a:graphic>
          <a:graphicData uri="http://schemas.openxmlformats.org/presentationml/2006/ole">
            <mc:AlternateContent xmlns:mc="http://schemas.openxmlformats.org/markup-compatibility/2006">
              <mc:Choice xmlns:v="urn:schemas-microsoft-com:vml" Requires="v">
                <p:oleObj spid="_x0000_s32981"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180" y="2201623"/>
                        <a:ext cx="557957" cy="543650"/>
                      </a:xfrm>
                      <a:prstGeom prst="rect">
                        <a:avLst/>
                      </a:prstGeom>
                      <a:noFill/>
                      <a:ln>
                        <a:noFill/>
                      </a:ln>
                      <a:effectLst/>
                    </p:spPr>
                  </p:pic>
                </p:oleObj>
              </mc:Fallback>
            </mc:AlternateContent>
          </a:graphicData>
        </a:graphic>
      </p:graphicFrame>
      <p:cxnSp>
        <p:nvCxnSpPr>
          <p:cNvPr id="90" name="Straight Arrow Connector 89"/>
          <p:cNvCxnSpPr/>
          <p:nvPr/>
        </p:nvCxnSpPr>
        <p:spPr bwMode="auto">
          <a:xfrm flipV="1">
            <a:off x="1928037" y="1774080"/>
            <a:ext cx="971848" cy="758967"/>
          </a:xfrm>
          <a:prstGeom prst="straightConnector1">
            <a:avLst/>
          </a:prstGeom>
          <a:solidFill>
            <a:srgbClr val="00B8FF"/>
          </a:solidFill>
          <a:ln w="38100" cap="flat" cmpd="sng" algn="ctr">
            <a:solidFill>
              <a:srgbClr val="00B050"/>
            </a:solidFill>
            <a:prstDash val="solid"/>
            <a:round/>
            <a:headEnd type="none" w="med" len="med"/>
            <a:tailEnd type="arrow"/>
          </a:ln>
          <a:effectLst/>
        </p:spPr>
      </p:cxnSp>
      <p:cxnSp>
        <p:nvCxnSpPr>
          <p:cNvPr id="91" name="Straight Arrow Connector 90"/>
          <p:cNvCxnSpPr/>
          <p:nvPr/>
        </p:nvCxnSpPr>
        <p:spPr bwMode="auto">
          <a:xfrm flipV="1">
            <a:off x="1928037" y="1707233"/>
            <a:ext cx="2156039" cy="825813"/>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aphicFrame>
        <p:nvGraphicFramePr>
          <p:cNvPr id="92" name="Object 91"/>
          <p:cNvGraphicFramePr>
            <a:graphicFrameLocks noChangeAspect="1"/>
          </p:cNvGraphicFramePr>
          <p:nvPr>
            <p:extLst>
              <p:ext uri="{D42A27DB-BD31-4B8C-83A1-F6EECF244321}">
                <p14:modId xmlns:p14="http://schemas.microsoft.com/office/powerpoint/2010/main" val="3835511536"/>
              </p:ext>
            </p:extLst>
          </p:nvPr>
        </p:nvGraphicFramePr>
        <p:xfrm>
          <a:off x="7019921" y="2200760"/>
          <a:ext cx="557213" cy="544513"/>
        </p:xfrm>
        <a:graphic>
          <a:graphicData uri="http://schemas.openxmlformats.org/presentationml/2006/ole">
            <mc:AlternateContent xmlns:mc="http://schemas.openxmlformats.org/markup-compatibility/2006">
              <mc:Choice xmlns:v="urn:schemas-microsoft-com:vml" Requires="v">
                <p:oleObj spid="_x0000_s32982"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1"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TextBox 92"/>
          <p:cNvSpPr txBox="1"/>
          <p:nvPr/>
        </p:nvSpPr>
        <p:spPr>
          <a:xfrm>
            <a:off x="3371615" y="2805435"/>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94" name="TextBox 93"/>
          <p:cNvSpPr txBox="1"/>
          <p:nvPr/>
        </p:nvSpPr>
        <p:spPr>
          <a:xfrm>
            <a:off x="5142155" y="2805435"/>
            <a:ext cx="712461" cy="338554"/>
          </a:xfrm>
          <a:prstGeom prst="rect">
            <a:avLst/>
          </a:prstGeom>
          <a:solidFill>
            <a:srgbClr val="ABE7FF"/>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Z</a:t>
            </a:r>
            <a:endParaRPr lang="en-US" sz="1600" dirty="0">
              <a:solidFill>
                <a:schemeClr val="tx1"/>
              </a:solidFill>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4226904114"/>
              </p:ext>
            </p:extLst>
          </p:nvPr>
        </p:nvGraphicFramePr>
        <p:xfrm>
          <a:off x="3478738" y="2200761"/>
          <a:ext cx="557212" cy="544512"/>
        </p:xfrm>
        <a:graphic>
          <a:graphicData uri="http://schemas.openxmlformats.org/presentationml/2006/ole">
            <mc:AlternateContent xmlns:mc="http://schemas.openxmlformats.org/markup-compatibility/2006">
              <mc:Choice xmlns:v="urn:schemas-microsoft-com:vml" Requires="v">
                <p:oleObj spid="_x0000_s32983"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738" y="2200761"/>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95"/>
          <p:cNvGraphicFramePr>
            <a:graphicFrameLocks noChangeAspect="1"/>
          </p:cNvGraphicFramePr>
          <p:nvPr>
            <p:extLst>
              <p:ext uri="{D42A27DB-BD31-4B8C-83A1-F6EECF244321}">
                <p14:modId xmlns:p14="http://schemas.microsoft.com/office/powerpoint/2010/main" val="2119550337"/>
              </p:ext>
            </p:extLst>
          </p:nvPr>
        </p:nvGraphicFramePr>
        <p:xfrm>
          <a:off x="5219778" y="2200760"/>
          <a:ext cx="557213" cy="544513"/>
        </p:xfrm>
        <a:graphic>
          <a:graphicData uri="http://schemas.openxmlformats.org/presentationml/2006/ole">
            <mc:AlternateContent xmlns:mc="http://schemas.openxmlformats.org/markup-compatibility/2006">
              <mc:Choice xmlns:v="urn:schemas-microsoft-com:vml" Requires="v">
                <p:oleObj spid="_x0000_s32984"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78"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TextBox 96"/>
          <p:cNvSpPr txBox="1"/>
          <p:nvPr/>
        </p:nvSpPr>
        <p:spPr>
          <a:xfrm>
            <a:off x="6926839"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15" name="Right Brace 14"/>
          <p:cNvSpPr/>
          <p:nvPr/>
        </p:nvSpPr>
        <p:spPr bwMode="auto">
          <a:xfrm rot="5400000">
            <a:off x="1827724" y="2352705"/>
            <a:ext cx="243840" cy="2481190"/>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8" name="Right Brace 97"/>
          <p:cNvSpPr/>
          <p:nvPr/>
        </p:nvSpPr>
        <p:spPr bwMode="auto">
          <a:xfrm rot="5400000">
            <a:off x="7209504" y="2362159"/>
            <a:ext cx="243840" cy="2482149"/>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9" name="Right Brace 98"/>
          <p:cNvSpPr/>
          <p:nvPr/>
        </p:nvSpPr>
        <p:spPr bwMode="auto">
          <a:xfrm rot="5400000">
            <a:off x="4519645" y="2199210"/>
            <a:ext cx="243840" cy="2808048"/>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1" name="TextBox 100"/>
          <p:cNvSpPr txBox="1"/>
          <p:nvPr/>
        </p:nvSpPr>
        <p:spPr>
          <a:xfrm>
            <a:off x="6338357"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SR “Out of the Money” Region</a:t>
            </a:r>
            <a:endParaRPr lang="en-US" sz="1800" dirty="0">
              <a:solidFill>
                <a:srgbClr val="FF0000"/>
              </a:solidFill>
            </a:endParaRPr>
          </a:p>
        </p:txBody>
      </p:sp>
      <p:cxnSp>
        <p:nvCxnSpPr>
          <p:cNvPr id="19" name="Straight Connector 18"/>
          <p:cNvCxnSpPr>
            <a:stCxn id="15" idx="2"/>
          </p:cNvCxnSpPr>
          <p:nvPr/>
        </p:nvCxnSpPr>
        <p:spPr bwMode="auto">
          <a:xfrm flipV="1">
            <a:off x="709049" y="253304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4" name="Straight Connector 103"/>
          <p:cNvCxnSpPr/>
          <p:nvPr/>
        </p:nvCxnSpPr>
        <p:spPr bwMode="auto">
          <a:xfrm flipV="1">
            <a:off x="3190239" y="252912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5" name="Straight Connector 104"/>
          <p:cNvCxnSpPr/>
          <p:nvPr/>
        </p:nvCxnSpPr>
        <p:spPr bwMode="auto">
          <a:xfrm flipV="1">
            <a:off x="6045589" y="2540668"/>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6" name="Straight Connector 105"/>
          <p:cNvCxnSpPr/>
          <p:nvPr/>
        </p:nvCxnSpPr>
        <p:spPr bwMode="auto">
          <a:xfrm flipV="1">
            <a:off x="8572499" y="253674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7" name="Straight Connector 106"/>
          <p:cNvCxnSpPr/>
          <p:nvPr/>
        </p:nvCxnSpPr>
        <p:spPr bwMode="auto">
          <a:xfrm flipV="1">
            <a:off x="3235000" y="2529122"/>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8" name="Straight Connector 107"/>
          <p:cNvCxnSpPr/>
          <p:nvPr/>
        </p:nvCxnSpPr>
        <p:spPr bwMode="auto">
          <a:xfrm flipV="1">
            <a:off x="6090350" y="254066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4" name="TextBox 113"/>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SR Case</a:t>
            </a:r>
            <a:endParaRPr lang="en-US" sz="1800" b="1" dirty="0">
              <a:solidFill>
                <a:schemeClr val="tx1"/>
              </a:solidFill>
            </a:endParaRPr>
          </a:p>
        </p:txBody>
      </p:sp>
      <p:sp>
        <p:nvSpPr>
          <p:cNvPr id="32782" name="Rectangle 32781"/>
          <p:cNvSpPr/>
          <p:nvPr/>
        </p:nvSpPr>
        <p:spPr bwMode="auto">
          <a:xfrm>
            <a:off x="3235000" y="1707234"/>
            <a:ext cx="2810589" cy="1760220"/>
          </a:xfrm>
          <a:prstGeom prst="rect">
            <a:avLst/>
          </a:prstGeom>
          <a:solidFill>
            <a:srgbClr val="FF0000">
              <a:alpha val="20000"/>
            </a:srgbClr>
          </a:solid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24151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Payoff Regions – Non-SR Case</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6880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51209600"/>
              </p:ext>
            </p:extLst>
          </p:nvPr>
        </p:nvGraphicFramePr>
        <p:xfrm>
          <a:off x="1783364" y="2469872"/>
          <a:ext cx="289345" cy="281947"/>
        </p:xfrm>
        <a:graphic>
          <a:graphicData uri="http://schemas.openxmlformats.org/presentationml/2006/ole">
            <mc:AlternateContent xmlns:mc="http://schemas.openxmlformats.org/markup-compatibility/2006">
              <mc:Choice xmlns:v="urn:schemas-microsoft-com:vml" Requires="v">
                <p:oleObj spid="_x0000_s38490"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4698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72066808"/>
              </p:ext>
            </p:extLst>
          </p:nvPr>
        </p:nvGraphicFramePr>
        <p:xfrm>
          <a:off x="2535171" y="2469872"/>
          <a:ext cx="288523" cy="281947"/>
        </p:xfrm>
        <a:graphic>
          <a:graphicData uri="http://schemas.openxmlformats.org/presentationml/2006/ole">
            <mc:AlternateContent xmlns:mc="http://schemas.openxmlformats.org/markup-compatibility/2006">
              <mc:Choice xmlns:v="urn:schemas-microsoft-com:vml" Requires="v">
                <p:oleObj spid="_x0000_s38491"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4698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908494948"/>
              </p:ext>
            </p:extLst>
          </p:nvPr>
        </p:nvGraphicFramePr>
        <p:xfrm>
          <a:off x="3286156" y="2469872"/>
          <a:ext cx="288523" cy="281947"/>
        </p:xfrm>
        <a:graphic>
          <a:graphicData uri="http://schemas.openxmlformats.org/presentationml/2006/ole">
            <mc:AlternateContent xmlns:mc="http://schemas.openxmlformats.org/markup-compatibility/2006">
              <mc:Choice xmlns:v="urn:schemas-microsoft-com:vml" Requires="v">
                <p:oleObj spid="_x0000_s38492"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4698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569271072"/>
              </p:ext>
            </p:extLst>
          </p:nvPr>
        </p:nvGraphicFramePr>
        <p:xfrm>
          <a:off x="4037141" y="2469872"/>
          <a:ext cx="288523" cy="281947"/>
        </p:xfrm>
        <a:graphic>
          <a:graphicData uri="http://schemas.openxmlformats.org/presentationml/2006/ole">
            <mc:AlternateContent xmlns:mc="http://schemas.openxmlformats.org/markup-compatibility/2006">
              <mc:Choice xmlns:v="urn:schemas-microsoft-com:vml" Requires="v">
                <p:oleObj spid="_x0000_s38493"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4698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786397009"/>
              </p:ext>
            </p:extLst>
          </p:nvPr>
        </p:nvGraphicFramePr>
        <p:xfrm>
          <a:off x="4788126" y="2470351"/>
          <a:ext cx="290512" cy="280988"/>
        </p:xfrm>
        <a:graphic>
          <a:graphicData uri="http://schemas.openxmlformats.org/presentationml/2006/ole">
            <mc:AlternateContent xmlns:mc="http://schemas.openxmlformats.org/markup-compatibility/2006">
              <mc:Choice xmlns:v="urn:schemas-microsoft-com:vml" Requires="v">
                <p:oleObj spid="_x0000_s38494"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4703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80865093"/>
              </p:ext>
            </p:extLst>
          </p:nvPr>
        </p:nvGraphicFramePr>
        <p:xfrm>
          <a:off x="5541100" y="2470351"/>
          <a:ext cx="288925" cy="280988"/>
        </p:xfrm>
        <a:graphic>
          <a:graphicData uri="http://schemas.openxmlformats.org/presentationml/2006/ole">
            <mc:AlternateContent xmlns:mc="http://schemas.openxmlformats.org/markup-compatibility/2006">
              <mc:Choice xmlns:v="urn:schemas-microsoft-com:vml" Requires="v">
                <p:oleObj spid="_x0000_s38495"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46407914"/>
              </p:ext>
            </p:extLst>
          </p:nvPr>
        </p:nvGraphicFramePr>
        <p:xfrm>
          <a:off x="6292487" y="2470351"/>
          <a:ext cx="288925" cy="280988"/>
        </p:xfrm>
        <a:graphic>
          <a:graphicData uri="http://schemas.openxmlformats.org/presentationml/2006/ole">
            <mc:AlternateContent xmlns:mc="http://schemas.openxmlformats.org/markup-compatibility/2006">
              <mc:Choice xmlns:v="urn:schemas-microsoft-com:vml" Requires="v">
                <p:oleObj spid="_x0000_s38496"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69595021"/>
              </p:ext>
            </p:extLst>
          </p:nvPr>
        </p:nvGraphicFramePr>
        <p:xfrm>
          <a:off x="7043874" y="2470351"/>
          <a:ext cx="288925" cy="280988"/>
        </p:xfrm>
        <a:graphic>
          <a:graphicData uri="http://schemas.openxmlformats.org/presentationml/2006/ole">
            <mc:AlternateContent xmlns:mc="http://schemas.openxmlformats.org/markup-compatibility/2006">
              <mc:Choice xmlns:v="urn:schemas-microsoft-com:vml" Requires="v">
                <p:oleObj spid="_x0000_s38497"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18802079"/>
              </p:ext>
            </p:extLst>
          </p:nvPr>
        </p:nvGraphicFramePr>
        <p:xfrm>
          <a:off x="7795260" y="2470351"/>
          <a:ext cx="288925" cy="280988"/>
        </p:xfrm>
        <a:graphic>
          <a:graphicData uri="http://schemas.openxmlformats.org/presentationml/2006/ole">
            <mc:AlternateContent xmlns:mc="http://schemas.openxmlformats.org/markup-compatibility/2006">
              <mc:Choice xmlns:v="urn:schemas-microsoft-com:vml" Requires="v">
                <p:oleObj spid="_x0000_s38498"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817145"/>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3" y="2587344"/>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7" y="2613343"/>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769470"/>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V="1">
            <a:off x="2768949"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18939" y="2104183"/>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833985"/>
            <a:ext cx="2578788" cy="646331"/>
          </a:xfrm>
          <a:prstGeom prst="rect">
            <a:avLst/>
          </a:prstGeom>
          <a:noFill/>
        </p:spPr>
        <p:txBody>
          <a:bodyPr wrap="square" rtlCol="0">
            <a:spAutoFit/>
          </a:bodyPr>
          <a:lstStyle/>
          <a:p>
            <a:pPr algn="ctr"/>
            <a:r>
              <a:rPr lang="en-US" sz="1800" dirty="0" smtClean="0">
                <a:solidFill>
                  <a:schemeClr val="accent2"/>
                </a:solidFill>
              </a:rPr>
              <a:t>“Tail Clip” Payoff</a:t>
            </a:r>
          </a:p>
          <a:p>
            <a:pPr algn="ctr"/>
            <a:r>
              <a:rPr lang="en-US" sz="1800" dirty="0" smtClean="0">
                <a:solidFill>
                  <a:schemeClr val="accent2"/>
                </a:solidFill>
              </a:rPr>
              <a:t>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222007620"/>
              </p:ext>
            </p:extLst>
          </p:nvPr>
        </p:nvGraphicFramePr>
        <p:xfrm>
          <a:off x="8550208" y="2470351"/>
          <a:ext cx="288925" cy="280988"/>
        </p:xfrm>
        <a:graphic>
          <a:graphicData uri="http://schemas.openxmlformats.org/presentationml/2006/ole">
            <mc:AlternateContent xmlns:mc="http://schemas.openxmlformats.org/markup-compatibility/2006">
              <mc:Choice xmlns:v="urn:schemas-microsoft-com:vml" Requires="v">
                <p:oleObj spid="_x0000_s38499"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4703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V="1">
            <a:off x="6537964"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89394" y="2695396"/>
            <a:ext cx="0" cy="938332"/>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1202325312"/>
              </p:ext>
            </p:extLst>
          </p:nvPr>
        </p:nvGraphicFramePr>
        <p:xfrm>
          <a:off x="4086845" y="1963173"/>
          <a:ext cx="149547" cy="384810"/>
        </p:xfrm>
        <a:graphic>
          <a:graphicData uri="http://schemas.openxmlformats.org/presentationml/2006/ole">
            <mc:AlternateContent xmlns:mc="http://schemas.openxmlformats.org/markup-compatibility/2006">
              <mc:Choice xmlns:v="urn:schemas-microsoft-com:vml" Requires="v">
                <p:oleObj spid="_x0000_s38500"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9631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633988764"/>
              </p:ext>
            </p:extLst>
          </p:nvPr>
        </p:nvGraphicFramePr>
        <p:xfrm>
          <a:off x="4850651" y="1963173"/>
          <a:ext cx="149547" cy="384810"/>
        </p:xfrm>
        <a:graphic>
          <a:graphicData uri="http://schemas.openxmlformats.org/presentationml/2006/ole">
            <mc:AlternateContent xmlns:mc="http://schemas.openxmlformats.org/markup-compatibility/2006">
              <mc:Choice xmlns:v="urn:schemas-microsoft-com:vml" Requires="v">
                <p:oleObj spid="_x0000_s38501"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9631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925094500"/>
              </p:ext>
            </p:extLst>
          </p:nvPr>
        </p:nvGraphicFramePr>
        <p:xfrm>
          <a:off x="3237541" y="2035246"/>
          <a:ext cx="387849" cy="240665"/>
        </p:xfrm>
        <a:graphic>
          <a:graphicData uri="http://schemas.openxmlformats.org/presentationml/2006/ole">
            <mc:AlternateContent xmlns:mc="http://schemas.openxmlformats.org/markup-compatibility/2006">
              <mc:Choice xmlns:v="urn:schemas-microsoft-com:vml" Requires="v">
                <p:oleObj spid="_x0000_s38502"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20352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2680023907"/>
              </p:ext>
            </p:extLst>
          </p:nvPr>
        </p:nvGraphicFramePr>
        <p:xfrm>
          <a:off x="2583242" y="1963491"/>
          <a:ext cx="149225" cy="384175"/>
        </p:xfrm>
        <a:graphic>
          <a:graphicData uri="http://schemas.openxmlformats.org/presentationml/2006/ole">
            <mc:AlternateContent xmlns:mc="http://schemas.openxmlformats.org/markup-compatibility/2006">
              <mc:Choice xmlns:v="urn:schemas-microsoft-com:vml" Requires="v">
                <p:oleObj spid="_x0000_s38503"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3137254497"/>
              </p:ext>
            </p:extLst>
          </p:nvPr>
        </p:nvGraphicFramePr>
        <p:xfrm>
          <a:off x="6348244" y="1963491"/>
          <a:ext cx="149225" cy="384175"/>
        </p:xfrm>
        <a:graphic>
          <a:graphicData uri="http://schemas.openxmlformats.org/presentationml/2006/ole">
            <mc:AlternateContent xmlns:mc="http://schemas.openxmlformats.org/markup-compatibility/2006">
              <mc:Choice xmlns:v="urn:schemas-microsoft-com:vml" Requires="v">
                <p:oleObj spid="_x0000_s38504"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3312956889"/>
              </p:ext>
            </p:extLst>
          </p:nvPr>
        </p:nvGraphicFramePr>
        <p:xfrm>
          <a:off x="5498385" y="2034928"/>
          <a:ext cx="388937" cy="241300"/>
        </p:xfrm>
        <a:graphic>
          <a:graphicData uri="http://schemas.openxmlformats.org/presentationml/2006/ole">
            <mc:AlternateContent xmlns:mc="http://schemas.openxmlformats.org/markup-compatibility/2006">
              <mc:Choice xmlns:v="urn:schemas-microsoft-com:vml" Requires="v">
                <p:oleObj spid="_x0000_s38505"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1233350076"/>
              </p:ext>
            </p:extLst>
          </p:nvPr>
        </p:nvGraphicFramePr>
        <p:xfrm>
          <a:off x="7111831" y="1963491"/>
          <a:ext cx="149225" cy="384175"/>
        </p:xfrm>
        <a:graphic>
          <a:graphicData uri="http://schemas.openxmlformats.org/presentationml/2006/ole">
            <mc:AlternateContent xmlns:mc="http://schemas.openxmlformats.org/markup-compatibility/2006">
              <mc:Choice xmlns:v="urn:schemas-microsoft-com:vml" Requires="v">
                <p:oleObj spid="_x0000_s38506"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1239655763"/>
              </p:ext>
            </p:extLst>
          </p:nvPr>
        </p:nvGraphicFramePr>
        <p:xfrm>
          <a:off x="8619050" y="1963491"/>
          <a:ext cx="149225" cy="384175"/>
        </p:xfrm>
        <a:graphic>
          <a:graphicData uri="http://schemas.openxmlformats.org/presentationml/2006/ole">
            <mc:AlternateContent xmlns:mc="http://schemas.openxmlformats.org/markup-compatibility/2006">
              <mc:Choice xmlns:v="urn:schemas-microsoft-com:vml" Requires="v">
                <p:oleObj spid="_x0000_s38507"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1511822592"/>
              </p:ext>
            </p:extLst>
          </p:nvPr>
        </p:nvGraphicFramePr>
        <p:xfrm>
          <a:off x="7769191" y="2034928"/>
          <a:ext cx="388937" cy="241300"/>
        </p:xfrm>
        <a:graphic>
          <a:graphicData uri="http://schemas.openxmlformats.org/presentationml/2006/ole">
            <mc:AlternateContent xmlns:mc="http://schemas.openxmlformats.org/markup-compatibility/2006">
              <mc:Choice xmlns:v="urn:schemas-microsoft-com:vml" Requires="v">
                <p:oleObj spid="_x0000_s38508"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3145093623"/>
              </p:ext>
            </p:extLst>
          </p:nvPr>
        </p:nvGraphicFramePr>
        <p:xfrm>
          <a:off x="1821022" y="1963491"/>
          <a:ext cx="149225" cy="384175"/>
        </p:xfrm>
        <a:graphic>
          <a:graphicData uri="http://schemas.openxmlformats.org/presentationml/2006/ole">
            <mc:AlternateContent xmlns:mc="http://schemas.openxmlformats.org/markup-compatibility/2006">
              <mc:Choice xmlns:v="urn:schemas-microsoft-com:vml" Requires="v">
                <p:oleObj spid="_x0000_s38509"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TextBox 62"/>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Non-SR Case</a:t>
            </a:r>
            <a:endParaRPr lang="en-US" sz="1800" b="1" dirty="0">
              <a:solidFill>
                <a:schemeClr val="tx1"/>
              </a:solidFill>
            </a:endParaRPr>
          </a:p>
        </p:txBody>
      </p:sp>
      <p:sp>
        <p:nvSpPr>
          <p:cNvPr id="64" name="TextBox 63"/>
          <p:cNvSpPr txBox="1"/>
          <p:nvPr/>
        </p:nvSpPr>
        <p:spPr>
          <a:xfrm>
            <a:off x="1534394" y="1258142"/>
            <a:ext cx="787286"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00B050"/>
                </a:solidFill>
              </a:rPr>
              <a:t>MCS4</a:t>
            </a:r>
          </a:p>
          <a:p>
            <a:pPr algn="ctr"/>
            <a:r>
              <a:rPr lang="en-US" sz="1800" dirty="0" smtClean="0">
                <a:solidFill>
                  <a:srgbClr val="00B050"/>
                </a:solidFill>
              </a:rPr>
              <a:t>Limit</a:t>
            </a:r>
            <a:endParaRPr lang="en-US" sz="1800" dirty="0">
              <a:solidFill>
                <a:srgbClr val="00B050"/>
              </a:solidFill>
            </a:endParaRPr>
          </a:p>
        </p:txBody>
      </p:sp>
      <p:sp>
        <p:nvSpPr>
          <p:cNvPr id="65" name="TextBox 64"/>
          <p:cNvSpPr txBox="1"/>
          <p:nvPr/>
        </p:nvSpPr>
        <p:spPr>
          <a:xfrm>
            <a:off x="5734778" y="1258142"/>
            <a:ext cx="866529"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FF0000"/>
                </a:solidFill>
              </a:rPr>
              <a:t>MCS0</a:t>
            </a:r>
          </a:p>
          <a:p>
            <a:pPr algn="ctr"/>
            <a:r>
              <a:rPr lang="en-US" sz="1800" dirty="0" smtClean="0">
                <a:solidFill>
                  <a:srgbClr val="FF0000"/>
                </a:solidFill>
              </a:rPr>
              <a:t>Limit</a:t>
            </a:r>
            <a:endParaRPr lang="en-US" sz="1800" dirty="0">
              <a:solidFill>
                <a:srgbClr val="FF0000"/>
              </a:solidFill>
            </a:endParaRPr>
          </a:p>
        </p:txBody>
      </p:sp>
      <p:sp>
        <p:nvSpPr>
          <p:cNvPr id="66" name="Content Placeholder 32780"/>
          <p:cNvSpPr>
            <a:spLocks noGrp="1"/>
          </p:cNvSpPr>
          <p:nvPr>
            <p:ph idx="1"/>
          </p:nvPr>
        </p:nvSpPr>
        <p:spPr>
          <a:xfrm>
            <a:off x="685800" y="4455622"/>
            <a:ext cx="8206525" cy="1928553"/>
          </a:xfrm>
        </p:spPr>
        <p:txBody>
          <a:bodyPr/>
          <a:lstStyle/>
          <a:p>
            <a:pPr>
              <a:buFont typeface="Arial" panose="020B0604020202020204" pitchFamily="34" charset="0"/>
              <a:buChar char="•"/>
            </a:pPr>
            <a:r>
              <a:rPr lang="en-US" sz="1800" dirty="0" smtClean="0"/>
              <a:t>If SR is not being attempted then “classic” cell structure applies.</a:t>
            </a:r>
          </a:p>
          <a:p>
            <a:pPr>
              <a:buFont typeface="Arial" panose="020B0604020202020204" pitchFamily="34" charset="0"/>
              <a:buChar char="•"/>
            </a:pPr>
            <a:r>
              <a:rPr lang="en-US" sz="1800" dirty="0" smtClean="0"/>
              <a:t>Everything outside the SR payoff region is the “deferral payoff region” unless tail clipping is being attempted.</a:t>
            </a:r>
          </a:p>
          <a:p>
            <a:pPr>
              <a:buFont typeface="Arial" panose="020B0604020202020204" pitchFamily="34" charset="0"/>
              <a:buChar char="•"/>
            </a:pPr>
            <a:r>
              <a:rPr lang="en-US" sz="1800" dirty="0" smtClean="0"/>
              <a:t>The “ignore region” exists if the RXS threshold is set to a medium-low value to block distant traffic (more than 3-4 “hops” from </a:t>
            </a:r>
            <a:r>
              <a:rPr lang="en-US" sz="1800" dirty="0" err="1" smtClean="0"/>
              <a:t>MyBSS</a:t>
            </a:r>
            <a:r>
              <a:rPr lang="en-US" sz="1800" dirty="0" smtClean="0"/>
              <a:t>).</a:t>
            </a:r>
          </a:p>
          <a:p>
            <a:pPr lvl="1">
              <a:buFont typeface="Arial" panose="020B0604020202020204" pitchFamily="34" charset="0"/>
              <a:buChar char="•"/>
            </a:pPr>
            <a:r>
              <a:rPr lang="en-US" sz="1800" dirty="0" smtClean="0"/>
              <a:t>Tail clipping may occasionally cause SR, but that is not the primary purpose.</a:t>
            </a:r>
          </a:p>
        </p:txBody>
      </p:sp>
      <p:sp>
        <p:nvSpPr>
          <p:cNvPr id="67" name="TextBox 66"/>
          <p:cNvSpPr txBox="1"/>
          <p:nvPr/>
        </p:nvSpPr>
        <p:spPr>
          <a:xfrm>
            <a:off x="4331255" y="1251718"/>
            <a:ext cx="1129864"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Roam</a:t>
            </a:r>
          </a:p>
          <a:p>
            <a:pPr algn="ctr"/>
            <a:r>
              <a:rPr lang="en-US" sz="1800" dirty="0" smtClean="0">
                <a:solidFill>
                  <a:schemeClr val="tx1"/>
                </a:solidFill>
              </a:rPr>
              <a:t>Threshold</a:t>
            </a:r>
            <a:endParaRPr lang="en-US" sz="1800" dirty="0">
              <a:solidFill>
                <a:schemeClr val="tx1"/>
              </a:solidFill>
            </a:endParaRPr>
          </a:p>
        </p:txBody>
      </p:sp>
      <p:sp>
        <p:nvSpPr>
          <p:cNvPr id="68" name="TextBox 67"/>
          <p:cNvSpPr txBox="1"/>
          <p:nvPr/>
        </p:nvSpPr>
        <p:spPr>
          <a:xfrm>
            <a:off x="8355143" y="1258142"/>
            <a:ext cx="763918"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RXS</a:t>
            </a:r>
          </a:p>
          <a:p>
            <a:pPr algn="ctr"/>
            <a:r>
              <a:rPr lang="en-US" sz="1800" dirty="0" smtClean="0">
                <a:solidFill>
                  <a:schemeClr val="tx1"/>
                </a:solidFill>
              </a:rPr>
              <a:t>Limit</a:t>
            </a:r>
            <a:endParaRPr lang="en-US" sz="1800" dirty="0">
              <a:solidFill>
                <a:schemeClr val="tx1"/>
              </a:solidFill>
            </a:endParaRPr>
          </a:p>
        </p:txBody>
      </p:sp>
      <p:cxnSp>
        <p:nvCxnSpPr>
          <p:cNvPr id="69" name="Straight Connector 68"/>
          <p:cNvCxnSpPr/>
          <p:nvPr/>
        </p:nvCxnSpPr>
        <p:spPr bwMode="auto">
          <a:xfrm flipV="1">
            <a:off x="4541998"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cxnSp>
        <p:nvCxnSpPr>
          <p:cNvPr id="71" name="Straight Connector 70"/>
          <p:cNvCxnSpPr/>
          <p:nvPr/>
        </p:nvCxnSpPr>
        <p:spPr bwMode="auto">
          <a:xfrm flipV="1">
            <a:off x="8834984" y="1904473"/>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2" name="TextBox 71"/>
          <p:cNvSpPr txBox="1"/>
          <p:nvPr/>
        </p:nvSpPr>
        <p:spPr>
          <a:xfrm>
            <a:off x="4059529" y="3149246"/>
            <a:ext cx="1673316" cy="338554"/>
          </a:xfrm>
          <a:prstGeom prst="rect">
            <a:avLst/>
          </a:prstGeom>
          <a:noFill/>
          <a:ln>
            <a:noFill/>
          </a:ln>
        </p:spPr>
        <p:txBody>
          <a:bodyPr wrap="square" rtlCol="0">
            <a:spAutoFit/>
          </a:bodyPr>
          <a:lstStyle/>
          <a:p>
            <a:pPr algn="ctr"/>
            <a:r>
              <a:rPr lang="en-US" sz="1600" i="1" dirty="0" smtClean="0">
                <a:solidFill>
                  <a:schemeClr val="tx1"/>
                </a:solidFill>
              </a:rPr>
              <a:t>-70 to -80 dBm</a:t>
            </a:r>
            <a:endParaRPr lang="en-US" sz="1600" i="1" dirty="0">
              <a:solidFill>
                <a:schemeClr val="tx1"/>
              </a:solidFill>
            </a:endParaRPr>
          </a:p>
        </p:txBody>
      </p:sp>
      <p:sp>
        <p:nvSpPr>
          <p:cNvPr id="73" name="TextBox 72"/>
          <p:cNvSpPr txBox="1"/>
          <p:nvPr/>
        </p:nvSpPr>
        <p:spPr>
          <a:xfrm>
            <a:off x="8287789" y="3149246"/>
            <a:ext cx="905019" cy="338554"/>
          </a:xfrm>
          <a:prstGeom prst="rect">
            <a:avLst/>
          </a:prstGeom>
          <a:noFill/>
          <a:ln>
            <a:noFill/>
          </a:ln>
        </p:spPr>
        <p:txBody>
          <a:bodyPr wrap="square" rtlCol="0">
            <a:spAutoFit/>
          </a:bodyPr>
          <a:lstStyle/>
          <a:p>
            <a:pPr algn="ctr"/>
            <a:r>
              <a:rPr lang="en-US" sz="1600" i="1" dirty="0" smtClean="0">
                <a:solidFill>
                  <a:schemeClr val="tx1"/>
                </a:solidFill>
              </a:rPr>
              <a:t>-90 dBm</a:t>
            </a:r>
            <a:endParaRPr lang="en-US" sz="1600" i="1" dirty="0">
              <a:solidFill>
                <a:schemeClr val="tx1"/>
              </a:solidFill>
            </a:endParaRPr>
          </a:p>
        </p:txBody>
      </p:sp>
      <p:cxnSp>
        <p:nvCxnSpPr>
          <p:cNvPr id="74" name="Straight Connector 73"/>
          <p:cNvCxnSpPr/>
          <p:nvPr/>
        </p:nvCxnSpPr>
        <p:spPr bwMode="auto">
          <a:xfrm flipV="1">
            <a:off x="5259320"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5" name="TextBox 74"/>
          <p:cNvSpPr txBox="1"/>
          <p:nvPr/>
        </p:nvSpPr>
        <p:spPr>
          <a:xfrm>
            <a:off x="4993148" y="2248790"/>
            <a:ext cx="1329764" cy="338554"/>
          </a:xfrm>
          <a:prstGeom prst="rect">
            <a:avLst/>
          </a:prstGeom>
          <a:noFill/>
          <a:ln>
            <a:noFill/>
          </a:ln>
        </p:spPr>
        <p:txBody>
          <a:bodyPr wrap="square" rtlCol="0">
            <a:spAutoFit/>
          </a:bodyPr>
          <a:lstStyle/>
          <a:p>
            <a:pPr algn="ctr"/>
            <a:r>
              <a:rPr lang="en-US" sz="1600" i="1" dirty="0" smtClean="0">
                <a:solidFill>
                  <a:schemeClr val="tx1"/>
                </a:solidFill>
              </a:rPr>
              <a:t>-82 dBm</a:t>
            </a:r>
            <a:endParaRPr lang="en-US" sz="1600" i="1" dirty="0">
              <a:solidFill>
                <a:schemeClr val="tx1"/>
              </a:solidFill>
            </a:endParaRPr>
          </a:p>
        </p:txBody>
      </p:sp>
    </p:spTree>
    <p:extLst>
      <p:ext uri="{BB962C8B-B14F-4D97-AF65-F5344CB8AC3E}">
        <p14:creationId xmlns:p14="http://schemas.microsoft.com/office/powerpoint/2010/main" val="120372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2:</a:t>
            </a:r>
            <a:r>
              <a:rPr lang="en-US" dirty="0">
                <a:solidFill>
                  <a:schemeClr val="tx1"/>
                </a:solidFill>
              </a:rPr>
              <a:t/>
            </a:r>
            <a:br>
              <a:rPr lang="en-US" dirty="0">
                <a:solidFill>
                  <a:schemeClr val="tx1"/>
                </a:solidFill>
              </a:rPr>
            </a:br>
            <a:r>
              <a:rPr lang="en-US" dirty="0" smtClean="0">
                <a:solidFill>
                  <a:schemeClr val="tx1"/>
                </a:solidFill>
              </a:rPr>
              <a:t>SR TECHNIQUE INVENTORY &amp; COST/BENEFIT ANALYSIS</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Tree>
    <p:extLst>
      <p:ext uri="{BB962C8B-B14F-4D97-AF65-F5344CB8AC3E}">
        <p14:creationId xmlns:p14="http://schemas.microsoft.com/office/powerpoint/2010/main" val="10276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Summary of Spatial Reuse Techniques Considered in </a:t>
            </a:r>
            <a:r>
              <a:rPr lang="en-US" dirty="0" err="1" smtClean="0"/>
              <a:t>TGax</a:t>
            </a:r>
            <a:r>
              <a:rPr lang="en-US" dirty="0" smtClean="0"/>
              <a:t> So Far</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8</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260699672"/>
              </p:ext>
            </p:extLst>
          </p:nvPr>
        </p:nvGraphicFramePr>
        <p:xfrm>
          <a:off x="505326" y="1815361"/>
          <a:ext cx="8309811" cy="3584638"/>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Threshold optional; operator</a:t>
                      </a:r>
                      <a:r>
                        <a:rPr lang="en-US" sz="1600" baseline="0" dirty="0" smtClean="0"/>
                        <a:t> selected </a:t>
                      </a:r>
                      <a:r>
                        <a:rPr lang="en-US" sz="1600" dirty="0" smtClean="0"/>
                        <a:t>if</a:t>
                      </a:r>
                      <a:r>
                        <a:rPr lang="en-US" sz="1600" baseline="0" dirty="0" smtClean="0"/>
                        <a:t> used </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r h="599978">
                <a:tc>
                  <a:txBody>
                    <a:bodyPr/>
                    <a:lstStyle/>
                    <a:p>
                      <a:r>
                        <a:rPr lang="en-US" sz="1600" dirty="0" smtClean="0"/>
                        <a:t>TPC</a:t>
                      </a:r>
                      <a:endParaRPr lang="en-US" sz="1600" dirty="0"/>
                    </a:p>
                  </a:txBody>
                  <a:tcPr anchor="ctr"/>
                </a:tc>
                <a:tc>
                  <a:txBody>
                    <a:bodyPr/>
                    <a:lstStyle/>
                    <a:p>
                      <a:r>
                        <a:rPr lang="en-US" sz="1600" dirty="0" smtClean="0"/>
                        <a:t>Reduction</a:t>
                      </a:r>
                      <a:r>
                        <a:rPr lang="en-US" sz="1600" baseline="0" dirty="0" smtClean="0"/>
                        <a:t> of EIRP to reduce interference radius</a:t>
                      </a:r>
                      <a:endParaRPr lang="en-US" sz="1600" dirty="0">
                        <a:solidFill>
                          <a:srgbClr val="FF0000"/>
                        </a:solidFill>
                      </a:endParaRPr>
                    </a:p>
                  </a:txBody>
                  <a:tcPr/>
                </a:tc>
                <a:tc>
                  <a:txBody>
                    <a:bodyPr/>
                    <a:lstStyle/>
                    <a:p>
                      <a:pPr algn="ctr"/>
                      <a:r>
                        <a:rPr lang="en-US" sz="1600" dirty="0" smtClean="0"/>
                        <a:t>Dynamic</a:t>
                      </a:r>
                      <a:endParaRPr lang="en-US" sz="1600" dirty="0"/>
                    </a:p>
                  </a:txBody>
                  <a:tcPr anchor="ctr"/>
                </a:tc>
                <a:tc>
                  <a:txBody>
                    <a:bodyPr/>
                    <a:lstStyle/>
                    <a:p>
                      <a:r>
                        <a:rPr lang="en-US" sz="1600" dirty="0" smtClean="0"/>
                        <a:t>Unclear. Presumably MCS maximizing.</a:t>
                      </a:r>
                      <a:endParaRPr lang="en-US" sz="1600" dirty="0">
                        <a:solidFill>
                          <a:srgbClr val="FF0000"/>
                        </a:solidFill>
                      </a:endParaRPr>
                    </a:p>
                  </a:txBody>
                  <a:tcPr anchor="ctr"/>
                </a:tc>
                <a:tc>
                  <a:txBody>
                    <a:bodyPr/>
                    <a:lstStyle/>
                    <a:p>
                      <a:pPr algn="ctr"/>
                      <a:r>
                        <a:rPr lang="en-US" sz="1600" dirty="0" smtClean="0"/>
                        <a:t>All nodes</a:t>
                      </a:r>
                      <a:endParaRPr lang="en-US" sz="1600" dirty="0">
                        <a:solidFill>
                          <a:srgbClr val="FF0000"/>
                        </a:solidFill>
                      </a:endParaRPr>
                    </a:p>
                  </a:txBody>
                  <a:tcPr anchor="ctr"/>
                </a:tc>
              </a:tr>
            </a:tbl>
          </a:graphicData>
        </a:graphic>
      </p:graphicFrame>
      <p:sp>
        <p:nvSpPr>
          <p:cNvPr id="7" name="Rounded Rectangle 6"/>
          <p:cNvSpPr/>
          <p:nvPr/>
        </p:nvSpPr>
        <p:spPr bwMode="auto">
          <a:xfrm>
            <a:off x="1180407" y="5494712"/>
            <a:ext cx="6957753" cy="872836"/>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But how are they to be applied?   In what use cases?  Where in the cell?   Are they mutually exclusive?</a:t>
            </a:r>
          </a:p>
        </p:txBody>
      </p:sp>
    </p:spTree>
    <p:extLst>
      <p:ext uri="{BB962C8B-B14F-4D97-AF65-F5344CB8AC3E}">
        <p14:creationId xmlns:p14="http://schemas.microsoft.com/office/powerpoint/2010/main" val="198939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RXS Tuning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475820141"/>
              </p:ext>
            </p:extLst>
          </p:nvPr>
        </p:nvGraphicFramePr>
        <p:xfrm>
          <a:off x="424898" y="1390772"/>
          <a:ext cx="8511283" cy="5442217"/>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a:t>
                      </a:r>
                      <a:r>
                        <a:rPr lang="en-US" sz="1400" dirty="0" smtClean="0">
                          <a:solidFill>
                            <a:schemeClr val="tx1"/>
                          </a:solidFill>
                        </a:rPr>
                        <a:t>[1]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a:t>
                      </a:r>
                      <a:r>
                        <a:rPr lang="en-US" sz="1400" baseline="0" dirty="0" smtClean="0">
                          <a:solidFill>
                            <a:schemeClr val="tx1"/>
                          </a:solidFill>
                        </a:rPr>
                        <a:t>[1]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a:t>
                      </a:r>
                      <a:r>
                        <a:rPr lang="en-US" sz="1400" baseline="0" dirty="0" smtClean="0">
                          <a:solidFill>
                            <a:schemeClr val="tx1"/>
                          </a:solidFill>
                        </a:rPr>
                        <a:t>[1]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a:t>
                      </a:r>
                      <a:r>
                        <a:rPr lang="en-US" sz="1400" baseline="0" dirty="0" smtClean="0">
                          <a:solidFill>
                            <a:schemeClr val="tx1"/>
                          </a:solidFill>
                        </a:rPr>
                        <a:t>[2]</a:t>
                      </a: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a:t>
                      </a:r>
                      <a:r>
                        <a:rPr lang="en-US" sz="1400" baseline="0" dirty="0" smtClean="0">
                          <a:solidFill>
                            <a:schemeClr val="tx1"/>
                          </a:solidFill>
                        </a:rPr>
                        <a:t>[3-6]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a:t>
                      </a:r>
                      <a:r>
                        <a:rPr lang="en-US" sz="1400" baseline="0" dirty="0" smtClean="0">
                          <a:solidFill>
                            <a:schemeClr val="tx1"/>
                          </a:solidFill>
                        </a:rPr>
                        <a:t>[1]</a:t>
                      </a:r>
                      <a:endParaRPr lang="en-US" sz="1400" baseline="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330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22151</TotalTime>
  <Words>4410</Words>
  <Application>Microsoft Office PowerPoint</Application>
  <PresentationFormat>On-screen Show (4:3)</PresentationFormat>
  <Paragraphs>587</Paragraphs>
  <Slides>38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802-11-Submission</vt:lpstr>
      <vt:lpstr>Document</vt:lpstr>
      <vt:lpstr>Visio</vt:lpstr>
      <vt:lpstr>Cost/Benefit Analysis of SR Techniques </vt:lpstr>
      <vt:lpstr>Abstract</vt:lpstr>
      <vt:lpstr>PART 1: PROPOSED “PAYOFF REGION” MODEL OF CELL STRUCTURE</vt:lpstr>
      <vt:lpstr>Cost/Benefit Evaluation Framework for SR </vt:lpstr>
      <vt:lpstr>SR Payoff Region and Breakeven Point</vt:lpstr>
      <vt:lpstr>Payoff Regions – Non-SR Case</vt:lpstr>
      <vt:lpstr>PART 2: SR TECHNIQUE INVENTORY &amp; COST/BENEFIT ANALYSIS</vt:lpstr>
      <vt:lpstr>Summary of Spatial Reuse Techniques Considered in TGax So Far</vt:lpstr>
      <vt:lpstr>RXS Tuning – Summary</vt:lpstr>
      <vt:lpstr>Problem Statement – Tail Clipping</vt:lpstr>
      <vt:lpstr>Estimating OBSS Airtime Impact - Enterprise</vt:lpstr>
      <vt:lpstr>Estimating OBSS Impact – Enterprise (STAs)</vt:lpstr>
      <vt:lpstr>Estimating OBSS Impact – Enterprise (APs)</vt:lpstr>
      <vt:lpstr>Estimating OBSS Impact – Stadium 5-GHz</vt:lpstr>
      <vt:lpstr>Estimating OBSS Impact – Stadium 2.4-GHz</vt:lpstr>
      <vt:lpstr>Benefit Statement – Tail Clipping</vt:lpstr>
      <vt:lpstr>Benefit Statement – Energy Savings</vt:lpstr>
      <vt:lpstr>RXS Tuning – Caveats &amp; Limitations</vt:lpstr>
      <vt:lpstr>BSS Coloring – Summary</vt:lpstr>
      <vt:lpstr>Color Field – Minimum Size Requirement</vt:lpstr>
      <vt:lpstr>Color Field – Real World Data</vt:lpstr>
      <vt:lpstr>Transmit Power Control – Summary</vt:lpstr>
      <vt:lpstr>Why TPC Doesn’t Work</vt:lpstr>
      <vt:lpstr>Conclusion – Cooperative SR Framework</vt:lpstr>
      <vt:lpstr>Key Issues / Unknowns</vt:lpstr>
      <vt:lpstr>PART 3: re-engineering dsc</vt:lpstr>
      <vt:lpstr>Challenges with Current DSC Proposal</vt:lpstr>
      <vt:lpstr>How Uplink Margins Actually Work</vt:lpstr>
      <vt:lpstr>DSC Forces Growth in STA Interference Radius </vt:lpstr>
      <vt:lpstr>Result Is By Design – But is it What We Want?</vt:lpstr>
      <vt:lpstr>Downlink Margin: Breaking Roaming </vt:lpstr>
      <vt:lpstr>Limit for Downlink DSC** Margin</vt:lpstr>
      <vt:lpstr>Resolving the Conflict</vt:lpstr>
      <vt:lpstr>Uplink CCAT: What Margin with RTS/CTS?</vt:lpstr>
      <vt:lpstr>Uplink CCAT: What Margin Without RTS/CTS?</vt:lpstr>
      <vt:lpstr>Summarizing the Methods</vt:lpstr>
      <vt:lpstr>References</vt:lpstr>
      <vt:lpstr>References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adfasdfadfadf</dc:title>
  <dc:creator>Chuck Lukaszewski</dc:creator>
  <cp:lastModifiedBy>clukaszewski</cp:lastModifiedBy>
  <cp:revision>286</cp:revision>
  <cp:lastPrinted>2015-08-25T06:16:53Z</cp:lastPrinted>
  <dcterms:created xsi:type="dcterms:W3CDTF">2014-05-13T18:39:25Z</dcterms:created>
  <dcterms:modified xsi:type="dcterms:W3CDTF">2015-09-14T03:44:22Z</dcterms:modified>
</cp:coreProperties>
</file>