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339" r:id="rId4"/>
    <p:sldId id="338" r:id="rId5"/>
    <p:sldId id="337" r:id="rId6"/>
    <p:sldId id="323"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6699FF"/>
    <a:srgbClr val="99CCFF"/>
    <a:srgbClr val="FFFF99"/>
    <a:srgbClr val="00956F"/>
    <a:srgbClr val="4F81B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varScale="1">
        <p:scale>
          <a:sx n="71" d="100"/>
          <a:sy n="71" d="100"/>
        </p:scale>
        <p:origin x="1164" y="40"/>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802.11-15/1076r0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Sean Coffey, Realtek</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802.11-15/1076r0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Sean Coffey, Realtek</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802.11-15/1076r0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smtClean="0"/>
              <a:t>Sean Coffey, Realtek</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802.11-15/1076r0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smtClean="0"/>
              <a:t>Sean Coffey, Realtek</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802.11-15/1076r0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Sean Coffey, Realtek</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9480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802.11-15/1076r0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Sean Coffey, Realtek</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998895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Sean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Sean Coffey, Realtek</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Sean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Sean Coffey, Realtek</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Sean Coffey, Realtek</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Sean Coffey, Realtek</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Sean Coffey, Realtek</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Sean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Sean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Sean Coffey, Realtek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802.11-15/1076r0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loa-802_11-csr-06mar2009.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develop/policies/opman/sect6.html" TargetMode="External"/><Relationship Id="rId4" Type="http://schemas.openxmlformats.org/officeDocument/2006/relationships/hyperlink" Target="https://www.qualcomm.com/news/releases/2015/08/13/qualcomm-completes-24-billion-acquisition-cs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Sean Coffey, Realtek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Calibri" pitchFamily="34" charset="0"/>
              </a:rPr>
              <a:t>Excerpt from IEEE Patent Policy</a:t>
            </a:r>
            <a:endParaRPr lang="en-GB" dirty="0">
              <a:latin typeface="Calibri" pitchFamily="34" charset="0"/>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a:t>
            </a:r>
            <a:r>
              <a:rPr lang="en-GB" sz="2000" b="0" dirty="0" smtClean="0">
                <a:latin typeface="Calibri" pitchFamily="34" charset="0"/>
              </a:rPr>
              <a:t>2015-09-13</a:t>
            </a:r>
            <a:endParaRPr lang="en-GB" sz="2000" b="0" dirty="0">
              <a:latin typeface="Calibri"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727780003"/>
              </p:ext>
            </p:extLst>
          </p:nvPr>
        </p:nvGraphicFramePr>
        <p:xfrm>
          <a:off x="569913" y="2281238"/>
          <a:ext cx="7777162" cy="2251075"/>
        </p:xfrm>
        <a:graphic>
          <a:graphicData uri="http://schemas.openxmlformats.org/presentationml/2006/ole">
            <mc:AlternateContent xmlns:mc="http://schemas.openxmlformats.org/markup-compatibility/2006">
              <mc:Choice xmlns:v="urn:schemas-microsoft-com:vml" Requires="v">
                <p:oleObj spid="_x0000_s3280" name="Document" r:id="rId4" imgW="8526058" imgH="2462065" progId="Word.Document.8">
                  <p:embed/>
                </p:oleObj>
              </mc:Choice>
              <mc:Fallback>
                <p:oleObj name="Document" r:id="rId4" imgW="8526058" imgH="2462065" progId="Word.Document.8">
                  <p:embed/>
                  <p:pic>
                    <p:nvPicPr>
                      <p:cNvPr id="0" name="Picture 4"/>
                      <p:cNvPicPr>
                        <a:picLocks noChangeAspect="1" noChangeArrowheads="1"/>
                      </p:cNvPicPr>
                      <p:nvPr/>
                    </p:nvPicPr>
                    <p:blipFill>
                      <a:blip r:embed="rId5"/>
                      <a:srcRect/>
                      <a:stretch>
                        <a:fillRect/>
                      </a:stretch>
                    </p:blipFill>
                    <p:spPr bwMode="auto">
                      <a:xfrm>
                        <a:off x="569913" y="2281238"/>
                        <a:ext cx="7777162" cy="22510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Sean Coffey, Realtek</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latin typeface="Calibri" pitchFamily="34" charset="0"/>
              </a:rPr>
              <a:t>This presentation contains an excerpt from IEEE Patent Policy that is relevant to the resolutions of the remaining CIDs for the IEEE 802.11ah amendment (dealing with the absence of an accepted LOA).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latin typeface="Calibri"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Context</a:t>
            </a:r>
            <a:endParaRPr lang="en-US" sz="2800" dirty="0">
              <a:latin typeface="Calibri" panose="020F0502020204030204" pitchFamily="34" charset="0"/>
            </a:endParaRPr>
          </a:p>
        </p:txBody>
      </p:sp>
      <p:sp>
        <p:nvSpPr>
          <p:cNvPr id="3" name="Content Placeholder 2"/>
          <p:cNvSpPr>
            <a:spLocks noGrp="1"/>
          </p:cNvSpPr>
          <p:nvPr>
            <p:ph idx="1"/>
          </p:nvPr>
        </p:nvSpPr>
        <p:spPr>
          <a:xfrm>
            <a:off x="685800" y="1981200"/>
            <a:ext cx="8305800" cy="4113213"/>
          </a:xfrm>
        </p:spPr>
        <p:txBody>
          <a:bodyPr/>
          <a:lstStyle/>
          <a:p>
            <a:pPr>
              <a:buFont typeface="Arial" panose="020B0604020202020204" pitchFamily="34" charset="0"/>
              <a:buChar char="•"/>
            </a:pPr>
            <a:r>
              <a:rPr lang="en-US" b="0" dirty="0" smtClean="0">
                <a:latin typeface="Calibri" panose="020F0502020204030204" pitchFamily="34" charset="0"/>
                <a:sym typeface="Symbol" panose="05050102010706020507" pitchFamily="18" charset="2"/>
              </a:rPr>
              <a:t>Doc.</a:t>
            </a:r>
            <a:r>
              <a:rPr lang="en-US" b="0" dirty="0">
                <a:solidFill>
                  <a:schemeClr val="tx1">
                    <a:lumMod val="95000"/>
                    <a:lumOff val="5000"/>
                  </a:schemeClr>
                </a:solidFill>
                <a:latin typeface="Calibri" pitchFamily="34" charset="0"/>
              </a:rPr>
              <a:t> </a:t>
            </a:r>
            <a:r>
              <a:rPr lang="en-US" b="0" dirty="0" smtClean="0">
                <a:solidFill>
                  <a:schemeClr val="tx1">
                    <a:lumMod val="95000"/>
                    <a:lumOff val="5000"/>
                  </a:schemeClr>
                </a:solidFill>
                <a:latin typeface="Calibri" pitchFamily="34" charset="0"/>
              </a:rPr>
              <a:t>IEEE </a:t>
            </a:r>
            <a:r>
              <a:rPr lang="en-US" b="0" dirty="0">
                <a:solidFill>
                  <a:schemeClr val="tx1">
                    <a:lumMod val="95000"/>
                    <a:lumOff val="5000"/>
                  </a:schemeClr>
                </a:solidFill>
                <a:latin typeface="Calibri" pitchFamily="34" charset="0"/>
              </a:rPr>
              <a:t>doc. 11/15-1029r0, “Proposed Comment Resolution for Comments on missing </a:t>
            </a:r>
            <a:r>
              <a:rPr lang="en-US" b="0" dirty="0" err="1">
                <a:solidFill>
                  <a:schemeClr val="tx1">
                    <a:lumMod val="95000"/>
                    <a:lumOff val="5000"/>
                  </a:schemeClr>
                </a:solidFill>
                <a:latin typeface="Calibri" pitchFamily="34" charset="0"/>
              </a:rPr>
              <a:t>LoA</a:t>
            </a:r>
            <a:r>
              <a:rPr lang="en-US" b="0" dirty="0">
                <a:solidFill>
                  <a:schemeClr val="tx1">
                    <a:lumMod val="95000"/>
                    <a:lumOff val="5000"/>
                  </a:schemeClr>
                </a:solidFill>
                <a:latin typeface="Calibri" pitchFamily="34" charset="0"/>
              </a:rPr>
              <a:t>”, R. de </a:t>
            </a:r>
            <a:r>
              <a:rPr lang="en-US" b="0" dirty="0" smtClean="0">
                <a:solidFill>
                  <a:schemeClr val="tx1">
                    <a:lumMod val="95000"/>
                    <a:lumOff val="5000"/>
                  </a:schemeClr>
                </a:solidFill>
                <a:latin typeface="Calibri" pitchFamily="34" charset="0"/>
              </a:rPr>
              <a:t>Vegt, </a:t>
            </a:r>
            <a:r>
              <a:rPr lang="en-US" b="0" dirty="0">
                <a:solidFill>
                  <a:schemeClr val="tx1">
                    <a:lumMod val="95000"/>
                    <a:lumOff val="5000"/>
                  </a:schemeClr>
                </a:solidFill>
                <a:latin typeface="Calibri" pitchFamily="34" charset="0"/>
              </a:rPr>
              <a:t>September </a:t>
            </a:r>
            <a:r>
              <a:rPr lang="en-US" b="0" dirty="0" smtClean="0">
                <a:solidFill>
                  <a:schemeClr val="tx1">
                    <a:lumMod val="95000"/>
                    <a:lumOff val="5000"/>
                  </a:schemeClr>
                </a:solidFill>
                <a:latin typeface="Calibri" pitchFamily="34" charset="0"/>
              </a:rPr>
              <a:t>2015 [1], includes a letter from Qualcomm asserting that</a:t>
            </a:r>
          </a:p>
          <a:p>
            <a:pPr marL="800100" lvl="1" indent="-342900">
              <a:buFont typeface="Calibri" panose="020F0502020204030204" pitchFamily="34" charset="0"/>
              <a:buChar char="―"/>
            </a:pPr>
            <a:r>
              <a:rPr lang="en-US" dirty="0" smtClean="0">
                <a:solidFill>
                  <a:schemeClr val="tx1">
                    <a:lumMod val="95000"/>
                    <a:lumOff val="5000"/>
                  </a:schemeClr>
                </a:solidFill>
                <a:latin typeface="Calibri" pitchFamily="34" charset="0"/>
              </a:rPr>
              <a:t>“all of Qualcomm’s Essential Patent Claims with respect to the 802.11ah Standard are subject to the Accepted Letter of Assurance filed by CSR, plc on March 6, 2009”</a:t>
            </a:r>
          </a:p>
          <a:p>
            <a:pPr marL="800100" lvl="1" indent="-342900">
              <a:buFont typeface="Calibri" panose="020F0502020204030204" pitchFamily="34" charset="0"/>
              <a:buChar char="―"/>
            </a:pPr>
            <a:endParaRPr lang="en-US" sz="1800" dirty="0">
              <a:solidFill>
                <a:schemeClr val="tx1">
                  <a:lumMod val="95000"/>
                  <a:lumOff val="5000"/>
                </a:schemeClr>
              </a:solidFill>
              <a:latin typeface="Calibri" pitchFamily="34" charset="0"/>
            </a:endParaRPr>
          </a:p>
          <a:p>
            <a:pPr marL="400050">
              <a:buFont typeface="Arial" panose="020B0604020202020204" pitchFamily="34" charset="0"/>
              <a:buChar char="•"/>
            </a:pPr>
            <a:r>
              <a:rPr lang="en-US" sz="2200" b="0" dirty="0" smtClean="0">
                <a:solidFill>
                  <a:schemeClr val="tx1">
                    <a:lumMod val="95000"/>
                    <a:lumOff val="5000"/>
                  </a:schemeClr>
                </a:solidFill>
                <a:latin typeface="Calibri" pitchFamily="34" charset="0"/>
              </a:rPr>
              <a:t>(The Accepted Letter of Assurance filed by CSR on March 6, 2009 [2] is a “Blanket Letter of Assurance”. CSR, plc was acquired by Qualcomm on or around August 13, 2015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Sean Coffey, Realtek</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2226967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IEEE Patent Policy</a:t>
            </a:r>
            <a:endParaRPr lang="en-US" sz="2800" dirty="0">
              <a:latin typeface="Calibri" panose="020F0502020204030204" pitchFamily="34" charset="0"/>
            </a:endParaRPr>
          </a:p>
        </p:txBody>
      </p:sp>
      <p:sp>
        <p:nvSpPr>
          <p:cNvPr id="3" name="Content Placeholder 2"/>
          <p:cNvSpPr>
            <a:spLocks noGrp="1"/>
          </p:cNvSpPr>
          <p:nvPr>
            <p:ph idx="1"/>
          </p:nvPr>
        </p:nvSpPr>
        <p:spPr>
          <a:xfrm>
            <a:off x="685800" y="1981200"/>
            <a:ext cx="8305800" cy="4113213"/>
          </a:xfrm>
        </p:spPr>
        <p:txBody>
          <a:bodyPr/>
          <a:lstStyle/>
          <a:p>
            <a:pPr marL="400050">
              <a:buFont typeface="Arial" panose="020B0604020202020204" pitchFamily="34" charset="0"/>
              <a:buChar char="•"/>
            </a:pPr>
            <a:r>
              <a:rPr lang="en-US" b="0" dirty="0" smtClean="0">
                <a:solidFill>
                  <a:schemeClr val="tx1">
                    <a:lumMod val="95000"/>
                    <a:lumOff val="5000"/>
                  </a:schemeClr>
                </a:solidFill>
                <a:latin typeface="Calibri" pitchFamily="34" charset="0"/>
              </a:rPr>
              <a:t>The IEEE Standards Board Operations Manual, section 6.3.4 [4], states that</a:t>
            </a:r>
          </a:p>
          <a:p>
            <a:pPr marL="857250" lvl="1" indent="-342900">
              <a:buFont typeface="Calibri" panose="020F0502020204030204" pitchFamily="34" charset="0"/>
              <a:buChar char="―"/>
            </a:pPr>
            <a:r>
              <a:rPr lang="en-US" dirty="0">
                <a:solidFill>
                  <a:schemeClr val="tx1">
                    <a:lumMod val="95000"/>
                    <a:lumOff val="5000"/>
                  </a:schemeClr>
                </a:solidFill>
                <a:latin typeface="Calibri" pitchFamily="34" charset="0"/>
              </a:rPr>
              <a:t>“</a:t>
            </a:r>
            <a:r>
              <a:rPr lang="en-US" dirty="0">
                <a:solidFill>
                  <a:srgbClr val="FF0000"/>
                </a:solidFill>
                <a:latin typeface="Calibri" pitchFamily="34" charset="0"/>
              </a:rPr>
              <a:t>Any Blanket Letter of Assurance submitted by the acquired entity </a:t>
            </a:r>
            <a:r>
              <a:rPr lang="en-US" dirty="0">
                <a:solidFill>
                  <a:schemeClr val="tx1">
                    <a:lumMod val="95000"/>
                    <a:lumOff val="5000"/>
                  </a:schemeClr>
                </a:solidFill>
                <a:latin typeface="Calibri" pitchFamily="34" charset="0"/>
              </a:rPr>
              <a:t>or the prior holder of the acquired Essential Patent Claim before the acquisition </a:t>
            </a:r>
            <a:r>
              <a:rPr lang="en-US" dirty="0">
                <a:solidFill>
                  <a:srgbClr val="FF0000"/>
                </a:solidFill>
                <a:latin typeface="Calibri" pitchFamily="34" charset="0"/>
              </a:rPr>
              <a:t>shall continue to apply to </a:t>
            </a:r>
            <a:r>
              <a:rPr lang="en-US" b="1" u="sng" dirty="0">
                <a:solidFill>
                  <a:srgbClr val="FF0000"/>
                </a:solidFill>
                <a:latin typeface="Calibri" pitchFamily="34" charset="0"/>
              </a:rPr>
              <a:t>acquired</a:t>
            </a:r>
            <a:r>
              <a:rPr lang="en-US" b="1" dirty="0">
                <a:solidFill>
                  <a:srgbClr val="FF0000"/>
                </a:solidFill>
                <a:latin typeface="Calibri" pitchFamily="34" charset="0"/>
              </a:rPr>
              <a:t> </a:t>
            </a:r>
            <a:r>
              <a:rPr lang="en-US" dirty="0">
                <a:solidFill>
                  <a:srgbClr val="FF0000"/>
                </a:solidFill>
                <a:latin typeface="Calibri" pitchFamily="34" charset="0"/>
              </a:rPr>
              <a:t>Essential Patent Claims </a:t>
            </a:r>
            <a:r>
              <a:rPr lang="en-US" dirty="0">
                <a:solidFill>
                  <a:schemeClr val="tx1">
                    <a:lumMod val="95000"/>
                    <a:lumOff val="5000"/>
                  </a:schemeClr>
                </a:solidFill>
                <a:latin typeface="Calibri" pitchFamily="34" charset="0"/>
              </a:rPr>
              <a:t>covered by such assurance (</a:t>
            </a:r>
            <a:r>
              <a:rPr lang="en-US" dirty="0">
                <a:solidFill>
                  <a:srgbClr val="FF0000"/>
                </a:solidFill>
                <a:latin typeface="Calibri" pitchFamily="34" charset="0"/>
              </a:rPr>
              <a:t>but not to the </a:t>
            </a:r>
            <a:r>
              <a:rPr lang="en-US" b="1" u="sng" dirty="0">
                <a:solidFill>
                  <a:srgbClr val="FF0000"/>
                </a:solidFill>
                <a:latin typeface="Calibri" pitchFamily="34" charset="0"/>
              </a:rPr>
              <a:t>acquirer's</a:t>
            </a:r>
            <a:r>
              <a:rPr lang="en-US" dirty="0">
                <a:solidFill>
                  <a:srgbClr val="FF0000"/>
                </a:solidFill>
                <a:latin typeface="Calibri" pitchFamily="34" charset="0"/>
              </a:rPr>
              <a:t> Essential Patent Claims</a:t>
            </a:r>
            <a:r>
              <a:rPr lang="en-US" dirty="0" smtClean="0">
                <a:solidFill>
                  <a:schemeClr val="tx1">
                    <a:lumMod val="95000"/>
                    <a:lumOff val="5000"/>
                  </a:schemeClr>
                </a:solidFill>
                <a:latin typeface="Calibri" pitchFamily="34" charset="0"/>
              </a:rPr>
              <a:t>).”</a:t>
            </a:r>
            <a:endParaRPr lang="en-US" b="0" dirty="0" smtClean="0">
              <a:solidFill>
                <a:schemeClr val="tx1">
                  <a:lumMod val="95000"/>
                  <a:lumOff val="5000"/>
                </a:schemeClr>
              </a:solidFill>
              <a:latin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Sean Coffey, Realtek</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798364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Conclusion</a:t>
            </a:r>
            <a:endParaRPr lang="en-US" sz="2800" dirty="0">
              <a:latin typeface="Calibri" panose="020F0502020204030204" pitchFamily="34" charset="0"/>
            </a:endParaRPr>
          </a:p>
        </p:txBody>
      </p:sp>
      <p:sp>
        <p:nvSpPr>
          <p:cNvPr id="3" name="Content Placeholder 2"/>
          <p:cNvSpPr>
            <a:spLocks noGrp="1"/>
          </p:cNvSpPr>
          <p:nvPr>
            <p:ph idx="1"/>
          </p:nvPr>
        </p:nvSpPr>
        <p:spPr>
          <a:xfrm>
            <a:off x="685800" y="1981200"/>
            <a:ext cx="8305800" cy="4113213"/>
          </a:xfrm>
        </p:spPr>
        <p:txBody>
          <a:bodyPr/>
          <a:lstStyle/>
          <a:p>
            <a:pPr>
              <a:buFont typeface="Arial" panose="020B0604020202020204" pitchFamily="34" charset="0"/>
              <a:buChar char="•"/>
            </a:pPr>
            <a:r>
              <a:rPr lang="en-US" b="0" dirty="0" smtClean="0">
                <a:solidFill>
                  <a:schemeClr val="tx1"/>
                </a:solidFill>
                <a:latin typeface="Calibri" panose="020F0502020204030204" pitchFamily="34" charset="0"/>
                <a:sym typeface="Symbol" panose="05050102010706020507" pitchFamily="18" charset="2"/>
              </a:rPr>
              <a:t>There is no Accepted LOA from Qualcomm that references 802.11ah</a:t>
            </a:r>
          </a:p>
          <a:p>
            <a:pPr>
              <a:buFont typeface="Arial" panose="020B0604020202020204" pitchFamily="34" charset="0"/>
              <a:buChar char="•"/>
            </a:pPr>
            <a:r>
              <a:rPr lang="en-US" b="0" dirty="0" smtClean="0">
                <a:solidFill>
                  <a:schemeClr val="tx1"/>
                </a:solidFill>
                <a:latin typeface="Calibri" panose="020F0502020204030204" pitchFamily="34" charset="0"/>
                <a:sym typeface="Symbol" panose="05050102010706020507" pitchFamily="18" charset="2"/>
              </a:rPr>
              <a:t>IEEE Patent Policy appears to state that CSR, plc’s March 6, 2009 letter does not apply to any of Qualcomm’s Essential </a:t>
            </a:r>
            <a:r>
              <a:rPr lang="en-US" b="0" dirty="0">
                <a:solidFill>
                  <a:schemeClr val="tx1"/>
                </a:solidFill>
                <a:latin typeface="Calibri" panose="020F0502020204030204" pitchFamily="34" charset="0"/>
                <a:sym typeface="Symbol" panose="05050102010706020507" pitchFamily="18" charset="2"/>
              </a:rPr>
              <a:t>P</a:t>
            </a:r>
            <a:r>
              <a:rPr lang="en-US" b="0" dirty="0" smtClean="0">
                <a:solidFill>
                  <a:schemeClr val="tx1"/>
                </a:solidFill>
                <a:latin typeface="Calibri" panose="020F0502020204030204" pitchFamily="34" charset="0"/>
                <a:sym typeface="Symbol" panose="05050102010706020507" pitchFamily="18" charset="2"/>
              </a:rPr>
              <a:t>atent Claims, for any IEEE 802.11 amendment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Sean Coffey, Realtek</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2844345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References</a:t>
            </a:r>
            <a:endParaRPr lang="en-US" sz="2800" dirty="0">
              <a:latin typeface="Calibri" panose="020F0502020204030204" pitchFamily="34" charset="0"/>
            </a:endParaRPr>
          </a:p>
        </p:txBody>
      </p:sp>
      <p:sp>
        <p:nvSpPr>
          <p:cNvPr id="3" name="Content Placeholder 2"/>
          <p:cNvSpPr>
            <a:spLocks noGrp="1"/>
          </p:cNvSpPr>
          <p:nvPr>
            <p:ph idx="1"/>
          </p:nvPr>
        </p:nvSpPr>
        <p:spPr>
          <a:xfrm>
            <a:off x="685800" y="1981200"/>
            <a:ext cx="7924800" cy="4113213"/>
          </a:xfrm>
        </p:spPr>
        <p:txBody>
          <a:bodyPr/>
          <a:lstStyle/>
          <a:p>
            <a:r>
              <a:rPr lang="en-US" sz="1800" b="0" dirty="0" smtClean="0">
                <a:solidFill>
                  <a:schemeClr val="tx1">
                    <a:lumMod val="95000"/>
                    <a:lumOff val="5000"/>
                  </a:schemeClr>
                </a:solidFill>
                <a:latin typeface="Calibri" pitchFamily="34" charset="0"/>
              </a:rPr>
              <a:t>[1] IEEE doc</a:t>
            </a:r>
            <a:r>
              <a:rPr lang="en-US" sz="1800" b="0" dirty="0">
                <a:solidFill>
                  <a:schemeClr val="tx1">
                    <a:lumMod val="95000"/>
                    <a:lumOff val="5000"/>
                  </a:schemeClr>
                </a:solidFill>
                <a:latin typeface="Calibri" pitchFamily="34" charset="0"/>
              </a:rPr>
              <a:t>. </a:t>
            </a:r>
            <a:r>
              <a:rPr lang="en-US" sz="1800" b="0" dirty="0" smtClean="0">
                <a:solidFill>
                  <a:schemeClr val="tx1">
                    <a:lumMod val="95000"/>
                    <a:lumOff val="5000"/>
                  </a:schemeClr>
                </a:solidFill>
                <a:latin typeface="Calibri" pitchFamily="34" charset="0"/>
              </a:rPr>
              <a:t>11/15-1029r0</a:t>
            </a:r>
            <a:r>
              <a:rPr lang="en-US" sz="1800" b="0" dirty="0">
                <a:solidFill>
                  <a:schemeClr val="tx1">
                    <a:lumMod val="95000"/>
                    <a:lumOff val="5000"/>
                  </a:schemeClr>
                </a:solidFill>
                <a:latin typeface="Calibri" pitchFamily="34" charset="0"/>
              </a:rPr>
              <a:t>, “Proposed Comment Resolution for Comments on missing </a:t>
            </a:r>
            <a:r>
              <a:rPr lang="en-US" sz="1800" b="0" dirty="0" err="1" smtClean="0">
                <a:solidFill>
                  <a:schemeClr val="tx1">
                    <a:lumMod val="95000"/>
                    <a:lumOff val="5000"/>
                  </a:schemeClr>
                </a:solidFill>
                <a:latin typeface="Calibri" pitchFamily="34" charset="0"/>
              </a:rPr>
              <a:t>LoA</a:t>
            </a:r>
            <a:r>
              <a:rPr lang="en-US" sz="1800" b="0" dirty="0" smtClean="0">
                <a:solidFill>
                  <a:schemeClr val="tx1">
                    <a:lumMod val="95000"/>
                    <a:lumOff val="5000"/>
                  </a:schemeClr>
                </a:solidFill>
                <a:latin typeface="Calibri" pitchFamily="34" charset="0"/>
              </a:rPr>
              <a:t>”, R. de Vegt (Qualcomm), September 2015</a:t>
            </a:r>
          </a:p>
          <a:p>
            <a:r>
              <a:rPr lang="en-US" sz="1800" b="0" dirty="0" smtClean="0">
                <a:solidFill>
                  <a:schemeClr val="tx1">
                    <a:lumMod val="95000"/>
                    <a:lumOff val="5000"/>
                  </a:schemeClr>
                </a:solidFill>
                <a:latin typeface="Calibri" pitchFamily="34" charset="0"/>
              </a:rPr>
              <a:t>[2] Letter of Assurance filed by CSR, plc, March 6, 2009</a:t>
            </a:r>
            <a:r>
              <a:rPr lang="en-US" sz="1800" b="0" dirty="0">
                <a:solidFill>
                  <a:schemeClr val="tx1">
                    <a:lumMod val="95000"/>
                    <a:lumOff val="5000"/>
                  </a:schemeClr>
                </a:solidFill>
                <a:latin typeface="Calibri" pitchFamily="34" charset="0"/>
              </a:rPr>
              <a:t>, available at </a:t>
            </a:r>
            <a:r>
              <a:rPr lang="en-US" sz="1800" b="0" dirty="0">
                <a:solidFill>
                  <a:schemeClr val="tx1">
                    <a:lumMod val="95000"/>
                    <a:lumOff val="5000"/>
                  </a:schemeClr>
                </a:solidFill>
                <a:latin typeface="Calibri" pitchFamily="34" charset="0"/>
                <a:hlinkClick r:id="rId3"/>
              </a:rPr>
              <a:t>http://</a:t>
            </a:r>
            <a:r>
              <a:rPr lang="en-US" sz="1800" b="0" dirty="0" smtClean="0">
                <a:solidFill>
                  <a:schemeClr val="tx1">
                    <a:lumMod val="95000"/>
                    <a:lumOff val="5000"/>
                  </a:schemeClr>
                </a:solidFill>
                <a:latin typeface="Calibri" pitchFamily="34" charset="0"/>
                <a:hlinkClick r:id="rId3"/>
              </a:rPr>
              <a:t>standards.ieee.org/about/sasb/patcom/loa-802_11-csr-06mar2009.pdf</a:t>
            </a:r>
            <a:endParaRPr lang="en-US" sz="1800" b="0" dirty="0" smtClean="0">
              <a:solidFill>
                <a:schemeClr val="tx1">
                  <a:lumMod val="95000"/>
                  <a:lumOff val="5000"/>
                </a:schemeClr>
              </a:solidFill>
              <a:latin typeface="Calibri" pitchFamily="34" charset="0"/>
            </a:endParaRPr>
          </a:p>
          <a:p>
            <a:r>
              <a:rPr lang="en-US" sz="1800" b="0" dirty="0" smtClean="0">
                <a:solidFill>
                  <a:schemeClr val="tx1">
                    <a:lumMod val="95000"/>
                    <a:lumOff val="5000"/>
                  </a:schemeClr>
                </a:solidFill>
                <a:latin typeface="Calibri" pitchFamily="34" charset="0"/>
              </a:rPr>
              <a:t>[3] “</a:t>
            </a:r>
            <a:r>
              <a:rPr lang="en-US" sz="1800" b="0" dirty="0">
                <a:latin typeface="Calibri" panose="020F0502020204030204" pitchFamily="34" charset="0"/>
              </a:rPr>
              <a:t>Qualcomm Completes $2.4 Billion Acquisition of </a:t>
            </a:r>
            <a:r>
              <a:rPr lang="en-US" sz="1800" b="0" dirty="0" smtClean="0">
                <a:latin typeface="Calibri" panose="020F0502020204030204" pitchFamily="34" charset="0"/>
              </a:rPr>
              <a:t>CSR</a:t>
            </a:r>
            <a:r>
              <a:rPr lang="en-US" sz="1800" b="0" dirty="0" smtClean="0">
                <a:solidFill>
                  <a:schemeClr val="tx1">
                    <a:lumMod val="95000"/>
                    <a:lumOff val="5000"/>
                  </a:schemeClr>
                </a:solidFill>
                <a:latin typeface="Calibri" pitchFamily="34" charset="0"/>
              </a:rPr>
              <a:t>”, Qualcomm press release, August 13, 2015, </a:t>
            </a:r>
            <a:r>
              <a:rPr lang="en-US" sz="1800" b="0" dirty="0">
                <a:solidFill>
                  <a:schemeClr val="tx1">
                    <a:lumMod val="95000"/>
                    <a:lumOff val="5000"/>
                  </a:schemeClr>
                </a:solidFill>
                <a:latin typeface="Calibri" pitchFamily="34" charset="0"/>
              </a:rPr>
              <a:t>available at </a:t>
            </a:r>
            <a:r>
              <a:rPr lang="en-US" sz="1800" b="0" dirty="0">
                <a:solidFill>
                  <a:schemeClr val="tx1">
                    <a:lumMod val="95000"/>
                    <a:lumOff val="5000"/>
                  </a:schemeClr>
                </a:solidFill>
                <a:latin typeface="Calibri" pitchFamily="34" charset="0"/>
                <a:hlinkClick r:id="rId4"/>
              </a:rPr>
              <a:t>https://</a:t>
            </a:r>
            <a:r>
              <a:rPr lang="en-US" sz="1800" b="0" dirty="0" smtClean="0">
                <a:solidFill>
                  <a:schemeClr val="tx1">
                    <a:lumMod val="95000"/>
                    <a:lumOff val="5000"/>
                  </a:schemeClr>
                </a:solidFill>
                <a:latin typeface="Calibri" pitchFamily="34" charset="0"/>
                <a:hlinkClick r:id="rId4"/>
              </a:rPr>
              <a:t>www.qualcomm.com/news/releases/2015/08/13/qualcomm-completes-24-billion-acquisition-csr</a:t>
            </a:r>
            <a:endParaRPr lang="en-US" sz="1800" b="0" dirty="0" smtClean="0">
              <a:solidFill>
                <a:schemeClr val="tx1">
                  <a:lumMod val="95000"/>
                  <a:lumOff val="5000"/>
                </a:schemeClr>
              </a:solidFill>
              <a:latin typeface="Calibri" pitchFamily="34" charset="0"/>
            </a:endParaRPr>
          </a:p>
          <a:p>
            <a:r>
              <a:rPr lang="en-US" sz="1800" b="0" dirty="0" smtClean="0">
                <a:solidFill>
                  <a:schemeClr val="tx1">
                    <a:lumMod val="95000"/>
                    <a:lumOff val="5000"/>
                  </a:schemeClr>
                </a:solidFill>
                <a:latin typeface="Calibri" pitchFamily="34" charset="0"/>
              </a:rPr>
              <a:t>[4] </a:t>
            </a:r>
            <a:r>
              <a:rPr lang="en-US" sz="1800" b="0" dirty="0">
                <a:solidFill>
                  <a:schemeClr val="tx1">
                    <a:lumMod val="95000"/>
                    <a:lumOff val="5000"/>
                  </a:schemeClr>
                </a:solidFill>
                <a:latin typeface="Calibri" pitchFamily="34" charset="0"/>
              </a:rPr>
              <a:t>IEEE Standards Board Operations Manual, </a:t>
            </a:r>
            <a:r>
              <a:rPr lang="en-US" sz="1800" b="0" dirty="0">
                <a:solidFill>
                  <a:schemeClr val="tx1">
                    <a:lumMod val="95000"/>
                    <a:lumOff val="5000"/>
                  </a:schemeClr>
                </a:solidFill>
                <a:latin typeface="Calibri" pitchFamily="34" charset="0"/>
                <a:hlinkClick r:id="rId5"/>
              </a:rPr>
              <a:t>http://standards.ieee.org/develop/policies/opman/sect6.html</a:t>
            </a:r>
            <a:r>
              <a:rPr lang="en-US" sz="1800" b="0" dirty="0">
                <a:solidFill>
                  <a:schemeClr val="tx1">
                    <a:lumMod val="95000"/>
                    <a:lumOff val="5000"/>
                  </a:schemeClr>
                </a:solidFill>
                <a:latin typeface="Calibri" pitchFamily="34" charset="0"/>
              </a:rPr>
              <a:t>, accessed September 13, 2015</a:t>
            </a:r>
          </a:p>
          <a:p>
            <a:endParaRPr lang="en-US" sz="1800" b="0" dirty="0">
              <a:latin typeface="Calibri" panose="020F0502020204030204" pitchFamily="34" charset="0"/>
            </a:endParaRP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Sean Coffey, Realtek</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1407030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46482</TotalTime>
  <Words>450</Words>
  <Application>Microsoft Office PowerPoint</Application>
  <PresentationFormat>On-screen Show (4:3)</PresentationFormat>
  <Paragraphs>55</Paragraphs>
  <Slides>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Symbol</vt:lpstr>
      <vt:lpstr>Times New Roman</vt:lpstr>
      <vt:lpstr>802-11-Submission</vt:lpstr>
      <vt:lpstr>Document</vt:lpstr>
      <vt:lpstr>Excerpt from IEEE Patent Policy</vt:lpstr>
      <vt:lpstr>Abstract</vt:lpstr>
      <vt:lpstr>Context</vt:lpstr>
      <vt:lpstr>IEEE Patent Policy</vt:lpstr>
      <vt:lpstr>Conclusion</vt:lpstr>
      <vt:lpstr>References</vt:lpstr>
    </vt:vector>
  </TitlesOfParts>
  <Company>Realtek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Airtime analysis for EDCA</dc:title>
  <dc:creator>Sean Coffey;DZ Liu</dc:creator>
  <cp:lastModifiedBy>Sean Coffey</cp:lastModifiedBy>
  <cp:revision>277</cp:revision>
  <cp:lastPrinted>1601-01-01T00:00:00Z</cp:lastPrinted>
  <dcterms:created xsi:type="dcterms:W3CDTF">2014-07-14T14:49:11Z</dcterms:created>
  <dcterms:modified xsi:type="dcterms:W3CDTF">2015-09-13T10:08:47Z</dcterms:modified>
</cp:coreProperties>
</file>