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73" r:id="rId11"/>
    <p:sldId id="274" r:id="rId12"/>
    <p:sldId id="275" r:id="rId13"/>
    <p:sldId id="276" r:id="rId14"/>
    <p:sldId id="277" r:id="rId15"/>
    <p:sldId id="264" r:id="rId16"/>
    <p:sldId id="278" r:id="rId17"/>
    <p:sldId id="279" r:id="rId18"/>
    <p:sldId id="280" r:id="rId19"/>
    <p:sldId id="281" r:id="rId20"/>
    <p:sldId id="282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5" autoAdjust="0"/>
    <p:restoredTop sz="94660"/>
  </p:normalViewPr>
  <p:slideViewPr>
    <p:cSldViewPr>
      <p:cViewPr>
        <p:scale>
          <a:sx n="85" d="100"/>
          <a:sy n="85" d="100"/>
        </p:scale>
        <p:origin x="-108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nohara\Documents\2.%20&#20849;&#21516;&#30740;&#31350;\2015\2015.07.30%20&#24178;&#28169;BSS&#25968;&#35336;&#31639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nohara\Documents\2.%20&#20849;&#21516;&#30740;&#31350;\2015\2015.08.26%20DensiFi%20BSS%20color%20bit&#25968;&#25552;&#35328;\&#21697;&#24029;&#39365;&#12461;&#12515;&#12503;&#12481;&#12515;&#12487;&#12540;&#12479;(2015)\2015&#21697;&#24029;&#39365;5GH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905251268377586"/>
          <c:y val="3.9445206403759002E-2"/>
          <c:w val="0.74717207347331782"/>
          <c:h val="0.79529144669273311"/>
        </c:manualLayout>
      </c:layout>
      <c:scatterChart>
        <c:scatterStyle val="lineMarker"/>
        <c:varyColors val="0"/>
        <c:ser>
          <c:idx val="0"/>
          <c:order val="0"/>
          <c:tx>
            <c:strRef>
              <c:f>'1周波数繰り返し (2)'!$G$3</c:f>
              <c:strCache>
                <c:ptCount val="1"/>
                <c:pt idx="0">
                  <c:v>frequency reuse 1</c:v>
                </c:pt>
              </c:strCache>
            </c:strRef>
          </c:tx>
          <c:xVal>
            <c:numRef>
              <c:f>'1周波数繰り返し (2)'!$F$5:$F$35</c:f>
              <c:numCache>
                <c:formatCode>General</c:formatCode>
                <c:ptCount val="31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  <c:pt idx="9">
                  <c:v>55</c:v>
                </c:pt>
                <c:pt idx="10">
                  <c:v>60</c:v>
                </c:pt>
                <c:pt idx="11">
                  <c:v>65</c:v>
                </c:pt>
                <c:pt idx="12">
                  <c:v>70</c:v>
                </c:pt>
                <c:pt idx="13">
                  <c:v>75</c:v>
                </c:pt>
                <c:pt idx="14">
                  <c:v>80</c:v>
                </c:pt>
                <c:pt idx="15">
                  <c:v>85</c:v>
                </c:pt>
                <c:pt idx="16">
                  <c:v>90</c:v>
                </c:pt>
                <c:pt idx="17">
                  <c:v>95</c:v>
                </c:pt>
                <c:pt idx="18">
                  <c:v>100</c:v>
                </c:pt>
                <c:pt idx="19">
                  <c:v>105</c:v>
                </c:pt>
                <c:pt idx="20">
                  <c:v>110</c:v>
                </c:pt>
                <c:pt idx="21">
                  <c:v>115</c:v>
                </c:pt>
                <c:pt idx="22">
                  <c:v>120</c:v>
                </c:pt>
                <c:pt idx="23">
                  <c:v>125</c:v>
                </c:pt>
                <c:pt idx="24">
                  <c:v>130</c:v>
                </c:pt>
                <c:pt idx="25">
                  <c:v>135</c:v>
                </c:pt>
                <c:pt idx="26">
                  <c:v>140</c:v>
                </c:pt>
                <c:pt idx="27">
                  <c:v>145</c:v>
                </c:pt>
                <c:pt idx="28">
                  <c:v>150</c:v>
                </c:pt>
                <c:pt idx="29">
                  <c:v>155</c:v>
                </c:pt>
                <c:pt idx="30">
                  <c:v>160</c:v>
                </c:pt>
              </c:numCache>
            </c:numRef>
          </c:xVal>
          <c:yVal>
            <c:numRef>
              <c:f>'1周波数繰り返し (2)'!$N$5:$N$35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10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26</c:v>
                </c:pt>
                <c:pt idx="9">
                  <c:v>32</c:v>
                </c:pt>
                <c:pt idx="10">
                  <c:v>38</c:v>
                </c:pt>
                <c:pt idx="11">
                  <c:v>50</c:v>
                </c:pt>
                <c:pt idx="12">
                  <c:v>54</c:v>
                </c:pt>
                <c:pt idx="13">
                  <c:v>54</c:v>
                </c:pt>
                <c:pt idx="14">
                  <c:v>78</c:v>
                </c:pt>
                <c:pt idx="15">
                  <c:v>78</c:v>
                </c:pt>
                <c:pt idx="16">
                  <c:v>84</c:v>
                </c:pt>
                <c:pt idx="17">
                  <c:v>100</c:v>
                </c:pt>
                <c:pt idx="18">
                  <c:v>112</c:v>
                </c:pt>
                <c:pt idx="19">
                  <c:v>118</c:v>
                </c:pt>
                <c:pt idx="20">
                  <c:v>142</c:v>
                </c:pt>
                <c:pt idx="21">
                  <c:v>154</c:v>
                </c:pt>
                <c:pt idx="22">
                  <c:v>160</c:v>
                </c:pt>
                <c:pt idx="23">
                  <c:v>188</c:v>
                </c:pt>
                <c:pt idx="24">
                  <c:v>188</c:v>
                </c:pt>
                <c:pt idx="25">
                  <c:v>200</c:v>
                </c:pt>
                <c:pt idx="26">
                  <c:v>228</c:v>
                </c:pt>
                <c:pt idx="27">
                  <c:v>240</c:v>
                </c:pt>
                <c:pt idx="28">
                  <c:v>258</c:v>
                </c:pt>
                <c:pt idx="29">
                  <c:v>282</c:v>
                </c:pt>
                <c:pt idx="30">
                  <c:v>300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'1周波数繰り返し (2)'!$P$3</c:f>
              <c:strCache>
                <c:ptCount val="1"/>
                <c:pt idx="0">
                  <c:v>frequency reuse 3</c:v>
                </c:pt>
              </c:strCache>
            </c:strRef>
          </c:tx>
          <c:xVal>
            <c:numRef>
              <c:f>'1周波数繰り返し (2)'!$F$5:$F$35</c:f>
              <c:numCache>
                <c:formatCode>General</c:formatCode>
                <c:ptCount val="31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  <c:pt idx="9">
                  <c:v>55</c:v>
                </c:pt>
                <c:pt idx="10">
                  <c:v>60</c:v>
                </c:pt>
                <c:pt idx="11">
                  <c:v>65</c:v>
                </c:pt>
                <c:pt idx="12">
                  <c:v>70</c:v>
                </c:pt>
                <c:pt idx="13">
                  <c:v>75</c:v>
                </c:pt>
                <c:pt idx="14">
                  <c:v>80</c:v>
                </c:pt>
                <c:pt idx="15">
                  <c:v>85</c:v>
                </c:pt>
                <c:pt idx="16">
                  <c:v>90</c:v>
                </c:pt>
                <c:pt idx="17">
                  <c:v>95</c:v>
                </c:pt>
                <c:pt idx="18">
                  <c:v>100</c:v>
                </c:pt>
                <c:pt idx="19">
                  <c:v>105</c:v>
                </c:pt>
                <c:pt idx="20">
                  <c:v>110</c:v>
                </c:pt>
                <c:pt idx="21">
                  <c:v>115</c:v>
                </c:pt>
                <c:pt idx="22">
                  <c:v>120</c:v>
                </c:pt>
                <c:pt idx="23">
                  <c:v>125</c:v>
                </c:pt>
                <c:pt idx="24">
                  <c:v>130</c:v>
                </c:pt>
                <c:pt idx="25">
                  <c:v>135</c:v>
                </c:pt>
                <c:pt idx="26">
                  <c:v>140</c:v>
                </c:pt>
                <c:pt idx="27">
                  <c:v>145</c:v>
                </c:pt>
                <c:pt idx="28">
                  <c:v>150</c:v>
                </c:pt>
                <c:pt idx="29">
                  <c:v>155</c:v>
                </c:pt>
                <c:pt idx="30">
                  <c:v>160</c:v>
                </c:pt>
              </c:numCache>
            </c:numRef>
          </c:xVal>
          <c:yVal>
            <c:numRef>
              <c:f>'1周波数繰り返し (2)'!$S$5:$S$35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12</c:v>
                </c:pt>
                <c:pt idx="10">
                  <c:v>18</c:v>
                </c:pt>
                <c:pt idx="11">
                  <c:v>18</c:v>
                </c:pt>
                <c:pt idx="12">
                  <c:v>18</c:v>
                </c:pt>
                <c:pt idx="13">
                  <c:v>18</c:v>
                </c:pt>
                <c:pt idx="14">
                  <c:v>30</c:v>
                </c:pt>
                <c:pt idx="15">
                  <c:v>30</c:v>
                </c:pt>
                <c:pt idx="16">
                  <c:v>36</c:v>
                </c:pt>
                <c:pt idx="17">
                  <c:v>36</c:v>
                </c:pt>
                <c:pt idx="18">
                  <c:v>36</c:v>
                </c:pt>
                <c:pt idx="19">
                  <c:v>42</c:v>
                </c:pt>
                <c:pt idx="20">
                  <c:v>54</c:v>
                </c:pt>
                <c:pt idx="21">
                  <c:v>54</c:v>
                </c:pt>
                <c:pt idx="22">
                  <c:v>60</c:v>
                </c:pt>
                <c:pt idx="23">
                  <c:v>60</c:v>
                </c:pt>
                <c:pt idx="24">
                  <c:v>60</c:v>
                </c:pt>
                <c:pt idx="25">
                  <c:v>72</c:v>
                </c:pt>
                <c:pt idx="26">
                  <c:v>84</c:v>
                </c:pt>
                <c:pt idx="27">
                  <c:v>84</c:v>
                </c:pt>
                <c:pt idx="28">
                  <c:v>90</c:v>
                </c:pt>
                <c:pt idx="29">
                  <c:v>90</c:v>
                </c:pt>
                <c:pt idx="30">
                  <c:v>108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385408"/>
        <c:axId val="433385984"/>
      </c:scatterChart>
      <c:valAx>
        <c:axId val="433385408"/>
        <c:scaling>
          <c:orientation val="minMax"/>
          <c:max val="16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altLang="ja-JP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(Distance from an AP)</a:t>
                </a:r>
                <a:r>
                  <a:rPr lang="en-US" altLang="ja-JP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n-US" altLang="ja-JP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ja-JP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endParaRPr lang="ja-JP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433385984"/>
        <c:crosses val="autoZero"/>
        <c:crossBetween val="midCat"/>
        <c:majorUnit val="50"/>
      </c:valAx>
      <c:valAx>
        <c:axId val="4333859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altLang="ja-JP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</a:t>
                </a:r>
                <a:r>
                  <a:rPr lang="en-US" altLang="ja-JP" baseline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Aps within distance d</a:t>
                </a:r>
                <a:endParaRPr lang="ja-JP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43338540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21263979928156132"/>
          <c:y val="6.8285609656176388E-2"/>
          <c:w val="0.44538292041624999"/>
          <c:h val="0.13705255950557668"/>
        </c:manualLayout>
      </c:layout>
      <c:overlay val="0"/>
      <c:spPr>
        <a:solidFill>
          <a:srgbClr val="FFFFFF"/>
        </a:solidFill>
      </c:sp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24386572476722"/>
          <c:y val="3.1894069397077493E-2"/>
          <c:w val="0.78172090291396124"/>
          <c:h val="0.7968086879235640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5.2GHz</c:v>
                </c:pt>
              </c:strCache>
            </c:strRef>
          </c:tx>
          <c:marker>
            <c:symbol val="none"/>
          </c:marker>
          <c:xVal>
            <c:numRef>
              <c:f>Sheet1!$D$6:$D$175</c:f>
              <c:numCache>
                <c:formatCode>General</c:formatCode>
                <c:ptCount val="17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</c:numCache>
            </c:numRef>
          </c:xVal>
          <c:yVal>
            <c:numRef>
              <c:f>Sheet1!$E$6:$E$175</c:f>
              <c:numCache>
                <c:formatCode>General</c:formatCode>
                <c:ptCount val="170"/>
                <c:pt idx="0">
                  <c:v>-26.820066872695975</c:v>
                </c:pt>
                <c:pt idx="1">
                  <c:v>-32.8406667859756</c:v>
                </c:pt>
                <c:pt idx="2">
                  <c:v>-36.362491967089227</c:v>
                </c:pt>
                <c:pt idx="3">
                  <c:v>-38.861266699255225</c:v>
                </c:pt>
                <c:pt idx="4">
                  <c:v>-40.79946695941635</c:v>
                </c:pt>
                <c:pt idx="5">
                  <c:v>-42.383091880368852</c:v>
                </c:pt>
                <c:pt idx="6">
                  <c:v>-43.722027672981113</c:v>
                </c:pt>
                <c:pt idx="7">
                  <c:v>-44.88186661253485</c:v>
                </c:pt>
                <c:pt idx="8">
                  <c:v>-45.904917061482479</c:v>
                </c:pt>
                <c:pt idx="9">
                  <c:v>-46.820066872695975</c:v>
                </c:pt>
                <c:pt idx="10">
                  <c:v>-48.268810853233859</c:v>
                </c:pt>
                <c:pt idx="11">
                  <c:v>-49.591410484362839</c:v>
                </c:pt>
                <c:pt idx="12">
                  <c:v>-50.808084203435257</c:v>
                </c:pt>
                <c:pt idx="13">
                  <c:v>-51.934548121434304</c:v>
                </c:pt>
                <c:pt idx="14">
                  <c:v>-52.983260939644822</c:v>
                </c:pt>
                <c:pt idx="15">
                  <c:v>-53.964266265653336</c:v>
                </c:pt>
                <c:pt idx="16">
                  <c:v>-54.885779120935567</c:v>
                </c:pt>
                <c:pt idx="17">
                  <c:v>-55.754604551311687</c:v>
                </c:pt>
                <c:pt idx="18">
                  <c:v>-56.576442906044988</c:v>
                </c:pt>
                <c:pt idx="19">
                  <c:v>-57.356116720935319</c:v>
                </c:pt>
                <c:pt idx="20">
                  <c:v>-58.097742188383151</c:v>
                </c:pt>
                <c:pt idx="21">
                  <c:v>-58.804860701473189</c:v>
                </c:pt>
                <c:pt idx="22">
                  <c:v>-59.480541133311732</c:v>
                </c:pt>
                <c:pt idx="23">
                  <c:v>-60.127460332602183</c:v>
                </c:pt>
                <c:pt idx="24">
                  <c:v>-60.747967176217287</c:v>
                </c:pt>
                <c:pt idx="25">
                  <c:v>-61.344134051674601</c:v>
                </c:pt>
                <c:pt idx="26">
                  <c:v>-61.917798618260534</c:v>
                </c:pt>
                <c:pt idx="27">
                  <c:v>-62.470597969673648</c:v>
                </c:pt>
                <c:pt idx="28">
                  <c:v>-63.003996799159438</c:v>
                </c:pt>
                <c:pt idx="29">
                  <c:v>-63.519310787884166</c:v>
                </c:pt>
                <c:pt idx="30">
                  <c:v>-64.01772615689552</c:v>
                </c:pt>
                <c:pt idx="31">
                  <c:v>-64.500316113892694</c:v>
                </c:pt>
                <c:pt idx="32">
                  <c:v>-64.968054768422036</c:v>
                </c:pt>
                <c:pt idx="33">
                  <c:v>-65.421828969174896</c:v>
                </c:pt>
                <c:pt idx="34">
                  <c:v>-65.86244842495563</c:v>
                </c:pt>
                <c:pt idx="35">
                  <c:v>-66.29065439955103</c:v>
                </c:pt>
                <c:pt idx="36">
                  <c:v>-66.707127215040799</c:v>
                </c:pt>
                <c:pt idx="37">
                  <c:v>-67.112492754284332</c:v>
                </c:pt>
                <c:pt idx="38">
                  <c:v>-67.507328118623448</c:v>
                </c:pt>
                <c:pt idx="39">
                  <c:v>-67.892166569174663</c:v>
                </c:pt>
                <c:pt idx="40">
                  <c:v>-68.267501857886714</c:v>
                </c:pt>
                <c:pt idx="41">
                  <c:v>-68.633792036622495</c:v>
                </c:pt>
                <c:pt idx="42">
                  <c:v>-68.9914628179815</c:v>
                </c:pt>
                <c:pt idx="43">
                  <c:v>-69.340910549712532</c:v>
                </c:pt>
                <c:pt idx="44">
                  <c:v>-69.682504854833013</c:v>
                </c:pt>
                <c:pt idx="45">
                  <c:v>-70.016590981551076</c:v>
                </c:pt>
                <c:pt idx="46">
                  <c:v>-70.343491900446082</c:v>
                </c:pt>
                <c:pt idx="47">
                  <c:v>-70.663510180841527</c:v>
                </c:pt>
                <c:pt idx="48">
                  <c:v>-70.976929673693959</c:v>
                </c:pt>
                <c:pt idx="49">
                  <c:v>-71.284017024456631</c:v>
                </c:pt>
                <c:pt idx="50">
                  <c:v>-71.585023036123744</c:v>
                </c:pt>
                <c:pt idx="51">
                  <c:v>-71.880183899913945</c:v>
                </c:pt>
                <c:pt idx="52">
                  <c:v>-72.169722308723593</c:v>
                </c:pt>
                <c:pt idx="53">
                  <c:v>-72.453848466499878</c:v>
                </c:pt>
                <c:pt idx="54">
                  <c:v>-72.732761004994515</c:v>
                </c:pt>
                <c:pt idx="55">
                  <c:v>-73.006647817912992</c:v>
                </c:pt>
                <c:pt idx="56">
                  <c:v>-73.27568682123318</c:v>
                </c:pt>
                <c:pt idx="57">
                  <c:v>-73.540046647398782</c:v>
                </c:pt>
                <c:pt idx="58">
                  <c:v>-73.799887280171021</c:v>
                </c:pt>
                <c:pt idx="59">
                  <c:v>-74.05536063612351</c:v>
                </c:pt>
                <c:pt idx="60">
                  <c:v>-74.306611098072821</c:v>
                </c:pt>
                <c:pt idx="61">
                  <c:v>-74.553776005134864</c:v>
                </c:pt>
                <c:pt idx="62">
                  <c:v>-74.796986103571328</c:v>
                </c:pt>
                <c:pt idx="63">
                  <c:v>-75.036365962132024</c:v>
                </c:pt>
                <c:pt idx="64">
                  <c:v>-75.272034355195927</c:v>
                </c:pt>
                <c:pt idx="65">
                  <c:v>-75.50410461666138</c:v>
                </c:pt>
                <c:pt idx="66">
                  <c:v>-75.732684967224898</c:v>
                </c:pt>
                <c:pt idx="67">
                  <c:v>-75.95787881741424</c:v>
                </c:pt>
                <c:pt idx="68">
                  <c:v>-76.179785048499909</c:v>
                </c:pt>
                <c:pt idx="69">
                  <c:v>-76.39849827319496</c:v>
                </c:pt>
                <c:pt idx="70">
                  <c:v>-76.614109077863617</c:v>
                </c:pt>
                <c:pt idx="71">
                  <c:v>-76.826704247790374</c:v>
                </c:pt>
                <c:pt idx="72">
                  <c:v>-77.036366976911935</c:v>
                </c:pt>
                <c:pt idx="73">
                  <c:v>-77.243177063280143</c:v>
                </c:pt>
                <c:pt idx="74">
                  <c:v>-77.447211091405478</c:v>
                </c:pt>
                <c:pt idx="75">
                  <c:v>-77.648542602523676</c:v>
                </c:pt>
                <c:pt idx="76">
                  <c:v>-77.847242253732844</c:v>
                </c:pt>
                <c:pt idx="77">
                  <c:v>-78.043377966862792</c:v>
                </c:pt>
                <c:pt idx="78">
                  <c:v>-78.237015067861421</c:v>
                </c:pt>
                <c:pt idx="79">
                  <c:v>-78.428216417414006</c:v>
                </c:pt>
                <c:pt idx="80">
                  <c:v>-78.617042533448711</c:v>
                </c:pt>
                <c:pt idx="81">
                  <c:v>-78.803551706126058</c:v>
                </c:pt>
                <c:pt idx="82">
                  <c:v>-78.987800105858554</c:v>
                </c:pt>
                <c:pt idx="83">
                  <c:v>-79.169841884861825</c:v>
                </c:pt>
                <c:pt idx="84">
                  <c:v>-79.349729272696223</c:v>
                </c:pt>
                <c:pt idx="85">
                  <c:v>-79.527512666220844</c:v>
                </c:pt>
                <c:pt idx="86">
                  <c:v>-79.703240714347629</c:v>
                </c:pt>
                <c:pt idx="87">
                  <c:v>-79.876960397951876</c:v>
                </c:pt>
                <c:pt idx="88">
                  <c:v>-80.048717105267926</c:v>
                </c:pt>
                <c:pt idx="89">
                  <c:v>-80.218554703072343</c:v>
                </c:pt>
                <c:pt idx="90">
                  <c:v>-80.386515603934242</c:v>
                </c:pt>
                <c:pt idx="91">
                  <c:v>-80.552640829790406</c:v>
                </c:pt>
                <c:pt idx="92">
                  <c:v>-80.716970072083711</c:v>
                </c:pt>
                <c:pt idx="93">
                  <c:v>-80.879541748685426</c:v>
                </c:pt>
                <c:pt idx="94">
                  <c:v>-81.040393057805645</c:v>
                </c:pt>
                <c:pt idx="95">
                  <c:v>-81.199560029080871</c:v>
                </c:pt>
                <c:pt idx="96">
                  <c:v>-81.357077572014546</c:v>
                </c:pt>
                <c:pt idx="97">
                  <c:v>-81.512979521933289</c:v>
                </c:pt>
                <c:pt idx="98">
                  <c:v>-81.667298683610227</c:v>
                </c:pt>
                <c:pt idx="99">
                  <c:v>-81.820066872695975</c:v>
                </c:pt>
                <c:pt idx="100">
                  <c:v>-81.971314955088474</c:v>
                </c:pt>
                <c:pt idx="101">
                  <c:v>-82.121072884363087</c:v>
                </c:pt>
                <c:pt idx="102">
                  <c:v>-82.269369737377005</c:v>
                </c:pt>
                <c:pt idx="103">
                  <c:v>-82.416233748153275</c:v>
                </c:pt>
                <c:pt idx="104">
                  <c:v>-82.561692340143807</c:v>
                </c:pt>
                <c:pt idx="105">
                  <c:v>-82.705772156962922</c:v>
                </c:pt>
                <c:pt idx="106">
                  <c:v>-82.84849909167832</c:v>
                </c:pt>
                <c:pt idx="107">
                  <c:v>-82.989898314739207</c:v>
                </c:pt>
                <c:pt idx="108">
                  <c:v>-83.129994300617795</c:v>
                </c:pt>
                <c:pt idx="109">
                  <c:v>-83.268810853233845</c:v>
                </c:pt>
                <c:pt idx="110">
                  <c:v>-83.40637113022899</c:v>
                </c:pt>
                <c:pt idx="111">
                  <c:v>-83.542697666152321</c:v>
                </c:pt>
                <c:pt idx="112">
                  <c:v>-83.677812394615671</c:v>
                </c:pt>
                <c:pt idx="113">
                  <c:v>-83.811736669472523</c:v>
                </c:pt>
                <c:pt idx="114">
                  <c:v>-83.944491285072388</c:v>
                </c:pt>
                <c:pt idx="115">
                  <c:v>-84.076096495638126</c:v>
                </c:pt>
                <c:pt idx="116">
                  <c:v>-84.206572033811625</c:v>
                </c:pt>
                <c:pt idx="117">
                  <c:v>-84.335937128410364</c:v>
                </c:pt>
                <c:pt idx="118">
                  <c:v>-84.464210521434552</c:v>
                </c:pt>
                <c:pt idx="119">
                  <c:v>-84.591410484362854</c:v>
                </c:pt>
                <c:pt idx="120">
                  <c:v>-84.717554833771729</c:v>
                </c:pt>
                <c:pt idx="121">
                  <c:v>-84.842660946312151</c:v>
                </c:pt>
                <c:pt idx="122">
                  <c:v>-84.966745773074905</c:v>
                </c:pt>
                <c:pt idx="123">
                  <c:v>-85.089825853374208</c:v>
                </c:pt>
                <c:pt idx="124">
                  <c:v>-85.211917327977943</c:v>
                </c:pt>
                <c:pt idx="125">
                  <c:v>-85.333035951810672</c:v>
                </c:pt>
                <c:pt idx="126">
                  <c:v>-85.453197106154462</c:v>
                </c:pt>
                <c:pt idx="127">
                  <c:v>-85.572415810371368</c:v>
                </c:pt>
                <c:pt idx="128">
                  <c:v>-85.690706733169691</c:v>
                </c:pt>
                <c:pt idx="129">
                  <c:v>-85.808084203435257</c:v>
                </c:pt>
                <c:pt idx="130">
                  <c:v>-85.924562220647715</c:v>
                </c:pt>
                <c:pt idx="131">
                  <c:v>-86.040154464900723</c:v>
                </c:pt>
                <c:pt idx="132">
                  <c:v>-86.154874306543974</c:v>
                </c:pt>
                <c:pt idx="133">
                  <c:v>-86.268734815464242</c:v>
                </c:pt>
                <c:pt idx="134">
                  <c:v>-86.38174877002119</c:v>
                </c:pt>
                <c:pt idx="135">
                  <c:v>-86.493928665653584</c:v>
                </c:pt>
                <c:pt idx="136">
                  <c:v>-86.605286723170209</c:v>
                </c:pt>
                <c:pt idx="137">
                  <c:v>-86.715834896739253</c:v>
                </c:pt>
                <c:pt idx="138">
                  <c:v>-86.825584881589307</c:v>
                </c:pt>
                <c:pt idx="139">
                  <c:v>-86.934548121434304</c:v>
                </c:pt>
                <c:pt idx="140">
                  <c:v>-87.042735815634273</c:v>
                </c:pt>
                <c:pt idx="141">
                  <c:v>-87.150158926102961</c:v>
                </c:pt>
                <c:pt idx="142">
                  <c:v>-87.256828183973141</c:v>
                </c:pt>
                <c:pt idx="143">
                  <c:v>-87.362754096029718</c:v>
                </c:pt>
                <c:pt idx="144">
                  <c:v>-87.467946950920094</c:v>
                </c:pt>
                <c:pt idx="145">
                  <c:v>-87.572416825151265</c:v>
                </c:pt>
                <c:pt idx="146">
                  <c:v>-87.676173588882136</c:v>
                </c:pt>
                <c:pt idx="147">
                  <c:v>-87.779226911519487</c:v>
                </c:pt>
                <c:pt idx="148">
                  <c:v>-87.881586267125556</c:v>
                </c:pt>
                <c:pt idx="149">
                  <c:v>-87.983260939644822</c:v>
                </c:pt>
                <c:pt idx="150">
                  <c:v>-88.084260027956901</c:v>
                </c:pt>
                <c:pt idx="151">
                  <c:v>-88.18459245076302</c:v>
                </c:pt>
                <c:pt idx="152">
                  <c:v>-88.284266951311935</c:v>
                </c:pt>
                <c:pt idx="153">
                  <c:v>-88.383292101972188</c:v>
                </c:pt>
                <c:pt idx="154">
                  <c:v>-88.481676308656176</c:v>
                </c:pt>
                <c:pt idx="155">
                  <c:v>-88.579427815102122</c:v>
                </c:pt>
                <c:pt idx="156">
                  <c:v>-88.676554707019164</c:v>
                </c:pt>
                <c:pt idx="157">
                  <c:v>-88.773064916100765</c:v>
                </c:pt>
                <c:pt idx="158">
                  <c:v>-88.868966223911769</c:v>
                </c:pt>
                <c:pt idx="159">
                  <c:v>-88.96426626565335</c:v>
                </c:pt>
                <c:pt idx="160">
                  <c:v>-89.058972533810717</c:v>
                </c:pt>
                <c:pt idx="161">
                  <c:v>-89.153092381688055</c:v>
                </c:pt>
                <c:pt idx="162">
                  <c:v>-89.246633026834502</c:v>
                </c:pt>
                <c:pt idx="163">
                  <c:v>-89.339601554365402</c:v>
                </c:pt>
                <c:pt idx="164">
                  <c:v>-89.432004920182692</c:v>
                </c:pt>
                <c:pt idx="165">
                  <c:v>-89.523849954097898</c:v>
                </c:pt>
                <c:pt idx="166">
                  <c:v>-89.615143362861389</c:v>
                </c:pt>
                <c:pt idx="167">
                  <c:v>-89.705891733101168</c:v>
                </c:pt>
                <c:pt idx="168">
                  <c:v>-89.796101534174539</c:v>
                </c:pt>
                <c:pt idx="169">
                  <c:v>-89.885779120935553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2.4GHz</c:v>
                </c:pt>
              </c:strCache>
            </c:strRef>
          </c:tx>
          <c:marker>
            <c:symbol val="none"/>
          </c:marker>
          <c:xVal>
            <c:numRef>
              <c:f>Sheet1!$D$6:$D$175</c:f>
              <c:numCache>
                <c:formatCode>General</c:formatCode>
                <c:ptCount val="17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</c:numCache>
            </c:numRef>
          </c:xVal>
          <c:yVal>
            <c:numRef>
              <c:f>Sheet1!$F$6:$F$175</c:f>
              <c:numCache>
                <c:formatCode>General</c:formatCode>
                <c:ptCount val="170"/>
                <c:pt idx="0">
                  <c:v>-20.104224834232127</c:v>
                </c:pt>
                <c:pt idx="1">
                  <c:v>-26.124824747511752</c:v>
                </c:pt>
                <c:pt idx="2">
                  <c:v>-29.646649928625379</c:v>
                </c:pt>
                <c:pt idx="3">
                  <c:v>-32.145424660791377</c:v>
                </c:pt>
                <c:pt idx="4">
                  <c:v>-34.083624920952502</c:v>
                </c:pt>
                <c:pt idx="5">
                  <c:v>-35.667249841905004</c:v>
                </c:pt>
                <c:pt idx="6">
                  <c:v>-37.006185634517266</c:v>
                </c:pt>
                <c:pt idx="7">
                  <c:v>-38.166024574071002</c:v>
                </c:pt>
                <c:pt idx="8">
                  <c:v>-39.189075023018631</c:v>
                </c:pt>
                <c:pt idx="9">
                  <c:v>-40.104224834232127</c:v>
                </c:pt>
                <c:pt idx="10">
                  <c:v>-41.552968814770004</c:v>
                </c:pt>
                <c:pt idx="11">
                  <c:v>-42.875568445898999</c:v>
                </c:pt>
                <c:pt idx="12">
                  <c:v>-44.09224216497141</c:v>
                </c:pt>
                <c:pt idx="13">
                  <c:v>-45.218706082970456</c:v>
                </c:pt>
                <c:pt idx="14">
                  <c:v>-46.267418901180974</c:v>
                </c:pt>
                <c:pt idx="15">
                  <c:v>-47.248424227189489</c:v>
                </c:pt>
                <c:pt idx="16">
                  <c:v>-48.169937082471719</c:v>
                </c:pt>
                <c:pt idx="17">
                  <c:v>-49.038762512847839</c:v>
                </c:pt>
                <c:pt idx="18">
                  <c:v>-49.860600867581141</c:v>
                </c:pt>
                <c:pt idx="19">
                  <c:v>-50.640274682471471</c:v>
                </c:pt>
                <c:pt idx="20">
                  <c:v>-51.381900149919304</c:v>
                </c:pt>
                <c:pt idx="21">
                  <c:v>-52.089018663009341</c:v>
                </c:pt>
                <c:pt idx="22">
                  <c:v>-52.764699094847884</c:v>
                </c:pt>
                <c:pt idx="23">
                  <c:v>-53.411618294138336</c:v>
                </c:pt>
                <c:pt idx="24">
                  <c:v>-54.03212513775344</c:v>
                </c:pt>
                <c:pt idx="25">
                  <c:v>-54.628292013210753</c:v>
                </c:pt>
                <c:pt idx="26">
                  <c:v>-55.201956579796686</c:v>
                </c:pt>
                <c:pt idx="27">
                  <c:v>-55.7547559312098</c:v>
                </c:pt>
                <c:pt idx="28">
                  <c:v>-56.288154760695591</c:v>
                </c:pt>
                <c:pt idx="29">
                  <c:v>-56.803468749420318</c:v>
                </c:pt>
                <c:pt idx="30">
                  <c:v>-57.301884118431673</c:v>
                </c:pt>
                <c:pt idx="31">
                  <c:v>-57.784474075428847</c:v>
                </c:pt>
                <c:pt idx="32">
                  <c:v>-58.252212729958188</c:v>
                </c:pt>
                <c:pt idx="33">
                  <c:v>-58.705986930711049</c:v>
                </c:pt>
                <c:pt idx="34">
                  <c:v>-59.146606386491783</c:v>
                </c:pt>
                <c:pt idx="35">
                  <c:v>-59.574812361087183</c:v>
                </c:pt>
                <c:pt idx="36">
                  <c:v>-59.991285176576952</c:v>
                </c:pt>
                <c:pt idx="37">
                  <c:v>-60.396650715820485</c:v>
                </c:pt>
                <c:pt idx="38">
                  <c:v>-60.791486080159601</c:v>
                </c:pt>
                <c:pt idx="39">
                  <c:v>-61.176324530710815</c:v>
                </c:pt>
                <c:pt idx="40">
                  <c:v>-61.551659819422866</c:v>
                </c:pt>
                <c:pt idx="41">
                  <c:v>-61.917949998158647</c:v>
                </c:pt>
                <c:pt idx="42">
                  <c:v>-62.275620779517652</c:v>
                </c:pt>
                <c:pt idx="43">
                  <c:v>-62.625068511248685</c:v>
                </c:pt>
                <c:pt idx="44">
                  <c:v>-62.966662816369166</c:v>
                </c:pt>
                <c:pt idx="45">
                  <c:v>-63.300748943087228</c:v>
                </c:pt>
                <c:pt idx="46">
                  <c:v>-63.627649861982235</c:v>
                </c:pt>
                <c:pt idx="47">
                  <c:v>-63.94766814237768</c:v>
                </c:pt>
                <c:pt idx="48">
                  <c:v>-64.261087635230112</c:v>
                </c:pt>
                <c:pt idx="49">
                  <c:v>-64.568174985992783</c:v>
                </c:pt>
                <c:pt idx="50">
                  <c:v>-64.869180997659896</c:v>
                </c:pt>
                <c:pt idx="51">
                  <c:v>-65.164341861450097</c:v>
                </c:pt>
                <c:pt idx="52">
                  <c:v>-65.453880270259745</c:v>
                </c:pt>
                <c:pt idx="53">
                  <c:v>-65.73800642803603</c:v>
                </c:pt>
                <c:pt idx="54">
                  <c:v>-66.016918966530667</c:v>
                </c:pt>
                <c:pt idx="55">
                  <c:v>-66.290805779449144</c:v>
                </c:pt>
                <c:pt idx="56">
                  <c:v>-66.559844782769332</c:v>
                </c:pt>
                <c:pt idx="57">
                  <c:v>-66.824204608934934</c:v>
                </c:pt>
                <c:pt idx="58">
                  <c:v>-67.084045241707173</c:v>
                </c:pt>
                <c:pt idx="59">
                  <c:v>-67.339518597659662</c:v>
                </c:pt>
                <c:pt idx="60">
                  <c:v>-67.590769059608974</c:v>
                </c:pt>
                <c:pt idx="61">
                  <c:v>-67.837933966671017</c:v>
                </c:pt>
                <c:pt idx="62">
                  <c:v>-68.08114406510748</c:v>
                </c:pt>
                <c:pt idx="63">
                  <c:v>-68.320523923668176</c:v>
                </c:pt>
                <c:pt idx="64">
                  <c:v>-68.55619231673208</c:v>
                </c:pt>
                <c:pt idx="65">
                  <c:v>-68.788262578197532</c:v>
                </c:pt>
                <c:pt idx="66">
                  <c:v>-69.016842928761051</c:v>
                </c:pt>
                <c:pt idx="67">
                  <c:v>-69.242036778950393</c:v>
                </c:pt>
                <c:pt idx="68">
                  <c:v>-69.463943010036061</c:v>
                </c:pt>
                <c:pt idx="69">
                  <c:v>-69.682656234731112</c:v>
                </c:pt>
                <c:pt idx="70">
                  <c:v>-69.898267039399769</c:v>
                </c:pt>
                <c:pt idx="71">
                  <c:v>-70.110862209326527</c:v>
                </c:pt>
                <c:pt idx="72">
                  <c:v>-70.320524938448088</c:v>
                </c:pt>
                <c:pt idx="73">
                  <c:v>-70.527335024816296</c:v>
                </c:pt>
                <c:pt idx="74">
                  <c:v>-70.731369052941631</c:v>
                </c:pt>
                <c:pt idx="75">
                  <c:v>-70.932700564059829</c:v>
                </c:pt>
                <c:pt idx="76">
                  <c:v>-71.131400215268997</c:v>
                </c:pt>
                <c:pt idx="77">
                  <c:v>-71.327535928398945</c:v>
                </c:pt>
                <c:pt idx="78">
                  <c:v>-71.521173029397573</c:v>
                </c:pt>
                <c:pt idx="79">
                  <c:v>-71.712374378950159</c:v>
                </c:pt>
                <c:pt idx="80">
                  <c:v>-71.901200494984863</c:v>
                </c:pt>
                <c:pt idx="81">
                  <c:v>-72.08770966766221</c:v>
                </c:pt>
                <c:pt idx="82">
                  <c:v>-72.271958067394706</c:v>
                </c:pt>
                <c:pt idx="83">
                  <c:v>-72.453999846397977</c:v>
                </c:pt>
                <c:pt idx="84">
                  <c:v>-72.633887234232375</c:v>
                </c:pt>
                <c:pt idx="85">
                  <c:v>-72.811670627756996</c:v>
                </c:pt>
                <c:pt idx="86">
                  <c:v>-72.987398675883782</c:v>
                </c:pt>
                <c:pt idx="87">
                  <c:v>-73.161118359488029</c:v>
                </c:pt>
                <c:pt idx="88">
                  <c:v>-73.332875066804078</c:v>
                </c:pt>
                <c:pt idx="89">
                  <c:v>-73.502712664608495</c:v>
                </c:pt>
                <c:pt idx="90">
                  <c:v>-73.670673565470395</c:v>
                </c:pt>
                <c:pt idx="91">
                  <c:v>-73.836798791326558</c:v>
                </c:pt>
                <c:pt idx="92">
                  <c:v>-74.001128033619864</c:v>
                </c:pt>
                <c:pt idx="93">
                  <c:v>-74.163699710221579</c:v>
                </c:pt>
                <c:pt idx="94">
                  <c:v>-74.324551019341797</c:v>
                </c:pt>
                <c:pt idx="95">
                  <c:v>-74.483717990617023</c:v>
                </c:pt>
                <c:pt idx="96">
                  <c:v>-74.641235533550699</c:v>
                </c:pt>
                <c:pt idx="97">
                  <c:v>-74.797137483469442</c:v>
                </c:pt>
                <c:pt idx="98">
                  <c:v>-74.951456645146379</c:v>
                </c:pt>
                <c:pt idx="99">
                  <c:v>-75.104224834232127</c:v>
                </c:pt>
                <c:pt idx="100">
                  <c:v>-75.255472916624626</c:v>
                </c:pt>
                <c:pt idx="101">
                  <c:v>-75.40523084589924</c:v>
                </c:pt>
                <c:pt idx="102">
                  <c:v>-75.553527698913157</c:v>
                </c:pt>
                <c:pt idx="103">
                  <c:v>-75.700391709689427</c:v>
                </c:pt>
                <c:pt idx="104">
                  <c:v>-75.84585030167996</c:v>
                </c:pt>
                <c:pt idx="105">
                  <c:v>-75.989930118499075</c:v>
                </c:pt>
                <c:pt idx="106">
                  <c:v>-76.132657053214473</c:v>
                </c:pt>
                <c:pt idx="107">
                  <c:v>-76.27405627627536</c:v>
                </c:pt>
                <c:pt idx="108">
                  <c:v>-76.414152262153948</c:v>
                </c:pt>
                <c:pt idx="109">
                  <c:v>-76.552968814769997</c:v>
                </c:pt>
                <c:pt idx="110">
                  <c:v>-76.690529091765143</c:v>
                </c:pt>
                <c:pt idx="111">
                  <c:v>-76.826855627688474</c:v>
                </c:pt>
                <c:pt idx="112">
                  <c:v>-76.961970356151824</c:v>
                </c:pt>
                <c:pt idx="113">
                  <c:v>-77.095894631008676</c:v>
                </c:pt>
                <c:pt idx="114">
                  <c:v>-77.228649246608541</c:v>
                </c:pt>
                <c:pt idx="115">
                  <c:v>-77.360254457174278</c:v>
                </c:pt>
                <c:pt idx="116">
                  <c:v>-77.490729995347778</c:v>
                </c:pt>
                <c:pt idx="117">
                  <c:v>-77.620095089946517</c:v>
                </c:pt>
                <c:pt idx="118">
                  <c:v>-77.748368482970704</c:v>
                </c:pt>
                <c:pt idx="119">
                  <c:v>-77.875568445899006</c:v>
                </c:pt>
                <c:pt idx="120">
                  <c:v>-78.001712795307881</c:v>
                </c:pt>
                <c:pt idx="121">
                  <c:v>-78.126818907848303</c:v>
                </c:pt>
                <c:pt idx="122">
                  <c:v>-78.250903734611057</c:v>
                </c:pt>
                <c:pt idx="123">
                  <c:v>-78.37398381491036</c:v>
                </c:pt>
                <c:pt idx="124">
                  <c:v>-78.496075289514096</c:v>
                </c:pt>
                <c:pt idx="125">
                  <c:v>-78.617193913346824</c:v>
                </c:pt>
                <c:pt idx="126">
                  <c:v>-78.737355067690615</c:v>
                </c:pt>
                <c:pt idx="127">
                  <c:v>-78.85657377190752</c:v>
                </c:pt>
                <c:pt idx="128">
                  <c:v>-78.974864694705843</c:v>
                </c:pt>
                <c:pt idx="129">
                  <c:v>-79.09224216497141</c:v>
                </c:pt>
                <c:pt idx="130">
                  <c:v>-79.208720182183868</c:v>
                </c:pt>
                <c:pt idx="131">
                  <c:v>-79.324312426436876</c:v>
                </c:pt>
                <c:pt idx="132">
                  <c:v>-79.439032268080126</c:v>
                </c:pt>
                <c:pt idx="133">
                  <c:v>-79.552892777000395</c:v>
                </c:pt>
                <c:pt idx="134">
                  <c:v>-79.665906731557342</c:v>
                </c:pt>
                <c:pt idx="135">
                  <c:v>-79.778086627189737</c:v>
                </c:pt>
                <c:pt idx="136">
                  <c:v>-79.889444684706362</c:v>
                </c:pt>
                <c:pt idx="137">
                  <c:v>-79.999992858275405</c:v>
                </c:pt>
                <c:pt idx="138">
                  <c:v>-80.10974284312546</c:v>
                </c:pt>
                <c:pt idx="139">
                  <c:v>-80.218706082970456</c:v>
                </c:pt>
                <c:pt idx="140">
                  <c:v>-80.326893777170426</c:v>
                </c:pt>
                <c:pt idx="141">
                  <c:v>-80.434316887639113</c:v>
                </c:pt>
                <c:pt idx="142">
                  <c:v>-80.540986145509294</c:v>
                </c:pt>
                <c:pt idx="143">
                  <c:v>-80.646912057565871</c:v>
                </c:pt>
                <c:pt idx="144">
                  <c:v>-80.752104912456247</c:v>
                </c:pt>
                <c:pt idx="145">
                  <c:v>-80.856574786687418</c:v>
                </c:pt>
                <c:pt idx="146">
                  <c:v>-80.960331550418289</c:v>
                </c:pt>
                <c:pt idx="147">
                  <c:v>-81.063384873055639</c:v>
                </c:pt>
                <c:pt idx="148">
                  <c:v>-81.165744228661708</c:v>
                </c:pt>
                <c:pt idx="149">
                  <c:v>-81.267418901180974</c:v>
                </c:pt>
                <c:pt idx="150">
                  <c:v>-81.368417989493054</c:v>
                </c:pt>
                <c:pt idx="151">
                  <c:v>-81.468750412299173</c:v>
                </c:pt>
                <c:pt idx="152">
                  <c:v>-81.568424912848087</c:v>
                </c:pt>
                <c:pt idx="153">
                  <c:v>-81.66745006350834</c:v>
                </c:pt>
                <c:pt idx="154">
                  <c:v>-81.765834270192329</c:v>
                </c:pt>
                <c:pt idx="155">
                  <c:v>-81.863585776638274</c:v>
                </c:pt>
                <c:pt idx="156">
                  <c:v>-81.960712668555317</c:v>
                </c:pt>
                <c:pt idx="157">
                  <c:v>-82.057222877636917</c:v>
                </c:pt>
                <c:pt idx="158">
                  <c:v>-82.153124185447922</c:v>
                </c:pt>
                <c:pt idx="159">
                  <c:v>-82.248424227189503</c:v>
                </c:pt>
                <c:pt idx="160">
                  <c:v>-82.34313049534687</c:v>
                </c:pt>
                <c:pt idx="161">
                  <c:v>-82.437250343224207</c:v>
                </c:pt>
                <c:pt idx="162">
                  <c:v>-82.530790988370654</c:v>
                </c:pt>
                <c:pt idx="163">
                  <c:v>-82.623759515901554</c:v>
                </c:pt>
                <c:pt idx="164">
                  <c:v>-82.716162881718844</c:v>
                </c:pt>
                <c:pt idx="165">
                  <c:v>-82.80800791563405</c:v>
                </c:pt>
                <c:pt idx="166">
                  <c:v>-82.899301324397541</c:v>
                </c:pt>
                <c:pt idx="167">
                  <c:v>-82.990049694637321</c:v>
                </c:pt>
                <c:pt idx="168">
                  <c:v>-83.080259495710692</c:v>
                </c:pt>
                <c:pt idx="169">
                  <c:v>-83.169937082471705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386560"/>
        <c:axId val="433387136"/>
      </c:scatterChart>
      <c:valAx>
        <c:axId val="433386560"/>
        <c:scaling>
          <c:logBase val="10"/>
          <c:orientation val="minMax"/>
          <c:max val="17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ja-JP" sz="1600" baseline="0" dirty="0" smtClean="0"/>
                  <a:t>Distance from an AP [m]</a:t>
                </a:r>
                <a:endParaRPr lang="ja-JP" altLang="en-US" sz="1600" dirty="0"/>
              </a:p>
            </c:rich>
          </c:tx>
          <c:layout>
            <c:manualLayout>
              <c:xMode val="edge"/>
              <c:yMode val="edge"/>
              <c:x val="0.28009501676498605"/>
              <c:y val="0.913383080892246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33387136"/>
        <c:crossesAt val="-100"/>
        <c:crossBetween val="midCat"/>
      </c:valAx>
      <c:valAx>
        <c:axId val="433387136"/>
        <c:scaling>
          <c:orientation val="minMax"/>
          <c:max val="-2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altLang="ja-JP" sz="1600" dirty="0" smtClean="0"/>
                  <a:t>Received power [</a:t>
                </a:r>
                <a:r>
                  <a:rPr lang="en-US" altLang="ja-JP" sz="1600" dirty="0" err="1" smtClean="0"/>
                  <a:t>dBm</a:t>
                </a:r>
                <a:r>
                  <a:rPr lang="en-US" altLang="ja-JP" sz="1600" dirty="0"/>
                  <a:t>]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338656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2184734483053794"/>
          <c:y val="5.8948602649170928E-2"/>
          <c:w val="0.2818987780956943"/>
          <c:h val="0.14206631361947439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Number of detected unique MAC address</c:v>
                </c:pt>
              </c:strCache>
            </c:strRef>
          </c:tx>
          <c:invertIfNegative val="0"/>
          <c:cat>
            <c:numRef>
              <c:f>Sheet1!$B$6:$B$9</c:f>
              <c:numCache>
                <c:formatCode>General</c:formatCode>
                <c:ptCount val="4"/>
                <c:pt idx="0">
                  <c:v>5180</c:v>
                </c:pt>
                <c:pt idx="1">
                  <c:v>5200</c:v>
                </c:pt>
                <c:pt idx="2">
                  <c:v>5220</c:v>
                </c:pt>
                <c:pt idx="3">
                  <c:v>5240</c:v>
                </c:pt>
              </c:numCache>
            </c:numRef>
          </c:cat>
          <c:val>
            <c:numRef>
              <c:f>Sheet1!$C$6:$C$9</c:f>
              <c:numCache>
                <c:formatCode>General</c:formatCode>
                <c:ptCount val="4"/>
                <c:pt idx="0">
                  <c:v>20</c:v>
                </c:pt>
                <c:pt idx="1">
                  <c:v>38</c:v>
                </c:pt>
                <c:pt idx="2">
                  <c:v>31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7730176"/>
        <c:axId val="381829120"/>
      </c:barChart>
      <c:catAx>
        <c:axId val="447730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Center Freq. (MHz)</a:t>
                </a:r>
                <a:endParaRPr lang="ja-JP" sz="18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81829120"/>
        <c:crosses val="autoZero"/>
        <c:auto val="1"/>
        <c:lblAlgn val="ctr"/>
        <c:lblOffset val="100"/>
        <c:noMultiLvlLbl val="0"/>
      </c:catAx>
      <c:valAx>
        <c:axId val="381829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773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802.11-15/1075r1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Number of BSS </a:t>
            </a:r>
            <a:r>
              <a:rPr lang="en-GB" dirty="0" err="1" smtClean="0"/>
              <a:t>Color</a:t>
            </a:r>
            <a:r>
              <a:rPr lang="en-GB" dirty="0" smtClean="0"/>
              <a:t> bits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63973"/>
            <a:ext cx="784664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354599"/>
              </p:ext>
            </p:extLst>
          </p:nvPr>
        </p:nvGraphicFramePr>
        <p:xfrm>
          <a:off x="534988" y="2274888"/>
          <a:ext cx="804068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8164669" imgH="4197896" progId="Word.Document.8">
                  <p:embed/>
                </p:oleObj>
              </mc:Choice>
              <mc:Fallback>
                <p:oleObj name="Document" r:id="rId4" imgW="8164669" imgH="41978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274888"/>
                        <a:ext cx="8040687" cy="4114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608512"/>
          </a:xfrm>
        </p:spPr>
        <p:txBody>
          <a:bodyPr/>
          <a:lstStyle/>
          <a:p>
            <a:pPr lvl="0" defTabSz="914400" eaLnBrk="0" hangingPunct="0">
              <a:buClrTx/>
              <a:buSzTx/>
              <a:buFontTx/>
              <a:buChar char="•"/>
            </a:pPr>
            <a:r>
              <a:rPr kumimoji="0" lang="en-US" altLang="ja-JP" sz="2000" dirty="0"/>
              <a:t>To achieve spatial reuse in a dense environment, a STA should determine whether a detected frame is an intra-BSS </a:t>
            </a:r>
            <a:r>
              <a:rPr kumimoji="0" lang="en-US" altLang="ja-JP" sz="2000" dirty="0" smtClean="0"/>
              <a:t>(</a:t>
            </a:r>
            <a:r>
              <a:rPr kumimoji="0" lang="en-US" altLang="ja-JP" sz="2000" dirty="0" err="1" smtClean="0"/>
              <a:t>MyBSS</a:t>
            </a:r>
            <a:r>
              <a:rPr kumimoji="0" lang="en-US" altLang="ja-JP" sz="2000" dirty="0" smtClean="0"/>
              <a:t>) or </a:t>
            </a:r>
            <a:r>
              <a:rPr kumimoji="0" lang="en-US" altLang="ja-JP" sz="2000" dirty="0"/>
              <a:t>an inter-BSS (OBSS) </a:t>
            </a:r>
            <a:r>
              <a:rPr kumimoji="0" lang="en-US" altLang="ja-JP" sz="2000" dirty="0" smtClean="0"/>
              <a:t>frame</a:t>
            </a:r>
            <a:r>
              <a:rPr kumimoji="0" lang="en-US" altLang="ja-JP" sz="2000" baseline="30000" dirty="0" smtClean="0"/>
              <a:t>[1, 3, 4, 5]</a:t>
            </a:r>
            <a:r>
              <a:rPr kumimoji="0" lang="en-US" altLang="ja-JP" sz="2000" dirty="0" smtClean="0"/>
              <a:t>.</a:t>
            </a:r>
            <a:endParaRPr kumimoji="0" lang="en-US" altLang="ja-JP" sz="2000" dirty="0" smtClean="0"/>
          </a:p>
          <a:p>
            <a:pPr lvl="0" defTabSz="914400" eaLnBrk="0" hangingPunct="0">
              <a:buClrTx/>
              <a:buSzTx/>
              <a:buFontTx/>
              <a:buChar char="•"/>
            </a:pPr>
            <a:r>
              <a:rPr kumimoji="0" lang="en-US" altLang="ja-JP" sz="2000" dirty="0" smtClean="0"/>
              <a:t>Inclusion of BSS color information in preamble part of a HE PPDU</a:t>
            </a:r>
            <a:r>
              <a:rPr kumimoji="0" lang="ja-JP" altLang="en-US" sz="2000" dirty="0" smtClean="0"/>
              <a:t> </a:t>
            </a:r>
            <a:r>
              <a:rPr kumimoji="0" lang="en-US" altLang="ja-JP" sz="2000" dirty="0" smtClean="0"/>
              <a:t>is a good way to do this in the early stage of </a:t>
            </a:r>
            <a:r>
              <a:rPr kumimoji="0" lang="en-US" altLang="ja-JP" sz="2000" dirty="0" smtClean="0"/>
              <a:t>reception. </a:t>
            </a:r>
            <a:r>
              <a:rPr kumimoji="0" lang="en-US" altLang="ja-JP" sz="1800" dirty="0" smtClean="0"/>
              <a:t>HE-SIG-A </a:t>
            </a:r>
            <a:r>
              <a:rPr kumimoji="0" lang="en-US" altLang="ja-JP" sz="1800" dirty="0" smtClean="0"/>
              <a:t>will be the appropriate place to include this </a:t>
            </a:r>
            <a:r>
              <a:rPr kumimoji="0" lang="en-US" altLang="ja-JP" sz="1800" dirty="0" smtClean="0"/>
              <a:t>information</a:t>
            </a:r>
            <a:r>
              <a:rPr kumimoji="0" lang="en-US" altLang="ja-JP" sz="1800" baseline="30000" dirty="0" smtClean="0"/>
              <a:t>[6-7]</a:t>
            </a:r>
            <a:r>
              <a:rPr kumimoji="0" lang="en-US" altLang="ja-JP" sz="1800" dirty="0" smtClean="0"/>
              <a:t>.</a:t>
            </a:r>
            <a:endParaRPr kumimoji="0" lang="en-US" altLang="ja-JP" sz="1600" dirty="0" smtClean="0"/>
          </a:p>
          <a:p>
            <a:pPr lvl="1" defTabSz="914400" eaLnBrk="0" hangingPunct="0">
              <a:buClrTx/>
              <a:buSzTx/>
              <a:buFontTx/>
              <a:buChar char="•"/>
            </a:pPr>
            <a:r>
              <a:rPr kumimoji="0" lang="en-US" altLang="ja-JP" sz="1600" dirty="0" smtClean="0"/>
              <a:t>MAC address and/or BSSID can be used for the legacy frames.</a:t>
            </a:r>
            <a:endParaRPr kumimoji="0" lang="en-US" altLang="ja-JP" sz="1600" dirty="0"/>
          </a:p>
          <a:p>
            <a:pPr lvl="0" defTabSz="914400" eaLnBrk="0" hangingPunct="0">
              <a:buClrTx/>
              <a:buSzTx/>
              <a:buFontTx/>
              <a:buChar char="•"/>
            </a:pPr>
            <a:endParaRPr kumimoji="0" lang="en-US" altLang="ja-JP" sz="2000" dirty="0"/>
          </a:p>
          <a:p>
            <a:pPr lvl="0" defTabSz="914400" eaLnBrk="0" hangingPunct="0">
              <a:buClrTx/>
              <a:buSzTx/>
              <a:buFontTx/>
              <a:buChar char="•"/>
            </a:pPr>
            <a:r>
              <a:rPr kumimoji="0" lang="en-US" altLang="ko-KR" sz="2000" dirty="0" smtClean="0"/>
              <a:t>We </a:t>
            </a:r>
            <a:r>
              <a:rPr kumimoji="0" lang="en-US" altLang="ko-KR" sz="2000" dirty="0"/>
              <a:t>calculated the number of BSS </a:t>
            </a:r>
            <a:r>
              <a:rPr kumimoji="0" lang="en-US" altLang="ko-KR" sz="2000" dirty="0" smtClean="0"/>
              <a:t>Color bits needed in a </a:t>
            </a:r>
            <a:r>
              <a:rPr kumimoji="0" lang="en-US" altLang="ko-KR" sz="2000" dirty="0"/>
              <a:t>dense </a:t>
            </a:r>
            <a:r>
              <a:rPr kumimoji="0" lang="en-US" altLang="ko-KR" sz="2000" dirty="0" smtClean="0"/>
              <a:t>environment based on the TGax Simulation Scenario</a:t>
            </a:r>
            <a:r>
              <a:rPr kumimoji="0" lang="en-US" altLang="ko-KR" sz="2000" baseline="30000" dirty="0" smtClean="0"/>
              <a:t>[2]</a:t>
            </a:r>
            <a:r>
              <a:rPr kumimoji="0" lang="en-US" altLang="ko-KR" sz="2000" dirty="0" smtClean="0"/>
              <a:t>.</a:t>
            </a:r>
            <a:endParaRPr kumimoji="0" lang="en-US" altLang="ko-KR" sz="2000" dirty="0"/>
          </a:p>
          <a:p>
            <a:pPr lvl="1" defTabSz="914400" eaLnBrk="0" hangingPunct="0">
              <a:spcBef>
                <a:spcPts val="600"/>
              </a:spcBef>
              <a:buClrTx/>
              <a:buSzTx/>
              <a:buFontTx/>
              <a:buChar char="–"/>
            </a:pPr>
            <a:r>
              <a:rPr kumimoji="0" lang="en-US" altLang="ko-KR" sz="1600" dirty="0"/>
              <a:t>Simulation scenario 3 is used.</a:t>
            </a:r>
          </a:p>
          <a:p>
            <a:pPr lvl="1" defTabSz="914400" eaLnBrk="0" hangingPunct="0">
              <a:spcBef>
                <a:spcPts val="600"/>
              </a:spcBef>
              <a:buClrTx/>
              <a:buSzTx/>
              <a:buFontTx/>
              <a:buChar char="–"/>
            </a:pPr>
            <a:r>
              <a:rPr kumimoji="0" lang="en-US" altLang="ko-KR" sz="1600" dirty="0"/>
              <a:t>The number of OBSS APs that cause interference is calculated based on path loss without shadow fading.</a:t>
            </a:r>
          </a:p>
          <a:p>
            <a:pPr marL="0" lvl="0" indent="0" defTabSz="914400" eaLnBrk="0" hangingPunct="0">
              <a:buClrTx/>
              <a:buSzTx/>
            </a:pPr>
            <a:endParaRPr kumimoji="0" lang="en-US" altLang="ko-KR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129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Topology of simulation scenario 3</a:t>
            </a:r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1576122"/>
            <a:ext cx="5279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APs are fixed at the center of each cell area.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I</a:t>
            </a:r>
            <a:r>
              <a:rPr lang="en-US" altLang="ja-JP" sz="1800" dirty="0" smtClean="0">
                <a:solidFill>
                  <a:schemeClr val="tx1"/>
                </a:solidFill>
              </a:rPr>
              <a:t>nterference levels between APs are calculated.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72200" y="1561573"/>
            <a:ext cx="238914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AP </a:t>
            </a:r>
            <a:r>
              <a:rPr kumimoji="1" lang="en-US" altLang="ja-JP" sz="1600" dirty="0" err="1" smtClean="0"/>
              <a:t>tx</a:t>
            </a:r>
            <a:r>
              <a:rPr kumimoji="1" lang="en-US" altLang="ja-JP" sz="1600" dirty="0" smtClean="0"/>
              <a:t> power: 20dBm,  </a:t>
            </a:r>
          </a:p>
          <a:p>
            <a:r>
              <a:rPr kumimoji="1" lang="en-US" altLang="ja-JP" sz="1600" dirty="0" smtClean="0"/>
              <a:t>Antenna gain: 0 </a:t>
            </a:r>
            <a:r>
              <a:rPr kumimoji="1" lang="en-US" altLang="ja-JP" sz="1600" dirty="0" err="1" smtClean="0"/>
              <a:t>dBi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39952" y="5240233"/>
            <a:ext cx="4747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Radius (R): 10m</a:t>
            </a:r>
          </a:p>
          <a:p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 BSS distance (ICD): 2*h =10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≒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17.32m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= </a:t>
            </a:r>
            <a:r>
              <a:rPr lang="en-US" altLang="ja-JP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(R^2-R^2/4)=5</a:t>
            </a:r>
            <a:r>
              <a:rPr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ja-JP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≒</a:t>
            </a:r>
            <a:r>
              <a:rPr lang="en-US" altLang="ja-JP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8.66m</a:t>
            </a:r>
            <a:endParaRPr kumimoji="1" lang="ja-JP" alt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六角形 10"/>
          <p:cNvSpPr/>
          <p:nvPr/>
        </p:nvSpPr>
        <p:spPr>
          <a:xfrm>
            <a:off x="1879980" y="2460760"/>
            <a:ext cx="2207652" cy="1747026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2" name="六角形 11"/>
          <p:cNvSpPr/>
          <p:nvPr/>
        </p:nvSpPr>
        <p:spPr>
          <a:xfrm>
            <a:off x="5190147" y="2476650"/>
            <a:ext cx="2207652" cy="1747026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2853944" y="3228847"/>
            <a:ext cx="259724" cy="240969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ＭＳ Ｐゴシック"/>
              <a:cs typeface="+mn-cs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6195267" y="3232355"/>
            <a:ext cx="259724" cy="240969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ＭＳ Ｐゴシック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61755" y="2892149"/>
            <a:ext cx="84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dirty="0" smtClean="0">
                <a:solidFill>
                  <a:prstClr val="black"/>
                </a:solidFill>
                <a:latin typeface="+mj-lt"/>
                <a:ea typeface="ＭＳ Ｐゴシック"/>
              </a:rPr>
              <a:t>AP1</a:t>
            </a:r>
            <a:endParaRPr kumimoji="1" lang="ja-JP" altLang="en-US" sz="1800" b="1" dirty="0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3077" y="2879774"/>
            <a:ext cx="84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AP2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cxnSp>
        <p:nvCxnSpPr>
          <p:cNvPr id="17" name="直線矢印コネクタ 16"/>
          <p:cNvCxnSpPr>
            <a:stCxn id="13" idx="5"/>
            <a:endCxn id="11" idx="1"/>
          </p:cNvCxnSpPr>
          <p:nvPr/>
        </p:nvCxnSpPr>
        <p:spPr>
          <a:xfrm>
            <a:off x="3075632" y="3434527"/>
            <a:ext cx="541250" cy="77325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8" name="直線矢印コネクタ 17"/>
          <p:cNvCxnSpPr>
            <a:stCxn id="13" idx="6"/>
            <a:endCxn id="14" idx="2"/>
          </p:cNvCxnSpPr>
          <p:nvPr/>
        </p:nvCxnSpPr>
        <p:spPr>
          <a:xfrm>
            <a:off x="3113668" y="3349332"/>
            <a:ext cx="3081599" cy="350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9" name="テキスト ボックス 18"/>
          <p:cNvSpPr txBox="1"/>
          <p:nvPr/>
        </p:nvSpPr>
        <p:spPr>
          <a:xfrm>
            <a:off x="3298036" y="3443513"/>
            <a:ext cx="84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dirty="0" smtClean="0">
                <a:solidFill>
                  <a:prstClr val="black"/>
                </a:solidFill>
                <a:latin typeface="+mj-lt"/>
                <a:ea typeface="ＭＳ Ｐゴシック"/>
              </a:rPr>
              <a:t>10m</a:t>
            </a:r>
            <a:endParaRPr kumimoji="1" lang="ja-JP" altLang="en-US" sz="1800" b="1" dirty="0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99951" y="3403606"/>
            <a:ext cx="90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>
                <a:solidFill>
                  <a:prstClr val="black"/>
                </a:solidFill>
                <a:latin typeface="+mj-lt"/>
                <a:ea typeface="ＭＳ Ｐゴシック"/>
              </a:rPr>
              <a:t>3</a:t>
            </a: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0m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1" name="六角形 20"/>
          <p:cNvSpPr/>
          <p:nvPr/>
        </p:nvSpPr>
        <p:spPr>
          <a:xfrm>
            <a:off x="1879980" y="4223676"/>
            <a:ext cx="2207652" cy="1747026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2844332" y="4976705"/>
            <a:ext cx="259724" cy="240969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ＭＳ Ｐゴシック"/>
              <a:cs typeface="+mn-cs"/>
            </a:endParaRPr>
          </a:p>
        </p:txBody>
      </p:sp>
      <p:cxnSp>
        <p:nvCxnSpPr>
          <p:cNvPr id="23" name="直線矢印コネクタ 22"/>
          <p:cNvCxnSpPr>
            <a:endCxn id="22" idx="0"/>
          </p:cNvCxnSpPr>
          <p:nvPr/>
        </p:nvCxnSpPr>
        <p:spPr>
          <a:xfrm>
            <a:off x="2974194" y="3476830"/>
            <a:ext cx="0" cy="149987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4" name="テキスト ボックス 23"/>
          <p:cNvSpPr txBox="1"/>
          <p:nvPr/>
        </p:nvSpPr>
        <p:spPr>
          <a:xfrm>
            <a:off x="2422281" y="5261422"/>
            <a:ext cx="84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AP3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959657" y="4466019"/>
            <a:ext cx="90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800" b="1" smtClean="0">
                <a:solidFill>
                  <a:prstClr val="black"/>
                </a:solidFill>
                <a:latin typeface="+mj-lt"/>
                <a:ea typeface="ＭＳ Ｐゴシック"/>
              </a:rPr>
              <a:t>17.32m</a:t>
            </a:r>
            <a:endParaRPr kumimoji="1" lang="ja-JP" altLang="en-US" sz="1800" b="1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67744" y="3645024"/>
            <a:ext cx="84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 sz="1800" b="1" dirty="0">
              <a:solidFill>
                <a:prstClr val="black"/>
              </a:solidFill>
              <a:latin typeface="+mj-lt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2721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ja-JP" dirty="0"/>
              <a:t>AP-AP interference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91126"/>
              </p:ext>
            </p:extLst>
          </p:nvPr>
        </p:nvGraphicFramePr>
        <p:xfrm>
          <a:off x="251520" y="4638248"/>
          <a:ext cx="8640959" cy="2103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976804"/>
                <a:gridCol w="751388"/>
                <a:gridCol w="1728192"/>
                <a:gridCol w="1984220"/>
                <a:gridCol w="1547303"/>
                <a:gridCol w="1653052"/>
              </a:tblGrid>
              <a:tr h="20402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CCA Threshold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36000" marB="36000" anchor="ctr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Freq. Reuse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5.2GHz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b="1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2.4GHz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b="1"/>
                    </a:p>
                  </a:txBody>
                  <a:tcPr>
                    <a:lnL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9BBB59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</a:tr>
              <a:tr h="2040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Distance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(possible to detect APs) 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# of interfering APs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Distance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(possible to detect APs)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# of 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interfering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APs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0402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-76dBm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68m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54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106m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r"/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138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4023">
                <a:tc vMerge="1"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42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402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-82dBm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101m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157m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300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04023">
                <a:tc vMerge="1">
                  <a:txBody>
                    <a:bodyPr/>
                    <a:lstStyle/>
                    <a:p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kumimoji="1" lang="ja-JP" altLang="en-US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smtClean="0">
                          <a:solidFill>
                            <a:schemeClr val="tx1"/>
                          </a:solidFill>
                          <a:latin typeface="+mn-lt"/>
                        </a:rPr>
                        <a:t>36</a:t>
                      </a:r>
                      <a:endParaRPr kumimoji="1" lang="ja-JP" altLang="en-US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endParaRPr kumimoji="1" lang="ja-JP" altLang="en-US" sz="1200" b="1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96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236322"/>
              </p:ext>
            </p:extLst>
          </p:nvPr>
        </p:nvGraphicFramePr>
        <p:xfrm>
          <a:off x="4572000" y="1196752"/>
          <a:ext cx="4320480" cy="3312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グループ化 7"/>
          <p:cNvGrpSpPr/>
          <p:nvPr/>
        </p:nvGrpSpPr>
        <p:grpSpPr>
          <a:xfrm>
            <a:off x="251520" y="1268760"/>
            <a:ext cx="4392488" cy="3240360"/>
            <a:chOff x="251520" y="1268760"/>
            <a:chExt cx="4392488" cy="324036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251520" y="1268760"/>
              <a:ext cx="4392488" cy="3240360"/>
              <a:chOff x="251520" y="1268760"/>
              <a:chExt cx="4392488" cy="3240360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251520" y="1268760"/>
                <a:ext cx="4392488" cy="3240360"/>
                <a:chOff x="467544" y="1340768"/>
                <a:chExt cx="8448675" cy="5077966"/>
              </a:xfrm>
            </p:grpSpPr>
            <p:graphicFrame>
              <p:nvGraphicFramePr>
                <p:cNvPr id="17" name="グラフ 1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292626907"/>
                    </p:ext>
                  </p:extLst>
                </p:nvPr>
              </p:nvGraphicFramePr>
              <p:xfrm>
                <a:off x="467544" y="1340768"/>
                <a:ext cx="8448675" cy="5077966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cxnSp>
              <p:nvCxnSpPr>
                <p:cNvPr id="18" name="直線コネクタ 17"/>
                <p:cNvCxnSpPr/>
                <p:nvPr/>
              </p:nvCxnSpPr>
              <p:spPr>
                <a:xfrm>
                  <a:off x="1852463" y="4627351"/>
                  <a:ext cx="663362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コネクタ 18"/>
                <p:cNvCxnSpPr/>
                <p:nvPr/>
              </p:nvCxnSpPr>
              <p:spPr>
                <a:xfrm>
                  <a:off x="1852463" y="4333990"/>
                  <a:ext cx="663362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直線矢印コネクタ 12"/>
              <p:cNvCxnSpPr/>
              <p:nvPr/>
            </p:nvCxnSpPr>
            <p:spPr bwMode="auto">
              <a:xfrm>
                <a:off x="3816000" y="3178800"/>
                <a:ext cx="0" cy="7920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>
                <a:off x="4086000" y="3366000"/>
                <a:ext cx="0" cy="604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5" name="直線矢印コネクタ 14"/>
              <p:cNvCxnSpPr/>
              <p:nvPr/>
            </p:nvCxnSpPr>
            <p:spPr bwMode="auto">
              <a:xfrm>
                <a:off x="4122000" y="3178800"/>
                <a:ext cx="0" cy="8028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6" name="直線矢印コネクタ 15"/>
              <p:cNvCxnSpPr/>
              <p:nvPr/>
            </p:nvCxnSpPr>
            <p:spPr bwMode="auto">
              <a:xfrm>
                <a:off x="4392000" y="3366000"/>
                <a:ext cx="0" cy="6156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10" name="テキスト ボックス 9"/>
            <p:cNvSpPr txBox="1"/>
            <p:nvPr/>
          </p:nvSpPr>
          <p:spPr>
            <a:xfrm>
              <a:off x="1691680" y="3296017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i="1" smtClean="0"/>
                <a:t>-82dBm</a:t>
              </a:r>
              <a:endParaRPr kumimoji="1" lang="ja-JP" altLang="en-US" i="1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733217" y="2924944"/>
              <a:ext cx="936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i="1" smtClean="0"/>
                <a:t>-76dBm</a:t>
              </a:r>
              <a:endParaRPr kumimoji="1" lang="ja-JP" altLang="en-US" i="1"/>
            </a:p>
          </p:txBody>
        </p:sp>
      </p:grpSp>
    </p:spTree>
    <p:extLst>
      <p:ext uri="{BB962C8B-B14F-4D97-AF65-F5344CB8AC3E}">
        <p14:creationId xmlns:p14="http://schemas.microsoft.com/office/powerpoint/2010/main" val="323359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Evaluation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 lvl="0" defTabSz="914400" eaLnBrk="0" hangingPunct="0">
              <a:spcBef>
                <a:spcPts val="1200"/>
              </a:spcBef>
              <a:buClrTx/>
              <a:buSzTx/>
              <a:buFontTx/>
              <a:buChar char="•"/>
            </a:pPr>
            <a:r>
              <a:rPr lang="en-US" altLang="ja-JP" sz="2000" dirty="0"/>
              <a:t>It is necessary to assign 6 bits or more for BSS identifier to  identify all OBSS APs that are detected by an AP.</a:t>
            </a:r>
          </a:p>
          <a:p>
            <a:pPr lvl="1" defTabSz="914400" eaLnBrk="0" hangingPunct="0">
              <a:spcBef>
                <a:spcPts val="1200"/>
              </a:spcBef>
              <a:buClrTx/>
              <a:buSzTx/>
              <a:buFontTx/>
              <a:buChar char="–"/>
            </a:pPr>
            <a:r>
              <a:rPr lang="en-US" altLang="ja-JP" sz="1600" dirty="0"/>
              <a:t>The calculation result shows that 36 APs will be detected under the following conditions:    CCA threshold  -82dBm, 5.2GHz, 3 frequency reuse.</a:t>
            </a:r>
          </a:p>
          <a:p>
            <a:pPr lvl="0" defTabSz="914400" eaLnBrk="0" hangingPunct="0">
              <a:spcBef>
                <a:spcPts val="1200"/>
              </a:spcBef>
              <a:buClrTx/>
              <a:buSzTx/>
              <a:buFontTx/>
              <a:buChar char="•"/>
            </a:pPr>
            <a:r>
              <a:rPr lang="en-US" altLang="ja-JP" sz="2000" dirty="0"/>
              <a:t>If the 80 MHz channel is used, the number of independent channels is limited. As the worst case, we may need to consider 1 frequency reuse in a geographical area in which radars are operating. </a:t>
            </a:r>
          </a:p>
          <a:p>
            <a:pPr lvl="0" defTabSz="914400" eaLnBrk="0" hangingPunct="0">
              <a:spcBef>
                <a:spcPts val="1200"/>
              </a:spcBef>
              <a:buClrTx/>
              <a:buSzTx/>
              <a:buFontTx/>
              <a:buChar char="•"/>
            </a:pPr>
            <a:r>
              <a:rPr lang="en-US" altLang="ja-JP" sz="2000" dirty="0"/>
              <a:t>In this case, to identify all OBSS APs detected by an AP, the number of  BSS </a:t>
            </a:r>
            <a:r>
              <a:rPr lang="en-US" altLang="ja-JP" sz="2000" dirty="0" smtClean="0"/>
              <a:t>Color </a:t>
            </a:r>
            <a:r>
              <a:rPr lang="en-US" altLang="ja-JP" sz="2000" dirty="0"/>
              <a:t>bits should be at least 6.</a:t>
            </a:r>
          </a:p>
          <a:p>
            <a:pPr lvl="1" defTabSz="914400" eaLnBrk="0" hangingPunct="0">
              <a:spcBef>
                <a:spcPts val="1200"/>
              </a:spcBef>
              <a:buClrTx/>
              <a:buSzTx/>
              <a:buFontTx/>
              <a:buChar char="–"/>
            </a:pPr>
            <a:r>
              <a:rPr lang="en-US" altLang="ja-JP" sz="1600" dirty="0"/>
              <a:t>The calculation result shows that  54 APs will be detected under the following conditions:    CCA threshold: -76dBm, 5.2GHz, 1 frequency reuse.</a:t>
            </a:r>
          </a:p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17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dirty="0"/>
              <a:t>We calculated the number of BSS </a:t>
            </a:r>
            <a:r>
              <a:rPr lang="en-US" altLang="ja-JP" dirty="0" smtClean="0"/>
              <a:t>Color </a:t>
            </a:r>
            <a:r>
              <a:rPr lang="en-US" altLang="ja-JP" dirty="0"/>
              <a:t>bits  that is </a:t>
            </a:r>
            <a:r>
              <a:rPr lang="en-US" altLang="ja-JP" dirty="0" smtClean="0"/>
              <a:t>needed to enhance the </a:t>
            </a:r>
            <a:r>
              <a:rPr lang="en-US" altLang="ja-JP" dirty="0"/>
              <a:t>spatial reuse </a:t>
            </a:r>
            <a:r>
              <a:rPr lang="en-US" altLang="ja-JP" dirty="0" smtClean="0"/>
              <a:t>capability in </a:t>
            </a:r>
            <a:r>
              <a:rPr lang="en-US" altLang="ja-JP" dirty="0"/>
              <a:t>a dense environment.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ja-JP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dirty="0" smtClean="0"/>
              <a:t>6 bits are needed for the BSS Color in a dense environment.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128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08912" cy="4208463"/>
          </a:xfrm>
          <a:ln/>
        </p:spPr>
        <p:txBody>
          <a:bodyPr/>
          <a:lstStyle/>
          <a:p>
            <a:r>
              <a:rPr lang="en-US" altLang="ja-JP" sz="1600" dirty="0" smtClean="0"/>
              <a:t>[1] John Son, “Further </a:t>
            </a:r>
            <a:r>
              <a:rPr lang="en-US" altLang="ja-JP" sz="1600" dirty="0"/>
              <a:t>Considerations on </a:t>
            </a:r>
            <a:r>
              <a:rPr lang="en-US" altLang="ja-JP" sz="1600" dirty="0" smtClean="0"/>
              <a:t>Enhanced </a:t>
            </a:r>
            <a:r>
              <a:rPr lang="en-US" altLang="ja-JP" sz="1600" dirty="0"/>
              <a:t>CCA for </a:t>
            </a:r>
            <a:r>
              <a:rPr lang="en-US" altLang="ja-JP" sz="1600" dirty="0" smtClean="0"/>
              <a:t>11ax,” doc.: IEEE 802.11-14-0847-01</a:t>
            </a:r>
          </a:p>
          <a:p>
            <a:r>
              <a:rPr lang="en-US" altLang="ja-JP" sz="1600" dirty="0"/>
              <a:t>[2] Simone Merlin, “TGax simulation scenarios,” doc.: IEEE 802.11-14-0980-14</a:t>
            </a:r>
          </a:p>
          <a:p>
            <a:r>
              <a:rPr lang="en-US" altLang="ja-JP" sz="1600" dirty="0" smtClean="0"/>
              <a:t>[3] </a:t>
            </a:r>
            <a:r>
              <a:rPr lang="en-US" altLang="ja-JP" sz="1600" dirty="0"/>
              <a:t>Masahito Mori, “Performance Analysis of BSS Color and DSC</a:t>
            </a:r>
            <a:r>
              <a:rPr lang="en-US" altLang="ja-JP" sz="1600" dirty="0" smtClean="0"/>
              <a:t>,” doc.: IEEE 802.11-14-1403-00</a:t>
            </a:r>
          </a:p>
          <a:p>
            <a:r>
              <a:rPr lang="en-US" altLang="ja-JP" sz="1600" dirty="0" smtClean="0"/>
              <a:t>[4] </a:t>
            </a:r>
            <a:r>
              <a:rPr lang="en-US" altLang="ja-JP" sz="1600" dirty="0"/>
              <a:t>Masahito Mari, “Performance Analysis of BSS Color and DSC</a:t>
            </a:r>
            <a:r>
              <a:rPr lang="en-US" altLang="ja-JP" sz="1600" dirty="0" smtClean="0"/>
              <a:t>,” doc.: IEEE 802.11-15-0045-00</a:t>
            </a:r>
            <a:endParaRPr lang="en-US" altLang="ja-JP" sz="1600" dirty="0"/>
          </a:p>
          <a:p>
            <a:r>
              <a:rPr lang="en-US" altLang="ja-JP" sz="1600" dirty="0" smtClean="0"/>
              <a:t>[5] </a:t>
            </a:r>
            <a:r>
              <a:rPr lang="en-US" altLang="ja-JP" sz="1600" dirty="0" err="1" smtClean="0"/>
              <a:t>Yasu</a:t>
            </a:r>
            <a:r>
              <a:rPr lang="en-US" altLang="ja-JP" sz="1600" dirty="0"/>
              <a:t> Inoue, “Discussion on The Receiver Behavior for CCAC/DSC with BSS </a:t>
            </a:r>
            <a:r>
              <a:rPr lang="en-US" altLang="ja-JP" sz="1600" dirty="0" smtClean="0"/>
              <a:t>Color,” </a:t>
            </a:r>
            <a:r>
              <a:rPr lang="en-US" altLang="ja-JP" sz="1600" dirty="0" err="1" smtClean="0"/>
              <a:t>doc.:IEEE</a:t>
            </a:r>
            <a:r>
              <a:rPr lang="en-US" altLang="ja-JP" sz="1600" dirty="0" smtClean="0"/>
              <a:t> 802.11-15-0595-02</a:t>
            </a:r>
          </a:p>
          <a:p>
            <a:r>
              <a:rPr lang="en-US" altLang="ja-JP" sz="1600" dirty="0" smtClean="0"/>
              <a:t>[6] </a:t>
            </a:r>
            <a:r>
              <a:rPr lang="en-US" altLang="ja-JP" sz="1600" dirty="0" err="1" smtClean="0"/>
              <a:t>Jaiyin</a:t>
            </a:r>
            <a:r>
              <a:rPr lang="en-US" altLang="ja-JP" sz="1600" dirty="0" smtClean="0"/>
              <a:t> Zhang, “HE-SIGA </a:t>
            </a:r>
            <a:r>
              <a:rPr lang="en-US" altLang="ja-JP" sz="1600" dirty="0"/>
              <a:t>Contents,” </a:t>
            </a:r>
            <a:r>
              <a:rPr lang="en-US" altLang="ja-JP" sz="1600" dirty="0" smtClean="0"/>
              <a:t>IEEE 802.11-15-1077-00</a:t>
            </a:r>
            <a:endParaRPr lang="en-US" altLang="ja-JP" sz="1600" dirty="0" smtClean="0"/>
          </a:p>
          <a:p>
            <a:r>
              <a:rPr lang="en-US" altLang="ja-JP" sz="1600" dirty="0" smtClean="0"/>
              <a:t>[7] </a:t>
            </a:r>
            <a:r>
              <a:rPr lang="en-US" altLang="ja-JP" sz="1600" dirty="0" smtClean="0"/>
              <a:t>Alfred </a:t>
            </a:r>
            <a:r>
              <a:rPr lang="en-US" altLang="ja-JP" sz="1600" dirty="0" err="1" smtClean="0"/>
              <a:t>Asterjadhi</a:t>
            </a:r>
            <a:r>
              <a:rPr lang="en-US" altLang="ja-JP" sz="1600" dirty="0" smtClean="0"/>
              <a:t>, “Identifiers in HE PPDUs for Power Saving,” IEEE </a:t>
            </a:r>
            <a:r>
              <a:rPr lang="en-US" altLang="ja-JP" sz="1600" dirty="0" smtClean="0"/>
              <a:t>802.11-15-1122-00</a:t>
            </a:r>
            <a:endParaRPr lang="en-US" altLang="ja-JP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ja-JP" dirty="0"/>
              <a:t>Do you support to assign 6 bits for BSS </a:t>
            </a:r>
            <a:r>
              <a:rPr lang="en-US" altLang="ja-JP" dirty="0" smtClean="0"/>
              <a:t>Color?</a:t>
            </a:r>
            <a:endParaRPr lang="en-US" altLang="ja-JP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dirty="0"/>
              <a:t>Y: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dirty="0"/>
              <a:t>N: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ja-JP" dirty="0"/>
              <a:t>A: 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95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25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Appendix 1: Calculation of the number of APs within a circle of radius </a:t>
            </a:r>
            <a:r>
              <a:rPr lang="en-US" altLang="ja-JP" sz="2800" i="1" dirty="0"/>
              <a:t>r</a:t>
            </a:r>
            <a:endParaRPr kumimoji="1" lang="ja-JP" altLang="en-US" sz="2800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六角形 6"/>
          <p:cNvSpPr/>
          <p:nvPr/>
        </p:nvSpPr>
        <p:spPr>
          <a:xfrm>
            <a:off x="589188" y="2451195"/>
            <a:ext cx="934968" cy="685869"/>
          </a:xfrm>
          <a:prstGeom prst="hexago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六角形 7"/>
          <p:cNvSpPr/>
          <p:nvPr/>
        </p:nvSpPr>
        <p:spPr>
          <a:xfrm>
            <a:off x="1341889" y="2796170"/>
            <a:ext cx="934968" cy="685869"/>
          </a:xfrm>
          <a:prstGeom prst="hexagon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六角形 8"/>
          <p:cNvSpPr/>
          <p:nvPr/>
        </p:nvSpPr>
        <p:spPr>
          <a:xfrm>
            <a:off x="589188" y="3137062"/>
            <a:ext cx="934968" cy="685869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001673" y="2741154"/>
            <a:ext cx="109997" cy="9460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1" name="六角形 10"/>
          <p:cNvSpPr/>
          <p:nvPr/>
        </p:nvSpPr>
        <p:spPr>
          <a:xfrm>
            <a:off x="1341889" y="2113612"/>
            <a:ext cx="934968" cy="685869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2" name="六角形 11"/>
          <p:cNvSpPr/>
          <p:nvPr/>
        </p:nvSpPr>
        <p:spPr>
          <a:xfrm>
            <a:off x="2084516" y="2471985"/>
            <a:ext cx="934968" cy="685869"/>
          </a:xfrm>
          <a:prstGeom prst="hexagon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3" name="六角形 12"/>
          <p:cNvSpPr/>
          <p:nvPr/>
        </p:nvSpPr>
        <p:spPr>
          <a:xfrm>
            <a:off x="589188" y="1765528"/>
            <a:ext cx="934968" cy="685869"/>
          </a:xfrm>
          <a:prstGeom prst="hexagon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4" name="六角形 13"/>
          <p:cNvSpPr/>
          <p:nvPr/>
        </p:nvSpPr>
        <p:spPr>
          <a:xfrm>
            <a:off x="2084516" y="3145953"/>
            <a:ext cx="934968" cy="685869"/>
          </a:xfrm>
          <a:prstGeom prst="hexagon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5" name="六角形 14"/>
          <p:cNvSpPr/>
          <p:nvPr/>
        </p:nvSpPr>
        <p:spPr>
          <a:xfrm>
            <a:off x="2084515" y="1765326"/>
            <a:ext cx="934968" cy="685869"/>
          </a:xfrm>
          <a:prstGeom prst="hexagon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2497001" y="2741154"/>
            <a:ext cx="109997" cy="9460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7" name="直線矢印コネクタ 16"/>
          <p:cNvCxnSpPr>
            <a:endCxn id="16" idx="2"/>
          </p:cNvCxnSpPr>
          <p:nvPr/>
        </p:nvCxnSpPr>
        <p:spPr>
          <a:xfrm>
            <a:off x="1111669" y="2788455"/>
            <a:ext cx="1385332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8" name="直線コネクタ 17"/>
          <p:cNvCxnSpPr/>
          <p:nvPr/>
        </p:nvCxnSpPr>
        <p:spPr>
          <a:xfrm>
            <a:off x="1804334" y="2659081"/>
            <a:ext cx="5038" cy="331774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19" name="右中かっこ 18"/>
          <p:cNvSpPr/>
          <p:nvPr/>
        </p:nvSpPr>
        <p:spPr>
          <a:xfrm rot="5400000">
            <a:off x="1279307" y="2578403"/>
            <a:ext cx="302391" cy="747663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29096" y="3062185"/>
            <a:ext cx="82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smtClean="0">
                <a:solidFill>
                  <a:prstClr val="black"/>
                </a:solidFill>
                <a:latin typeface="Calibri"/>
                <a:ea typeface="ＭＳ Ｐゴシック"/>
              </a:rPr>
              <a:t>15m</a:t>
            </a:r>
            <a:endParaRPr kumimoji="1" lang="ja-JP" altLang="en-US" sz="16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1" name="右中かっこ 20"/>
          <p:cNvSpPr/>
          <p:nvPr/>
        </p:nvSpPr>
        <p:spPr>
          <a:xfrm rot="16200000">
            <a:off x="1650628" y="1832325"/>
            <a:ext cx="302391" cy="1500354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21786" y="2113612"/>
            <a:ext cx="82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smtClean="0">
                <a:solidFill>
                  <a:prstClr val="black"/>
                </a:solidFill>
                <a:latin typeface="Calibri"/>
                <a:ea typeface="ＭＳ Ｐゴシック"/>
              </a:rPr>
              <a:t>30m</a:t>
            </a:r>
            <a:endParaRPr kumimoji="1" lang="ja-JP" altLang="en-US" sz="16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999370" y="2060959"/>
            <a:ext cx="109997" cy="94603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24" name="直線矢印コネクタ 23"/>
          <p:cNvCxnSpPr>
            <a:stCxn id="23" idx="4"/>
            <a:endCxn id="10" idx="0"/>
          </p:cNvCxnSpPr>
          <p:nvPr/>
        </p:nvCxnSpPr>
        <p:spPr>
          <a:xfrm>
            <a:off x="1054369" y="2155562"/>
            <a:ext cx="2302" cy="58559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5" name="右中かっこ 24"/>
          <p:cNvSpPr/>
          <p:nvPr/>
        </p:nvSpPr>
        <p:spPr>
          <a:xfrm rot="10800000">
            <a:off x="709801" y="2139667"/>
            <a:ext cx="341846" cy="661372"/>
          </a:xfrm>
          <a:prstGeom prst="rightBrac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 rot="16200000">
            <a:off x="188926" y="2311844"/>
            <a:ext cx="725739" cy="350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smtClean="0">
                <a:solidFill>
                  <a:prstClr val="black"/>
                </a:solidFill>
                <a:latin typeface="Calibri"/>
                <a:ea typeface="ＭＳ Ｐゴシック"/>
              </a:rPr>
              <a:t>17.3m</a:t>
            </a:r>
            <a:endParaRPr kumimoji="1" lang="ja-JP" altLang="en-US" sz="16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376461" y="4063349"/>
            <a:ext cx="1684718" cy="1381875"/>
            <a:chOff x="561376" y="4221088"/>
            <a:chExt cx="2357548" cy="2160240"/>
          </a:xfrm>
        </p:grpSpPr>
        <p:sp>
          <p:nvSpPr>
            <p:cNvPr id="28" name="円/楕円 27"/>
            <p:cNvSpPr/>
            <p:nvPr/>
          </p:nvSpPr>
          <p:spPr>
            <a:xfrm>
              <a:off x="561376" y="4221088"/>
              <a:ext cx="2357548" cy="2160240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29" name="直線コネクタ 28"/>
            <p:cNvCxnSpPr>
              <a:stCxn id="28" idx="2"/>
              <a:endCxn id="28" idx="6"/>
            </p:cNvCxnSpPr>
            <p:nvPr/>
          </p:nvCxnSpPr>
          <p:spPr>
            <a:xfrm>
              <a:off x="561376" y="5301208"/>
              <a:ext cx="2357548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30" name="円/楕円 29"/>
            <p:cNvSpPr/>
            <p:nvPr/>
          </p:nvSpPr>
          <p:spPr>
            <a:xfrm>
              <a:off x="1677137" y="5274744"/>
              <a:ext cx="95546" cy="72008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solidFill>
                <a:sysClr val="windowText" lastClr="000000">
                  <a:shade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31" name="直線コネクタ 30"/>
            <p:cNvCxnSpPr>
              <a:stCxn id="28" idx="7"/>
            </p:cNvCxnSpPr>
            <p:nvPr/>
          </p:nvCxnSpPr>
          <p:spPr>
            <a:xfrm>
              <a:off x="2573669" y="4537448"/>
              <a:ext cx="0" cy="7733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32" name="直線コネクタ 31"/>
            <p:cNvCxnSpPr>
              <a:stCxn id="30" idx="0"/>
              <a:endCxn id="28" idx="7"/>
            </p:cNvCxnSpPr>
            <p:nvPr/>
          </p:nvCxnSpPr>
          <p:spPr>
            <a:xfrm flipV="1">
              <a:off x="1724910" y="4537448"/>
              <a:ext cx="848759" cy="73729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33" name="テキスト ボックス 32"/>
            <p:cNvSpPr txBox="1"/>
            <p:nvPr/>
          </p:nvSpPr>
          <p:spPr>
            <a:xfrm>
              <a:off x="1934829" y="4573622"/>
              <a:ext cx="288033" cy="481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  <a:cs typeface="Times New Roman" panose="02020603050405020304" pitchFamily="18" charset="0"/>
                </a:rPr>
                <a:t>r</a:t>
              </a:r>
              <a:endPara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567623" y="4758288"/>
              <a:ext cx="288033" cy="5292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  <a:cs typeface="Times New Roman" panose="02020603050405020304" pitchFamily="18" charset="0"/>
                </a:rPr>
                <a:t>L</a:t>
              </a:r>
              <a:endPara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  <a:cs typeface="Times New Roman" panose="02020603050405020304" pitchFamily="18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856306" y="5319493"/>
              <a:ext cx="454827" cy="433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ＭＳ Ｐゴシック"/>
                  <a:cs typeface="Times New Roman" panose="02020603050405020304" pitchFamily="18" charset="0"/>
                </a:rPr>
                <a:t>pr</a:t>
              </a:r>
              <a:endPara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3531920" y="1628800"/>
                <a:ext cx="5360560" cy="1148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1400" smtClean="0">
                        <a:solidFill>
                          <a:prstClr val="black"/>
                        </a:solidFill>
                        <a:latin typeface="Cambria Math"/>
                      </a:rPr>
                      <m:t>L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et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  <m: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/</m:t>
                        </m:r>
                        <m:r>
                          <a:rPr kumimoji="1" lang="en-US" altLang="ja-JP" sz="1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</m:t>
                        </m:r>
                      </m:e>
                    </m:d>
                  </m:oMath>
                </a14:m>
                <a:r>
                  <a:rPr kumimoji="1" lang="ja-JP" altLang="en-US" sz="1400" dirty="0" err="1" smtClean="0">
                    <a:solidFill>
                      <a:prstClr val="black"/>
                    </a:solidFill>
                    <a:latin typeface="+mn-lt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1400" smtClean="0">
                        <a:solidFill>
                          <a:prstClr val="black"/>
                        </a:solidFill>
                        <a:latin typeface="Cambria Math"/>
                      </a:rPr>
                      <m:t>i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0,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1,2,⋯,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,    </m:t>
                    </m:r>
                  </m:oMath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n-lt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𝑝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𝐷</m:t>
                          </m:r>
                        </m:num>
                        <m:den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n-lt"/>
                </a:endParaRP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𝑝𝑟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920" y="1628800"/>
                <a:ext cx="5360560" cy="1148071"/>
              </a:xfrm>
              <a:prstGeom prst="rect">
                <a:avLst/>
              </a:prstGeom>
              <a:blipFill rotWithShape="1">
                <a:blip r:embed="rId2"/>
                <a:stretch>
                  <a:fillRect t="-10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3419872" y="2780928"/>
                <a:ext cx="43756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 If</a:t>
                </a:r>
                <a14:m>
                  <m:oMath xmlns:m="http://schemas.openxmlformats.org/officeDocument/2006/math"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𝑖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(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&gt;0)</m:t>
                    </m:r>
                  </m:oMath>
                </a14:m>
                <a:r>
                  <a:rPr kumimoji="1" lang="ja-JP" altLang="en-US" sz="1400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, the number of APs is</a:t>
                </a:r>
                <a:endParaRPr kumimoji="1" lang="ja-JP" altLang="en-US" sz="1400" dirty="0">
                  <a:solidFill>
                    <a:prstClr val="black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80928"/>
                <a:ext cx="4375623" cy="307777"/>
              </a:xfrm>
              <a:prstGeom prst="rect">
                <a:avLst/>
              </a:prstGeom>
              <a:blipFill rotWithShape="1">
                <a:blip r:embed="rId3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462030" y="2999589"/>
                <a:ext cx="191828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en-US" altLang="ja-JP" sz="1400" i="1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𝐿</m:t>
                              </m:r>
                            </m:num>
                            <m:den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×2+1</m:t>
                      </m:r>
                    </m:oMath>
                  </m:oMathPara>
                </a14:m>
                <a:endParaRPr kumimoji="1" lang="ja-JP" altLang="en-US" sz="14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30" y="2999589"/>
                <a:ext cx="1918282" cy="501419"/>
              </a:xfrm>
              <a:prstGeom prst="rect">
                <a:avLst/>
              </a:prstGeom>
              <a:blipFill rotWithShape="1"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3508745" y="3426067"/>
                <a:ext cx="437562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If</m:t>
                    </m:r>
                    <m:r>
                      <a:rPr kumimoji="1" lang="en-US" altLang="ja-JP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𝑖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kumimoji="1" lang="en-US" altLang="ja-JP" sz="1400" i="1" smtClean="0">
                        <a:solidFill>
                          <a:prstClr val="black"/>
                        </a:solidFill>
                        <a:latin typeface="Cambria Math"/>
                      </a:rPr>
                      <m:t>−1</m:t>
                    </m:r>
                    <m:d>
                      <m:dPr>
                        <m:ctrlPr>
                          <a:rPr kumimoji="1" lang="en-US" altLang="ja-JP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kumimoji="1" lang="en-US" altLang="ja-JP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&gt;0</m:t>
                        </m:r>
                      </m:e>
                    </m:d>
                  </m:oMath>
                </a14:m>
                <a:r>
                  <a:rPr kumimoji="1" lang="ja-JP" altLang="en-US" sz="1400" dirty="0" smtClean="0">
                    <a:solidFill>
                      <a:prstClr val="black"/>
                    </a:solidFill>
                    <a:latin typeface="+mn-lt"/>
                  </a:rPr>
                  <a:t> 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n-lt"/>
                  </a:rPr>
                  <a:t>, the numbers of APs is</a:t>
                </a:r>
                <a:endParaRPr kumimoji="1" lang="ja-JP" altLang="en-US" sz="1400" dirty="0">
                  <a:solidFill>
                    <a:prstClr val="black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745" y="3426067"/>
                <a:ext cx="4375623" cy="307777"/>
              </a:xfrm>
              <a:prstGeom prst="rect">
                <a:avLst/>
              </a:prstGeom>
              <a:blipFill rotWithShape="1">
                <a:blip r:embed="rId5"/>
                <a:stretch>
                  <a:fillRect t="-1961" b="-176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81842" y="3701817"/>
                <a:ext cx="1826462" cy="5716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𝐿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</m:oMath>
                  </m:oMathPara>
                </a14:m>
                <a:endParaRPr kumimoji="1" lang="ja-JP" altLang="en-US" sz="14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842" y="3701817"/>
                <a:ext cx="1826462" cy="57169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2411760" y="4293096"/>
                <a:ext cx="46085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Let  </a:t>
                </a:r>
                <a:r>
                  <a:rPr kumimoji="1" lang="en-US" altLang="ja-JP" sz="1400" i="1" dirty="0" err="1" smtClean="0">
                    <a:solidFill>
                      <a:prstClr val="black"/>
                    </a:solidFill>
                    <a:latin typeface="+mj-lt"/>
                  </a:rPr>
                  <a:t>Kz</a:t>
                </a:r>
                <a:r>
                  <a:rPr kumimoji="1" lang="en-US" altLang="ja-JP" sz="1400" i="1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kumimoji="1" lang="ja-JP" altLang="en-US" sz="1400" dirty="0" smtClean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be the number of interference </a:t>
                </a:r>
                <a:r>
                  <a:rPr kumimoji="1" lang="en-US" altLang="ja-JP" sz="1400" dirty="0">
                    <a:solidFill>
                      <a:prstClr val="black"/>
                    </a:solidFill>
                    <a:latin typeface="+mj-lt"/>
                  </a:rPr>
                  <a:t>A</a:t>
                </a:r>
                <a:r>
                  <a:rPr kumimoji="1" lang="en-US" altLang="ja-JP" sz="1400" dirty="0" smtClean="0">
                    <a:solidFill>
                      <a:prstClr val="black"/>
                    </a:solidFill>
                    <a:latin typeface="+mj-lt"/>
                  </a:rPr>
                  <a:t>Ps when </a:t>
                </a:r>
                <a14:m>
                  <m:oMath xmlns:m="http://schemas.openxmlformats.org/officeDocument/2006/math">
                    <m:r>
                      <a:rPr kumimoji="1" lang="en-US" altLang="ja-JP" sz="1400" i="1">
                        <a:solidFill>
                          <a:prstClr val="black"/>
                        </a:solidFill>
                        <a:latin typeface="Cambria Math"/>
                      </a:rPr>
                      <m:t>𝑖</m:t>
                    </m:r>
                    <m:r>
                      <a:rPr kumimoji="1" lang="en-US" altLang="ja-JP" sz="1400" i="1">
                        <a:solidFill>
                          <a:prstClr val="black"/>
                        </a:solidFill>
                        <a:latin typeface="Cambria Math"/>
                      </a:rPr>
                      <m:t>=0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, 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then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the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total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number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of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interference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APs</m:t>
                    </m:r>
                    <m: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kumimoji="1" lang="en-US" altLang="ja-JP" sz="1400" b="0" i="0" smtClean="0">
                        <a:solidFill>
                          <a:prstClr val="black"/>
                        </a:solidFill>
                        <a:latin typeface="Cambria Math"/>
                      </a:rPr>
                      <m:t>is</m:t>
                    </m:r>
                  </m:oMath>
                </a14:m>
                <a:endParaRPr kumimoji="1" lang="en-US" altLang="ja-JP" sz="1400" dirty="0" smtClean="0">
                  <a:solidFill>
                    <a:prstClr val="black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293096"/>
                <a:ext cx="4608512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397" t="-11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1278247" y="5336868"/>
                <a:ext cx="7758249" cy="612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h</m:t>
                              </m:r>
                            </m:den>
                          </m:f>
                        </m:e>
                      </m:d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×2+1+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nary>
                        <m:naryPr>
                          <m:chr m:val="∑"/>
                          <m:ctrl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&gt;0</m:t>
                          </m:r>
                        </m:sub>
                        <m:sup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p>
                                            <m:sSupPr>
                                              <m:ctrlP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p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p>
                                            <m:sSupPr>
                                              <m:ctrlP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(2</m:t>
                                              </m:r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𝐷𝑛</m:t>
                                              </m:r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)</m:t>
                                              </m:r>
                                            </m:e>
                                            <m:sup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num>
                                    <m:den>
                                      <m: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×2+1</m:t>
                              </m:r>
                            </m:e>
                          </m:d>
                        </m:e>
                      </m:nary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nary>
                        <m:naryPr>
                          <m:chr m:val="∑"/>
                          <m:ctrl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−1&gt;0</m:t>
                          </m:r>
                        </m:sub>
                        <m:sup>
                          <m:r>
                            <a:rPr kumimoji="1" lang="en-US" altLang="ja-JP" sz="1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begChr m:val="⌊"/>
                              <m:endChr m:val="⌋"/>
                              <m:ctrlPr>
                                <a:rPr kumimoji="1" lang="en-US" altLang="ja-JP" sz="12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kumimoji="1" lang="en-US" altLang="ja-JP" sz="12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{"/>
                                              <m:endChr m:val="}"/>
                                              <m:ctrlP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kumimoji="1" lang="en-US" altLang="ja-JP" sz="12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𝐷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𝑛</m:t>
                                                  </m:r>
                                                  <m:r>
                                                    <a:rPr kumimoji="1" lang="en-US" altLang="ja-JP" sz="12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−1</m:t>
                                                  </m:r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kumimoji="1" lang="en-US" altLang="ja-JP" sz="12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kumimoji="1" lang="en-US" altLang="ja-JP" sz="120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kumimoji="1" lang="en-US" altLang="ja-JP" sz="12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×2</m:t>
                      </m:r>
                      <m:r>
                        <a:rPr kumimoji="1" lang="en-US" altLang="ja-JP" sz="120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kumimoji="1" lang="ja-JP" altLang="en-US" sz="12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247" y="5336868"/>
                <a:ext cx="7758249" cy="6124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2339752" y="4759137"/>
                <a:ext cx="2134879" cy="6140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  <m:r>
                        <a:rPr kumimoji="1" lang="en-US" altLang="ja-JP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1" lang="en-US" altLang="ja-JP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kumimoji="1" lang="en-US" altLang="ja-JP" sz="1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𝑜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kumimoji="1" lang="ja-JP" altLang="en-US" sz="1400" dirty="0">
                  <a:solidFill>
                    <a:prstClr val="black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759137"/>
                <a:ext cx="2134879" cy="614079"/>
              </a:xfrm>
              <a:prstGeom prst="rect">
                <a:avLst/>
              </a:prstGeom>
              <a:blipFill rotWithShape="1">
                <a:blip r:embed="rId9"/>
                <a:stretch>
                  <a:fillRect t="-117000" r="-45143" b="-169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直線コネクタ 43"/>
          <p:cNvCxnSpPr/>
          <p:nvPr/>
        </p:nvCxnSpPr>
        <p:spPr>
          <a:xfrm flipH="1">
            <a:off x="1052066" y="1584563"/>
            <a:ext cx="2302" cy="241913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5" name="直線コネクタ 44"/>
          <p:cNvCxnSpPr/>
          <p:nvPr/>
        </p:nvCxnSpPr>
        <p:spPr>
          <a:xfrm flipH="1">
            <a:off x="1809372" y="1589915"/>
            <a:ext cx="2302" cy="241913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6" name="直線コネクタ 45"/>
          <p:cNvCxnSpPr/>
          <p:nvPr/>
        </p:nvCxnSpPr>
        <p:spPr>
          <a:xfrm flipH="1">
            <a:off x="2545567" y="1591473"/>
            <a:ext cx="2302" cy="241913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683568" y="5930116"/>
            <a:ext cx="7692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“-1” at the end is for the AP itself.</a:t>
            </a:r>
          </a:p>
          <a:p>
            <a:pPr marL="285750" indent="-285750">
              <a:buFontTx/>
              <a:buChar char="-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 If we use 3 frequency  reuse,  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h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should be replaced by 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h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’ (3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h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).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07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Appendix 1: Calculation of the number of APs within a circle of radius </a:t>
            </a:r>
            <a:r>
              <a:rPr lang="en-US" altLang="ja-JP" sz="2800" i="1" dirty="0"/>
              <a:t>r</a:t>
            </a:r>
            <a:endParaRPr kumimoji="1" lang="ja-JP" alt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grpSp>
        <p:nvGrpSpPr>
          <p:cNvPr id="289" name="グループ化 288"/>
          <p:cNvGrpSpPr/>
          <p:nvPr/>
        </p:nvGrpSpPr>
        <p:grpSpPr>
          <a:xfrm>
            <a:off x="395536" y="1628800"/>
            <a:ext cx="4366546" cy="4743726"/>
            <a:chOff x="341908" y="695458"/>
            <a:chExt cx="5305620" cy="576391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341908" y="695458"/>
              <a:ext cx="5305620" cy="5763918"/>
              <a:chOff x="1917632" y="695458"/>
              <a:chExt cx="5305620" cy="5763918"/>
            </a:xfrm>
          </p:grpSpPr>
          <p:sp>
            <p:nvSpPr>
              <p:cNvPr id="7" name="六角形 6"/>
              <p:cNvSpPr>
                <a:spLocks noChangeAspect="1"/>
              </p:cNvSpPr>
              <p:nvPr/>
            </p:nvSpPr>
            <p:spPr>
              <a:xfrm>
                <a:off x="4125259" y="358301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" name="六角形 7"/>
              <p:cNvSpPr>
                <a:spLocks noChangeAspect="1"/>
              </p:cNvSpPr>
              <p:nvPr/>
            </p:nvSpPr>
            <p:spPr>
              <a:xfrm>
                <a:off x="4134066" y="327365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" name="六角形 8"/>
              <p:cNvSpPr>
                <a:spLocks noChangeAspect="1"/>
              </p:cNvSpPr>
              <p:nvPr/>
            </p:nvSpPr>
            <p:spPr>
              <a:xfrm>
                <a:off x="4403633" y="311987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" name="六角形 9"/>
              <p:cNvSpPr>
                <a:spLocks noChangeAspect="1"/>
              </p:cNvSpPr>
              <p:nvPr/>
            </p:nvSpPr>
            <p:spPr>
              <a:xfrm>
                <a:off x="4396689" y="373992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" name="六角形 10"/>
              <p:cNvSpPr>
                <a:spLocks noChangeAspect="1"/>
              </p:cNvSpPr>
              <p:nvPr/>
            </p:nvSpPr>
            <p:spPr>
              <a:xfrm>
                <a:off x="4676490" y="357702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" name="六角形 11"/>
              <p:cNvSpPr>
                <a:spLocks noChangeAspect="1"/>
              </p:cNvSpPr>
              <p:nvPr/>
            </p:nvSpPr>
            <p:spPr>
              <a:xfrm>
                <a:off x="4680915" y="327824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" name="六角形 12"/>
              <p:cNvSpPr>
                <a:spLocks noChangeAspect="1"/>
              </p:cNvSpPr>
              <p:nvPr/>
            </p:nvSpPr>
            <p:spPr>
              <a:xfrm>
                <a:off x="4401979" y="343063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57150" cap="flat" cmpd="sng" algn="ctr">
                <a:solidFill>
                  <a:srgbClr val="0000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" name="六角形 13"/>
              <p:cNvSpPr>
                <a:spLocks noChangeAspect="1"/>
              </p:cNvSpPr>
              <p:nvPr/>
            </p:nvSpPr>
            <p:spPr>
              <a:xfrm>
                <a:off x="4943672" y="34246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" name="六角形 14"/>
              <p:cNvSpPr>
                <a:spLocks noChangeAspect="1"/>
              </p:cNvSpPr>
              <p:nvPr/>
            </p:nvSpPr>
            <p:spPr>
              <a:xfrm>
                <a:off x="4676488" y="296888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" name="六角形 15"/>
              <p:cNvSpPr>
                <a:spLocks noChangeAspect="1"/>
              </p:cNvSpPr>
              <p:nvPr/>
            </p:nvSpPr>
            <p:spPr>
              <a:xfrm>
                <a:off x="4676489" y="388179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" name="六角形 16"/>
              <p:cNvSpPr>
                <a:spLocks noChangeAspect="1"/>
              </p:cNvSpPr>
              <p:nvPr/>
            </p:nvSpPr>
            <p:spPr>
              <a:xfrm>
                <a:off x="4124822" y="388749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" name="六角形 17"/>
              <p:cNvSpPr>
                <a:spLocks noChangeAspect="1"/>
              </p:cNvSpPr>
              <p:nvPr/>
            </p:nvSpPr>
            <p:spPr>
              <a:xfrm>
                <a:off x="4124822" y="296888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" name="六角形 18"/>
              <p:cNvSpPr>
                <a:spLocks noChangeAspect="1"/>
              </p:cNvSpPr>
              <p:nvPr/>
            </p:nvSpPr>
            <p:spPr>
              <a:xfrm>
                <a:off x="3852713" y="343034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" name="六角形 19"/>
              <p:cNvSpPr>
                <a:spLocks noChangeAspect="1"/>
              </p:cNvSpPr>
              <p:nvPr/>
            </p:nvSpPr>
            <p:spPr>
              <a:xfrm>
                <a:off x="4396689" y="404967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" name="六角形 20"/>
              <p:cNvSpPr>
                <a:spLocks noChangeAspect="1"/>
              </p:cNvSpPr>
              <p:nvPr/>
            </p:nvSpPr>
            <p:spPr>
              <a:xfrm>
                <a:off x="4943672" y="372353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" name="六角形 21"/>
              <p:cNvSpPr>
                <a:spLocks noChangeAspect="1"/>
              </p:cNvSpPr>
              <p:nvPr/>
            </p:nvSpPr>
            <p:spPr>
              <a:xfrm>
                <a:off x="4953727" y="311987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" name="六角形 22"/>
              <p:cNvSpPr>
                <a:spLocks noChangeAspect="1"/>
              </p:cNvSpPr>
              <p:nvPr/>
            </p:nvSpPr>
            <p:spPr>
              <a:xfrm>
                <a:off x="4397445" y="281650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" name="六角形 23"/>
              <p:cNvSpPr>
                <a:spLocks noChangeAspect="1"/>
              </p:cNvSpPr>
              <p:nvPr/>
            </p:nvSpPr>
            <p:spPr>
              <a:xfrm>
                <a:off x="3849011" y="31258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" name="六角形 24"/>
              <p:cNvSpPr>
                <a:spLocks noChangeAspect="1"/>
              </p:cNvSpPr>
              <p:nvPr/>
            </p:nvSpPr>
            <p:spPr>
              <a:xfrm>
                <a:off x="3843753" y="373540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" name="六角形 25"/>
              <p:cNvSpPr>
                <a:spLocks noChangeAspect="1"/>
              </p:cNvSpPr>
              <p:nvPr/>
            </p:nvSpPr>
            <p:spPr>
              <a:xfrm>
                <a:off x="3849010" y="403418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" name="六角形 26"/>
              <p:cNvSpPr>
                <a:spLocks noChangeAspect="1"/>
              </p:cNvSpPr>
              <p:nvPr/>
            </p:nvSpPr>
            <p:spPr>
              <a:xfrm>
                <a:off x="4112814" y="419820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8" name="六角形 27"/>
              <p:cNvSpPr>
                <a:spLocks noChangeAspect="1"/>
              </p:cNvSpPr>
              <p:nvPr/>
            </p:nvSpPr>
            <p:spPr>
              <a:xfrm>
                <a:off x="4676488" y="419226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9" name="六角形 28"/>
              <p:cNvSpPr>
                <a:spLocks noChangeAspect="1"/>
              </p:cNvSpPr>
              <p:nvPr/>
            </p:nvSpPr>
            <p:spPr>
              <a:xfrm>
                <a:off x="4943672" y="403418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0" name="六角形 29"/>
              <p:cNvSpPr>
                <a:spLocks noChangeAspect="1"/>
              </p:cNvSpPr>
              <p:nvPr/>
            </p:nvSpPr>
            <p:spPr>
              <a:xfrm>
                <a:off x="5217152" y="358322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1" name="六角形 30"/>
              <p:cNvSpPr>
                <a:spLocks noChangeAspect="1"/>
              </p:cNvSpPr>
              <p:nvPr/>
            </p:nvSpPr>
            <p:spPr>
              <a:xfrm>
                <a:off x="4943671" y="280531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2" name="六角形 31"/>
              <p:cNvSpPr>
                <a:spLocks noChangeAspect="1"/>
              </p:cNvSpPr>
              <p:nvPr/>
            </p:nvSpPr>
            <p:spPr>
              <a:xfrm>
                <a:off x="5217151" y="327795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3" name="六角形 32"/>
              <p:cNvSpPr>
                <a:spLocks noChangeAspect="1"/>
              </p:cNvSpPr>
              <p:nvPr/>
            </p:nvSpPr>
            <p:spPr>
              <a:xfrm>
                <a:off x="4676487" y="266411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4" name="六角形 33"/>
              <p:cNvSpPr>
                <a:spLocks noChangeAspect="1"/>
              </p:cNvSpPr>
              <p:nvPr/>
            </p:nvSpPr>
            <p:spPr>
              <a:xfrm>
                <a:off x="4121134" y="266385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5" name="六角形 34"/>
              <p:cNvSpPr>
                <a:spLocks noChangeAspect="1"/>
              </p:cNvSpPr>
              <p:nvPr/>
            </p:nvSpPr>
            <p:spPr>
              <a:xfrm>
                <a:off x="3843753" y="282109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6" name="六角形 35"/>
              <p:cNvSpPr>
                <a:spLocks noChangeAspect="1"/>
              </p:cNvSpPr>
              <p:nvPr/>
            </p:nvSpPr>
            <p:spPr>
              <a:xfrm>
                <a:off x="3569845" y="327845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7" name="六角形 36"/>
              <p:cNvSpPr>
                <a:spLocks noChangeAspect="1"/>
              </p:cNvSpPr>
              <p:nvPr/>
            </p:nvSpPr>
            <p:spPr>
              <a:xfrm>
                <a:off x="3569844" y="358855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8" name="六角形 37"/>
              <p:cNvSpPr>
                <a:spLocks noChangeAspect="1"/>
              </p:cNvSpPr>
              <p:nvPr/>
            </p:nvSpPr>
            <p:spPr>
              <a:xfrm>
                <a:off x="4396688" y="435444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39" name="六角形 38"/>
              <p:cNvSpPr>
                <a:spLocks noChangeAspect="1"/>
              </p:cNvSpPr>
              <p:nvPr/>
            </p:nvSpPr>
            <p:spPr>
              <a:xfrm>
                <a:off x="4944001" y="433895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0" name="六角形 39"/>
              <p:cNvSpPr>
                <a:spLocks noChangeAspect="1"/>
              </p:cNvSpPr>
              <p:nvPr/>
            </p:nvSpPr>
            <p:spPr>
              <a:xfrm>
                <a:off x="5217152" y="388749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1" name="六角形 40"/>
              <p:cNvSpPr>
                <a:spLocks noChangeAspect="1"/>
              </p:cNvSpPr>
              <p:nvPr/>
            </p:nvSpPr>
            <p:spPr>
              <a:xfrm>
                <a:off x="5484277" y="343083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2" name="六角形 41"/>
              <p:cNvSpPr>
                <a:spLocks noChangeAspect="1"/>
              </p:cNvSpPr>
              <p:nvPr/>
            </p:nvSpPr>
            <p:spPr>
              <a:xfrm>
                <a:off x="5217152" y="29630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3" name="六角形 42"/>
              <p:cNvSpPr>
                <a:spLocks noChangeAspect="1"/>
              </p:cNvSpPr>
              <p:nvPr/>
            </p:nvSpPr>
            <p:spPr>
              <a:xfrm>
                <a:off x="4403633" y="251173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4" name="六角形 43"/>
              <p:cNvSpPr>
                <a:spLocks noChangeAspect="1"/>
              </p:cNvSpPr>
              <p:nvPr/>
            </p:nvSpPr>
            <p:spPr>
              <a:xfrm>
                <a:off x="3852713" y="251542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5" name="六角形 44"/>
              <p:cNvSpPr>
                <a:spLocks noChangeAspect="1"/>
              </p:cNvSpPr>
              <p:nvPr/>
            </p:nvSpPr>
            <p:spPr>
              <a:xfrm>
                <a:off x="4943671" y="249581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6" name="六角形 45"/>
              <p:cNvSpPr>
                <a:spLocks noChangeAspect="1"/>
              </p:cNvSpPr>
              <p:nvPr/>
            </p:nvSpPr>
            <p:spPr>
              <a:xfrm>
                <a:off x="3569845" y="297347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7" name="六角形 46"/>
              <p:cNvSpPr>
                <a:spLocks noChangeAspect="1"/>
              </p:cNvSpPr>
              <p:nvPr/>
            </p:nvSpPr>
            <p:spPr>
              <a:xfrm>
                <a:off x="3291939" y="343034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8" name="六角形 47"/>
              <p:cNvSpPr>
                <a:spLocks noChangeAspect="1"/>
              </p:cNvSpPr>
              <p:nvPr/>
            </p:nvSpPr>
            <p:spPr>
              <a:xfrm>
                <a:off x="3569845" y="389729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49" name="六角形 48"/>
              <p:cNvSpPr>
                <a:spLocks noChangeAspect="1"/>
              </p:cNvSpPr>
              <p:nvPr/>
            </p:nvSpPr>
            <p:spPr>
              <a:xfrm>
                <a:off x="3840548" y="433895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0" name="六角形 49"/>
              <p:cNvSpPr>
                <a:spLocks noChangeAspect="1"/>
              </p:cNvSpPr>
              <p:nvPr/>
            </p:nvSpPr>
            <p:spPr>
              <a:xfrm>
                <a:off x="4112814" y="450297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1" name="六角形 50"/>
              <p:cNvSpPr>
                <a:spLocks noChangeAspect="1"/>
              </p:cNvSpPr>
              <p:nvPr/>
            </p:nvSpPr>
            <p:spPr>
              <a:xfrm>
                <a:off x="4672816" y="44913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2" name="六角形 51"/>
              <p:cNvSpPr>
                <a:spLocks noChangeAspect="1"/>
              </p:cNvSpPr>
              <p:nvPr/>
            </p:nvSpPr>
            <p:spPr>
              <a:xfrm>
                <a:off x="5217152" y="420206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3" name="六角形 52"/>
              <p:cNvSpPr>
                <a:spLocks noChangeAspect="1"/>
              </p:cNvSpPr>
              <p:nvPr/>
            </p:nvSpPr>
            <p:spPr>
              <a:xfrm>
                <a:off x="5484277" y="374620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4" name="六角形 53"/>
              <p:cNvSpPr>
                <a:spLocks noChangeAspect="1"/>
              </p:cNvSpPr>
              <p:nvPr/>
            </p:nvSpPr>
            <p:spPr>
              <a:xfrm>
                <a:off x="5484276" y="312998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5" name="六角形 54"/>
              <p:cNvSpPr>
                <a:spLocks noChangeAspect="1"/>
              </p:cNvSpPr>
              <p:nvPr/>
            </p:nvSpPr>
            <p:spPr>
              <a:xfrm>
                <a:off x="5217152" y="265293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6" name="六角形 55"/>
              <p:cNvSpPr>
                <a:spLocks noChangeAspect="1"/>
              </p:cNvSpPr>
              <p:nvPr/>
            </p:nvSpPr>
            <p:spPr>
              <a:xfrm>
                <a:off x="4672816" y="235934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7" name="六角形 56"/>
              <p:cNvSpPr>
                <a:spLocks noChangeAspect="1"/>
              </p:cNvSpPr>
              <p:nvPr/>
            </p:nvSpPr>
            <p:spPr>
              <a:xfrm>
                <a:off x="4125259" y="235908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8" name="六角形 57"/>
              <p:cNvSpPr>
                <a:spLocks noChangeAspect="1"/>
              </p:cNvSpPr>
              <p:nvPr/>
            </p:nvSpPr>
            <p:spPr>
              <a:xfrm>
                <a:off x="3569844" y="265829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9" name="六角形 58"/>
              <p:cNvSpPr>
                <a:spLocks noChangeAspect="1"/>
              </p:cNvSpPr>
              <p:nvPr/>
            </p:nvSpPr>
            <p:spPr>
              <a:xfrm>
                <a:off x="3291938" y="312998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0" name="六角形 59"/>
              <p:cNvSpPr>
                <a:spLocks noChangeAspect="1"/>
              </p:cNvSpPr>
              <p:nvPr/>
            </p:nvSpPr>
            <p:spPr>
              <a:xfrm>
                <a:off x="3291938" y="373560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1" name="六角形 60"/>
              <p:cNvSpPr>
                <a:spLocks noChangeAspect="1"/>
              </p:cNvSpPr>
              <p:nvPr/>
            </p:nvSpPr>
            <p:spPr>
              <a:xfrm>
                <a:off x="3569845" y="420206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2" name="六角形 61"/>
              <p:cNvSpPr>
                <a:spLocks noChangeAspect="1"/>
              </p:cNvSpPr>
              <p:nvPr/>
            </p:nvSpPr>
            <p:spPr>
              <a:xfrm>
                <a:off x="4396688" y="465536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3" name="六角形 62"/>
              <p:cNvSpPr>
                <a:spLocks noChangeAspect="1"/>
              </p:cNvSpPr>
              <p:nvPr/>
            </p:nvSpPr>
            <p:spPr>
              <a:xfrm>
                <a:off x="4953726" y="464372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4" name="六角形 63"/>
              <p:cNvSpPr>
                <a:spLocks noChangeAspect="1"/>
              </p:cNvSpPr>
              <p:nvPr/>
            </p:nvSpPr>
            <p:spPr>
              <a:xfrm>
                <a:off x="5484276" y="405649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5" name="六角形 64"/>
              <p:cNvSpPr>
                <a:spLocks noChangeAspect="1"/>
              </p:cNvSpPr>
              <p:nvPr/>
            </p:nvSpPr>
            <p:spPr>
              <a:xfrm>
                <a:off x="5217151" y="44970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6" name="六角形 65"/>
              <p:cNvSpPr>
                <a:spLocks noChangeAspect="1"/>
              </p:cNvSpPr>
              <p:nvPr/>
            </p:nvSpPr>
            <p:spPr>
              <a:xfrm>
                <a:off x="5763395" y="390411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7" name="六角形 66"/>
              <p:cNvSpPr>
                <a:spLocks noChangeAspect="1"/>
              </p:cNvSpPr>
              <p:nvPr/>
            </p:nvSpPr>
            <p:spPr>
              <a:xfrm>
                <a:off x="5763394" y="358753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8" name="六角形 67"/>
              <p:cNvSpPr>
                <a:spLocks noChangeAspect="1"/>
              </p:cNvSpPr>
              <p:nvPr/>
            </p:nvSpPr>
            <p:spPr>
              <a:xfrm>
                <a:off x="5763394" y="327539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9" name="六角形 68"/>
              <p:cNvSpPr>
                <a:spLocks noChangeAspect="1"/>
              </p:cNvSpPr>
              <p:nvPr/>
            </p:nvSpPr>
            <p:spPr>
              <a:xfrm>
                <a:off x="5484275" y="282109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0" name="六角形 69"/>
              <p:cNvSpPr>
                <a:spLocks noChangeAspect="1"/>
              </p:cNvSpPr>
              <p:nvPr/>
            </p:nvSpPr>
            <p:spPr>
              <a:xfrm>
                <a:off x="4396687" y="220696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1" name="六角形 70"/>
              <p:cNvSpPr>
                <a:spLocks noChangeAspect="1"/>
              </p:cNvSpPr>
              <p:nvPr/>
            </p:nvSpPr>
            <p:spPr>
              <a:xfrm>
                <a:off x="5217150" y="235039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2" name="六角形 71"/>
              <p:cNvSpPr>
                <a:spLocks noChangeAspect="1"/>
              </p:cNvSpPr>
              <p:nvPr/>
            </p:nvSpPr>
            <p:spPr>
              <a:xfrm>
                <a:off x="4943670" y="219918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3" name="六角形 72"/>
              <p:cNvSpPr>
                <a:spLocks noChangeAspect="1"/>
              </p:cNvSpPr>
              <p:nvPr/>
            </p:nvSpPr>
            <p:spPr>
              <a:xfrm>
                <a:off x="4672815" y="205457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4" name="六角形 73"/>
              <p:cNvSpPr>
                <a:spLocks noChangeAspect="1"/>
              </p:cNvSpPr>
              <p:nvPr/>
            </p:nvSpPr>
            <p:spPr>
              <a:xfrm>
                <a:off x="5484274" y="250591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5" name="六角形 74"/>
              <p:cNvSpPr>
                <a:spLocks noChangeAspect="1"/>
              </p:cNvSpPr>
              <p:nvPr/>
            </p:nvSpPr>
            <p:spPr>
              <a:xfrm>
                <a:off x="5763395" y="297756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6" name="六角形 75"/>
              <p:cNvSpPr>
                <a:spLocks noChangeAspect="1"/>
              </p:cNvSpPr>
              <p:nvPr/>
            </p:nvSpPr>
            <p:spPr>
              <a:xfrm>
                <a:off x="4121134" y="205457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7" name="六角形 76"/>
              <p:cNvSpPr>
                <a:spLocks noChangeAspect="1"/>
              </p:cNvSpPr>
              <p:nvPr/>
            </p:nvSpPr>
            <p:spPr>
              <a:xfrm>
                <a:off x="3852713" y="220670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8" name="六角形 77"/>
              <p:cNvSpPr>
                <a:spLocks noChangeAspect="1"/>
              </p:cNvSpPr>
              <p:nvPr/>
            </p:nvSpPr>
            <p:spPr>
              <a:xfrm>
                <a:off x="3582124" y="235908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79" name="六角形 78"/>
              <p:cNvSpPr>
                <a:spLocks noChangeAspect="1"/>
              </p:cNvSpPr>
              <p:nvPr/>
            </p:nvSpPr>
            <p:spPr>
              <a:xfrm>
                <a:off x="3293004" y="281510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0" name="六角形 79"/>
              <p:cNvSpPr>
                <a:spLocks noChangeAspect="1"/>
              </p:cNvSpPr>
              <p:nvPr/>
            </p:nvSpPr>
            <p:spPr>
              <a:xfrm>
                <a:off x="3012209" y="328378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1" name="六角形 80"/>
              <p:cNvSpPr>
                <a:spLocks noChangeAspect="1"/>
              </p:cNvSpPr>
              <p:nvPr/>
            </p:nvSpPr>
            <p:spPr>
              <a:xfrm>
                <a:off x="3012209" y="357646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2" name="六角形 81"/>
              <p:cNvSpPr>
                <a:spLocks noChangeAspect="1"/>
              </p:cNvSpPr>
              <p:nvPr/>
            </p:nvSpPr>
            <p:spPr>
              <a:xfrm>
                <a:off x="3291937" y="403988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3" name="六角形 82"/>
              <p:cNvSpPr>
                <a:spLocks noChangeAspect="1"/>
              </p:cNvSpPr>
              <p:nvPr/>
            </p:nvSpPr>
            <p:spPr>
              <a:xfrm>
                <a:off x="3013550" y="388416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4" name="六角形 83"/>
              <p:cNvSpPr>
                <a:spLocks noChangeAspect="1"/>
              </p:cNvSpPr>
              <p:nvPr/>
            </p:nvSpPr>
            <p:spPr>
              <a:xfrm>
                <a:off x="3840548" y="464942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5" name="六角形 84"/>
              <p:cNvSpPr>
                <a:spLocks noChangeAspect="1"/>
              </p:cNvSpPr>
              <p:nvPr/>
            </p:nvSpPr>
            <p:spPr>
              <a:xfrm>
                <a:off x="3569843" y="450683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6" name="六角形 85"/>
              <p:cNvSpPr>
                <a:spLocks noChangeAspect="1"/>
              </p:cNvSpPr>
              <p:nvPr/>
            </p:nvSpPr>
            <p:spPr>
              <a:xfrm>
                <a:off x="3305238" y="436127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7" name="六角形 86"/>
              <p:cNvSpPr>
                <a:spLocks noChangeAspect="1"/>
              </p:cNvSpPr>
              <p:nvPr/>
            </p:nvSpPr>
            <p:spPr>
              <a:xfrm>
                <a:off x="3013550" y="297389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8" name="六角形 87"/>
              <p:cNvSpPr>
                <a:spLocks noChangeAspect="1"/>
              </p:cNvSpPr>
              <p:nvPr/>
            </p:nvSpPr>
            <p:spPr>
              <a:xfrm>
                <a:off x="3305238" y="252119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89" name="六角形 88"/>
              <p:cNvSpPr>
                <a:spLocks noChangeAspect="1"/>
              </p:cNvSpPr>
              <p:nvPr/>
            </p:nvSpPr>
            <p:spPr>
              <a:xfrm>
                <a:off x="4112814" y="48048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0" name="六角形 89"/>
              <p:cNvSpPr>
                <a:spLocks noChangeAspect="1"/>
              </p:cNvSpPr>
              <p:nvPr/>
            </p:nvSpPr>
            <p:spPr>
              <a:xfrm>
                <a:off x="4680914" y="479610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1" name="六角形 90"/>
              <p:cNvSpPr>
                <a:spLocks noChangeAspect="1"/>
              </p:cNvSpPr>
              <p:nvPr/>
            </p:nvSpPr>
            <p:spPr>
              <a:xfrm>
                <a:off x="6024321" y="34260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2" name="六角形 91"/>
              <p:cNvSpPr>
                <a:spLocks noChangeAspect="1"/>
              </p:cNvSpPr>
              <p:nvPr/>
            </p:nvSpPr>
            <p:spPr>
              <a:xfrm>
                <a:off x="5484274" y="435059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3" name="六角形 92"/>
              <p:cNvSpPr>
                <a:spLocks noChangeAspect="1"/>
              </p:cNvSpPr>
              <p:nvPr/>
            </p:nvSpPr>
            <p:spPr>
              <a:xfrm>
                <a:off x="2747831" y="343514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4" name="六角形 93"/>
              <p:cNvSpPr>
                <a:spLocks noChangeAspect="1"/>
              </p:cNvSpPr>
              <p:nvPr/>
            </p:nvSpPr>
            <p:spPr>
              <a:xfrm>
                <a:off x="2747830" y="372977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5" name="六角形 94"/>
              <p:cNvSpPr>
                <a:spLocks noChangeAspect="1"/>
              </p:cNvSpPr>
              <p:nvPr/>
            </p:nvSpPr>
            <p:spPr>
              <a:xfrm>
                <a:off x="3022493" y="42029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6" name="六角形 95"/>
              <p:cNvSpPr>
                <a:spLocks noChangeAspect="1"/>
              </p:cNvSpPr>
              <p:nvPr/>
            </p:nvSpPr>
            <p:spPr>
              <a:xfrm>
                <a:off x="5763393" y="421253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7" name="六角形 96"/>
              <p:cNvSpPr>
                <a:spLocks noChangeAspect="1"/>
              </p:cNvSpPr>
              <p:nvPr/>
            </p:nvSpPr>
            <p:spPr>
              <a:xfrm>
                <a:off x="6024319" y="374490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8" name="六角形 97"/>
              <p:cNvSpPr>
                <a:spLocks noChangeAspect="1"/>
              </p:cNvSpPr>
              <p:nvPr/>
            </p:nvSpPr>
            <p:spPr>
              <a:xfrm>
                <a:off x="4396687" y="191149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99" name="六角形 98"/>
              <p:cNvSpPr>
                <a:spLocks noChangeAspect="1"/>
              </p:cNvSpPr>
              <p:nvPr/>
            </p:nvSpPr>
            <p:spPr>
              <a:xfrm>
                <a:off x="4397445" y="494849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0" name="六角形 99"/>
              <p:cNvSpPr>
                <a:spLocks noChangeAspect="1"/>
              </p:cNvSpPr>
              <p:nvPr/>
            </p:nvSpPr>
            <p:spPr>
              <a:xfrm>
                <a:off x="2747831" y="312858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1" name="六角形 100"/>
              <p:cNvSpPr>
                <a:spLocks noChangeAspect="1"/>
              </p:cNvSpPr>
              <p:nvPr/>
            </p:nvSpPr>
            <p:spPr>
              <a:xfrm>
                <a:off x="3032800" y="266438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2" name="六角形 101"/>
              <p:cNvSpPr>
                <a:spLocks noChangeAspect="1"/>
              </p:cNvSpPr>
              <p:nvPr/>
            </p:nvSpPr>
            <p:spPr>
              <a:xfrm>
                <a:off x="5763393" y="265829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3" name="六角形 102"/>
              <p:cNvSpPr>
                <a:spLocks noChangeAspect="1"/>
              </p:cNvSpPr>
              <p:nvPr/>
            </p:nvSpPr>
            <p:spPr>
              <a:xfrm>
                <a:off x="6024321" y="311987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4" name="六角形 103"/>
              <p:cNvSpPr>
                <a:spLocks noChangeAspect="1"/>
              </p:cNvSpPr>
              <p:nvPr/>
            </p:nvSpPr>
            <p:spPr>
              <a:xfrm>
                <a:off x="6040888" y="404469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5" name="六角形 104"/>
              <p:cNvSpPr>
                <a:spLocks noChangeAspect="1"/>
              </p:cNvSpPr>
              <p:nvPr/>
            </p:nvSpPr>
            <p:spPr>
              <a:xfrm>
                <a:off x="6024318" y="281510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6" name="六角形 105"/>
              <p:cNvSpPr>
                <a:spLocks noChangeAspect="1"/>
              </p:cNvSpPr>
              <p:nvPr/>
            </p:nvSpPr>
            <p:spPr>
              <a:xfrm>
                <a:off x="2747831" y="281894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7" name="六角形 106"/>
              <p:cNvSpPr>
                <a:spLocks noChangeAspect="1"/>
              </p:cNvSpPr>
              <p:nvPr/>
            </p:nvSpPr>
            <p:spPr>
              <a:xfrm>
                <a:off x="2747831" y="404347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8" name="六角形 107"/>
              <p:cNvSpPr>
                <a:spLocks noChangeAspect="1"/>
              </p:cNvSpPr>
              <p:nvPr/>
            </p:nvSpPr>
            <p:spPr>
              <a:xfrm>
                <a:off x="5763393" y="451730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09" name="六角形 108"/>
              <p:cNvSpPr>
                <a:spLocks noChangeAspect="1"/>
              </p:cNvSpPr>
              <p:nvPr/>
            </p:nvSpPr>
            <p:spPr>
              <a:xfrm>
                <a:off x="5488453" y="466604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0" name="六角形 109"/>
              <p:cNvSpPr>
                <a:spLocks noChangeAspect="1"/>
              </p:cNvSpPr>
              <p:nvPr/>
            </p:nvSpPr>
            <p:spPr>
              <a:xfrm>
                <a:off x="5217150" y="480484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1" name="六角形 110"/>
              <p:cNvSpPr>
                <a:spLocks noChangeAspect="1"/>
              </p:cNvSpPr>
              <p:nvPr/>
            </p:nvSpPr>
            <p:spPr>
              <a:xfrm>
                <a:off x="4953727" y="494849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2" name="六角形 111"/>
              <p:cNvSpPr>
                <a:spLocks noChangeAspect="1"/>
              </p:cNvSpPr>
              <p:nvPr/>
            </p:nvSpPr>
            <p:spPr>
              <a:xfrm>
                <a:off x="4668969" y="510088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3" name="六角形 112"/>
              <p:cNvSpPr>
                <a:spLocks noChangeAspect="1"/>
              </p:cNvSpPr>
              <p:nvPr/>
            </p:nvSpPr>
            <p:spPr>
              <a:xfrm>
                <a:off x="4125259" y="510961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4" name="六角形 113"/>
              <p:cNvSpPr>
                <a:spLocks noChangeAspect="1"/>
              </p:cNvSpPr>
              <p:nvPr/>
            </p:nvSpPr>
            <p:spPr>
              <a:xfrm>
                <a:off x="3843753" y="495722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5" name="六角形 114"/>
              <p:cNvSpPr>
                <a:spLocks noChangeAspect="1"/>
              </p:cNvSpPr>
              <p:nvPr/>
            </p:nvSpPr>
            <p:spPr>
              <a:xfrm>
                <a:off x="3569842" y="482207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6" name="六角形 115"/>
              <p:cNvSpPr>
                <a:spLocks noChangeAspect="1"/>
              </p:cNvSpPr>
              <p:nvPr/>
            </p:nvSpPr>
            <p:spPr>
              <a:xfrm>
                <a:off x="3313953" y="466969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7" name="六角形 116"/>
              <p:cNvSpPr>
                <a:spLocks noChangeAspect="1"/>
              </p:cNvSpPr>
              <p:nvPr/>
            </p:nvSpPr>
            <p:spPr>
              <a:xfrm>
                <a:off x="3037313" y="450025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8" name="六角形 117"/>
              <p:cNvSpPr>
                <a:spLocks noChangeAspect="1"/>
              </p:cNvSpPr>
              <p:nvPr/>
            </p:nvSpPr>
            <p:spPr>
              <a:xfrm>
                <a:off x="2747831" y="43612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19" name="六角形 118"/>
              <p:cNvSpPr>
                <a:spLocks noChangeAspect="1"/>
              </p:cNvSpPr>
              <p:nvPr/>
            </p:nvSpPr>
            <p:spPr>
              <a:xfrm>
                <a:off x="6040888" y="43612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0" name="六角形 119"/>
              <p:cNvSpPr>
                <a:spLocks noChangeAspect="1"/>
              </p:cNvSpPr>
              <p:nvPr/>
            </p:nvSpPr>
            <p:spPr>
              <a:xfrm>
                <a:off x="6040888" y="251417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1" name="六角形 120"/>
              <p:cNvSpPr>
                <a:spLocks noChangeAspect="1"/>
              </p:cNvSpPr>
              <p:nvPr/>
            </p:nvSpPr>
            <p:spPr>
              <a:xfrm>
                <a:off x="5763393" y="236932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2" name="六角形 121"/>
              <p:cNvSpPr>
                <a:spLocks noChangeAspect="1"/>
              </p:cNvSpPr>
              <p:nvPr/>
            </p:nvSpPr>
            <p:spPr>
              <a:xfrm>
                <a:off x="5488453" y="220670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3" name="六角形 122"/>
              <p:cNvSpPr>
                <a:spLocks noChangeAspect="1"/>
              </p:cNvSpPr>
              <p:nvPr/>
            </p:nvSpPr>
            <p:spPr>
              <a:xfrm>
                <a:off x="5213304" y="206266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4" name="六角形 123"/>
              <p:cNvSpPr>
                <a:spLocks noChangeAspect="1"/>
              </p:cNvSpPr>
              <p:nvPr/>
            </p:nvSpPr>
            <p:spPr>
              <a:xfrm>
                <a:off x="4944001" y="189688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5" name="六角形 124"/>
              <p:cNvSpPr>
                <a:spLocks noChangeAspect="1"/>
              </p:cNvSpPr>
              <p:nvPr/>
            </p:nvSpPr>
            <p:spPr>
              <a:xfrm>
                <a:off x="4668969" y="17444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6" name="六角形 125"/>
              <p:cNvSpPr>
                <a:spLocks noChangeAspect="1"/>
              </p:cNvSpPr>
              <p:nvPr/>
            </p:nvSpPr>
            <p:spPr>
              <a:xfrm>
                <a:off x="4125259" y="17444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7" name="六角形 126"/>
              <p:cNvSpPr>
                <a:spLocks noChangeAspect="1"/>
              </p:cNvSpPr>
              <p:nvPr/>
            </p:nvSpPr>
            <p:spPr>
              <a:xfrm>
                <a:off x="3852713" y="189441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8" name="六角形 127"/>
              <p:cNvSpPr>
                <a:spLocks noChangeAspect="1"/>
              </p:cNvSpPr>
              <p:nvPr/>
            </p:nvSpPr>
            <p:spPr>
              <a:xfrm>
                <a:off x="3569845" y="204562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29" name="六角形 128"/>
              <p:cNvSpPr>
                <a:spLocks noChangeAspect="1"/>
              </p:cNvSpPr>
              <p:nvPr/>
            </p:nvSpPr>
            <p:spPr>
              <a:xfrm>
                <a:off x="3314551" y="219800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0" name="六角形 129"/>
              <p:cNvSpPr>
                <a:spLocks noChangeAspect="1"/>
              </p:cNvSpPr>
              <p:nvPr/>
            </p:nvSpPr>
            <p:spPr>
              <a:xfrm>
                <a:off x="3037313" y="235883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1" name="六角形 130"/>
              <p:cNvSpPr>
                <a:spLocks noChangeAspect="1"/>
              </p:cNvSpPr>
              <p:nvPr/>
            </p:nvSpPr>
            <p:spPr>
              <a:xfrm>
                <a:off x="2747831" y="249581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2" name="六角形 131"/>
              <p:cNvSpPr>
                <a:spLocks noChangeAspect="1"/>
              </p:cNvSpPr>
              <p:nvPr/>
            </p:nvSpPr>
            <p:spPr>
              <a:xfrm>
                <a:off x="4396687" y="526201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3" name="六角形 132"/>
              <p:cNvSpPr>
                <a:spLocks noChangeAspect="1"/>
              </p:cNvSpPr>
              <p:nvPr/>
            </p:nvSpPr>
            <p:spPr>
              <a:xfrm>
                <a:off x="4403633" y="160672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4" name="六角形 133"/>
              <p:cNvSpPr>
                <a:spLocks noChangeAspect="1"/>
              </p:cNvSpPr>
              <p:nvPr/>
            </p:nvSpPr>
            <p:spPr>
              <a:xfrm>
                <a:off x="4668969" y="540565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5" name="六角形 134"/>
              <p:cNvSpPr>
                <a:spLocks noChangeAspect="1"/>
              </p:cNvSpPr>
              <p:nvPr/>
            </p:nvSpPr>
            <p:spPr>
              <a:xfrm>
                <a:off x="4938108" y="525326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6" name="六角形 135"/>
              <p:cNvSpPr>
                <a:spLocks noChangeAspect="1"/>
              </p:cNvSpPr>
              <p:nvPr/>
            </p:nvSpPr>
            <p:spPr>
              <a:xfrm>
                <a:off x="5213304" y="510962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7" name="六角形 136"/>
              <p:cNvSpPr>
                <a:spLocks noChangeAspect="1"/>
              </p:cNvSpPr>
              <p:nvPr/>
            </p:nvSpPr>
            <p:spPr>
              <a:xfrm>
                <a:off x="5488453" y="49744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8" name="六角形 137"/>
              <p:cNvSpPr>
                <a:spLocks noChangeAspect="1"/>
              </p:cNvSpPr>
              <p:nvPr/>
            </p:nvSpPr>
            <p:spPr>
              <a:xfrm>
                <a:off x="5763395" y="482207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39" name="六角形 138"/>
              <p:cNvSpPr>
                <a:spLocks noChangeAspect="1"/>
              </p:cNvSpPr>
              <p:nvPr/>
            </p:nvSpPr>
            <p:spPr>
              <a:xfrm>
                <a:off x="6024321" y="467152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0" name="六角形 139"/>
              <p:cNvSpPr>
                <a:spLocks noChangeAspect="1"/>
              </p:cNvSpPr>
              <p:nvPr/>
            </p:nvSpPr>
            <p:spPr>
              <a:xfrm>
                <a:off x="6300192" y="452951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1" name="六角形 140"/>
              <p:cNvSpPr>
                <a:spLocks noChangeAspect="1"/>
              </p:cNvSpPr>
              <p:nvPr/>
            </p:nvSpPr>
            <p:spPr>
              <a:xfrm>
                <a:off x="6300192" y="420888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2" name="六角形 141"/>
              <p:cNvSpPr>
                <a:spLocks noChangeAspect="1"/>
              </p:cNvSpPr>
              <p:nvPr/>
            </p:nvSpPr>
            <p:spPr>
              <a:xfrm>
                <a:off x="6300192" y="390411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3" name="六角形 142"/>
              <p:cNvSpPr>
                <a:spLocks noChangeAspect="1"/>
              </p:cNvSpPr>
              <p:nvPr/>
            </p:nvSpPr>
            <p:spPr>
              <a:xfrm>
                <a:off x="6300192" y="358322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4" name="六角形 143"/>
              <p:cNvSpPr>
                <a:spLocks noChangeAspect="1"/>
              </p:cNvSpPr>
              <p:nvPr/>
            </p:nvSpPr>
            <p:spPr>
              <a:xfrm>
                <a:off x="6300192" y="329246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5" name="六角形 144"/>
              <p:cNvSpPr>
                <a:spLocks noChangeAspect="1"/>
              </p:cNvSpPr>
              <p:nvPr/>
            </p:nvSpPr>
            <p:spPr>
              <a:xfrm>
                <a:off x="6300192" y="297620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6" name="六角形 145"/>
              <p:cNvSpPr>
                <a:spLocks noChangeAspect="1"/>
              </p:cNvSpPr>
              <p:nvPr/>
            </p:nvSpPr>
            <p:spPr>
              <a:xfrm>
                <a:off x="6307298" y="267409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7" name="六角形 146"/>
              <p:cNvSpPr>
                <a:spLocks noChangeAspect="1"/>
              </p:cNvSpPr>
              <p:nvPr/>
            </p:nvSpPr>
            <p:spPr>
              <a:xfrm>
                <a:off x="6307298" y="236880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8" name="六角形 147"/>
              <p:cNvSpPr>
                <a:spLocks noChangeAspect="1"/>
              </p:cNvSpPr>
              <p:nvPr/>
            </p:nvSpPr>
            <p:spPr>
              <a:xfrm>
                <a:off x="6040888" y="221693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49" name="六角形 148"/>
              <p:cNvSpPr>
                <a:spLocks noChangeAspect="1"/>
              </p:cNvSpPr>
              <p:nvPr/>
            </p:nvSpPr>
            <p:spPr>
              <a:xfrm>
                <a:off x="5780654" y="206266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0" name="六角形 149"/>
              <p:cNvSpPr>
                <a:spLocks noChangeAspect="1"/>
              </p:cNvSpPr>
              <p:nvPr/>
            </p:nvSpPr>
            <p:spPr>
              <a:xfrm>
                <a:off x="5504893" y="18932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1" name="六角形 150"/>
              <p:cNvSpPr>
                <a:spLocks noChangeAspect="1"/>
              </p:cNvSpPr>
              <p:nvPr/>
            </p:nvSpPr>
            <p:spPr>
              <a:xfrm>
                <a:off x="5217152" y="17408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2" name="六角形 151"/>
              <p:cNvSpPr>
                <a:spLocks noChangeAspect="1"/>
              </p:cNvSpPr>
              <p:nvPr/>
            </p:nvSpPr>
            <p:spPr>
              <a:xfrm>
                <a:off x="4953054" y="158846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3" name="六角形 152"/>
              <p:cNvSpPr>
                <a:spLocks noChangeAspect="1"/>
              </p:cNvSpPr>
              <p:nvPr/>
            </p:nvSpPr>
            <p:spPr>
              <a:xfrm>
                <a:off x="4668969" y="144302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4" name="六角形 153"/>
              <p:cNvSpPr>
                <a:spLocks noChangeAspect="1"/>
              </p:cNvSpPr>
              <p:nvPr/>
            </p:nvSpPr>
            <p:spPr>
              <a:xfrm>
                <a:off x="4393496" y="12836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5" name="六角形 154"/>
              <p:cNvSpPr>
                <a:spLocks noChangeAspect="1"/>
              </p:cNvSpPr>
              <p:nvPr/>
            </p:nvSpPr>
            <p:spPr>
              <a:xfrm>
                <a:off x="4134066" y="144302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6" name="六角形 155"/>
              <p:cNvSpPr>
                <a:spLocks noChangeAspect="1"/>
              </p:cNvSpPr>
              <p:nvPr/>
            </p:nvSpPr>
            <p:spPr>
              <a:xfrm>
                <a:off x="3854828" y="158846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7" name="六角形 156"/>
              <p:cNvSpPr>
                <a:spLocks noChangeAspect="1"/>
              </p:cNvSpPr>
              <p:nvPr/>
            </p:nvSpPr>
            <p:spPr>
              <a:xfrm>
                <a:off x="3582124" y="17408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8" name="六角形 157"/>
              <p:cNvSpPr>
                <a:spLocks noChangeAspect="1"/>
              </p:cNvSpPr>
              <p:nvPr/>
            </p:nvSpPr>
            <p:spPr>
              <a:xfrm>
                <a:off x="3291936" y="18932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59" name="六角形 158"/>
              <p:cNvSpPr>
                <a:spLocks noChangeAspect="1"/>
              </p:cNvSpPr>
              <p:nvPr/>
            </p:nvSpPr>
            <p:spPr>
              <a:xfrm>
                <a:off x="3032800" y="204562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0" name="六角形 159"/>
              <p:cNvSpPr>
                <a:spLocks noChangeAspect="1"/>
              </p:cNvSpPr>
              <p:nvPr/>
            </p:nvSpPr>
            <p:spPr>
              <a:xfrm>
                <a:off x="2747831" y="219104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1" name="六角形 160"/>
              <p:cNvSpPr>
                <a:spLocks noChangeAspect="1"/>
              </p:cNvSpPr>
              <p:nvPr/>
            </p:nvSpPr>
            <p:spPr>
              <a:xfrm>
                <a:off x="2483768" y="232662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2" name="六角形 161"/>
              <p:cNvSpPr>
                <a:spLocks noChangeAspect="1"/>
              </p:cNvSpPr>
              <p:nvPr/>
            </p:nvSpPr>
            <p:spPr>
              <a:xfrm>
                <a:off x="2483768" y="263212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3" name="六角形 162"/>
              <p:cNvSpPr>
                <a:spLocks noChangeAspect="1"/>
              </p:cNvSpPr>
              <p:nvPr/>
            </p:nvSpPr>
            <p:spPr>
              <a:xfrm>
                <a:off x="2483768" y="293692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4" name="六角形 163"/>
              <p:cNvSpPr>
                <a:spLocks noChangeAspect="1"/>
              </p:cNvSpPr>
              <p:nvPr/>
            </p:nvSpPr>
            <p:spPr>
              <a:xfrm>
                <a:off x="2499050" y="326848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5" name="六角形 164"/>
              <p:cNvSpPr>
                <a:spLocks noChangeAspect="1"/>
              </p:cNvSpPr>
              <p:nvPr/>
            </p:nvSpPr>
            <p:spPr>
              <a:xfrm>
                <a:off x="2477952" y="356615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6" name="六角形 165"/>
              <p:cNvSpPr>
                <a:spLocks noChangeAspect="1"/>
              </p:cNvSpPr>
              <p:nvPr/>
            </p:nvSpPr>
            <p:spPr>
              <a:xfrm>
                <a:off x="2477952" y="388123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7" name="六角形 166"/>
              <p:cNvSpPr>
                <a:spLocks noChangeAspect="1"/>
              </p:cNvSpPr>
              <p:nvPr/>
            </p:nvSpPr>
            <p:spPr>
              <a:xfrm>
                <a:off x="2475519" y="419585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8" name="六角形 167"/>
              <p:cNvSpPr>
                <a:spLocks noChangeAspect="1"/>
              </p:cNvSpPr>
              <p:nvPr/>
            </p:nvSpPr>
            <p:spPr>
              <a:xfrm>
                <a:off x="2482164" y="451913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69" name="六角形 168"/>
              <p:cNvSpPr>
                <a:spLocks noChangeAspect="1"/>
              </p:cNvSpPr>
              <p:nvPr/>
            </p:nvSpPr>
            <p:spPr>
              <a:xfrm>
                <a:off x="2747831" y="466340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0" name="六角形 169"/>
              <p:cNvSpPr>
                <a:spLocks noChangeAspect="1"/>
              </p:cNvSpPr>
              <p:nvPr/>
            </p:nvSpPr>
            <p:spPr>
              <a:xfrm>
                <a:off x="3032800" y="480774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1" name="六角形 170"/>
              <p:cNvSpPr>
                <a:spLocks noChangeAspect="1"/>
              </p:cNvSpPr>
              <p:nvPr/>
            </p:nvSpPr>
            <p:spPr>
              <a:xfrm>
                <a:off x="3293004" y="496817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2" name="六角形 171"/>
              <p:cNvSpPr>
                <a:spLocks noChangeAspect="1"/>
              </p:cNvSpPr>
              <p:nvPr/>
            </p:nvSpPr>
            <p:spPr>
              <a:xfrm>
                <a:off x="3582124" y="512684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3" name="六角形 172"/>
              <p:cNvSpPr>
                <a:spLocks noChangeAspect="1"/>
              </p:cNvSpPr>
              <p:nvPr/>
            </p:nvSpPr>
            <p:spPr>
              <a:xfrm>
                <a:off x="3849009" y="524962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4" name="六角形 173"/>
              <p:cNvSpPr>
                <a:spLocks noChangeAspect="1"/>
              </p:cNvSpPr>
              <p:nvPr/>
            </p:nvSpPr>
            <p:spPr>
              <a:xfrm>
                <a:off x="4105632" y="540201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5" name="六角形 174"/>
              <p:cNvSpPr>
                <a:spLocks noChangeAspect="1"/>
              </p:cNvSpPr>
              <p:nvPr/>
            </p:nvSpPr>
            <p:spPr>
              <a:xfrm>
                <a:off x="4388106" y="556678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6" name="六角形 175"/>
              <p:cNvSpPr>
                <a:spLocks noChangeAspect="1"/>
              </p:cNvSpPr>
              <p:nvPr/>
            </p:nvSpPr>
            <p:spPr>
              <a:xfrm>
                <a:off x="4666789" y="571918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7" name="六角形 176"/>
              <p:cNvSpPr>
                <a:spLocks noChangeAspect="1"/>
              </p:cNvSpPr>
              <p:nvPr/>
            </p:nvSpPr>
            <p:spPr>
              <a:xfrm>
                <a:off x="4938108" y="55450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8" name="六角形 177"/>
              <p:cNvSpPr>
                <a:spLocks noChangeAspect="1"/>
              </p:cNvSpPr>
              <p:nvPr/>
            </p:nvSpPr>
            <p:spPr>
              <a:xfrm>
                <a:off x="5217152" y="540565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79" name="六角形 178"/>
              <p:cNvSpPr>
                <a:spLocks noChangeAspect="1"/>
              </p:cNvSpPr>
              <p:nvPr/>
            </p:nvSpPr>
            <p:spPr>
              <a:xfrm>
                <a:off x="5504893" y="526199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0" name="六角形 179"/>
              <p:cNvSpPr>
                <a:spLocks noChangeAspect="1"/>
              </p:cNvSpPr>
              <p:nvPr/>
            </p:nvSpPr>
            <p:spPr>
              <a:xfrm>
                <a:off x="5763395" y="511251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1" name="六角形 180"/>
              <p:cNvSpPr>
                <a:spLocks noChangeAspect="1"/>
              </p:cNvSpPr>
              <p:nvPr/>
            </p:nvSpPr>
            <p:spPr>
              <a:xfrm>
                <a:off x="6024321" y="49744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2" name="六角形 181"/>
              <p:cNvSpPr>
                <a:spLocks noChangeAspect="1"/>
              </p:cNvSpPr>
              <p:nvPr/>
            </p:nvSpPr>
            <p:spPr>
              <a:xfrm>
                <a:off x="6308919" y="483428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3" name="六角形 182"/>
              <p:cNvSpPr>
                <a:spLocks noChangeAspect="1"/>
              </p:cNvSpPr>
              <p:nvPr/>
            </p:nvSpPr>
            <p:spPr>
              <a:xfrm>
                <a:off x="6582283" y="468191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4" name="六角形 183"/>
              <p:cNvSpPr>
                <a:spLocks noChangeAspect="1"/>
              </p:cNvSpPr>
              <p:nvPr/>
            </p:nvSpPr>
            <p:spPr>
              <a:xfrm>
                <a:off x="6572377" y="436126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5" name="六角形 184"/>
              <p:cNvSpPr>
                <a:spLocks noChangeAspect="1"/>
              </p:cNvSpPr>
              <p:nvPr/>
            </p:nvSpPr>
            <p:spPr>
              <a:xfrm>
                <a:off x="6572377" y="404784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6" name="六角形 185"/>
              <p:cNvSpPr>
                <a:spLocks noChangeAspect="1"/>
              </p:cNvSpPr>
              <p:nvPr/>
            </p:nvSpPr>
            <p:spPr>
              <a:xfrm>
                <a:off x="6572377" y="374307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7" name="六角形 186"/>
              <p:cNvSpPr>
                <a:spLocks noChangeAspect="1"/>
              </p:cNvSpPr>
              <p:nvPr/>
            </p:nvSpPr>
            <p:spPr>
              <a:xfrm>
                <a:off x="6582283" y="344485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8" name="六角形 187"/>
              <p:cNvSpPr>
                <a:spLocks noChangeAspect="1"/>
              </p:cNvSpPr>
              <p:nvPr/>
            </p:nvSpPr>
            <p:spPr>
              <a:xfrm>
                <a:off x="6561185" y="314007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89" name="六角形 188"/>
              <p:cNvSpPr>
                <a:spLocks noChangeAspect="1"/>
              </p:cNvSpPr>
              <p:nvPr/>
            </p:nvSpPr>
            <p:spPr>
              <a:xfrm>
                <a:off x="6582283" y="283530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0" name="六角形 189"/>
              <p:cNvSpPr>
                <a:spLocks noChangeAspect="1"/>
              </p:cNvSpPr>
              <p:nvPr/>
            </p:nvSpPr>
            <p:spPr>
              <a:xfrm>
                <a:off x="6572377" y="253837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1" name="六角形 190"/>
              <p:cNvSpPr>
                <a:spLocks noChangeAspect="1"/>
              </p:cNvSpPr>
              <p:nvPr/>
            </p:nvSpPr>
            <p:spPr>
              <a:xfrm>
                <a:off x="6585462" y="223369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2" name="六角形 191"/>
              <p:cNvSpPr>
                <a:spLocks noChangeAspect="1"/>
              </p:cNvSpPr>
              <p:nvPr/>
            </p:nvSpPr>
            <p:spPr>
              <a:xfrm>
                <a:off x="6308919" y="206482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3" name="六角形 192"/>
              <p:cNvSpPr>
                <a:spLocks noChangeAspect="1"/>
              </p:cNvSpPr>
              <p:nvPr/>
            </p:nvSpPr>
            <p:spPr>
              <a:xfrm>
                <a:off x="6040888" y="191462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4" name="六角形 193"/>
              <p:cNvSpPr>
                <a:spLocks noChangeAspect="1"/>
              </p:cNvSpPr>
              <p:nvPr/>
            </p:nvSpPr>
            <p:spPr>
              <a:xfrm>
                <a:off x="5780654" y="177318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5" name="六角形 194"/>
              <p:cNvSpPr>
                <a:spLocks noChangeAspect="1"/>
              </p:cNvSpPr>
              <p:nvPr/>
            </p:nvSpPr>
            <p:spPr>
              <a:xfrm>
                <a:off x="5504893" y="159540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6" name="六角形 195"/>
              <p:cNvSpPr>
                <a:spLocks noChangeAspect="1"/>
              </p:cNvSpPr>
              <p:nvPr/>
            </p:nvSpPr>
            <p:spPr>
              <a:xfrm>
                <a:off x="5240351" y="144765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7" name="六角形 196"/>
              <p:cNvSpPr>
                <a:spLocks noChangeAspect="1"/>
              </p:cNvSpPr>
              <p:nvPr/>
            </p:nvSpPr>
            <p:spPr>
              <a:xfrm>
                <a:off x="4960670" y="12836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8" name="六角形 197"/>
              <p:cNvSpPr>
                <a:spLocks noChangeAspect="1"/>
              </p:cNvSpPr>
              <p:nvPr/>
            </p:nvSpPr>
            <p:spPr>
              <a:xfrm>
                <a:off x="4677306" y="113131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199" name="六角形 198"/>
              <p:cNvSpPr>
                <a:spLocks noChangeAspect="1"/>
              </p:cNvSpPr>
              <p:nvPr/>
            </p:nvSpPr>
            <p:spPr>
              <a:xfrm>
                <a:off x="4401979" y="97932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0" name="六角形 199"/>
              <p:cNvSpPr>
                <a:spLocks noChangeAspect="1"/>
              </p:cNvSpPr>
              <p:nvPr/>
            </p:nvSpPr>
            <p:spPr>
              <a:xfrm>
                <a:off x="4134066" y="113172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1" name="六角形 200"/>
              <p:cNvSpPr>
                <a:spLocks noChangeAspect="1"/>
              </p:cNvSpPr>
              <p:nvPr/>
            </p:nvSpPr>
            <p:spPr>
              <a:xfrm>
                <a:off x="3855097" y="128369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2" name="六角形 201"/>
              <p:cNvSpPr>
                <a:spLocks noChangeAspect="1"/>
              </p:cNvSpPr>
              <p:nvPr/>
            </p:nvSpPr>
            <p:spPr>
              <a:xfrm>
                <a:off x="3582229" y="143608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3" name="六角形 202"/>
              <p:cNvSpPr>
                <a:spLocks noChangeAspect="1"/>
              </p:cNvSpPr>
              <p:nvPr/>
            </p:nvSpPr>
            <p:spPr>
              <a:xfrm>
                <a:off x="3314551" y="159540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4" name="六角形 203"/>
              <p:cNvSpPr>
                <a:spLocks noChangeAspect="1"/>
              </p:cNvSpPr>
              <p:nvPr/>
            </p:nvSpPr>
            <p:spPr>
              <a:xfrm>
                <a:off x="3032714" y="17408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5" name="六角形 204"/>
              <p:cNvSpPr>
                <a:spLocks noChangeAspect="1"/>
              </p:cNvSpPr>
              <p:nvPr/>
            </p:nvSpPr>
            <p:spPr>
              <a:xfrm>
                <a:off x="2769309" y="188627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6" name="六角形 205"/>
              <p:cNvSpPr>
                <a:spLocks noChangeAspect="1"/>
              </p:cNvSpPr>
              <p:nvPr/>
            </p:nvSpPr>
            <p:spPr>
              <a:xfrm>
                <a:off x="2499050" y="202185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7" name="六角形 206"/>
              <p:cNvSpPr>
                <a:spLocks noChangeAspect="1"/>
              </p:cNvSpPr>
              <p:nvPr/>
            </p:nvSpPr>
            <p:spPr>
              <a:xfrm>
                <a:off x="2208780" y="217453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8" name="六角形 207"/>
              <p:cNvSpPr>
                <a:spLocks noChangeAspect="1"/>
              </p:cNvSpPr>
              <p:nvPr/>
            </p:nvSpPr>
            <p:spPr>
              <a:xfrm>
                <a:off x="2208780" y="247974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09" name="六角形 208"/>
              <p:cNvSpPr>
                <a:spLocks noChangeAspect="1"/>
              </p:cNvSpPr>
              <p:nvPr/>
            </p:nvSpPr>
            <p:spPr>
              <a:xfrm>
                <a:off x="2215860" y="280162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0" name="六角形 209"/>
              <p:cNvSpPr>
                <a:spLocks noChangeAspect="1"/>
              </p:cNvSpPr>
              <p:nvPr/>
            </p:nvSpPr>
            <p:spPr>
              <a:xfrm>
                <a:off x="2231656" y="310429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1" name="六角形 210"/>
              <p:cNvSpPr>
                <a:spLocks noChangeAspect="1"/>
              </p:cNvSpPr>
              <p:nvPr/>
            </p:nvSpPr>
            <p:spPr>
              <a:xfrm>
                <a:off x="2215860" y="341438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2" name="六角形 211"/>
              <p:cNvSpPr>
                <a:spLocks noChangeAspect="1"/>
              </p:cNvSpPr>
              <p:nvPr/>
            </p:nvSpPr>
            <p:spPr>
              <a:xfrm>
                <a:off x="2215860" y="3718542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3" name="六角形 212"/>
              <p:cNvSpPr>
                <a:spLocks noChangeAspect="1"/>
              </p:cNvSpPr>
              <p:nvPr/>
            </p:nvSpPr>
            <p:spPr>
              <a:xfrm>
                <a:off x="2215860" y="402555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4" name="六角形 213"/>
              <p:cNvSpPr>
                <a:spLocks noChangeAspect="1"/>
              </p:cNvSpPr>
              <p:nvPr/>
            </p:nvSpPr>
            <p:spPr>
              <a:xfrm>
                <a:off x="2208780" y="433895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5" name="六角形 214"/>
              <p:cNvSpPr>
                <a:spLocks noChangeAspect="1"/>
              </p:cNvSpPr>
              <p:nvPr/>
            </p:nvSpPr>
            <p:spPr>
              <a:xfrm>
                <a:off x="2208780" y="4652458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6" name="六角形 215"/>
              <p:cNvSpPr>
                <a:spLocks noChangeAspect="1"/>
              </p:cNvSpPr>
              <p:nvPr/>
            </p:nvSpPr>
            <p:spPr>
              <a:xfrm>
                <a:off x="2473341" y="481368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7" name="六角形 216"/>
              <p:cNvSpPr>
                <a:spLocks noChangeAspect="1"/>
              </p:cNvSpPr>
              <p:nvPr/>
            </p:nvSpPr>
            <p:spPr>
              <a:xfrm>
                <a:off x="2742338" y="497081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8" name="六角形 217"/>
              <p:cNvSpPr>
                <a:spLocks noChangeAspect="1"/>
              </p:cNvSpPr>
              <p:nvPr/>
            </p:nvSpPr>
            <p:spPr>
              <a:xfrm>
                <a:off x="3022493" y="512321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19" name="六角形 218"/>
              <p:cNvSpPr>
                <a:spLocks noChangeAspect="1"/>
              </p:cNvSpPr>
              <p:nvPr/>
            </p:nvSpPr>
            <p:spPr>
              <a:xfrm>
                <a:off x="3296057" y="527561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0" name="六角形 219"/>
              <p:cNvSpPr>
                <a:spLocks noChangeAspect="1"/>
              </p:cNvSpPr>
              <p:nvPr/>
            </p:nvSpPr>
            <p:spPr>
              <a:xfrm>
                <a:off x="3569842" y="5408731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1" name="六角形 220"/>
              <p:cNvSpPr>
                <a:spLocks noChangeAspect="1"/>
              </p:cNvSpPr>
              <p:nvPr/>
            </p:nvSpPr>
            <p:spPr>
              <a:xfrm>
                <a:off x="3840548" y="55450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2" name="六角形 221"/>
              <p:cNvSpPr>
                <a:spLocks noChangeAspect="1"/>
              </p:cNvSpPr>
              <p:nvPr/>
            </p:nvSpPr>
            <p:spPr>
              <a:xfrm>
                <a:off x="4094648" y="569743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3" name="六角形 222"/>
              <p:cNvSpPr>
                <a:spLocks noChangeAspect="1"/>
              </p:cNvSpPr>
              <p:nvPr/>
            </p:nvSpPr>
            <p:spPr>
              <a:xfrm>
                <a:off x="4388106" y="584983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4" name="六角形 223"/>
              <p:cNvSpPr>
                <a:spLocks noChangeAspect="1"/>
              </p:cNvSpPr>
              <p:nvPr/>
            </p:nvSpPr>
            <p:spPr>
              <a:xfrm>
                <a:off x="4374792" y="615460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5" name="六角形 224"/>
              <p:cNvSpPr>
                <a:spLocks noChangeAspect="1"/>
              </p:cNvSpPr>
              <p:nvPr/>
            </p:nvSpPr>
            <p:spPr>
              <a:xfrm>
                <a:off x="4666789" y="600223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6" name="六角形 225"/>
              <p:cNvSpPr>
                <a:spLocks noChangeAspect="1"/>
              </p:cNvSpPr>
              <p:nvPr/>
            </p:nvSpPr>
            <p:spPr>
              <a:xfrm>
                <a:off x="4938439" y="584980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7" name="六角形 226"/>
              <p:cNvSpPr>
                <a:spLocks noChangeAspect="1"/>
              </p:cNvSpPr>
              <p:nvPr/>
            </p:nvSpPr>
            <p:spPr>
              <a:xfrm>
                <a:off x="5213304" y="571918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8" name="六角形 227"/>
              <p:cNvSpPr>
                <a:spLocks noChangeAspect="1"/>
              </p:cNvSpPr>
              <p:nvPr/>
            </p:nvSpPr>
            <p:spPr>
              <a:xfrm>
                <a:off x="5486217" y="555803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29" name="六角形 228"/>
              <p:cNvSpPr>
                <a:spLocks noChangeAspect="1"/>
              </p:cNvSpPr>
              <p:nvPr/>
            </p:nvSpPr>
            <p:spPr>
              <a:xfrm>
                <a:off x="5763395" y="5420692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0" name="六角形 229"/>
              <p:cNvSpPr>
                <a:spLocks noChangeAspect="1"/>
              </p:cNvSpPr>
              <p:nvPr/>
            </p:nvSpPr>
            <p:spPr>
              <a:xfrm>
                <a:off x="6042831" y="527923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1" name="六角形 230"/>
              <p:cNvSpPr>
                <a:spLocks noChangeAspect="1"/>
              </p:cNvSpPr>
              <p:nvPr/>
            </p:nvSpPr>
            <p:spPr>
              <a:xfrm>
                <a:off x="6295755" y="512055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2" name="六角形 231"/>
              <p:cNvSpPr>
                <a:spLocks noChangeAspect="1"/>
              </p:cNvSpPr>
              <p:nvPr/>
            </p:nvSpPr>
            <p:spPr>
              <a:xfrm>
                <a:off x="6585462" y="497446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3" name="六角形 232"/>
              <p:cNvSpPr>
                <a:spLocks noChangeAspect="1"/>
              </p:cNvSpPr>
              <p:nvPr/>
            </p:nvSpPr>
            <p:spPr>
              <a:xfrm>
                <a:off x="6876256" y="4823907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4" name="六角形 233"/>
              <p:cNvSpPr>
                <a:spLocks noChangeAspect="1"/>
              </p:cNvSpPr>
              <p:nvPr/>
            </p:nvSpPr>
            <p:spPr>
              <a:xfrm>
                <a:off x="6855158" y="4506833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5" name="六角形 234"/>
              <p:cNvSpPr>
                <a:spLocks noChangeAspect="1"/>
              </p:cNvSpPr>
              <p:nvPr/>
            </p:nvSpPr>
            <p:spPr>
              <a:xfrm>
                <a:off x="6855158" y="419847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6" name="六角形 235"/>
              <p:cNvSpPr>
                <a:spLocks noChangeAspect="1"/>
              </p:cNvSpPr>
              <p:nvPr/>
            </p:nvSpPr>
            <p:spPr>
              <a:xfrm>
                <a:off x="6844129" y="389858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7" name="六角形 236"/>
              <p:cNvSpPr>
                <a:spLocks noChangeAspect="1"/>
              </p:cNvSpPr>
              <p:nvPr/>
            </p:nvSpPr>
            <p:spPr>
              <a:xfrm>
                <a:off x="6855158" y="359934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8" name="六角形 237"/>
              <p:cNvSpPr>
                <a:spLocks noChangeAspect="1"/>
              </p:cNvSpPr>
              <p:nvPr/>
            </p:nvSpPr>
            <p:spPr>
              <a:xfrm>
                <a:off x="6844129" y="328378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39" name="六角形 238"/>
              <p:cNvSpPr>
                <a:spLocks noChangeAspect="1"/>
              </p:cNvSpPr>
              <p:nvPr/>
            </p:nvSpPr>
            <p:spPr>
              <a:xfrm>
                <a:off x="6846086" y="299862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0" name="六角形 239"/>
              <p:cNvSpPr>
                <a:spLocks noChangeAspect="1"/>
              </p:cNvSpPr>
              <p:nvPr/>
            </p:nvSpPr>
            <p:spPr>
              <a:xfrm>
                <a:off x="6855158" y="269385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1" name="六角形 240"/>
              <p:cNvSpPr>
                <a:spLocks noChangeAspect="1"/>
              </p:cNvSpPr>
              <p:nvPr/>
            </p:nvSpPr>
            <p:spPr>
              <a:xfrm>
                <a:off x="6855158" y="2385361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2" name="六角形 241"/>
              <p:cNvSpPr>
                <a:spLocks noChangeAspect="1"/>
              </p:cNvSpPr>
              <p:nvPr/>
            </p:nvSpPr>
            <p:spPr>
              <a:xfrm>
                <a:off x="6844129" y="2081305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3" name="六角形 242"/>
              <p:cNvSpPr>
                <a:spLocks noChangeAspect="1"/>
              </p:cNvSpPr>
              <p:nvPr/>
            </p:nvSpPr>
            <p:spPr>
              <a:xfrm>
                <a:off x="6585462" y="192557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4" name="六角形 243"/>
              <p:cNvSpPr>
                <a:spLocks noChangeAspect="1"/>
              </p:cNvSpPr>
              <p:nvPr/>
            </p:nvSpPr>
            <p:spPr>
              <a:xfrm>
                <a:off x="6308919" y="17545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5" name="六角形 244"/>
              <p:cNvSpPr>
                <a:spLocks noChangeAspect="1"/>
              </p:cNvSpPr>
              <p:nvPr/>
            </p:nvSpPr>
            <p:spPr>
              <a:xfrm>
                <a:off x="6042831" y="1600036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6" name="六角形 245"/>
              <p:cNvSpPr>
                <a:spLocks noChangeAspect="1"/>
              </p:cNvSpPr>
              <p:nvPr/>
            </p:nvSpPr>
            <p:spPr>
              <a:xfrm>
                <a:off x="5780654" y="1468415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7" name="六角形 246"/>
              <p:cNvSpPr>
                <a:spLocks noChangeAspect="1"/>
              </p:cNvSpPr>
              <p:nvPr/>
            </p:nvSpPr>
            <p:spPr>
              <a:xfrm>
                <a:off x="5504893" y="1316030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8" name="六角形 247"/>
              <p:cNvSpPr>
                <a:spLocks noChangeAspect="1"/>
              </p:cNvSpPr>
              <p:nvPr/>
            </p:nvSpPr>
            <p:spPr>
              <a:xfrm>
                <a:off x="5240351" y="114958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49" name="六角形 248"/>
              <p:cNvSpPr>
                <a:spLocks noChangeAspect="1"/>
              </p:cNvSpPr>
              <p:nvPr/>
            </p:nvSpPr>
            <p:spPr>
              <a:xfrm>
                <a:off x="4962726" y="97892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0" name="六角形 249"/>
              <p:cNvSpPr>
                <a:spLocks noChangeAspect="1"/>
              </p:cNvSpPr>
              <p:nvPr/>
            </p:nvSpPr>
            <p:spPr>
              <a:xfrm>
                <a:off x="4680915" y="82695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1" name="六角形 250"/>
              <p:cNvSpPr>
                <a:spLocks noChangeAspect="1"/>
              </p:cNvSpPr>
              <p:nvPr/>
            </p:nvSpPr>
            <p:spPr>
              <a:xfrm>
                <a:off x="4417855" y="695458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2" name="六角形 251"/>
              <p:cNvSpPr>
                <a:spLocks noChangeAspect="1"/>
              </p:cNvSpPr>
              <p:nvPr/>
            </p:nvSpPr>
            <p:spPr>
              <a:xfrm>
                <a:off x="4124822" y="82695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3" name="六角形 252"/>
              <p:cNvSpPr>
                <a:spLocks noChangeAspect="1"/>
              </p:cNvSpPr>
              <p:nvPr/>
            </p:nvSpPr>
            <p:spPr>
              <a:xfrm>
                <a:off x="3864957" y="979344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4" name="六角形 253"/>
              <p:cNvSpPr>
                <a:spLocks noChangeAspect="1"/>
              </p:cNvSpPr>
              <p:nvPr/>
            </p:nvSpPr>
            <p:spPr>
              <a:xfrm>
                <a:off x="3569842" y="1129671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5" name="六角形 254"/>
              <p:cNvSpPr>
                <a:spLocks noChangeAspect="1"/>
              </p:cNvSpPr>
              <p:nvPr/>
            </p:nvSpPr>
            <p:spPr>
              <a:xfrm>
                <a:off x="3305238" y="1282056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6" name="六角形 255"/>
              <p:cNvSpPr>
                <a:spLocks noChangeAspect="1"/>
              </p:cNvSpPr>
              <p:nvPr/>
            </p:nvSpPr>
            <p:spPr>
              <a:xfrm>
                <a:off x="3037313" y="145435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7" name="六角形 256"/>
              <p:cNvSpPr>
                <a:spLocks noChangeAspect="1"/>
              </p:cNvSpPr>
              <p:nvPr/>
            </p:nvSpPr>
            <p:spPr>
              <a:xfrm>
                <a:off x="2769309" y="158150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8" name="六角形 257"/>
              <p:cNvSpPr>
                <a:spLocks noChangeAspect="1"/>
              </p:cNvSpPr>
              <p:nvPr/>
            </p:nvSpPr>
            <p:spPr>
              <a:xfrm>
                <a:off x="2501106" y="171708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59" name="六角形 258"/>
              <p:cNvSpPr>
                <a:spLocks noChangeAspect="1"/>
              </p:cNvSpPr>
              <p:nvPr/>
            </p:nvSpPr>
            <p:spPr>
              <a:xfrm>
                <a:off x="2225166" y="187427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0" name="六角形 259"/>
              <p:cNvSpPr>
                <a:spLocks noChangeAspect="1"/>
              </p:cNvSpPr>
              <p:nvPr/>
            </p:nvSpPr>
            <p:spPr>
              <a:xfrm>
                <a:off x="1936461" y="2031434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1" name="六角形 260"/>
              <p:cNvSpPr>
                <a:spLocks noChangeAspect="1"/>
              </p:cNvSpPr>
              <p:nvPr/>
            </p:nvSpPr>
            <p:spPr>
              <a:xfrm>
                <a:off x="1930456" y="233621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2" name="六角形 261"/>
              <p:cNvSpPr>
                <a:spLocks noChangeAspect="1"/>
              </p:cNvSpPr>
              <p:nvPr/>
            </p:nvSpPr>
            <p:spPr>
              <a:xfrm>
                <a:off x="1939002" y="263139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3" name="六角形 262"/>
              <p:cNvSpPr>
                <a:spLocks noChangeAspect="1"/>
              </p:cNvSpPr>
              <p:nvPr/>
            </p:nvSpPr>
            <p:spPr>
              <a:xfrm>
                <a:off x="1936461" y="2951913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4" name="六角形 263"/>
              <p:cNvSpPr>
                <a:spLocks noChangeAspect="1"/>
              </p:cNvSpPr>
              <p:nvPr/>
            </p:nvSpPr>
            <p:spPr>
              <a:xfrm>
                <a:off x="1943273" y="3243867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5" name="六角形 264"/>
              <p:cNvSpPr>
                <a:spLocks noChangeAspect="1"/>
              </p:cNvSpPr>
              <p:nvPr/>
            </p:nvSpPr>
            <p:spPr>
              <a:xfrm>
                <a:off x="1943273" y="3548637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6" name="六角形 265"/>
              <p:cNvSpPr>
                <a:spLocks noChangeAspect="1"/>
              </p:cNvSpPr>
              <p:nvPr/>
            </p:nvSpPr>
            <p:spPr>
              <a:xfrm>
                <a:off x="1943273" y="385660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7" name="六角形 266"/>
              <p:cNvSpPr>
                <a:spLocks noChangeAspect="1"/>
              </p:cNvSpPr>
              <p:nvPr/>
            </p:nvSpPr>
            <p:spPr>
              <a:xfrm>
                <a:off x="1917632" y="4161379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8" name="六角形 267"/>
              <p:cNvSpPr>
                <a:spLocks noChangeAspect="1"/>
              </p:cNvSpPr>
              <p:nvPr/>
            </p:nvSpPr>
            <p:spPr>
              <a:xfrm>
                <a:off x="1923901" y="4491339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69" name="六角形 268"/>
              <p:cNvSpPr>
                <a:spLocks noChangeAspect="1"/>
              </p:cNvSpPr>
              <p:nvPr/>
            </p:nvSpPr>
            <p:spPr>
              <a:xfrm>
                <a:off x="2473341" y="5106380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0" name="六角形 269"/>
              <p:cNvSpPr>
                <a:spLocks noChangeAspect="1"/>
              </p:cNvSpPr>
              <p:nvPr/>
            </p:nvSpPr>
            <p:spPr>
              <a:xfrm>
                <a:off x="1934723" y="4796109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1" name="六角形 270"/>
              <p:cNvSpPr>
                <a:spLocks noChangeAspect="1"/>
              </p:cNvSpPr>
              <p:nvPr/>
            </p:nvSpPr>
            <p:spPr>
              <a:xfrm>
                <a:off x="2208780" y="4953464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2" name="六角形 271"/>
              <p:cNvSpPr>
                <a:spLocks noChangeAspect="1"/>
              </p:cNvSpPr>
              <p:nvPr/>
            </p:nvSpPr>
            <p:spPr>
              <a:xfrm>
                <a:off x="2742338" y="5267852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3" name="六角形 272"/>
              <p:cNvSpPr>
                <a:spLocks noChangeAspect="1"/>
              </p:cNvSpPr>
              <p:nvPr/>
            </p:nvSpPr>
            <p:spPr>
              <a:xfrm>
                <a:off x="3022493" y="5431618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4" name="六角形 273"/>
              <p:cNvSpPr>
                <a:spLocks noChangeAspect="1"/>
              </p:cNvSpPr>
              <p:nvPr/>
            </p:nvSpPr>
            <p:spPr>
              <a:xfrm>
                <a:off x="3308358" y="5584003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5" name="六角形 274"/>
              <p:cNvSpPr>
                <a:spLocks noChangeAspect="1"/>
              </p:cNvSpPr>
              <p:nvPr/>
            </p:nvSpPr>
            <p:spPr>
              <a:xfrm>
                <a:off x="3573022" y="5710420"/>
                <a:ext cx="346996" cy="304770"/>
              </a:xfrm>
              <a:prstGeom prst="hexagon">
                <a:avLst/>
              </a:prstGeom>
              <a:solidFill>
                <a:srgbClr val="1F497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6" name="六角形 275"/>
              <p:cNvSpPr>
                <a:spLocks noChangeAspect="1"/>
              </p:cNvSpPr>
              <p:nvPr/>
            </p:nvSpPr>
            <p:spPr>
              <a:xfrm>
                <a:off x="3849009" y="5862805"/>
                <a:ext cx="346996" cy="304770"/>
              </a:xfrm>
              <a:prstGeom prst="hexagon">
                <a:avLst/>
              </a:prstGeom>
              <a:solidFill>
                <a:srgbClr val="C0504D">
                  <a:lumMod val="40000"/>
                  <a:lumOff val="6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277" name="六角形 276"/>
              <p:cNvSpPr>
                <a:spLocks noChangeAspect="1"/>
              </p:cNvSpPr>
              <p:nvPr/>
            </p:nvSpPr>
            <p:spPr>
              <a:xfrm>
                <a:off x="4103896" y="6002206"/>
                <a:ext cx="346996" cy="304770"/>
              </a:xfrm>
              <a:prstGeom prst="hexagon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278" name="六角形 277"/>
            <p:cNvSpPr/>
            <p:nvPr/>
          </p:nvSpPr>
          <p:spPr>
            <a:xfrm rot="5400000">
              <a:off x="2361478" y="3039861"/>
              <a:ext cx="1254834" cy="1104717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79" name="六角形 278"/>
            <p:cNvSpPr/>
            <p:nvPr/>
          </p:nvSpPr>
          <p:spPr>
            <a:xfrm rot="5400000">
              <a:off x="2657260" y="3244574"/>
              <a:ext cx="675918" cy="657358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0" name="六角形 279"/>
            <p:cNvSpPr/>
            <p:nvPr/>
          </p:nvSpPr>
          <p:spPr>
            <a:xfrm rot="5400000">
              <a:off x="2056276" y="2776003"/>
              <a:ext cx="1849494" cy="1647307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1" name="六角形 280"/>
            <p:cNvSpPr/>
            <p:nvPr/>
          </p:nvSpPr>
          <p:spPr>
            <a:xfrm rot="5400000">
              <a:off x="1752775" y="2484179"/>
              <a:ext cx="2445717" cy="2192340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282" name="直線矢印コネクタ 281"/>
            <p:cNvCxnSpPr>
              <a:endCxn id="279" idx="3"/>
            </p:cNvCxnSpPr>
            <p:nvPr/>
          </p:nvCxnSpPr>
          <p:spPr>
            <a:xfrm flipV="1">
              <a:off x="2995219" y="3235294"/>
              <a:ext cx="0" cy="337959"/>
            </a:xfrm>
            <a:prstGeom prst="straightConnector1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283" name="円形吹き出し 282"/>
            <p:cNvSpPr/>
            <p:nvPr/>
          </p:nvSpPr>
          <p:spPr>
            <a:xfrm>
              <a:off x="2330870" y="3443268"/>
              <a:ext cx="390723" cy="287362"/>
            </a:xfrm>
            <a:prstGeom prst="wedgeEllipseCallout">
              <a:avLst>
                <a:gd name="adj1" fmla="val 103836"/>
                <a:gd name="adj2" fmla="val -77273"/>
              </a:avLst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R</a:t>
              </a: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4" name="六角形 283"/>
            <p:cNvSpPr/>
            <p:nvPr/>
          </p:nvSpPr>
          <p:spPr>
            <a:xfrm rot="5400000">
              <a:off x="1494925" y="2208569"/>
              <a:ext cx="2981399" cy="2730594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5" name="六角形 284"/>
            <p:cNvSpPr/>
            <p:nvPr/>
          </p:nvSpPr>
          <p:spPr>
            <a:xfrm rot="5400000">
              <a:off x="1180171" y="1960094"/>
              <a:ext cx="3628829" cy="3255011"/>
            </a:xfrm>
            <a:prstGeom prst="hexagon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6" name="六角形 285"/>
            <p:cNvSpPr/>
            <p:nvPr/>
          </p:nvSpPr>
          <p:spPr>
            <a:xfrm rot="5400000">
              <a:off x="832129" y="1654375"/>
              <a:ext cx="4298813" cy="3858950"/>
            </a:xfrm>
            <a:prstGeom prst="hexagon">
              <a:avLst>
                <a:gd name="adj" fmla="val 27012"/>
                <a:gd name="vf" fmla="val 11547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7" name="六角形 286"/>
            <p:cNvSpPr/>
            <p:nvPr/>
          </p:nvSpPr>
          <p:spPr>
            <a:xfrm rot="5400000">
              <a:off x="545572" y="1410566"/>
              <a:ext cx="4874368" cy="4352405"/>
            </a:xfrm>
            <a:prstGeom prst="hexagon">
              <a:avLst>
                <a:gd name="adj" fmla="val 27797"/>
                <a:gd name="vf" fmla="val 11547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288" name="六角形 287"/>
            <p:cNvSpPr/>
            <p:nvPr/>
          </p:nvSpPr>
          <p:spPr>
            <a:xfrm rot="5400000">
              <a:off x="267407" y="1121481"/>
              <a:ext cx="5459163" cy="4911885"/>
            </a:xfrm>
            <a:prstGeom prst="hexagon">
              <a:avLst>
                <a:gd name="adj" fmla="val 27797"/>
                <a:gd name="vf" fmla="val 115470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aphicFrame>
        <p:nvGraphicFramePr>
          <p:cNvPr id="290" name="表 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78922"/>
              </p:ext>
            </p:extLst>
          </p:nvPr>
        </p:nvGraphicFramePr>
        <p:xfrm>
          <a:off x="5148064" y="1988840"/>
          <a:ext cx="3528392" cy="43204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056"/>
                <a:gridCol w="1260140"/>
                <a:gridCol w="468052"/>
                <a:gridCol w="1296144"/>
              </a:tblGrid>
              <a:tr h="392771"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R (m)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 (m)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17.3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190.5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34.6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207.8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52.0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225.2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69.3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242.5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86.6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259.8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103.9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277.1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121.2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294.4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138.6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311.8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155.9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329.1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  <a:tr h="39277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10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173.2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>
                          <a:effectLst/>
                        </a:rPr>
                        <a:t>20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346.4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42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36610"/>
              </p:ext>
            </p:extLst>
          </p:nvPr>
        </p:nvGraphicFramePr>
        <p:xfrm>
          <a:off x="611560" y="2564904"/>
          <a:ext cx="7920880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176"/>
                <a:gridCol w="1250666"/>
                <a:gridCol w="1750931"/>
                <a:gridCol w="1372411"/>
                <a:gridCol w="1962696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64090"/>
              </p:ext>
            </p:extLst>
          </p:nvPr>
        </p:nvGraphicFramePr>
        <p:xfrm>
          <a:off x="611560" y="836712"/>
          <a:ext cx="7920880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176"/>
                <a:gridCol w="1250665"/>
                <a:gridCol w="1750931"/>
                <a:gridCol w="1372412"/>
                <a:gridCol w="1962696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751941"/>
              </p:ext>
            </p:extLst>
          </p:nvPr>
        </p:nvGraphicFramePr>
        <p:xfrm>
          <a:off x="611560" y="5013176"/>
          <a:ext cx="7922840" cy="1437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4568"/>
                <a:gridCol w="1250975"/>
                <a:gridCol w="1751365"/>
                <a:gridCol w="1371315"/>
                <a:gridCol w="1964617"/>
              </a:tblGrid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Yuichi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MYuorioka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Sony Corporation</a:t>
                      </a:r>
                      <a:endParaRPr lang="ja-JP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Konan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Minato-ku, Tokyo 108-0075, Japan 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</a:rPr>
                        <a:t>Yuichi.Morioka@jp.sony.com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Masahito Mori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Masahito.Mori@jp.sony.com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Yusuke Tanaka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YusukeC.Tanaka@jp.sony.com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Kazuyuki </a:t>
                      </a:r>
                      <a:r>
                        <a:rPr lang="en-US" sz="1200" dirty="0" err="1">
                          <a:effectLst/>
                          <a:latin typeface="+mn-lt"/>
                          <a:ea typeface="ＭＳ 明朝"/>
                        </a:rPr>
                        <a:t>Sakoda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Kazuyuki.Sakoda@am.sony.com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ＭＳ 明朝"/>
                        </a:rPr>
                        <a:t>William Carney</a:t>
                      </a:r>
                      <a:endParaRPr lang="ja-JP" sz="12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ＭＳ 明朝"/>
                        </a:rPr>
                        <a:t> </a:t>
                      </a:r>
                      <a:endParaRPr lang="ja-JP" sz="120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ＭＳ 明朝"/>
                        </a:rPr>
                        <a:t>William.Carney@am.sony.com</a:t>
                      </a:r>
                      <a:endParaRPr lang="ja-JP" sz="1100" dirty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1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/>
              <a:t>Appendix 2: Number of detected BSSs in Shinagawa, Tokyo.</a:t>
            </a:r>
            <a:endParaRPr kumimoji="1" lang="ja-JP" altLang="en-US" sz="28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702309"/>
              </p:ext>
            </p:extLst>
          </p:nvPr>
        </p:nvGraphicFramePr>
        <p:xfrm>
          <a:off x="1835696" y="1772816"/>
          <a:ext cx="5472608" cy="3627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 rot="16200000">
            <a:off x="184158" y="328033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Number of 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BSS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s 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37321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The numbers are based on data collected at Shinagawa Station in 2015.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We counted the number of source MAC addresses from which 100 or more beacons are received in about 90 seconds.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Multiple MAC addresses for one device are not considered.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1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57190"/>
              </p:ext>
            </p:extLst>
          </p:nvPr>
        </p:nvGraphicFramePr>
        <p:xfrm>
          <a:off x="762000" y="1124744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09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371128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691366"/>
              </p:ext>
            </p:extLst>
          </p:nvPr>
        </p:nvGraphicFramePr>
        <p:xfrm>
          <a:off x="762000" y="104114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1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94841"/>
              </p:ext>
            </p:extLst>
          </p:nvPr>
        </p:nvGraphicFramePr>
        <p:xfrm>
          <a:off x="611560" y="914400"/>
          <a:ext cx="7992888" cy="31992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578"/>
                <a:gridCol w="1262035"/>
                <a:gridCol w="1766849"/>
                <a:gridCol w="1430306"/>
                <a:gridCol w="193512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05371"/>
              </p:ext>
            </p:extLst>
          </p:nvPr>
        </p:nvGraphicFramePr>
        <p:xfrm>
          <a:off x="611560" y="4139972"/>
          <a:ext cx="7992888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578"/>
                <a:gridCol w="1262035"/>
                <a:gridCol w="1766849"/>
                <a:gridCol w="1430306"/>
                <a:gridCol w="1935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9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71128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246760"/>
              </p:ext>
            </p:extLst>
          </p:nvPr>
        </p:nvGraphicFramePr>
        <p:xfrm>
          <a:off x="611560" y="1040008"/>
          <a:ext cx="7992888" cy="45324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578"/>
                <a:gridCol w="1262035"/>
                <a:gridCol w="1766849"/>
                <a:gridCol w="1430306"/>
                <a:gridCol w="193512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44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305237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42637"/>
                <a:gridCol w="1865784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47671"/>
              </p:ext>
            </p:extLst>
          </p:nvPr>
        </p:nvGraphicFramePr>
        <p:xfrm>
          <a:off x="762000" y="4387663"/>
          <a:ext cx="7620000" cy="1849651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34617"/>
                <a:gridCol w="1865784"/>
              </a:tblGrid>
              <a:tr h="425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#9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Wuxingduan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Xifeng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/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2"/>
                        </a:rPr>
                        <a:t>sun.bo1@zte.com.cn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3"/>
                        </a:rPr>
                        <a:t>lv.kaiying@zte.com.cn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4"/>
                        </a:rPr>
                        <a:t>yfang@ztetx.com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5"/>
                        </a:rPr>
                        <a:t>yao.ke5@zte.com.cn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lt"/>
                          <a:hlinkClick r:id="rId6"/>
                        </a:rPr>
                        <a:t>xing.weimin@zte.com.cn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3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5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43136"/>
          </a:xfrm>
        </p:spPr>
        <p:txBody>
          <a:bodyPr/>
          <a:lstStyle/>
          <a:p>
            <a:pPr algn="l"/>
            <a:r>
              <a:rPr lang="en-US" altLang="zh-CN" sz="1800" dirty="0" smtClean="0"/>
              <a:t>Authors (continued)</a:t>
            </a:r>
            <a:endParaRPr lang="zh-CN" altLang="en-US" sz="1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471660"/>
              </p:ext>
            </p:extLst>
          </p:nvPr>
        </p:nvGraphicFramePr>
        <p:xfrm>
          <a:off x="539551" y="1193248"/>
          <a:ext cx="7994849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8970"/>
                <a:gridCol w="1262344"/>
                <a:gridCol w="1767283"/>
                <a:gridCol w="1430657"/>
                <a:gridCol w="193559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0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Enhancement of the spatial reuse capability is one of the key features for the 802.11ax.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For this purpose, 802.11ax devices needs to </a:t>
            </a:r>
            <a:r>
              <a:rPr lang="en-US" altLang="ja-JP" dirty="0"/>
              <a:t>tell if the receiving signal is from </a:t>
            </a:r>
            <a:r>
              <a:rPr lang="en-US" altLang="ja-JP" dirty="0" err="1"/>
              <a:t>myBSS</a:t>
            </a:r>
            <a:r>
              <a:rPr lang="en-US" altLang="ja-JP" dirty="0"/>
              <a:t> or </a:t>
            </a:r>
            <a:r>
              <a:rPr lang="en-US" altLang="ja-JP" dirty="0" smtClean="0"/>
              <a:t>OBSS.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Use of information in the preamble part is a good way to do this in the early state of reception.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BSS Color was suggested in the previous discussions.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document presents our analytical result of how many bits are needed for BSS Color information.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301</TotalTime>
  <Words>2041</Words>
  <Application>Microsoft Office PowerPoint</Application>
  <PresentationFormat>画面に合わせる (4:3)</PresentationFormat>
  <Paragraphs>621</Paragraphs>
  <Slides>20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Number of BSS Color bits</vt:lpstr>
      <vt:lpstr>PowerPoint プレゼンテーション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Introduction</vt:lpstr>
      <vt:lpstr>Topology of simulation scenario 3</vt:lpstr>
      <vt:lpstr>AP-AP interference</vt:lpstr>
      <vt:lpstr>Evaluation</vt:lpstr>
      <vt:lpstr>Conclusion</vt:lpstr>
      <vt:lpstr>References</vt:lpstr>
      <vt:lpstr>Straw Poll</vt:lpstr>
      <vt:lpstr>APPENDIX</vt:lpstr>
      <vt:lpstr>Appendix 1: Calculation of the number of APs within a circle of radius r</vt:lpstr>
      <vt:lpstr>Appendix 1: Calculation of the number of APs within a circle of radius r</vt:lpstr>
      <vt:lpstr>Appendix 2: Number of detected BSSs in Shinagawa, Tokyo.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11-15-1075-00-00ax</dc:title>
  <dc:creator>inoue</dc:creator>
  <cp:lastModifiedBy>inoue</cp:lastModifiedBy>
  <cp:revision>17</cp:revision>
  <cp:lastPrinted>1601-01-01T00:00:00Z</cp:lastPrinted>
  <dcterms:created xsi:type="dcterms:W3CDTF">2015-09-13T01:57:31Z</dcterms:created>
  <dcterms:modified xsi:type="dcterms:W3CDTF">2015-09-14T07:42:18Z</dcterms:modified>
</cp:coreProperties>
</file>