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57" r:id="rId10"/>
    <p:sldId id="273" r:id="rId11"/>
    <p:sldId id="274" r:id="rId12"/>
    <p:sldId id="275" r:id="rId13"/>
    <p:sldId id="276" r:id="rId14"/>
    <p:sldId id="277" r:id="rId15"/>
    <p:sldId id="264" r:id="rId16"/>
    <p:sldId id="278" r:id="rId17"/>
    <p:sldId id="279" r:id="rId18"/>
    <p:sldId id="280" r:id="rId19"/>
    <p:sldId id="281" r:id="rId20"/>
    <p:sldId id="282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65" autoAdjust="0"/>
    <p:restoredTop sz="94660"/>
  </p:normalViewPr>
  <p:slideViewPr>
    <p:cSldViewPr>
      <p:cViewPr>
        <p:scale>
          <a:sx n="85" d="100"/>
          <a:sy n="85" d="100"/>
        </p:scale>
        <p:origin x="-108" y="-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inohara\Documents\2.%20&#20849;&#21516;&#30740;&#31350;\2015\2015.07.30%20&#24178;&#28169;BSS&#25968;&#35336;&#31639;\Book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inohara\Documents\2.%20&#20849;&#21516;&#30740;&#31350;\2015\2015.08.26%20DensiFi%20BSS%20color%20bit&#25968;&#25552;&#35328;\&#21697;&#24029;&#39365;&#12461;&#12515;&#12503;&#12481;&#12515;&#12487;&#12540;&#12479;(2015)\2015&#21697;&#24029;&#39365;5GHz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6905251268377586"/>
          <c:y val="3.9445206403759002E-2"/>
          <c:w val="0.74717207347331782"/>
          <c:h val="0.79529144669273311"/>
        </c:manualLayout>
      </c:layout>
      <c:scatterChart>
        <c:scatterStyle val="lineMarker"/>
        <c:varyColors val="0"/>
        <c:ser>
          <c:idx val="0"/>
          <c:order val="0"/>
          <c:tx>
            <c:strRef>
              <c:f>'1周波数繰り返し (2)'!$G$3</c:f>
              <c:strCache>
                <c:ptCount val="1"/>
                <c:pt idx="0">
                  <c:v>frequency reuse 1</c:v>
                </c:pt>
              </c:strCache>
            </c:strRef>
          </c:tx>
          <c:xVal>
            <c:numRef>
              <c:f>'1周波数繰り返し (2)'!$F$5:$F$35</c:f>
              <c:numCache>
                <c:formatCode>General</c:formatCode>
                <c:ptCount val="31"/>
                <c:pt idx="0">
                  <c:v>10</c:v>
                </c:pt>
                <c:pt idx="1">
                  <c:v>15</c:v>
                </c:pt>
                <c:pt idx="2">
                  <c:v>20</c:v>
                </c:pt>
                <c:pt idx="3">
                  <c:v>25</c:v>
                </c:pt>
                <c:pt idx="4">
                  <c:v>30</c:v>
                </c:pt>
                <c:pt idx="5">
                  <c:v>35</c:v>
                </c:pt>
                <c:pt idx="6">
                  <c:v>40</c:v>
                </c:pt>
                <c:pt idx="7">
                  <c:v>45</c:v>
                </c:pt>
                <c:pt idx="8">
                  <c:v>50</c:v>
                </c:pt>
                <c:pt idx="9">
                  <c:v>55</c:v>
                </c:pt>
                <c:pt idx="10">
                  <c:v>60</c:v>
                </c:pt>
                <c:pt idx="11">
                  <c:v>65</c:v>
                </c:pt>
                <c:pt idx="12">
                  <c:v>70</c:v>
                </c:pt>
                <c:pt idx="13">
                  <c:v>75</c:v>
                </c:pt>
                <c:pt idx="14">
                  <c:v>80</c:v>
                </c:pt>
                <c:pt idx="15">
                  <c:v>85</c:v>
                </c:pt>
                <c:pt idx="16">
                  <c:v>90</c:v>
                </c:pt>
                <c:pt idx="17">
                  <c:v>95</c:v>
                </c:pt>
                <c:pt idx="18">
                  <c:v>100</c:v>
                </c:pt>
                <c:pt idx="19">
                  <c:v>105</c:v>
                </c:pt>
                <c:pt idx="20">
                  <c:v>110</c:v>
                </c:pt>
                <c:pt idx="21">
                  <c:v>115</c:v>
                </c:pt>
                <c:pt idx="22">
                  <c:v>120</c:v>
                </c:pt>
                <c:pt idx="23">
                  <c:v>125</c:v>
                </c:pt>
                <c:pt idx="24">
                  <c:v>130</c:v>
                </c:pt>
                <c:pt idx="25">
                  <c:v>135</c:v>
                </c:pt>
                <c:pt idx="26">
                  <c:v>140</c:v>
                </c:pt>
                <c:pt idx="27">
                  <c:v>145</c:v>
                </c:pt>
                <c:pt idx="28">
                  <c:v>150</c:v>
                </c:pt>
                <c:pt idx="29">
                  <c:v>155</c:v>
                </c:pt>
                <c:pt idx="30">
                  <c:v>160</c:v>
                </c:pt>
              </c:numCache>
            </c:numRef>
          </c:xVal>
          <c:yVal>
            <c:numRef>
              <c:f>'1周波数繰り返し (2)'!$N$5:$N$35</c:f>
              <c:numCache>
                <c:formatCode>General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4</c:v>
                </c:pt>
                <c:pt idx="4">
                  <c:v>10</c:v>
                </c:pt>
                <c:pt idx="5">
                  <c:v>14</c:v>
                </c:pt>
                <c:pt idx="6">
                  <c:v>14</c:v>
                </c:pt>
                <c:pt idx="7">
                  <c:v>14</c:v>
                </c:pt>
                <c:pt idx="8">
                  <c:v>26</c:v>
                </c:pt>
                <c:pt idx="9">
                  <c:v>32</c:v>
                </c:pt>
                <c:pt idx="10">
                  <c:v>38</c:v>
                </c:pt>
                <c:pt idx="11">
                  <c:v>50</c:v>
                </c:pt>
                <c:pt idx="12">
                  <c:v>54</c:v>
                </c:pt>
                <c:pt idx="13">
                  <c:v>54</c:v>
                </c:pt>
                <c:pt idx="14">
                  <c:v>78</c:v>
                </c:pt>
                <c:pt idx="15">
                  <c:v>78</c:v>
                </c:pt>
                <c:pt idx="16">
                  <c:v>84</c:v>
                </c:pt>
                <c:pt idx="17">
                  <c:v>100</c:v>
                </c:pt>
                <c:pt idx="18">
                  <c:v>112</c:v>
                </c:pt>
                <c:pt idx="19">
                  <c:v>118</c:v>
                </c:pt>
                <c:pt idx="20">
                  <c:v>142</c:v>
                </c:pt>
                <c:pt idx="21">
                  <c:v>154</c:v>
                </c:pt>
                <c:pt idx="22">
                  <c:v>160</c:v>
                </c:pt>
                <c:pt idx="23">
                  <c:v>188</c:v>
                </c:pt>
                <c:pt idx="24">
                  <c:v>188</c:v>
                </c:pt>
                <c:pt idx="25">
                  <c:v>200</c:v>
                </c:pt>
                <c:pt idx="26">
                  <c:v>228</c:v>
                </c:pt>
                <c:pt idx="27">
                  <c:v>240</c:v>
                </c:pt>
                <c:pt idx="28">
                  <c:v>258</c:v>
                </c:pt>
                <c:pt idx="29">
                  <c:v>282</c:v>
                </c:pt>
                <c:pt idx="30">
                  <c:v>300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'1周波数繰り返し (2)'!$P$3</c:f>
              <c:strCache>
                <c:ptCount val="1"/>
                <c:pt idx="0">
                  <c:v>frequency reuse 3</c:v>
                </c:pt>
              </c:strCache>
            </c:strRef>
          </c:tx>
          <c:xVal>
            <c:numRef>
              <c:f>'1周波数繰り返し (2)'!$F$5:$F$35</c:f>
              <c:numCache>
                <c:formatCode>General</c:formatCode>
                <c:ptCount val="31"/>
                <c:pt idx="0">
                  <c:v>10</c:v>
                </c:pt>
                <c:pt idx="1">
                  <c:v>15</c:v>
                </c:pt>
                <c:pt idx="2">
                  <c:v>20</c:v>
                </c:pt>
                <c:pt idx="3">
                  <c:v>25</c:v>
                </c:pt>
                <c:pt idx="4">
                  <c:v>30</c:v>
                </c:pt>
                <c:pt idx="5">
                  <c:v>35</c:v>
                </c:pt>
                <c:pt idx="6">
                  <c:v>40</c:v>
                </c:pt>
                <c:pt idx="7">
                  <c:v>45</c:v>
                </c:pt>
                <c:pt idx="8">
                  <c:v>50</c:v>
                </c:pt>
                <c:pt idx="9">
                  <c:v>55</c:v>
                </c:pt>
                <c:pt idx="10">
                  <c:v>60</c:v>
                </c:pt>
                <c:pt idx="11">
                  <c:v>65</c:v>
                </c:pt>
                <c:pt idx="12">
                  <c:v>70</c:v>
                </c:pt>
                <c:pt idx="13">
                  <c:v>75</c:v>
                </c:pt>
                <c:pt idx="14">
                  <c:v>80</c:v>
                </c:pt>
                <c:pt idx="15">
                  <c:v>85</c:v>
                </c:pt>
                <c:pt idx="16">
                  <c:v>90</c:v>
                </c:pt>
                <c:pt idx="17">
                  <c:v>95</c:v>
                </c:pt>
                <c:pt idx="18">
                  <c:v>100</c:v>
                </c:pt>
                <c:pt idx="19">
                  <c:v>105</c:v>
                </c:pt>
                <c:pt idx="20">
                  <c:v>110</c:v>
                </c:pt>
                <c:pt idx="21">
                  <c:v>115</c:v>
                </c:pt>
                <c:pt idx="22">
                  <c:v>120</c:v>
                </c:pt>
                <c:pt idx="23">
                  <c:v>125</c:v>
                </c:pt>
                <c:pt idx="24">
                  <c:v>130</c:v>
                </c:pt>
                <c:pt idx="25">
                  <c:v>135</c:v>
                </c:pt>
                <c:pt idx="26">
                  <c:v>140</c:v>
                </c:pt>
                <c:pt idx="27">
                  <c:v>145</c:v>
                </c:pt>
                <c:pt idx="28">
                  <c:v>150</c:v>
                </c:pt>
                <c:pt idx="29">
                  <c:v>155</c:v>
                </c:pt>
                <c:pt idx="30">
                  <c:v>160</c:v>
                </c:pt>
              </c:numCache>
            </c:numRef>
          </c:xVal>
          <c:yVal>
            <c:numRef>
              <c:f>'1周波数繰り返し (2)'!$S$5:$S$35</c:f>
              <c:numCache>
                <c:formatCode>General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  <c:pt idx="7">
                  <c:v>6</c:v>
                </c:pt>
                <c:pt idx="8">
                  <c:v>6</c:v>
                </c:pt>
                <c:pt idx="9">
                  <c:v>12</c:v>
                </c:pt>
                <c:pt idx="10">
                  <c:v>18</c:v>
                </c:pt>
                <c:pt idx="11">
                  <c:v>18</c:v>
                </c:pt>
                <c:pt idx="12">
                  <c:v>18</c:v>
                </c:pt>
                <c:pt idx="13">
                  <c:v>18</c:v>
                </c:pt>
                <c:pt idx="14">
                  <c:v>30</c:v>
                </c:pt>
                <c:pt idx="15">
                  <c:v>30</c:v>
                </c:pt>
                <c:pt idx="16">
                  <c:v>36</c:v>
                </c:pt>
                <c:pt idx="17">
                  <c:v>36</c:v>
                </c:pt>
                <c:pt idx="18">
                  <c:v>36</c:v>
                </c:pt>
                <c:pt idx="19">
                  <c:v>42</c:v>
                </c:pt>
                <c:pt idx="20">
                  <c:v>54</c:v>
                </c:pt>
                <c:pt idx="21">
                  <c:v>54</c:v>
                </c:pt>
                <c:pt idx="22">
                  <c:v>60</c:v>
                </c:pt>
                <c:pt idx="23">
                  <c:v>60</c:v>
                </c:pt>
                <c:pt idx="24">
                  <c:v>60</c:v>
                </c:pt>
                <c:pt idx="25">
                  <c:v>72</c:v>
                </c:pt>
                <c:pt idx="26">
                  <c:v>84</c:v>
                </c:pt>
                <c:pt idx="27">
                  <c:v>84</c:v>
                </c:pt>
                <c:pt idx="28">
                  <c:v>90</c:v>
                </c:pt>
                <c:pt idx="29">
                  <c:v>90</c:v>
                </c:pt>
                <c:pt idx="30">
                  <c:v>108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8420864"/>
        <c:axId val="88421440"/>
      </c:scatterChart>
      <c:valAx>
        <c:axId val="88420864"/>
        <c:scaling>
          <c:orientation val="minMax"/>
          <c:max val="160"/>
          <c:min val="0"/>
        </c:scaling>
        <c:delete val="0"/>
        <c:axPos val="b"/>
        <c:minorGridlines/>
        <c:title>
          <c:tx>
            <c:rich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en-US" altLang="ja-JP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 (Distance from an AP)</a:t>
                </a:r>
                <a:r>
                  <a:rPr lang="en-US" altLang="ja-JP" baseline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baseline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</a:t>
                </a:r>
                <a:r>
                  <a:rPr lang="en-US" altLang="ja-JP" baseline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altLang="ja-JP" baseline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ja-JP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ja-JP"/>
          </a:p>
        </c:txPr>
        <c:crossAx val="88421440"/>
        <c:crosses val="autoZero"/>
        <c:crossBetween val="midCat"/>
        <c:majorUnit val="50"/>
      </c:valAx>
      <c:valAx>
        <c:axId val="884214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en-US" altLang="ja-JP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Number of </a:t>
                </a:r>
                <a:r>
                  <a:rPr lang="en-US" altLang="ja-JP" baseline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Aps within distance d</a:t>
                </a:r>
                <a:endParaRPr lang="ja-JP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ja-JP"/>
          </a:p>
        </c:txPr>
        <c:crossAx val="88420864"/>
        <c:crosses val="autoZero"/>
        <c:crossBetween val="midCat"/>
      </c:valAx>
    </c:plotArea>
    <c:legend>
      <c:legendPos val="t"/>
      <c:layout>
        <c:manualLayout>
          <c:xMode val="edge"/>
          <c:yMode val="edge"/>
          <c:x val="0.21263979928156132"/>
          <c:y val="6.8285609656176388E-2"/>
          <c:w val="0.44538292041624999"/>
          <c:h val="0.13705255950557668"/>
        </c:manualLayout>
      </c:layout>
      <c:overlay val="0"/>
      <c:spPr>
        <a:solidFill>
          <a:srgbClr val="FFFFFF"/>
        </a:solidFill>
      </c:spPr>
    </c:legend>
    <c:plotVisOnly val="1"/>
    <c:dispBlanksAs val="gap"/>
    <c:showDLblsOverMax val="0"/>
  </c:chart>
  <c:txPr>
    <a:bodyPr/>
    <a:lstStyle/>
    <a:p>
      <a:pPr>
        <a:defRPr sz="1400"/>
      </a:pPr>
      <a:endParaRPr lang="ja-JP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624386572476722"/>
          <c:y val="3.1894069397077493E-2"/>
          <c:w val="0.78172090291396124"/>
          <c:h val="0.79680868792356407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Sheet1!$E$5</c:f>
              <c:strCache>
                <c:ptCount val="1"/>
                <c:pt idx="0">
                  <c:v>5.2GHz</c:v>
                </c:pt>
              </c:strCache>
            </c:strRef>
          </c:tx>
          <c:marker>
            <c:symbol val="none"/>
          </c:marker>
          <c:xVal>
            <c:numRef>
              <c:f>Sheet1!$D$6:$D$175</c:f>
              <c:numCache>
                <c:formatCode>General</c:formatCode>
                <c:ptCount val="17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</c:numCache>
            </c:numRef>
          </c:xVal>
          <c:yVal>
            <c:numRef>
              <c:f>Sheet1!$E$6:$E$175</c:f>
              <c:numCache>
                <c:formatCode>General</c:formatCode>
                <c:ptCount val="170"/>
                <c:pt idx="0">
                  <c:v>-26.820066872695975</c:v>
                </c:pt>
                <c:pt idx="1">
                  <c:v>-32.8406667859756</c:v>
                </c:pt>
                <c:pt idx="2">
                  <c:v>-36.362491967089227</c:v>
                </c:pt>
                <c:pt idx="3">
                  <c:v>-38.861266699255225</c:v>
                </c:pt>
                <c:pt idx="4">
                  <c:v>-40.79946695941635</c:v>
                </c:pt>
                <c:pt idx="5">
                  <c:v>-42.383091880368852</c:v>
                </c:pt>
                <c:pt idx="6">
                  <c:v>-43.722027672981113</c:v>
                </c:pt>
                <c:pt idx="7">
                  <c:v>-44.88186661253485</c:v>
                </c:pt>
                <c:pt idx="8">
                  <c:v>-45.904917061482479</c:v>
                </c:pt>
                <c:pt idx="9">
                  <c:v>-46.820066872695975</c:v>
                </c:pt>
                <c:pt idx="10">
                  <c:v>-48.268810853233859</c:v>
                </c:pt>
                <c:pt idx="11">
                  <c:v>-49.591410484362839</c:v>
                </c:pt>
                <c:pt idx="12">
                  <c:v>-50.808084203435257</c:v>
                </c:pt>
                <c:pt idx="13">
                  <c:v>-51.934548121434304</c:v>
                </c:pt>
                <c:pt idx="14">
                  <c:v>-52.983260939644822</c:v>
                </c:pt>
                <c:pt idx="15">
                  <c:v>-53.964266265653336</c:v>
                </c:pt>
                <c:pt idx="16">
                  <c:v>-54.885779120935567</c:v>
                </c:pt>
                <c:pt idx="17">
                  <c:v>-55.754604551311687</c:v>
                </c:pt>
                <c:pt idx="18">
                  <c:v>-56.576442906044988</c:v>
                </c:pt>
                <c:pt idx="19">
                  <c:v>-57.356116720935319</c:v>
                </c:pt>
                <c:pt idx="20">
                  <c:v>-58.097742188383151</c:v>
                </c:pt>
                <c:pt idx="21">
                  <c:v>-58.804860701473189</c:v>
                </c:pt>
                <c:pt idx="22">
                  <c:v>-59.480541133311732</c:v>
                </c:pt>
                <c:pt idx="23">
                  <c:v>-60.127460332602183</c:v>
                </c:pt>
                <c:pt idx="24">
                  <c:v>-60.747967176217287</c:v>
                </c:pt>
                <c:pt idx="25">
                  <c:v>-61.344134051674601</c:v>
                </c:pt>
                <c:pt idx="26">
                  <c:v>-61.917798618260534</c:v>
                </c:pt>
                <c:pt idx="27">
                  <c:v>-62.470597969673648</c:v>
                </c:pt>
                <c:pt idx="28">
                  <c:v>-63.003996799159438</c:v>
                </c:pt>
                <c:pt idx="29">
                  <c:v>-63.519310787884166</c:v>
                </c:pt>
                <c:pt idx="30">
                  <c:v>-64.01772615689552</c:v>
                </c:pt>
                <c:pt idx="31">
                  <c:v>-64.500316113892694</c:v>
                </c:pt>
                <c:pt idx="32">
                  <c:v>-64.968054768422036</c:v>
                </c:pt>
                <c:pt idx="33">
                  <c:v>-65.421828969174896</c:v>
                </c:pt>
                <c:pt idx="34">
                  <c:v>-65.86244842495563</c:v>
                </c:pt>
                <c:pt idx="35">
                  <c:v>-66.29065439955103</c:v>
                </c:pt>
                <c:pt idx="36">
                  <c:v>-66.707127215040799</c:v>
                </c:pt>
                <c:pt idx="37">
                  <c:v>-67.112492754284332</c:v>
                </c:pt>
                <c:pt idx="38">
                  <c:v>-67.507328118623448</c:v>
                </c:pt>
                <c:pt idx="39">
                  <c:v>-67.892166569174663</c:v>
                </c:pt>
                <c:pt idx="40">
                  <c:v>-68.267501857886714</c:v>
                </c:pt>
                <c:pt idx="41">
                  <c:v>-68.633792036622495</c:v>
                </c:pt>
                <c:pt idx="42">
                  <c:v>-68.9914628179815</c:v>
                </c:pt>
                <c:pt idx="43">
                  <c:v>-69.340910549712532</c:v>
                </c:pt>
                <c:pt idx="44">
                  <c:v>-69.682504854833013</c:v>
                </c:pt>
                <c:pt idx="45">
                  <c:v>-70.016590981551076</c:v>
                </c:pt>
                <c:pt idx="46">
                  <c:v>-70.343491900446082</c:v>
                </c:pt>
                <c:pt idx="47">
                  <c:v>-70.663510180841527</c:v>
                </c:pt>
                <c:pt idx="48">
                  <c:v>-70.976929673693959</c:v>
                </c:pt>
                <c:pt idx="49">
                  <c:v>-71.284017024456631</c:v>
                </c:pt>
                <c:pt idx="50">
                  <c:v>-71.585023036123744</c:v>
                </c:pt>
                <c:pt idx="51">
                  <c:v>-71.880183899913945</c:v>
                </c:pt>
                <c:pt idx="52">
                  <c:v>-72.169722308723593</c:v>
                </c:pt>
                <c:pt idx="53">
                  <c:v>-72.453848466499878</c:v>
                </c:pt>
                <c:pt idx="54">
                  <c:v>-72.732761004994515</c:v>
                </c:pt>
                <c:pt idx="55">
                  <c:v>-73.006647817912992</c:v>
                </c:pt>
                <c:pt idx="56">
                  <c:v>-73.27568682123318</c:v>
                </c:pt>
                <c:pt idx="57">
                  <c:v>-73.540046647398782</c:v>
                </c:pt>
                <c:pt idx="58">
                  <c:v>-73.799887280171021</c:v>
                </c:pt>
                <c:pt idx="59">
                  <c:v>-74.05536063612351</c:v>
                </c:pt>
                <c:pt idx="60">
                  <c:v>-74.306611098072821</c:v>
                </c:pt>
                <c:pt idx="61">
                  <c:v>-74.553776005134864</c:v>
                </c:pt>
                <c:pt idx="62">
                  <c:v>-74.796986103571328</c:v>
                </c:pt>
                <c:pt idx="63">
                  <c:v>-75.036365962132024</c:v>
                </c:pt>
                <c:pt idx="64">
                  <c:v>-75.272034355195927</c:v>
                </c:pt>
                <c:pt idx="65">
                  <c:v>-75.50410461666138</c:v>
                </c:pt>
                <c:pt idx="66">
                  <c:v>-75.732684967224898</c:v>
                </c:pt>
                <c:pt idx="67">
                  <c:v>-75.95787881741424</c:v>
                </c:pt>
                <c:pt idx="68">
                  <c:v>-76.179785048499909</c:v>
                </c:pt>
                <c:pt idx="69">
                  <c:v>-76.39849827319496</c:v>
                </c:pt>
                <c:pt idx="70">
                  <c:v>-76.614109077863617</c:v>
                </c:pt>
                <c:pt idx="71">
                  <c:v>-76.826704247790374</c:v>
                </c:pt>
                <c:pt idx="72">
                  <c:v>-77.036366976911935</c:v>
                </c:pt>
                <c:pt idx="73">
                  <c:v>-77.243177063280143</c:v>
                </c:pt>
                <c:pt idx="74">
                  <c:v>-77.447211091405478</c:v>
                </c:pt>
                <c:pt idx="75">
                  <c:v>-77.648542602523676</c:v>
                </c:pt>
                <c:pt idx="76">
                  <c:v>-77.847242253732844</c:v>
                </c:pt>
                <c:pt idx="77">
                  <c:v>-78.043377966862792</c:v>
                </c:pt>
                <c:pt idx="78">
                  <c:v>-78.237015067861421</c:v>
                </c:pt>
                <c:pt idx="79">
                  <c:v>-78.428216417414006</c:v>
                </c:pt>
                <c:pt idx="80">
                  <c:v>-78.617042533448711</c:v>
                </c:pt>
                <c:pt idx="81">
                  <c:v>-78.803551706126058</c:v>
                </c:pt>
                <c:pt idx="82">
                  <c:v>-78.987800105858554</c:v>
                </c:pt>
                <c:pt idx="83">
                  <c:v>-79.169841884861825</c:v>
                </c:pt>
                <c:pt idx="84">
                  <c:v>-79.349729272696223</c:v>
                </c:pt>
                <c:pt idx="85">
                  <c:v>-79.527512666220844</c:v>
                </c:pt>
                <c:pt idx="86">
                  <c:v>-79.703240714347629</c:v>
                </c:pt>
                <c:pt idx="87">
                  <c:v>-79.876960397951876</c:v>
                </c:pt>
                <c:pt idx="88">
                  <c:v>-80.048717105267926</c:v>
                </c:pt>
                <c:pt idx="89">
                  <c:v>-80.218554703072343</c:v>
                </c:pt>
                <c:pt idx="90">
                  <c:v>-80.386515603934242</c:v>
                </c:pt>
                <c:pt idx="91">
                  <c:v>-80.552640829790406</c:v>
                </c:pt>
                <c:pt idx="92">
                  <c:v>-80.716970072083711</c:v>
                </c:pt>
                <c:pt idx="93">
                  <c:v>-80.879541748685426</c:v>
                </c:pt>
                <c:pt idx="94">
                  <c:v>-81.040393057805645</c:v>
                </c:pt>
                <c:pt idx="95">
                  <c:v>-81.199560029080871</c:v>
                </c:pt>
                <c:pt idx="96">
                  <c:v>-81.357077572014546</c:v>
                </c:pt>
                <c:pt idx="97">
                  <c:v>-81.512979521933289</c:v>
                </c:pt>
                <c:pt idx="98">
                  <c:v>-81.667298683610227</c:v>
                </c:pt>
                <c:pt idx="99">
                  <c:v>-81.820066872695975</c:v>
                </c:pt>
                <c:pt idx="100">
                  <c:v>-81.971314955088474</c:v>
                </c:pt>
                <c:pt idx="101">
                  <c:v>-82.121072884363087</c:v>
                </c:pt>
                <c:pt idx="102">
                  <c:v>-82.269369737377005</c:v>
                </c:pt>
                <c:pt idx="103">
                  <c:v>-82.416233748153275</c:v>
                </c:pt>
                <c:pt idx="104">
                  <c:v>-82.561692340143807</c:v>
                </c:pt>
                <c:pt idx="105">
                  <c:v>-82.705772156962922</c:v>
                </c:pt>
                <c:pt idx="106">
                  <c:v>-82.84849909167832</c:v>
                </c:pt>
                <c:pt idx="107">
                  <c:v>-82.989898314739207</c:v>
                </c:pt>
                <c:pt idx="108">
                  <c:v>-83.129994300617795</c:v>
                </c:pt>
                <c:pt idx="109">
                  <c:v>-83.268810853233845</c:v>
                </c:pt>
                <c:pt idx="110">
                  <c:v>-83.40637113022899</c:v>
                </c:pt>
                <c:pt idx="111">
                  <c:v>-83.542697666152321</c:v>
                </c:pt>
                <c:pt idx="112">
                  <c:v>-83.677812394615671</c:v>
                </c:pt>
                <c:pt idx="113">
                  <c:v>-83.811736669472523</c:v>
                </c:pt>
                <c:pt idx="114">
                  <c:v>-83.944491285072388</c:v>
                </c:pt>
                <c:pt idx="115">
                  <c:v>-84.076096495638126</c:v>
                </c:pt>
                <c:pt idx="116">
                  <c:v>-84.206572033811625</c:v>
                </c:pt>
                <c:pt idx="117">
                  <c:v>-84.335937128410364</c:v>
                </c:pt>
                <c:pt idx="118">
                  <c:v>-84.464210521434552</c:v>
                </c:pt>
                <c:pt idx="119">
                  <c:v>-84.591410484362854</c:v>
                </c:pt>
                <c:pt idx="120">
                  <c:v>-84.717554833771729</c:v>
                </c:pt>
                <c:pt idx="121">
                  <c:v>-84.842660946312151</c:v>
                </c:pt>
                <c:pt idx="122">
                  <c:v>-84.966745773074905</c:v>
                </c:pt>
                <c:pt idx="123">
                  <c:v>-85.089825853374208</c:v>
                </c:pt>
                <c:pt idx="124">
                  <c:v>-85.211917327977943</c:v>
                </c:pt>
                <c:pt idx="125">
                  <c:v>-85.333035951810672</c:v>
                </c:pt>
                <c:pt idx="126">
                  <c:v>-85.453197106154462</c:v>
                </c:pt>
                <c:pt idx="127">
                  <c:v>-85.572415810371368</c:v>
                </c:pt>
                <c:pt idx="128">
                  <c:v>-85.690706733169691</c:v>
                </c:pt>
                <c:pt idx="129">
                  <c:v>-85.808084203435257</c:v>
                </c:pt>
                <c:pt idx="130">
                  <c:v>-85.924562220647715</c:v>
                </c:pt>
                <c:pt idx="131">
                  <c:v>-86.040154464900723</c:v>
                </c:pt>
                <c:pt idx="132">
                  <c:v>-86.154874306543974</c:v>
                </c:pt>
                <c:pt idx="133">
                  <c:v>-86.268734815464242</c:v>
                </c:pt>
                <c:pt idx="134">
                  <c:v>-86.38174877002119</c:v>
                </c:pt>
                <c:pt idx="135">
                  <c:v>-86.493928665653584</c:v>
                </c:pt>
                <c:pt idx="136">
                  <c:v>-86.605286723170209</c:v>
                </c:pt>
                <c:pt idx="137">
                  <c:v>-86.715834896739253</c:v>
                </c:pt>
                <c:pt idx="138">
                  <c:v>-86.825584881589307</c:v>
                </c:pt>
                <c:pt idx="139">
                  <c:v>-86.934548121434304</c:v>
                </c:pt>
                <c:pt idx="140">
                  <c:v>-87.042735815634273</c:v>
                </c:pt>
                <c:pt idx="141">
                  <c:v>-87.150158926102961</c:v>
                </c:pt>
                <c:pt idx="142">
                  <c:v>-87.256828183973141</c:v>
                </c:pt>
                <c:pt idx="143">
                  <c:v>-87.362754096029718</c:v>
                </c:pt>
                <c:pt idx="144">
                  <c:v>-87.467946950920094</c:v>
                </c:pt>
                <c:pt idx="145">
                  <c:v>-87.572416825151265</c:v>
                </c:pt>
                <c:pt idx="146">
                  <c:v>-87.676173588882136</c:v>
                </c:pt>
                <c:pt idx="147">
                  <c:v>-87.779226911519487</c:v>
                </c:pt>
                <c:pt idx="148">
                  <c:v>-87.881586267125556</c:v>
                </c:pt>
                <c:pt idx="149">
                  <c:v>-87.983260939644822</c:v>
                </c:pt>
                <c:pt idx="150">
                  <c:v>-88.084260027956901</c:v>
                </c:pt>
                <c:pt idx="151">
                  <c:v>-88.18459245076302</c:v>
                </c:pt>
                <c:pt idx="152">
                  <c:v>-88.284266951311935</c:v>
                </c:pt>
                <c:pt idx="153">
                  <c:v>-88.383292101972188</c:v>
                </c:pt>
                <c:pt idx="154">
                  <c:v>-88.481676308656176</c:v>
                </c:pt>
                <c:pt idx="155">
                  <c:v>-88.579427815102122</c:v>
                </c:pt>
                <c:pt idx="156">
                  <c:v>-88.676554707019164</c:v>
                </c:pt>
                <c:pt idx="157">
                  <c:v>-88.773064916100765</c:v>
                </c:pt>
                <c:pt idx="158">
                  <c:v>-88.868966223911769</c:v>
                </c:pt>
                <c:pt idx="159">
                  <c:v>-88.96426626565335</c:v>
                </c:pt>
                <c:pt idx="160">
                  <c:v>-89.058972533810717</c:v>
                </c:pt>
                <c:pt idx="161">
                  <c:v>-89.153092381688055</c:v>
                </c:pt>
                <c:pt idx="162">
                  <c:v>-89.246633026834502</c:v>
                </c:pt>
                <c:pt idx="163">
                  <c:v>-89.339601554365402</c:v>
                </c:pt>
                <c:pt idx="164">
                  <c:v>-89.432004920182692</c:v>
                </c:pt>
                <c:pt idx="165">
                  <c:v>-89.523849954097898</c:v>
                </c:pt>
                <c:pt idx="166">
                  <c:v>-89.615143362861389</c:v>
                </c:pt>
                <c:pt idx="167">
                  <c:v>-89.705891733101168</c:v>
                </c:pt>
                <c:pt idx="168">
                  <c:v>-89.796101534174539</c:v>
                </c:pt>
                <c:pt idx="169">
                  <c:v>-89.885779120935553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Sheet1!$F$5</c:f>
              <c:strCache>
                <c:ptCount val="1"/>
                <c:pt idx="0">
                  <c:v>2.4GHz</c:v>
                </c:pt>
              </c:strCache>
            </c:strRef>
          </c:tx>
          <c:marker>
            <c:symbol val="none"/>
          </c:marker>
          <c:xVal>
            <c:numRef>
              <c:f>Sheet1!$D$6:$D$175</c:f>
              <c:numCache>
                <c:formatCode>General</c:formatCode>
                <c:ptCount val="17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</c:numCache>
            </c:numRef>
          </c:xVal>
          <c:yVal>
            <c:numRef>
              <c:f>Sheet1!$F$6:$F$175</c:f>
              <c:numCache>
                <c:formatCode>General</c:formatCode>
                <c:ptCount val="170"/>
                <c:pt idx="0">
                  <c:v>-20.104224834232127</c:v>
                </c:pt>
                <c:pt idx="1">
                  <c:v>-26.124824747511752</c:v>
                </c:pt>
                <c:pt idx="2">
                  <c:v>-29.646649928625379</c:v>
                </c:pt>
                <c:pt idx="3">
                  <c:v>-32.145424660791377</c:v>
                </c:pt>
                <c:pt idx="4">
                  <c:v>-34.083624920952502</c:v>
                </c:pt>
                <c:pt idx="5">
                  <c:v>-35.667249841905004</c:v>
                </c:pt>
                <c:pt idx="6">
                  <c:v>-37.006185634517266</c:v>
                </c:pt>
                <c:pt idx="7">
                  <c:v>-38.166024574071002</c:v>
                </c:pt>
                <c:pt idx="8">
                  <c:v>-39.189075023018631</c:v>
                </c:pt>
                <c:pt idx="9">
                  <c:v>-40.104224834232127</c:v>
                </c:pt>
                <c:pt idx="10">
                  <c:v>-41.552968814770004</c:v>
                </c:pt>
                <c:pt idx="11">
                  <c:v>-42.875568445898999</c:v>
                </c:pt>
                <c:pt idx="12">
                  <c:v>-44.09224216497141</c:v>
                </c:pt>
                <c:pt idx="13">
                  <c:v>-45.218706082970456</c:v>
                </c:pt>
                <c:pt idx="14">
                  <c:v>-46.267418901180974</c:v>
                </c:pt>
                <c:pt idx="15">
                  <c:v>-47.248424227189489</c:v>
                </c:pt>
                <c:pt idx="16">
                  <c:v>-48.169937082471719</c:v>
                </c:pt>
                <c:pt idx="17">
                  <c:v>-49.038762512847839</c:v>
                </c:pt>
                <c:pt idx="18">
                  <c:v>-49.860600867581141</c:v>
                </c:pt>
                <c:pt idx="19">
                  <c:v>-50.640274682471471</c:v>
                </c:pt>
                <c:pt idx="20">
                  <c:v>-51.381900149919304</c:v>
                </c:pt>
                <c:pt idx="21">
                  <c:v>-52.089018663009341</c:v>
                </c:pt>
                <c:pt idx="22">
                  <c:v>-52.764699094847884</c:v>
                </c:pt>
                <c:pt idx="23">
                  <c:v>-53.411618294138336</c:v>
                </c:pt>
                <c:pt idx="24">
                  <c:v>-54.03212513775344</c:v>
                </c:pt>
                <c:pt idx="25">
                  <c:v>-54.628292013210753</c:v>
                </c:pt>
                <c:pt idx="26">
                  <c:v>-55.201956579796686</c:v>
                </c:pt>
                <c:pt idx="27">
                  <c:v>-55.7547559312098</c:v>
                </c:pt>
                <c:pt idx="28">
                  <c:v>-56.288154760695591</c:v>
                </c:pt>
                <c:pt idx="29">
                  <c:v>-56.803468749420318</c:v>
                </c:pt>
                <c:pt idx="30">
                  <c:v>-57.301884118431673</c:v>
                </c:pt>
                <c:pt idx="31">
                  <c:v>-57.784474075428847</c:v>
                </c:pt>
                <c:pt idx="32">
                  <c:v>-58.252212729958188</c:v>
                </c:pt>
                <c:pt idx="33">
                  <c:v>-58.705986930711049</c:v>
                </c:pt>
                <c:pt idx="34">
                  <c:v>-59.146606386491783</c:v>
                </c:pt>
                <c:pt idx="35">
                  <c:v>-59.574812361087183</c:v>
                </c:pt>
                <c:pt idx="36">
                  <c:v>-59.991285176576952</c:v>
                </c:pt>
                <c:pt idx="37">
                  <c:v>-60.396650715820485</c:v>
                </c:pt>
                <c:pt idx="38">
                  <c:v>-60.791486080159601</c:v>
                </c:pt>
                <c:pt idx="39">
                  <c:v>-61.176324530710815</c:v>
                </c:pt>
                <c:pt idx="40">
                  <c:v>-61.551659819422866</c:v>
                </c:pt>
                <c:pt idx="41">
                  <c:v>-61.917949998158647</c:v>
                </c:pt>
                <c:pt idx="42">
                  <c:v>-62.275620779517652</c:v>
                </c:pt>
                <c:pt idx="43">
                  <c:v>-62.625068511248685</c:v>
                </c:pt>
                <c:pt idx="44">
                  <c:v>-62.966662816369166</c:v>
                </c:pt>
                <c:pt idx="45">
                  <c:v>-63.300748943087228</c:v>
                </c:pt>
                <c:pt idx="46">
                  <c:v>-63.627649861982235</c:v>
                </c:pt>
                <c:pt idx="47">
                  <c:v>-63.94766814237768</c:v>
                </c:pt>
                <c:pt idx="48">
                  <c:v>-64.261087635230112</c:v>
                </c:pt>
                <c:pt idx="49">
                  <c:v>-64.568174985992783</c:v>
                </c:pt>
                <c:pt idx="50">
                  <c:v>-64.869180997659896</c:v>
                </c:pt>
                <c:pt idx="51">
                  <c:v>-65.164341861450097</c:v>
                </c:pt>
                <c:pt idx="52">
                  <c:v>-65.453880270259745</c:v>
                </c:pt>
                <c:pt idx="53">
                  <c:v>-65.73800642803603</c:v>
                </c:pt>
                <c:pt idx="54">
                  <c:v>-66.016918966530667</c:v>
                </c:pt>
                <c:pt idx="55">
                  <c:v>-66.290805779449144</c:v>
                </c:pt>
                <c:pt idx="56">
                  <c:v>-66.559844782769332</c:v>
                </c:pt>
                <c:pt idx="57">
                  <c:v>-66.824204608934934</c:v>
                </c:pt>
                <c:pt idx="58">
                  <c:v>-67.084045241707173</c:v>
                </c:pt>
                <c:pt idx="59">
                  <c:v>-67.339518597659662</c:v>
                </c:pt>
                <c:pt idx="60">
                  <c:v>-67.590769059608974</c:v>
                </c:pt>
                <c:pt idx="61">
                  <c:v>-67.837933966671017</c:v>
                </c:pt>
                <c:pt idx="62">
                  <c:v>-68.08114406510748</c:v>
                </c:pt>
                <c:pt idx="63">
                  <c:v>-68.320523923668176</c:v>
                </c:pt>
                <c:pt idx="64">
                  <c:v>-68.55619231673208</c:v>
                </c:pt>
                <c:pt idx="65">
                  <c:v>-68.788262578197532</c:v>
                </c:pt>
                <c:pt idx="66">
                  <c:v>-69.016842928761051</c:v>
                </c:pt>
                <c:pt idx="67">
                  <c:v>-69.242036778950393</c:v>
                </c:pt>
                <c:pt idx="68">
                  <c:v>-69.463943010036061</c:v>
                </c:pt>
                <c:pt idx="69">
                  <c:v>-69.682656234731112</c:v>
                </c:pt>
                <c:pt idx="70">
                  <c:v>-69.898267039399769</c:v>
                </c:pt>
                <c:pt idx="71">
                  <c:v>-70.110862209326527</c:v>
                </c:pt>
                <c:pt idx="72">
                  <c:v>-70.320524938448088</c:v>
                </c:pt>
                <c:pt idx="73">
                  <c:v>-70.527335024816296</c:v>
                </c:pt>
                <c:pt idx="74">
                  <c:v>-70.731369052941631</c:v>
                </c:pt>
                <c:pt idx="75">
                  <c:v>-70.932700564059829</c:v>
                </c:pt>
                <c:pt idx="76">
                  <c:v>-71.131400215268997</c:v>
                </c:pt>
                <c:pt idx="77">
                  <c:v>-71.327535928398945</c:v>
                </c:pt>
                <c:pt idx="78">
                  <c:v>-71.521173029397573</c:v>
                </c:pt>
                <c:pt idx="79">
                  <c:v>-71.712374378950159</c:v>
                </c:pt>
                <c:pt idx="80">
                  <c:v>-71.901200494984863</c:v>
                </c:pt>
                <c:pt idx="81">
                  <c:v>-72.08770966766221</c:v>
                </c:pt>
                <c:pt idx="82">
                  <c:v>-72.271958067394706</c:v>
                </c:pt>
                <c:pt idx="83">
                  <c:v>-72.453999846397977</c:v>
                </c:pt>
                <c:pt idx="84">
                  <c:v>-72.633887234232375</c:v>
                </c:pt>
                <c:pt idx="85">
                  <c:v>-72.811670627756996</c:v>
                </c:pt>
                <c:pt idx="86">
                  <c:v>-72.987398675883782</c:v>
                </c:pt>
                <c:pt idx="87">
                  <c:v>-73.161118359488029</c:v>
                </c:pt>
                <c:pt idx="88">
                  <c:v>-73.332875066804078</c:v>
                </c:pt>
                <c:pt idx="89">
                  <c:v>-73.502712664608495</c:v>
                </c:pt>
                <c:pt idx="90">
                  <c:v>-73.670673565470395</c:v>
                </c:pt>
                <c:pt idx="91">
                  <c:v>-73.836798791326558</c:v>
                </c:pt>
                <c:pt idx="92">
                  <c:v>-74.001128033619864</c:v>
                </c:pt>
                <c:pt idx="93">
                  <c:v>-74.163699710221579</c:v>
                </c:pt>
                <c:pt idx="94">
                  <c:v>-74.324551019341797</c:v>
                </c:pt>
                <c:pt idx="95">
                  <c:v>-74.483717990617023</c:v>
                </c:pt>
                <c:pt idx="96">
                  <c:v>-74.641235533550699</c:v>
                </c:pt>
                <c:pt idx="97">
                  <c:v>-74.797137483469442</c:v>
                </c:pt>
                <c:pt idx="98">
                  <c:v>-74.951456645146379</c:v>
                </c:pt>
                <c:pt idx="99">
                  <c:v>-75.104224834232127</c:v>
                </c:pt>
                <c:pt idx="100">
                  <c:v>-75.255472916624626</c:v>
                </c:pt>
                <c:pt idx="101">
                  <c:v>-75.40523084589924</c:v>
                </c:pt>
                <c:pt idx="102">
                  <c:v>-75.553527698913157</c:v>
                </c:pt>
                <c:pt idx="103">
                  <c:v>-75.700391709689427</c:v>
                </c:pt>
                <c:pt idx="104">
                  <c:v>-75.84585030167996</c:v>
                </c:pt>
                <c:pt idx="105">
                  <c:v>-75.989930118499075</c:v>
                </c:pt>
                <c:pt idx="106">
                  <c:v>-76.132657053214473</c:v>
                </c:pt>
                <c:pt idx="107">
                  <c:v>-76.27405627627536</c:v>
                </c:pt>
                <c:pt idx="108">
                  <c:v>-76.414152262153948</c:v>
                </c:pt>
                <c:pt idx="109">
                  <c:v>-76.552968814769997</c:v>
                </c:pt>
                <c:pt idx="110">
                  <c:v>-76.690529091765143</c:v>
                </c:pt>
                <c:pt idx="111">
                  <c:v>-76.826855627688474</c:v>
                </c:pt>
                <c:pt idx="112">
                  <c:v>-76.961970356151824</c:v>
                </c:pt>
                <c:pt idx="113">
                  <c:v>-77.095894631008676</c:v>
                </c:pt>
                <c:pt idx="114">
                  <c:v>-77.228649246608541</c:v>
                </c:pt>
                <c:pt idx="115">
                  <c:v>-77.360254457174278</c:v>
                </c:pt>
                <c:pt idx="116">
                  <c:v>-77.490729995347778</c:v>
                </c:pt>
                <c:pt idx="117">
                  <c:v>-77.620095089946517</c:v>
                </c:pt>
                <c:pt idx="118">
                  <c:v>-77.748368482970704</c:v>
                </c:pt>
                <c:pt idx="119">
                  <c:v>-77.875568445899006</c:v>
                </c:pt>
                <c:pt idx="120">
                  <c:v>-78.001712795307881</c:v>
                </c:pt>
                <c:pt idx="121">
                  <c:v>-78.126818907848303</c:v>
                </c:pt>
                <c:pt idx="122">
                  <c:v>-78.250903734611057</c:v>
                </c:pt>
                <c:pt idx="123">
                  <c:v>-78.37398381491036</c:v>
                </c:pt>
                <c:pt idx="124">
                  <c:v>-78.496075289514096</c:v>
                </c:pt>
                <c:pt idx="125">
                  <c:v>-78.617193913346824</c:v>
                </c:pt>
                <c:pt idx="126">
                  <c:v>-78.737355067690615</c:v>
                </c:pt>
                <c:pt idx="127">
                  <c:v>-78.85657377190752</c:v>
                </c:pt>
                <c:pt idx="128">
                  <c:v>-78.974864694705843</c:v>
                </c:pt>
                <c:pt idx="129">
                  <c:v>-79.09224216497141</c:v>
                </c:pt>
                <c:pt idx="130">
                  <c:v>-79.208720182183868</c:v>
                </c:pt>
                <c:pt idx="131">
                  <c:v>-79.324312426436876</c:v>
                </c:pt>
                <c:pt idx="132">
                  <c:v>-79.439032268080126</c:v>
                </c:pt>
                <c:pt idx="133">
                  <c:v>-79.552892777000395</c:v>
                </c:pt>
                <c:pt idx="134">
                  <c:v>-79.665906731557342</c:v>
                </c:pt>
                <c:pt idx="135">
                  <c:v>-79.778086627189737</c:v>
                </c:pt>
                <c:pt idx="136">
                  <c:v>-79.889444684706362</c:v>
                </c:pt>
                <c:pt idx="137">
                  <c:v>-79.999992858275405</c:v>
                </c:pt>
                <c:pt idx="138">
                  <c:v>-80.10974284312546</c:v>
                </c:pt>
                <c:pt idx="139">
                  <c:v>-80.218706082970456</c:v>
                </c:pt>
                <c:pt idx="140">
                  <c:v>-80.326893777170426</c:v>
                </c:pt>
                <c:pt idx="141">
                  <c:v>-80.434316887639113</c:v>
                </c:pt>
                <c:pt idx="142">
                  <c:v>-80.540986145509294</c:v>
                </c:pt>
                <c:pt idx="143">
                  <c:v>-80.646912057565871</c:v>
                </c:pt>
                <c:pt idx="144">
                  <c:v>-80.752104912456247</c:v>
                </c:pt>
                <c:pt idx="145">
                  <c:v>-80.856574786687418</c:v>
                </c:pt>
                <c:pt idx="146">
                  <c:v>-80.960331550418289</c:v>
                </c:pt>
                <c:pt idx="147">
                  <c:v>-81.063384873055639</c:v>
                </c:pt>
                <c:pt idx="148">
                  <c:v>-81.165744228661708</c:v>
                </c:pt>
                <c:pt idx="149">
                  <c:v>-81.267418901180974</c:v>
                </c:pt>
                <c:pt idx="150">
                  <c:v>-81.368417989493054</c:v>
                </c:pt>
                <c:pt idx="151">
                  <c:v>-81.468750412299173</c:v>
                </c:pt>
                <c:pt idx="152">
                  <c:v>-81.568424912848087</c:v>
                </c:pt>
                <c:pt idx="153">
                  <c:v>-81.66745006350834</c:v>
                </c:pt>
                <c:pt idx="154">
                  <c:v>-81.765834270192329</c:v>
                </c:pt>
                <c:pt idx="155">
                  <c:v>-81.863585776638274</c:v>
                </c:pt>
                <c:pt idx="156">
                  <c:v>-81.960712668555317</c:v>
                </c:pt>
                <c:pt idx="157">
                  <c:v>-82.057222877636917</c:v>
                </c:pt>
                <c:pt idx="158">
                  <c:v>-82.153124185447922</c:v>
                </c:pt>
                <c:pt idx="159">
                  <c:v>-82.248424227189503</c:v>
                </c:pt>
                <c:pt idx="160">
                  <c:v>-82.34313049534687</c:v>
                </c:pt>
                <c:pt idx="161">
                  <c:v>-82.437250343224207</c:v>
                </c:pt>
                <c:pt idx="162">
                  <c:v>-82.530790988370654</c:v>
                </c:pt>
                <c:pt idx="163">
                  <c:v>-82.623759515901554</c:v>
                </c:pt>
                <c:pt idx="164">
                  <c:v>-82.716162881718844</c:v>
                </c:pt>
                <c:pt idx="165">
                  <c:v>-82.80800791563405</c:v>
                </c:pt>
                <c:pt idx="166">
                  <c:v>-82.899301324397541</c:v>
                </c:pt>
                <c:pt idx="167">
                  <c:v>-82.990049694637321</c:v>
                </c:pt>
                <c:pt idx="168">
                  <c:v>-83.080259495710692</c:v>
                </c:pt>
                <c:pt idx="169">
                  <c:v>-83.169937082471705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8423168"/>
        <c:axId val="88423744"/>
      </c:scatterChart>
      <c:valAx>
        <c:axId val="88423168"/>
        <c:scaling>
          <c:logBase val="10"/>
          <c:orientation val="minMax"/>
          <c:max val="170"/>
        </c:scaling>
        <c:delete val="0"/>
        <c:axPos val="b"/>
        <c:min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altLang="ja-JP" sz="1600" baseline="0" dirty="0" smtClean="0"/>
                  <a:t>Distance from an AP [m]</a:t>
                </a:r>
                <a:endParaRPr lang="ja-JP" altLang="en-US" sz="1600" dirty="0"/>
              </a:p>
            </c:rich>
          </c:tx>
          <c:layout>
            <c:manualLayout>
              <c:xMode val="edge"/>
              <c:yMode val="edge"/>
              <c:x val="0.28009501676498605"/>
              <c:y val="0.9133830808922465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8423744"/>
        <c:crossesAt val="-100"/>
        <c:crossBetween val="midCat"/>
      </c:valAx>
      <c:valAx>
        <c:axId val="88423744"/>
        <c:scaling>
          <c:orientation val="minMax"/>
          <c:max val="-20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altLang="ja-JP" sz="1600" dirty="0" smtClean="0"/>
                  <a:t>Received power [</a:t>
                </a:r>
                <a:r>
                  <a:rPr lang="en-US" altLang="ja-JP" sz="1600" dirty="0" err="1" smtClean="0"/>
                  <a:t>dBm</a:t>
                </a:r>
                <a:r>
                  <a:rPr lang="en-US" altLang="ja-JP" sz="1600" dirty="0"/>
                  <a:t>]</a:t>
                </a:r>
                <a:endParaRPr lang="ja-JP" altLang="en-US" sz="16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842316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2184734483053794"/>
          <c:y val="5.8948602649170928E-2"/>
          <c:w val="0.2818987780956943"/>
          <c:h val="0.14206631361947439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20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defRPr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Sheet1!$C$5</c:f>
              <c:strCache>
                <c:ptCount val="1"/>
                <c:pt idx="0">
                  <c:v>Number of detected unique MAC address</c:v>
                </c:pt>
              </c:strCache>
            </c:strRef>
          </c:tx>
          <c:invertIfNegative val="0"/>
          <c:cat>
            <c:numRef>
              <c:f>Sheet1!$B$6:$B$9</c:f>
              <c:numCache>
                <c:formatCode>General</c:formatCode>
                <c:ptCount val="4"/>
                <c:pt idx="0">
                  <c:v>5180</c:v>
                </c:pt>
                <c:pt idx="1">
                  <c:v>5200</c:v>
                </c:pt>
                <c:pt idx="2">
                  <c:v>5220</c:v>
                </c:pt>
                <c:pt idx="3">
                  <c:v>5240</c:v>
                </c:pt>
              </c:numCache>
            </c:numRef>
          </c:cat>
          <c:val>
            <c:numRef>
              <c:f>Sheet1!$C$6:$C$9</c:f>
              <c:numCache>
                <c:formatCode>General</c:formatCode>
                <c:ptCount val="4"/>
                <c:pt idx="0">
                  <c:v>20</c:v>
                </c:pt>
                <c:pt idx="1">
                  <c:v>38</c:v>
                </c:pt>
                <c:pt idx="2">
                  <c:v>31</c:v>
                </c:pt>
                <c:pt idx="3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5416704"/>
        <c:axId val="121089984"/>
      </c:barChart>
      <c:catAx>
        <c:axId val="2254167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Center Freq. (MHz)</a:t>
                </a:r>
                <a:endParaRPr lang="ja-JP" sz="18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21089984"/>
        <c:crosses val="autoZero"/>
        <c:auto val="1"/>
        <c:lblAlgn val="ctr"/>
        <c:lblOffset val="100"/>
        <c:noMultiLvlLbl val="0"/>
      </c:catAx>
      <c:valAx>
        <c:axId val="1210899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5416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ja-JP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802.11-15/1075r0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Number of BSS </a:t>
            </a:r>
            <a:r>
              <a:rPr lang="en-GB" dirty="0" err="1" smtClean="0"/>
              <a:t>Color</a:t>
            </a:r>
            <a:r>
              <a:rPr lang="en-GB" dirty="0" smtClean="0"/>
              <a:t> bits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663973"/>
            <a:ext cx="784664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2015-09-14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354599"/>
              </p:ext>
            </p:extLst>
          </p:nvPr>
        </p:nvGraphicFramePr>
        <p:xfrm>
          <a:off x="534988" y="2274888"/>
          <a:ext cx="8040687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Document" r:id="rId4" imgW="8164669" imgH="4197896" progId="Word.Document.8">
                  <p:embed/>
                </p:oleObj>
              </mc:Choice>
              <mc:Fallback>
                <p:oleObj name="Document" r:id="rId4" imgW="8164669" imgH="41978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274888"/>
                        <a:ext cx="8040687" cy="41148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800" b="1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00808"/>
            <a:ext cx="7770813" cy="4608512"/>
          </a:xfrm>
        </p:spPr>
        <p:txBody>
          <a:bodyPr/>
          <a:lstStyle/>
          <a:p>
            <a:pPr lvl="0" defTabSz="914400" eaLnBrk="0" hangingPunct="0">
              <a:buClrTx/>
              <a:buSzTx/>
              <a:buFontTx/>
              <a:buChar char="•"/>
            </a:pPr>
            <a:r>
              <a:rPr kumimoji="0" lang="en-US" altLang="ja-JP" sz="2000" dirty="0"/>
              <a:t>To achieve spatial reuse in a dense environment, a STA should determine whether a detected frame is an intra-BSS </a:t>
            </a:r>
            <a:r>
              <a:rPr kumimoji="0" lang="en-US" altLang="ja-JP" sz="2000" dirty="0" smtClean="0"/>
              <a:t>(</a:t>
            </a:r>
            <a:r>
              <a:rPr kumimoji="0" lang="en-US" altLang="ja-JP" sz="2000" dirty="0" err="1" smtClean="0"/>
              <a:t>MyBSS</a:t>
            </a:r>
            <a:r>
              <a:rPr kumimoji="0" lang="en-US" altLang="ja-JP" sz="2000" dirty="0" smtClean="0"/>
              <a:t>) or </a:t>
            </a:r>
            <a:r>
              <a:rPr kumimoji="0" lang="en-US" altLang="ja-JP" sz="2000" dirty="0"/>
              <a:t>an inter-BSS (OBSS) </a:t>
            </a:r>
            <a:r>
              <a:rPr kumimoji="0" lang="en-US" altLang="ja-JP" sz="2000" dirty="0" smtClean="0"/>
              <a:t>frame.</a:t>
            </a:r>
          </a:p>
          <a:p>
            <a:pPr lvl="0" defTabSz="914400" eaLnBrk="0" hangingPunct="0">
              <a:buClrTx/>
              <a:buSzTx/>
              <a:buFontTx/>
              <a:buChar char="•"/>
            </a:pPr>
            <a:r>
              <a:rPr kumimoji="0" lang="en-US" altLang="ja-JP" sz="2000" dirty="0" smtClean="0"/>
              <a:t>Inclusion of BSS color information in preamble part of a HE PPDU</a:t>
            </a:r>
            <a:r>
              <a:rPr kumimoji="0" lang="ja-JP" altLang="en-US" sz="2000" dirty="0" smtClean="0"/>
              <a:t> </a:t>
            </a:r>
            <a:r>
              <a:rPr kumimoji="0" lang="en-US" altLang="ja-JP" sz="2000" dirty="0" smtClean="0"/>
              <a:t>is a good way to do this in the early stage of reception.</a:t>
            </a:r>
          </a:p>
          <a:p>
            <a:pPr lvl="1" defTabSz="914400" eaLnBrk="0" hangingPunct="0">
              <a:buClrTx/>
              <a:buSzTx/>
              <a:buFontTx/>
              <a:buChar char="•"/>
            </a:pPr>
            <a:r>
              <a:rPr kumimoji="0" lang="en-US" altLang="ja-JP" sz="1600" dirty="0" smtClean="0"/>
              <a:t>HE-SIG-A will be the appropriate place to include this information.</a:t>
            </a:r>
          </a:p>
          <a:p>
            <a:pPr lvl="1" defTabSz="914400" eaLnBrk="0" hangingPunct="0">
              <a:buClrTx/>
              <a:buSzTx/>
              <a:buFontTx/>
              <a:buChar char="•"/>
            </a:pPr>
            <a:r>
              <a:rPr kumimoji="0" lang="en-US" altLang="ja-JP" sz="1600" dirty="0" smtClean="0"/>
              <a:t>MAC address and/or BSSID can be used for the legacy frames.</a:t>
            </a:r>
            <a:endParaRPr kumimoji="0" lang="en-US" altLang="ja-JP" sz="1600" dirty="0"/>
          </a:p>
          <a:p>
            <a:pPr lvl="0" defTabSz="914400" eaLnBrk="0" hangingPunct="0">
              <a:buClrTx/>
              <a:buSzTx/>
              <a:buFontTx/>
              <a:buChar char="•"/>
            </a:pPr>
            <a:endParaRPr kumimoji="0" lang="en-US" altLang="ja-JP" sz="2000" dirty="0"/>
          </a:p>
          <a:p>
            <a:pPr lvl="0" defTabSz="914400" eaLnBrk="0" hangingPunct="0">
              <a:buClrTx/>
              <a:buSzTx/>
              <a:buFontTx/>
              <a:buChar char="•"/>
            </a:pPr>
            <a:r>
              <a:rPr kumimoji="0" lang="en-US" altLang="ko-KR" sz="2000" dirty="0" smtClean="0"/>
              <a:t>We </a:t>
            </a:r>
            <a:r>
              <a:rPr kumimoji="0" lang="en-US" altLang="ko-KR" sz="2000" dirty="0"/>
              <a:t>calculated the number of BSS </a:t>
            </a:r>
            <a:r>
              <a:rPr kumimoji="0" lang="en-US" altLang="ko-KR" sz="2000" dirty="0" smtClean="0"/>
              <a:t>Color bits needed in a </a:t>
            </a:r>
            <a:r>
              <a:rPr kumimoji="0" lang="en-US" altLang="ko-KR" sz="2000" dirty="0"/>
              <a:t>dense </a:t>
            </a:r>
            <a:r>
              <a:rPr kumimoji="0" lang="en-US" altLang="ko-KR" sz="2000" dirty="0" smtClean="0"/>
              <a:t>environment based on the TGax Simulation </a:t>
            </a:r>
            <a:r>
              <a:rPr kumimoji="0" lang="en-US" altLang="ko-KR" sz="2000" dirty="0" smtClean="0"/>
              <a:t>Scenario</a:t>
            </a:r>
            <a:r>
              <a:rPr kumimoji="0" lang="en-US" altLang="ko-KR" sz="2000" baseline="30000" dirty="0" smtClean="0"/>
              <a:t>[2]</a:t>
            </a:r>
            <a:r>
              <a:rPr kumimoji="0" lang="en-US" altLang="ko-KR" sz="2000" dirty="0" smtClean="0"/>
              <a:t>.</a:t>
            </a:r>
            <a:endParaRPr kumimoji="0" lang="en-US" altLang="ko-KR" sz="2000" dirty="0"/>
          </a:p>
          <a:p>
            <a:pPr lvl="1" defTabSz="914400" eaLnBrk="0" hangingPunct="0">
              <a:spcBef>
                <a:spcPts val="600"/>
              </a:spcBef>
              <a:buClrTx/>
              <a:buSzTx/>
              <a:buFontTx/>
              <a:buChar char="–"/>
            </a:pPr>
            <a:r>
              <a:rPr kumimoji="0" lang="en-US" altLang="ko-KR" sz="1600" dirty="0"/>
              <a:t>Simulation scenario 3 is used.</a:t>
            </a:r>
          </a:p>
          <a:p>
            <a:pPr lvl="1" defTabSz="914400" eaLnBrk="0" hangingPunct="0">
              <a:spcBef>
                <a:spcPts val="600"/>
              </a:spcBef>
              <a:buClrTx/>
              <a:buSzTx/>
              <a:buFontTx/>
              <a:buChar char="–"/>
            </a:pPr>
            <a:r>
              <a:rPr kumimoji="0" lang="en-US" altLang="ko-KR" sz="1600" dirty="0"/>
              <a:t>The number of OBSS APs that cause interference is calculated based on path loss without shadow fading.</a:t>
            </a:r>
          </a:p>
          <a:p>
            <a:pPr marL="0" lvl="0" indent="0" defTabSz="914400" eaLnBrk="0" hangingPunct="0">
              <a:buClrTx/>
              <a:buSzTx/>
            </a:pPr>
            <a:endParaRPr kumimoji="0" lang="en-US" altLang="ko-KR" sz="1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4129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Topology of simulation scenario 3</a:t>
            </a:r>
            <a:endParaRPr kumimoji="1" lang="ja-JP" alt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9552" y="1576122"/>
            <a:ext cx="5279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800" dirty="0" smtClean="0">
                <a:solidFill>
                  <a:schemeClr val="tx1"/>
                </a:solidFill>
              </a:rPr>
              <a:t>APs are fixed at the center of each cell area.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800" dirty="0">
                <a:solidFill>
                  <a:schemeClr val="tx1"/>
                </a:solidFill>
              </a:rPr>
              <a:t>I</a:t>
            </a:r>
            <a:r>
              <a:rPr lang="en-US" altLang="ja-JP" sz="1800" dirty="0" smtClean="0">
                <a:solidFill>
                  <a:schemeClr val="tx1"/>
                </a:solidFill>
              </a:rPr>
              <a:t>nterference levels between APs are calculated.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372200" y="1561573"/>
            <a:ext cx="2389148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AP </a:t>
            </a:r>
            <a:r>
              <a:rPr kumimoji="1" lang="en-US" altLang="ja-JP" sz="1600" dirty="0" err="1" smtClean="0"/>
              <a:t>tx</a:t>
            </a:r>
            <a:r>
              <a:rPr kumimoji="1" lang="en-US" altLang="ja-JP" sz="1600" dirty="0" smtClean="0"/>
              <a:t> power: 20dBm,  </a:t>
            </a:r>
          </a:p>
          <a:p>
            <a:r>
              <a:rPr kumimoji="1" lang="en-US" altLang="ja-JP" sz="1600" dirty="0" smtClean="0"/>
              <a:t>Antenna gain: 0 </a:t>
            </a:r>
            <a:r>
              <a:rPr kumimoji="1" lang="en-US" altLang="ja-JP" sz="1600" dirty="0" err="1" smtClean="0"/>
              <a:t>dBi</a:t>
            </a:r>
            <a:endParaRPr kumimoji="1" lang="ja-JP" altLang="en-US" sz="1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139952" y="5240233"/>
            <a:ext cx="47473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Radius (R): 10m</a:t>
            </a:r>
          </a:p>
          <a:p>
            <a:r>
              <a:rPr kumimoji="1" lang="en-US" altLang="ja-JP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 BSS distance (ICD): 2*h =10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√</a:t>
            </a:r>
            <a:r>
              <a:rPr kumimoji="1" lang="en-US" altLang="ja-JP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≒</a:t>
            </a:r>
            <a:r>
              <a:rPr kumimoji="1" lang="en-US" altLang="ja-JP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17.32m </a:t>
            </a:r>
          </a:p>
          <a:p>
            <a:r>
              <a:rPr lang="en-US" altLang="ja-JP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 = 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sqrt</a:t>
            </a:r>
            <a:r>
              <a:rPr lang="en-US" altLang="ja-JP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(R^2-R^2/4)=5</a:t>
            </a:r>
            <a:r>
              <a:rPr lang="ja-JP" alt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√</a:t>
            </a:r>
            <a:r>
              <a:rPr lang="en-US" altLang="ja-JP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ja-JP" alt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≒</a:t>
            </a:r>
            <a:r>
              <a:rPr lang="en-US" altLang="ja-JP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8.66m</a:t>
            </a:r>
            <a:endParaRPr kumimoji="1" lang="ja-JP" altLang="en-US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六角形 10"/>
          <p:cNvSpPr/>
          <p:nvPr/>
        </p:nvSpPr>
        <p:spPr>
          <a:xfrm>
            <a:off x="1879980" y="2460760"/>
            <a:ext cx="2207652" cy="1747026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12" name="六角形 11"/>
          <p:cNvSpPr/>
          <p:nvPr/>
        </p:nvSpPr>
        <p:spPr>
          <a:xfrm>
            <a:off x="5190147" y="2476650"/>
            <a:ext cx="2207652" cy="1747026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13" name="円/楕円 12"/>
          <p:cNvSpPr/>
          <p:nvPr/>
        </p:nvSpPr>
        <p:spPr>
          <a:xfrm>
            <a:off x="2853944" y="3228847"/>
            <a:ext cx="259724" cy="240969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solidFill>
              <a:sysClr val="windowText" lastClr="000000">
                <a:shade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1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ＭＳ Ｐゴシック"/>
              <a:cs typeface="+mn-cs"/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6195267" y="3232355"/>
            <a:ext cx="259724" cy="240969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solidFill>
              <a:sysClr val="windowText" lastClr="000000">
                <a:shade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1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ＭＳ Ｐゴシック"/>
              <a:cs typeface="+mn-c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61755" y="2892149"/>
            <a:ext cx="844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800" b="1" dirty="0" smtClean="0">
                <a:solidFill>
                  <a:prstClr val="black"/>
                </a:solidFill>
                <a:latin typeface="+mj-lt"/>
                <a:ea typeface="ＭＳ Ｐゴシック"/>
              </a:rPr>
              <a:t>AP1</a:t>
            </a:r>
            <a:endParaRPr kumimoji="1" lang="ja-JP" altLang="en-US" sz="1800" b="1" dirty="0">
              <a:solidFill>
                <a:prstClr val="black"/>
              </a:solidFill>
              <a:latin typeface="+mj-lt"/>
              <a:ea typeface="ＭＳ Ｐゴシック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903077" y="2879774"/>
            <a:ext cx="844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800" b="1" smtClean="0">
                <a:solidFill>
                  <a:prstClr val="black"/>
                </a:solidFill>
                <a:latin typeface="+mj-lt"/>
                <a:ea typeface="ＭＳ Ｐゴシック"/>
              </a:rPr>
              <a:t>AP2</a:t>
            </a:r>
            <a:endParaRPr kumimoji="1" lang="ja-JP" altLang="en-US" sz="1800" b="1">
              <a:solidFill>
                <a:prstClr val="black"/>
              </a:solidFill>
              <a:latin typeface="+mj-lt"/>
              <a:ea typeface="ＭＳ Ｐゴシック"/>
            </a:endParaRPr>
          </a:p>
        </p:txBody>
      </p:sp>
      <p:cxnSp>
        <p:nvCxnSpPr>
          <p:cNvPr id="17" name="直線矢印コネクタ 16"/>
          <p:cNvCxnSpPr>
            <a:stCxn id="13" idx="5"/>
            <a:endCxn id="11" idx="1"/>
          </p:cNvCxnSpPr>
          <p:nvPr/>
        </p:nvCxnSpPr>
        <p:spPr>
          <a:xfrm>
            <a:off x="3075632" y="3434527"/>
            <a:ext cx="541250" cy="773258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arrow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8" name="直線矢印コネクタ 17"/>
          <p:cNvCxnSpPr>
            <a:stCxn id="13" idx="6"/>
            <a:endCxn id="14" idx="2"/>
          </p:cNvCxnSpPr>
          <p:nvPr/>
        </p:nvCxnSpPr>
        <p:spPr>
          <a:xfrm>
            <a:off x="3113668" y="3349332"/>
            <a:ext cx="3081599" cy="3508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arrow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9" name="テキスト ボックス 18"/>
          <p:cNvSpPr txBox="1"/>
          <p:nvPr/>
        </p:nvSpPr>
        <p:spPr>
          <a:xfrm>
            <a:off x="3298036" y="3443513"/>
            <a:ext cx="841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800" b="1" dirty="0" smtClean="0">
                <a:solidFill>
                  <a:prstClr val="black"/>
                </a:solidFill>
                <a:latin typeface="+mj-lt"/>
                <a:ea typeface="ＭＳ Ｐゴシック"/>
              </a:rPr>
              <a:t>10m</a:t>
            </a:r>
            <a:endParaRPr kumimoji="1" lang="ja-JP" altLang="en-US" sz="1800" b="1" dirty="0">
              <a:solidFill>
                <a:prstClr val="black"/>
              </a:solidFill>
              <a:latin typeface="+mj-lt"/>
              <a:ea typeface="ＭＳ Ｐゴシック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199951" y="3403606"/>
            <a:ext cx="909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800" b="1">
                <a:solidFill>
                  <a:prstClr val="black"/>
                </a:solidFill>
                <a:latin typeface="+mj-lt"/>
                <a:ea typeface="ＭＳ Ｐゴシック"/>
              </a:rPr>
              <a:t>3</a:t>
            </a:r>
            <a:r>
              <a:rPr kumimoji="1" lang="en-US" altLang="ja-JP" sz="1800" b="1" smtClean="0">
                <a:solidFill>
                  <a:prstClr val="black"/>
                </a:solidFill>
                <a:latin typeface="+mj-lt"/>
                <a:ea typeface="ＭＳ Ｐゴシック"/>
              </a:rPr>
              <a:t>0m</a:t>
            </a:r>
            <a:endParaRPr kumimoji="1" lang="ja-JP" altLang="en-US" sz="1800" b="1">
              <a:solidFill>
                <a:prstClr val="black"/>
              </a:solidFill>
              <a:latin typeface="+mj-lt"/>
              <a:ea typeface="ＭＳ Ｐゴシック"/>
            </a:endParaRPr>
          </a:p>
        </p:txBody>
      </p:sp>
      <p:sp>
        <p:nvSpPr>
          <p:cNvPr id="21" name="六角形 20"/>
          <p:cNvSpPr/>
          <p:nvPr/>
        </p:nvSpPr>
        <p:spPr>
          <a:xfrm>
            <a:off x="1879980" y="4223676"/>
            <a:ext cx="2207652" cy="1747026"/>
          </a:xfrm>
          <a:prstGeom prst="hexagon">
            <a:avLst/>
          </a:prstGeom>
          <a:solidFill>
            <a:srgbClr val="9BBB59">
              <a:lumMod val="60000"/>
              <a:lumOff val="4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22" name="円/楕円 21"/>
          <p:cNvSpPr/>
          <p:nvPr/>
        </p:nvSpPr>
        <p:spPr>
          <a:xfrm>
            <a:off x="2844332" y="4976705"/>
            <a:ext cx="259724" cy="240969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solidFill>
              <a:sysClr val="windowText" lastClr="000000">
                <a:shade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1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ＭＳ Ｐゴシック"/>
              <a:cs typeface="+mn-cs"/>
            </a:endParaRPr>
          </a:p>
        </p:txBody>
      </p:sp>
      <p:cxnSp>
        <p:nvCxnSpPr>
          <p:cNvPr id="23" name="直線矢印コネクタ 22"/>
          <p:cNvCxnSpPr>
            <a:endCxn id="22" idx="0"/>
          </p:cNvCxnSpPr>
          <p:nvPr/>
        </p:nvCxnSpPr>
        <p:spPr>
          <a:xfrm>
            <a:off x="2974194" y="3476830"/>
            <a:ext cx="0" cy="1499874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arrow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4" name="テキスト ボックス 23"/>
          <p:cNvSpPr txBox="1"/>
          <p:nvPr/>
        </p:nvSpPr>
        <p:spPr>
          <a:xfrm>
            <a:off x="2422281" y="5261422"/>
            <a:ext cx="844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800" b="1" smtClean="0">
                <a:solidFill>
                  <a:prstClr val="black"/>
                </a:solidFill>
                <a:latin typeface="+mj-lt"/>
                <a:ea typeface="ＭＳ Ｐゴシック"/>
              </a:rPr>
              <a:t>AP3</a:t>
            </a:r>
            <a:endParaRPr kumimoji="1" lang="ja-JP" altLang="en-US" sz="1800" b="1">
              <a:solidFill>
                <a:prstClr val="black"/>
              </a:solidFill>
              <a:latin typeface="+mj-lt"/>
              <a:ea typeface="ＭＳ Ｐゴシック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959657" y="4466019"/>
            <a:ext cx="909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800" b="1" smtClean="0">
                <a:solidFill>
                  <a:prstClr val="black"/>
                </a:solidFill>
                <a:latin typeface="+mj-lt"/>
                <a:ea typeface="ＭＳ Ｐゴシック"/>
              </a:rPr>
              <a:t>17.32m</a:t>
            </a:r>
            <a:endParaRPr kumimoji="1" lang="ja-JP" altLang="en-US" sz="1800" b="1">
              <a:solidFill>
                <a:prstClr val="black"/>
              </a:solidFill>
              <a:latin typeface="+mj-lt"/>
              <a:ea typeface="ＭＳ Ｐゴシック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267744" y="3645024"/>
            <a:ext cx="841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kumimoji="1" lang="ja-JP" altLang="en-US" sz="1800" b="1" dirty="0">
              <a:solidFill>
                <a:prstClr val="black"/>
              </a:solidFill>
              <a:latin typeface="+mj-lt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127215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en-US" altLang="ja-JP" dirty="0"/>
              <a:t>AP-AP interference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12</a:t>
            </a:fld>
            <a:endParaRPr lang="en-GB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391126"/>
              </p:ext>
            </p:extLst>
          </p:nvPr>
        </p:nvGraphicFramePr>
        <p:xfrm>
          <a:off x="251520" y="4638248"/>
          <a:ext cx="8640959" cy="210312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976804"/>
                <a:gridCol w="751388"/>
                <a:gridCol w="1728192"/>
                <a:gridCol w="1984220"/>
                <a:gridCol w="1547303"/>
                <a:gridCol w="1653052"/>
              </a:tblGrid>
              <a:tr h="204023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CCA Threshold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6000" marB="36000" anchor="ctr"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Freq. Reuse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5.2GHz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b="1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9BBB59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2.4GHz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b="1"/>
                    </a:p>
                  </a:txBody>
                  <a:tcPr>
                    <a:lnL w="9525" cap="flat" cmpd="sng" algn="ctr">
                      <a:solidFill>
                        <a:srgbClr val="9BBB59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BBB59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9BBB59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</a:tr>
              <a:tr h="2040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Distance </a:t>
                      </a:r>
                    </a:p>
                    <a:p>
                      <a:pPr algn="ctr"/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 (possible to detect APs) 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# of interfering APs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Distance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algn="ctr"/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 (possible to detect APs)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# of 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interfering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APs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204023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-76dBm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  <a:latin typeface="+mn-lt"/>
                        </a:rPr>
                        <a:t>68m</a:t>
                      </a:r>
                      <a:endParaRPr kumimoji="1" lang="ja-JP" altLang="en-US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  <a:latin typeface="+mn-lt"/>
                        </a:rPr>
                        <a:t>54</a:t>
                      </a:r>
                      <a:endParaRPr kumimoji="1" lang="ja-JP" altLang="en-US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  <a:latin typeface="+mn-lt"/>
                        </a:rPr>
                        <a:t>106m</a:t>
                      </a:r>
                      <a:endParaRPr kumimoji="1" lang="ja-JP" altLang="en-US" sz="140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r"/>
                      <a:endParaRPr kumimoji="1" lang="ja-JP" altLang="en-US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138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204023">
                <a:tc vMerge="1">
                  <a:txBody>
                    <a:bodyPr/>
                    <a:lstStyle/>
                    <a:p>
                      <a:endParaRPr kumimoji="1" lang="ja-JP" altLang="en-US" sz="1400" b="1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endParaRPr kumimoji="1" lang="ja-JP" altLang="en-US" sz="1200" b="1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  <a:latin typeface="+mn-lt"/>
                        </a:rPr>
                        <a:t>18</a:t>
                      </a:r>
                      <a:endParaRPr kumimoji="1" lang="ja-JP" altLang="en-US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endParaRPr kumimoji="1" lang="ja-JP" altLang="en-US" sz="1200" b="1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  <a:latin typeface="+mn-lt"/>
                        </a:rPr>
                        <a:t>42</a:t>
                      </a:r>
                      <a:endParaRPr kumimoji="1" lang="ja-JP" altLang="en-US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204023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  <a:latin typeface="+mn-lt"/>
                        </a:rPr>
                        <a:t>-82dBm</a:t>
                      </a:r>
                      <a:endParaRPr kumimoji="1" lang="ja-JP" altLang="en-US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101m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120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157m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300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204023">
                <a:tc vMerge="1">
                  <a:txBody>
                    <a:bodyPr/>
                    <a:lstStyle/>
                    <a:p>
                      <a:endParaRPr kumimoji="1" lang="ja-JP" altLang="en-US" sz="1400" b="1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kumimoji="1" lang="ja-JP" altLang="en-US" sz="12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endParaRPr kumimoji="1" lang="ja-JP" altLang="en-US" sz="1200" b="1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200" smtClean="0">
                          <a:solidFill>
                            <a:schemeClr val="tx1"/>
                          </a:solidFill>
                          <a:latin typeface="+mn-lt"/>
                        </a:rPr>
                        <a:t>36</a:t>
                      </a:r>
                      <a:endParaRPr kumimoji="1" lang="ja-JP" altLang="en-US" sz="12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endParaRPr kumimoji="1" lang="ja-JP" altLang="en-US" sz="1200" b="1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96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3236322"/>
              </p:ext>
            </p:extLst>
          </p:nvPr>
        </p:nvGraphicFramePr>
        <p:xfrm>
          <a:off x="4572000" y="1196752"/>
          <a:ext cx="4320480" cy="3312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8" name="グループ化 7"/>
          <p:cNvGrpSpPr/>
          <p:nvPr/>
        </p:nvGrpSpPr>
        <p:grpSpPr>
          <a:xfrm>
            <a:off x="251520" y="1268760"/>
            <a:ext cx="4392488" cy="3240360"/>
            <a:chOff x="251520" y="1268760"/>
            <a:chExt cx="4392488" cy="3240360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251520" y="1268760"/>
              <a:ext cx="4392488" cy="3240360"/>
              <a:chOff x="251520" y="1268760"/>
              <a:chExt cx="4392488" cy="3240360"/>
            </a:xfrm>
          </p:grpSpPr>
          <p:grpSp>
            <p:nvGrpSpPr>
              <p:cNvPr id="12" name="グループ化 11"/>
              <p:cNvGrpSpPr/>
              <p:nvPr/>
            </p:nvGrpSpPr>
            <p:grpSpPr>
              <a:xfrm>
                <a:off x="251520" y="1268760"/>
                <a:ext cx="4392488" cy="3240360"/>
                <a:chOff x="467544" y="1340768"/>
                <a:chExt cx="8448675" cy="5077966"/>
              </a:xfrm>
            </p:grpSpPr>
            <p:graphicFrame>
              <p:nvGraphicFramePr>
                <p:cNvPr id="17" name="グラフ 16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3292626907"/>
                    </p:ext>
                  </p:extLst>
                </p:nvPr>
              </p:nvGraphicFramePr>
              <p:xfrm>
                <a:off x="467544" y="1340768"/>
                <a:ext cx="8448675" cy="5077966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  <p:cxnSp>
              <p:nvCxnSpPr>
                <p:cNvPr id="18" name="直線コネクタ 17"/>
                <p:cNvCxnSpPr/>
                <p:nvPr/>
              </p:nvCxnSpPr>
              <p:spPr>
                <a:xfrm>
                  <a:off x="1852463" y="4627351"/>
                  <a:ext cx="6633622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直線コネクタ 18"/>
                <p:cNvCxnSpPr/>
                <p:nvPr/>
              </p:nvCxnSpPr>
              <p:spPr>
                <a:xfrm>
                  <a:off x="1852463" y="4333990"/>
                  <a:ext cx="6633622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" name="直線矢印コネクタ 12"/>
              <p:cNvCxnSpPr/>
              <p:nvPr/>
            </p:nvCxnSpPr>
            <p:spPr bwMode="auto">
              <a:xfrm>
                <a:off x="3816000" y="3178800"/>
                <a:ext cx="0" cy="7920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accent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4" name="直線矢印コネクタ 13"/>
              <p:cNvCxnSpPr/>
              <p:nvPr/>
            </p:nvCxnSpPr>
            <p:spPr bwMode="auto">
              <a:xfrm>
                <a:off x="4086000" y="3366000"/>
                <a:ext cx="0" cy="6048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accent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5" name="直線矢印コネクタ 14"/>
              <p:cNvCxnSpPr/>
              <p:nvPr/>
            </p:nvCxnSpPr>
            <p:spPr bwMode="auto">
              <a:xfrm>
                <a:off x="4122000" y="3178800"/>
                <a:ext cx="0" cy="8028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6" name="直線矢印コネクタ 15"/>
              <p:cNvCxnSpPr/>
              <p:nvPr/>
            </p:nvCxnSpPr>
            <p:spPr bwMode="auto">
              <a:xfrm>
                <a:off x="4392000" y="3366000"/>
                <a:ext cx="0" cy="615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</p:grpSp>
        <p:sp>
          <p:nvSpPr>
            <p:cNvPr id="10" name="テキスト ボックス 9"/>
            <p:cNvSpPr txBox="1"/>
            <p:nvPr/>
          </p:nvSpPr>
          <p:spPr>
            <a:xfrm>
              <a:off x="1691680" y="3296017"/>
              <a:ext cx="936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i="1" smtClean="0"/>
                <a:t>-82dBm</a:t>
              </a:r>
              <a:endParaRPr kumimoji="1" lang="ja-JP" altLang="en-US" i="1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1733217" y="2924944"/>
              <a:ext cx="936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i="1" smtClean="0"/>
                <a:t>-76dBm</a:t>
              </a:r>
              <a:endParaRPr kumimoji="1" lang="ja-JP" altLang="en-US" i="1"/>
            </a:p>
          </p:txBody>
        </p:sp>
      </p:grpSp>
    </p:spTree>
    <p:extLst>
      <p:ext uri="{BB962C8B-B14F-4D97-AF65-F5344CB8AC3E}">
        <p14:creationId xmlns:p14="http://schemas.microsoft.com/office/powerpoint/2010/main" val="3233590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Evaluation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/>
          <a:lstStyle/>
          <a:p>
            <a:pPr lvl="0" defTabSz="914400" eaLnBrk="0" hangingPunct="0">
              <a:spcBef>
                <a:spcPts val="1200"/>
              </a:spcBef>
              <a:buClrTx/>
              <a:buSzTx/>
              <a:buFontTx/>
              <a:buChar char="•"/>
            </a:pPr>
            <a:r>
              <a:rPr lang="en-US" altLang="ja-JP" sz="2000" dirty="0"/>
              <a:t>It is necessary to assign 6 bits or more for BSS identifier to  identify all OBSS APs that are detected by an AP.</a:t>
            </a:r>
          </a:p>
          <a:p>
            <a:pPr lvl="1" defTabSz="914400" eaLnBrk="0" hangingPunct="0">
              <a:spcBef>
                <a:spcPts val="1200"/>
              </a:spcBef>
              <a:buClrTx/>
              <a:buSzTx/>
              <a:buFontTx/>
              <a:buChar char="–"/>
            </a:pPr>
            <a:r>
              <a:rPr lang="en-US" altLang="ja-JP" sz="1600" dirty="0"/>
              <a:t>The calculation result shows that 36 APs will be detected under the following conditions:    CCA threshold  -82dBm, 5.2GHz, 3 frequency reuse.</a:t>
            </a:r>
          </a:p>
          <a:p>
            <a:pPr lvl="0" defTabSz="914400" eaLnBrk="0" hangingPunct="0">
              <a:spcBef>
                <a:spcPts val="1200"/>
              </a:spcBef>
              <a:buClrTx/>
              <a:buSzTx/>
              <a:buFontTx/>
              <a:buChar char="•"/>
            </a:pPr>
            <a:r>
              <a:rPr lang="en-US" altLang="ja-JP" sz="2000" dirty="0"/>
              <a:t>If the 80 MHz channel is used, the number of independent channels is limited. As the worst case, we may need to consider 1 frequency reuse in a geographical area in which radars are operating. </a:t>
            </a:r>
          </a:p>
          <a:p>
            <a:pPr lvl="0" defTabSz="914400" eaLnBrk="0" hangingPunct="0">
              <a:spcBef>
                <a:spcPts val="1200"/>
              </a:spcBef>
              <a:buClrTx/>
              <a:buSzTx/>
              <a:buFontTx/>
              <a:buChar char="•"/>
            </a:pPr>
            <a:r>
              <a:rPr lang="en-US" altLang="ja-JP" sz="2000" dirty="0"/>
              <a:t>In this case, to identify all OBSS APs detected by an AP, the number of  BSS </a:t>
            </a:r>
            <a:r>
              <a:rPr lang="en-US" altLang="ja-JP" sz="2000" dirty="0" smtClean="0"/>
              <a:t>Color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bits should be at least 6.</a:t>
            </a:r>
          </a:p>
          <a:p>
            <a:pPr lvl="1" defTabSz="914400" eaLnBrk="0" hangingPunct="0">
              <a:spcBef>
                <a:spcPts val="1200"/>
              </a:spcBef>
              <a:buClrTx/>
              <a:buSzTx/>
              <a:buFontTx/>
              <a:buChar char="–"/>
            </a:pPr>
            <a:r>
              <a:rPr lang="en-US" altLang="ja-JP" sz="1600" dirty="0"/>
              <a:t>The calculation result shows that  54 APs will be detected under the following conditions:    CCA threshold: -76dBm, 5.2GHz, 1 frequency reuse.</a:t>
            </a:r>
          </a:p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517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ja-JP" dirty="0"/>
              <a:t>We calculated the number of BSS </a:t>
            </a:r>
            <a:r>
              <a:rPr lang="en-US" altLang="ja-JP" dirty="0" smtClean="0"/>
              <a:t>Color </a:t>
            </a:r>
            <a:r>
              <a:rPr lang="en-US" altLang="ja-JP" dirty="0"/>
              <a:t>bits  that is </a:t>
            </a:r>
            <a:r>
              <a:rPr lang="en-US" altLang="ja-JP" dirty="0" smtClean="0"/>
              <a:t>needed to enhance the </a:t>
            </a:r>
            <a:r>
              <a:rPr lang="en-US" altLang="ja-JP" dirty="0"/>
              <a:t>spatial reuse </a:t>
            </a:r>
            <a:r>
              <a:rPr lang="en-US" altLang="ja-JP" dirty="0" smtClean="0"/>
              <a:t>capability in </a:t>
            </a:r>
            <a:r>
              <a:rPr lang="en-US" altLang="ja-JP" dirty="0"/>
              <a:t>a dense environment.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ja-JP" dirty="0"/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ja-JP" dirty="0" smtClean="0"/>
              <a:t>6 bits are needed for the BSS </a:t>
            </a:r>
            <a:r>
              <a:rPr lang="en-US" altLang="ja-JP" dirty="0" smtClean="0"/>
              <a:t>C</a:t>
            </a:r>
            <a:r>
              <a:rPr lang="en-US" altLang="ja-JP" dirty="0" smtClean="0"/>
              <a:t>olor in a </a:t>
            </a:r>
            <a:r>
              <a:rPr lang="en-US" altLang="ja-JP" dirty="0" smtClean="0"/>
              <a:t>dense environment.</a:t>
            </a: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6128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1981200"/>
            <a:ext cx="8208912" cy="4208463"/>
          </a:xfrm>
          <a:ln/>
        </p:spPr>
        <p:txBody>
          <a:bodyPr/>
          <a:lstStyle/>
          <a:p>
            <a:r>
              <a:rPr lang="en-US" altLang="ja-JP" sz="1600" dirty="0" smtClean="0"/>
              <a:t>[1] John Son, “Further </a:t>
            </a:r>
            <a:r>
              <a:rPr lang="en-US" altLang="ja-JP" sz="1600" dirty="0"/>
              <a:t>Considerations on </a:t>
            </a:r>
            <a:r>
              <a:rPr lang="en-US" altLang="ja-JP" sz="1600" dirty="0" smtClean="0"/>
              <a:t>Enhanced </a:t>
            </a:r>
            <a:r>
              <a:rPr lang="en-US" altLang="ja-JP" sz="1600" dirty="0"/>
              <a:t>CCA for </a:t>
            </a:r>
            <a:r>
              <a:rPr lang="en-US" altLang="ja-JP" sz="1600" dirty="0" smtClean="0"/>
              <a:t>11ax,” doc.: IEEE 802.11-14-0847-01</a:t>
            </a:r>
          </a:p>
          <a:p>
            <a:r>
              <a:rPr lang="en-US" altLang="ja-JP" sz="1600" dirty="0"/>
              <a:t>[2] Simone Merlin, “TGax simulation scenarios,” doc.: IEEE 802.11-14-0980-14</a:t>
            </a:r>
          </a:p>
          <a:p>
            <a:r>
              <a:rPr lang="en-US" altLang="ja-JP" sz="1600" dirty="0" smtClean="0"/>
              <a:t>[3] </a:t>
            </a:r>
            <a:r>
              <a:rPr lang="en-US" altLang="ja-JP" sz="1600" dirty="0"/>
              <a:t>Masahito Mori, “Performance Analysis of BSS Color and DSC</a:t>
            </a:r>
            <a:r>
              <a:rPr lang="en-US" altLang="ja-JP" sz="1600" dirty="0" smtClean="0"/>
              <a:t>,” doc.: IEEE 802.11-14-1403-00</a:t>
            </a:r>
          </a:p>
          <a:p>
            <a:r>
              <a:rPr lang="en-US" altLang="ja-JP" sz="1600" dirty="0" smtClean="0"/>
              <a:t>[4] </a:t>
            </a:r>
            <a:r>
              <a:rPr lang="en-US" altLang="ja-JP" sz="1600" dirty="0"/>
              <a:t>Masahito Mari, “Performance Analysis of BSS Color and DSC</a:t>
            </a:r>
            <a:r>
              <a:rPr lang="en-US" altLang="ja-JP" sz="1600" dirty="0" smtClean="0"/>
              <a:t>,” doc.: IEEE 802.11-15-0045-00</a:t>
            </a:r>
            <a:endParaRPr lang="en-US" altLang="ja-JP" sz="1600" dirty="0"/>
          </a:p>
          <a:p>
            <a:r>
              <a:rPr lang="en-US" altLang="ja-JP" sz="1600" dirty="0" smtClean="0"/>
              <a:t>[5] </a:t>
            </a:r>
            <a:r>
              <a:rPr lang="en-US" altLang="ja-JP" sz="1600" dirty="0" err="1" smtClean="0"/>
              <a:t>Yasu</a:t>
            </a:r>
            <a:r>
              <a:rPr lang="en-US" altLang="ja-JP" sz="1600" dirty="0"/>
              <a:t> Inoue, “Discussion on The Receiver Behavior for CCAC/DSC with BSS </a:t>
            </a:r>
            <a:r>
              <a:rPr lang="en-US" altLang="ja-JP" sz="1600" dirty="0" smtClean="0"/>
              <a:t>Color,” </a:t>
            </a:r>
            <a:r>
              <a:rPr lang="en-US" altLang="ja-JP" sz="1600" dirty="0" err="1" smtClean="0"/>
              <a:t>doc.:IEEE</a:t>
            </a:r>
            <a:r>
              <a:rPr lang="en-US" altLang="ja-JP" sz="1600" dirty="0" smtClean="0"/>
              <a:t> 802.11-15-0595-02</a:t>
            </a:r>
          </a:p>
          <a:p>
            <a:r>
              <a:rPr lang="en-US" altLang="ja-JP" sz="1600" dirty="0" smtClean="0"/>
              <a:t>[6] </a:t>
            </a:r>
            <a:r>
              <a:rPr lang="en-US" altLang="ja-JP" sz="1600" dirty="0" smtClean="0"/>
              <a:t>Alfred </a:t>
            </a:r>
            <a:r>
              <a:rPr lang="en-US" altLang="ja-JP" sz="1600" dirty="0" err="1" smtClean="0"/>
              <a:t>Asterjadhi</a:t>
            </a:r>
            <a:r>
              <a:rPr lang="en-US" altLang="ja-JP" sz="1600" dirty="0" smtClean="0"/>
              <a:t>, “Identifiers in HE PPDUs for Power Saving,” IEEE 802.11-15-xxxx-00</a:t>
            </a:r>
            <a:endParaRPr lang="en-US" altLang="ja-JP" sz="16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Straw Poll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ja-JP" dirty="0"/>
              <a:t>Do you support to assign 6 bits for BSS </a:t>
            </a:r>
            <a:r>
              <a:rPr lang="en-US" altLang="ja-JP" dirty="0" smtClean="0"/>
              <a:t>Color?</a:t>
            </a:r>
            <a:endParaRPr lang="en-US" altLang="ja-JP" dirty="0"/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ja-JP" dirty="0"/>
              <a:t>Y: 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ja-JP" dirty="0"/>
              <a:t>N: 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ja-JP" dirty="0"/>
              <a:t>A: 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1952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APPENDIX</a:t>
            </a:r>
            <a:endParaRPr kumimoji="1" lang="ja-JP" alt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8250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/>
              <a:t>Appendix 1: Calculation of the number of APs within a circle of radius </a:t>
            </a:r>
            <a:r>
              <a:rPr lang="en-US" altLang="ja-JP" sz="2800" i="1" dirty="0"/>
              <a:t>r</a:t>
            </a:r>
            <a:endParaRPr kumimoji="1" lang="ja-JP" altLang="en-US" sz="2800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7" name="六角形 6"/>
          <p:cNvSpPr/>
          <p:nvPr/>
        </p:nvSpPr>
        <p:spPr>
          <a:xfrm>
            <a:off x="589188" y="2451195"/>
            <a:ext cx="934968" cy="685869"/>
          </a:xfrm>
          <a:prstGeom prst="hexagon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8" name="六角形 7"/>
          <p:cNvSpPr/>
          <p:nvPr/>
        </p:nvSpPr>
        <p:spPr>
          <a:xfrm>
            <a:off x="1341889" y="2796170"/>
            <a:ext cx="934968" cy="685869"/>
          </a:xfrm>
          <a:prstGeom prst="hexagon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9" name="六角形 8"/>
          <p:cNvSpPr/>
          <p:nvPr/>
        </p:nvSpPr>
        <p:spPr>
          <a:xfrm>
            <a:off x="589188" y="3137062"/>
            <a:ext cx="934968" cy="685869"/>
          </a:xfrm>
          <a:prstGeom prst="hexagon">
            <a:avLst/>
          </a:prstGeom>
          <a:solidFill>
            <a:srgbClr val="9BBB59">
              <a:lumMod val="60000"/>
              <a:lumOff val="4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1001673" y="2741154"/>
            <a:ext cx="109997" cy="94603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solidFill>
              <a:sysClr val="windowText" lastClr="000000">
                <a:shade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11" name="六角形 10"/>
          <p:cNvSpPr/>
          <p:nvPr/>
        </p:nvSpPr>
        <p:spPr>
          <a:xfrm>
            <a:off x="1341889" y="2113612"/>
            <a:ext cx="934968" cy="685869"/>
          </a:xfrm>
          <a:prstGeom prst="hexagon">
            <a:avLst/>
          </a:prstGeom>
          <a:solidFill>
            <a:srgbClr val="9BBB59">
              <a:lumMod val="60000"/>
              <a:lumOff val="4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12" name="六角形 11"/>
          <p:cNvSpPr/>
          <p:nvPr/>
        </p:nvSpPr>
        <p:spPr>
          <a:xfrm>
            <a:off x="2084516" y="2471985"/>
            <a:ext cx="934968" cy="685869"/>
          </a:xfrm>
          <a:prstGeom prst="hexagon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13" name="六角形 12"/>
          <p:cNvSpPr/>
          <p:nvPr/>
        </p:nvSpPr>
        <p:spPr>
          <a:xfrm>
            <a:off x="589188" y="1765528"/>
            <a:ext cx="934968" cy="685869"/>
          </a:xfrm>
          <a:prstGeom prst="hexagon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14" name="六角形 13"/>
          <p:cNvSpPr/>
          <p:nvPr/>
        </p:nvSpPr>
        <p:spPr>
          <a:xfrm>
            <a:off x="2084516" y="3145953"/>
            <a:ext cx="934968" cy="685869"/>
          </a:xfrm>
          <a:prstGeom prst="hexagon">
            <a:avLst/>
          </a:prstGeom>
          <a:solidFill>
            <a:srgbClr val="9BBB59">
              <a:lumMod val="60000"/>
              <a:lumOff val="4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15" name="六角形 14"/>
          <p:cNvSpPr/>
          <p:nvPr/>
        </p:nvSpPr>
        <p:spPr>
          <a:xfrm>
            <a:off x="2084515" y="1765326"/>
            <a:ext cx="934968" cy="685869"/>
          </a:xfrm>
          <a:prstGeom prst="hexagon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2497001" y="2741154"/>
            <a:ext cx="109997" cy="94603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solidFill>
              <a:sysClr val="windowText" lastClr="000000">
                <a:shade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cxnSp>
        <p:nvCxnSpPr>
          <p:cNvPr id="17" name="直線矢印コネクタ 16"/>
          <p:cNvCxnSpPr>
            <a:endCxn id="16" idx="2"/>
          </p:cNvCxnSpPr>
          <p:nvPr/>
        </p:nvCxnSpPr>
        <p:spPr>
          <a:xfrm>
            <a:off x="1111669" y="2788455"/>
            <a:ext cx="1385332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arrow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8" name="直線コネクタ 17"/>
          <p:cNvCxnSpPr/>
          <p:nvPr/>
        </p:nvCxnSpPr>
        <p:spPr>
          <a:xfrm>
            <a:off x="1804334" y="2659081"/>
            <a:ext cx="5038" cy="331774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sp>
        <p:nvSpPr>
          <p:cNvPr id="19" name="右中かっこ 18"/>
          <p:cNvSpPr/>
          <p:nvPr/>
        </p:nvSpPr>
        <p:spPr>
          <a:xfrm rot="5400000">
            <a:off x="1279307" y="2578403"/>
            <a:ext cx="302391" cy="747663"/>
          </a:xfrm>
          <a:prstGeom prst="rightBrac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129096" y="3062185"/>
            <a:ext cx="820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600" smtClean="0">
                <a:solidFill>
                  <a:prstClr val="black"/>
                </a:solidFill>
                <a:latin typeface="Calibri"/>
                <a:ea typeface="ＭＳ Ｐゴシック"/>
              </a:rPr>
              <a:t>15m</a:t>
            </a:r>
            <a:endParaRPr kumimoji="1" lang="ja-JP" altLang="en-US" sz="16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21" name="右中かっこ 20"/>
          <p:cNvSpPr/>
          <p:nvPr/>
        </p:nvSpPr>
        <p:spPr>
          <a:xfrm rot="16200000">
            <a:off x="1650628" y="1832325"/>
            <a:ext cx="302391" cy="1500354"/>
          </a:xfrm>
          <a:prstGeom prst="rightBrac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521786" y="2113612"/>
            <a:ext cx="820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600" smtClean="0">
                <a:solidFill>
                  <a:prstClr val="black"/>
                </a:solidFill>
                <a:latin typeface="Calibri"/>
                <a:ea typeface="ＭＳ Ｐゴシック"/>
              </a:rPr>
              <a:t>30m</a:t>
            </a:r>
            <a:endParaRPr kumimoji="1" lang="ja-JP" altLang="en-US" sz="16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23" name="円/楕円 22"/>
          <p:cNvSpPr/>
          <p:nvPr/>
        </p:nvSpPr>
        <p:spPr>
          <a:xfrm>
            <a:off x="999370" y="2060959"/>
            <a:ext cx="109997" cy="94603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solidFill>
              <a:sysClr val="windowText" lastClr="000000">
                <a:shade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cxnSp>
        <p:nvCxnSpPr>
          <p:cNvPr id="24" name="直線矢印コネクタ 23"/>
          <p:cNvCxnSpPr>
            <a:stCxn id="23" idx="4"/>
            <a:endCxn id="10" idx="0"/>
          </p:cNvCxnSpPr>
          <p:nvPr/>
        </p:nvCxnSpPr>
        <p:spPr>
          <a:xfrm>
            <a:off x="1054369" y="2155562"/>
            <a:ext cx="2302" cy="585592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arrow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5" name="右中かっこ 24"/>
          <p:cNvSpPr/>
          <p:nvPr/>
        </p:nvSpPr>
        <p:spPr>
          <a:xfrm rot="10800000">
            <a:off x="709801" y="2139667"/>
            <a:ext cx="341846" cy="661372"/>
          </a:xfrm>
          <a:prstGeom prst="rightBrac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 rot="16200000">
            <a:off x="188926" y="2311844"/>
            <a:ext cx="725739" cy="350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600" smtClean="0">
                <a:solidFill>
                  <a:prstClr val="black"/>
                </a:solidFill>
                <a:latin typeface="Calibri"/>
                <a:ea typeface="ＭＳ Ｐゴシック"/>
              </a:rPr>
              <a:t>17.3m</a:t>
            </a:r>
            <a:endParaRPr kumimoji="1" lang="ja-JP" altLang="en-US" sz="16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376461" y="4063349"/>
            <a:ext cx="1684718" cy="1381875"/>
            <a:chOff x="561376" y="4221088"/>
            <a:chExt cx="2357548" cy="2160240"/>
          </a:xfrm>
        </p:grpSpPr>
        <p:sp>
          <p:nvSpPr>
            <p:cNvPr id="28" name="円/楕円 27"/>
            <p:cNvSpPr/>
            <p:nvPr/>
          </p:nvSpPr>
          <p:spPr>
            <a:xfrm>
              <a:off x="561376" y="4221088"/>
              <a:ext cx="2357548" cy="2160240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cxnSp>
          <p:nvCxnSpPr>
            <p:cNvPr id="29" name="直線コネクタ 28"/>
            <p:cNvCxnSpPr>
              <a:stCxn id="28" idx="2"/>
              <a:endCxn id="28" idx="6"/>
            </p:cNvCxnSpPr>
            <p:nvPr/>
          </p:nvCxnSpPr>
          <p:spPr>
            <a:xfrm>
              <a:off x="561376" y="5301208"/>
              <a:ext cx="2357548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</a:ln>
            <a:effectLst/>
          </p:spPr>
        </p:cxnSp>
        <p:sp>
          <p:nvSpPr>
            <p:cNvPr id="30" name="円/楕円 29"/>
            <p:cNvSpPr/>
            <p:nvPr/>
          </p:nvSpPr>
          <p:spPr>
            <a:xfrm>
              <a:off x="1677137" y="5274744"/>
              <a:ext cx="95546" cy="72008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>
                  <a:shade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cxnSp>
          <p:nvCxnSpPr>
            <p:cNvPr id="31" name="直線コネクタ 30"/>
            <p:cNvCxnSpPr>
              <a:stCxn id="28" idx="7"/>
            </p:cNvCxnSpPr>
            <p:nvPr/>
          </p:nvCxnSpPr>
          <p:spPr>
            <a:xfrm>
              <a:off x="2573669" y="4537448"/>
              <a:ext cx="0" cy="77330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32" name="直線コネクタ 31"/>
            <p:cNvCxnSpPr>
              <a:stCxn id="30" idx="0"/>
              <a:endCxn id="28" idx="7"/>
            </p:cNvCxnSpPr>
            <p:nvPr/>
          </p:nvCxnSpPr>
          <p:spPr>
            <a:xfrm flipV="1">
              <a:off x="1724910" y="4537448"/>
              <a:ext cx="848759" cy="737296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</a:ln>
            <a:effectLst/>
          </p:spPr>
        </p:cxnSp>
        <p:sp>
          <p:nvSpPr>
            <p:cNvPr id="33" name="テキスト ボックス 32"/>
            <p:cNvSpPr txBox="1"/>
            <p:nvPr/>
          </p:nvSpPr>
          <p:spPr>
            <a:xfrm>
              <a:off x="1934829" y="4573622"/>
              <a:ext cx="288033" cy="481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ＭＳ Ｐゴシック"/>
                  <a:cs typeface="Times New Roman" panose="02020603050405020304" pitchFamily="18" charset="0"/>
                </a:rPr>
                <a:t>r</a:t>
              </a:r>
              <a:endParaRPr kumimoji="1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/>
                <a:cs typeface="Times New Roman" panose="02020603050405020304" pitchFamily="18" charset="0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2567623" y="4758288"/>
              <a:ext cx="288033" cy="5292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ＭＳ Ｐゴシック"/>
                  <a:cs typeface="Times New Roman" panose="02020603050405020304" pitchFamily="18" charset="0"/>
                </a:rPr>
                <a:t>L</a:t>
              </a:r>
              <a:endParaRPr kumimoji="1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/>
                <a:cs typeface="Times New Roman" panose="02020603050405020304" pitchFamily="18" charset="0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1856306" y="5319493"/>
              <a:ext cx="454827" cy="4330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ＭＳ Ｐゴシック"/>
                  <a:cs typeface="Times New Roman" panose="02020603050405020304" pitchFamily="18" charset="0"/>
                </a:rPr>
                <a:t>pr</a:t>
              </a:r>
              <a:endPara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3531920" y="1628800"/>
                <a:ext cx="5360560" cy="11480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n-US" altLang="ja-JP" sz="1400" smtClean="0">
                        <a:solidFill>
                          <a:prstClr val="black"/>
                        </a:solidFill>
                        <a:latin typeface="Cambria Math"/>
                      </a:rPr>
                      <m:t>L</m:t>
                    </m:r>
                    <m:r>
                      <m:rPr>
                        <m:sty m:val="p"/>
                      </m:rP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et</m:t>
                    </m:r>
                    <m:r>
                      <a:rPr kumimoji="1" lang="en-US" altLang="ja-JP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a:rPr kumimoji="1" lang="en-US" altLang="ja-JP" sz="1400" i="1" smtClean="0">
                        <a:solidFill>
                          <a:prstClr val="black"/>
                        </a:solidFill>
                        <a:latin typeface="Cambria Math"/>
                      </a:rPr>
                      <m:t>𝑁</m:t>
                    </m:r>
                    <m:r>
                      <a:rPr kumimoji="1" lang="en-US" altLang="ja-JP" sz="1400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⌊"/>
                        <m:endChr m:val="⌋"/>
                        <m:ctrlPr>
                          <a:rPr kumimoji="1" lang="en-US" altLang="ja-JP" sz="14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kumimoji="1" lang="en-US" altLang="ja-JP" sz="14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𝑟</m:t>
                        </m:r>
                        <m:r>
                          <a:rPr kumimoji="1" lang="en-US" altLang="ja-JP" sz="14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/</m:t>
                        </m:r>
                        <m:r>
                          <a:rPr kumimoji="1" lang="en-US" altLang="ja-JP" sz="14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𝐷</m:t>
                        </m:r>
                      </m:e>
                    </m:d>
                  </m:oMath>
                </a14:m>
                <a:r>
                  <a:rPr kumimoji="1" lang="ja-JP" altLang="en-US" sz="1400" dirty="0" err="1" smtClean="0">
                    <a:solidFill>
                      <a:prstClr val="black"/>
                    </a:solidFill>
                    <a:latin typeface="+mn-lt"/>
                  </a:rPr>
                  <a:t>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n-US" altLang="ja-JP" sz="1400" smtClean="0">
                        <a:solidFill>
                          <a:prstClr val="black"/>
                        </a:solidFill>
                        <a:latin typeface="Cambria Math"/>
                      </a:rPr>
                      <m:t>i</m:t>
                    </m:r>
                    <m:r>
                      <a:rPr kumimoji="1" lang="en-US" altLang="ja-JP" sz="1400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kumimoji="1" lang="en-US" altLang="ja-JP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0,</m:t>
                    </m:r>
                    <m:r>
                      <a:rPr kumimoji="1" lang="en-US" altLang="ja-JP" sz="1400" i="1" smtClean="0">
                        <a:solidFill>
                          <a:prstClr val="black"/>
                        </a:solidFill>
                        <a:latin typeface="Cambria Math"/>
                      </a:rPr>
                      <m:t>1,2,⋯,</m:t>
                    </m:r>
                    <m:r>
                      <a:rPr kumimoji="1" lang="en-US" altLang="ja-JP" sz="1400" i="1" smtClean="0">
                        <a:solidFill>
                          <a:prstClr val="black"/>
                        </a:solidFill>
                        <a:latin typeface="Cambria Math"/>
                      </a:rPr>
                      <m:t>𝑁</m:t>
                    </m:r>
                    <m: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,    </m:t>
                    </m:r>
                  </m:oMath>
                </a14:m>
                <a:endParaRPr kumimoji="1" lang="en-US" altLang="ja-JP" sz="1400" dirty="0" smtClean="0">
                  <a:solidFill>
                    <a:prstClr val="black"/>
                  </a:solidFill>
                  <a:latin typeface="+mn-lt"/>
                </a:endParaRPr>
              </a:p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𝑝</m:t>
                      </m:r>
                      <m:r>
                        <a:rPr kumimoji="1" lang="en-US" altLang="ja-JP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𝐷</m:t>
                          </m:r>
                        </m:num>
                        <m:den>
                          <m: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den>
                      </m:f>
                      <m:r>
                        <a:rPr kumimoji="1" lang="en-US" altLang="ja-JP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kumimoji="1" lang="en-US" altLang="ja-JP" sz="1400" dirty="0" smtClean="0">
                  <a:solidFill>
                    <a:prstClr val="black"/>
                  </a:solidFill>
                  <a:latin typeface="+mn-lt"/>
                </a:endParaRPr>
              </a:p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𝐿</m:t>
                      </m:r>
                      <m:r>
                        <a:rPr kumimoji="1" lang="en-US" altLang="ja-JP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𝑝𝑟</m:t>
                              </m:r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kumimoji="1" lang="en-US" altLang="ja-JP" sz="1400" dirty="0" smtClean="0">
                  <a:solidFill>
                    <a:prstClr val="black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1920" y="1628800"/>
                <a:ext cx="5360560" cy="1148071"/>
              </a:xfrm>
              <a:prstGeom prst="rect">
                <a:avLst/>
              </a:prstGeom>
              <a:blipFill rotWithShape="1">
                <a:blip r:embed="rId2"/>
                <a:stretch>
                  <a:fillRect t="-10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/>
              <p:cNvSpPr txBox="1"/>
              <p:nvPr/>
            </p:nvSpPr>
            <p:spPr>
              <a:xfrm>
                <a:off x="3419872" y="2780928"/>
                <a:ext cx="437562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kumimoji="1" lang="en-US" altLang="ja-JP" sz="1400" dirty="0" smtClean="0">
                    <a:solidFill>
                      <a:prstClr val="black"/>
                    </a:solidFill>
                    <a:latin typeface="+mj-lt"/>
                  </a:rPr>
                  <a:t> If</a:t>
                </a:r>
                <a14:m>
                  <m:oMath xmlns:m="http://schemas.openxmlformats.org/officeDocument/2006/math">
                    <m: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  </m:t>
                    </m:r>
                    <m:r>
                      <a:rPr kumimoji="1" lang="en-US" altLang="ja-JP" sz="1400" i="1" smtClean="0">
                        <a:solidFill>
                          <a:prstClr val="black"/>
                        </a:solidFill>
                        <a:latin typeface="Cambria Math"/>
                      </a:rPr>
                      <m:t>𝑖</m:t>
                    </m:r>
                    <m:r>
                      <a:rPr kumimoji="1" lang="en-US" altLang="ja-JP" sz="1400" i="1" smtClean="0">
                        <a:solidFill>
                          <a:prstClr val="black"/>
                        </a:solidFill>
                        <a:latin typeface="Cambria Math"/>
                      </a:rPr>
                      <m:t>=2</m:t>
                    </m:r>
                    <m:r>
                      <a:rPr kumimoji="1" lang="en-US" altLang="ja-JP" sz="1400" i="1" smtClean="0">
                        <a:solidFill>
                          <a:prstClr val="black"/>
                        </a:solidFill>
                        <a:latin typeface="Cambria Math"/>
                      </a:rPr>
                      <m:t>𝑛</m:t>
                    </m:r>
                    <m:r>
                      <a:rPr kumimoji="1" lang="en-US" altLang="ja-JP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 (</m:t>
                    </m:r>
                    <m:r>
                      <a:rPr kumimoji="1" lang="en-US" altLang="ja-JP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𝑛</m:t>
                    </m:r>
                    <m:r>
                      <a:rPr kumimoji="1" lang="en-US" altLang="ja-JP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&gt;0)</m:t>
                    </m:r>
                  </m:oMath>
                </a14:m>
                <a:r>
                  <a:rPr kumimoji="1" lang="ja-JP" altLang="en-US" sz="1400" dirty="0" smtClean="0">
                    <a:solidFill>
                      <a:prstClr val="black"/>
                    </a:solidFill>
                    <a:latin typeface="+mj-lt"/>
                  </a:rPr>
                  <a:t> </a:t>
                </a:r>
                <a:r>
                  <a:rPr kumimoji="1" lang="en-US" altLang="ja-JP" sz="1400" dirty="0" smtClean="0">
                    <a:solidFill>
                      <a:prstClr val="black"/>
                    </a:solidFill>
                    <a:latin typeface="+mj-lt"/>
                  </a:rPr>
                  <a:t>, the number of APs is</a:t>
                </a:r>
                <a:endParaRPr kumimoji="1" lang="ja-JP" altLang="en-US" sz="1400" dirty="0">
                  <a:solidFill>
                    <a:prstClr val="black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37" name="テキスト ボックス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2780928"/>
                <a:ext cx="4375623" cy="307777"/>
              </a:xfrm>
              <a:prstGeom prst="rect">
                <a:avLst/>
              </a:prstGeom>
              <a:blipFill rotWithShape="1">
                <a:blip r:embed="rId3"/>
                <a:stretch>
                  <a:fillRect t="-1961" b="-176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/>
              <p:cNvSpPr txBox="1"/>
              <p:nvPr/>
            </p:nvSpPr>
            <p:spPr>
              <a:xfrm>
                <a:off x="5462030" y="2999589"/>
                <a:ext cx="1918282" cy="501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𝑒</m:t>
                          </m:r>
                        </m:sub>
                      </m:sSub>
                      <m:r>
                        <a:rPr kumimoji="1" lang="en-US" altLang="ja-JP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kumimoji="1" lang="en-US" altLang="ja-JP" sz="1400" i="1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  <m:r>
                        <a:rPr kumimoji="1" lang="en-US" altLang="ja-JP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begChr m:val="⌊"/>
                          <m:endChr m:val="⌋"/>
                          <m:ctrlP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𝐿</m:t>
                              </m:r>
                            </m:num>
                            <m:den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h</m:t>
                              </m:r>
                            </m:den>
                          </m:f>
                        </m:e>
                      </m:d>
                      <m:r>
                        <a:rPr kumimoji="1" lang="en-US" altLang="ja-JP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×2+1</m:t>
                      </m:r>
                    </m:oMath>
                  </m:oMathPara>
                </a14:m>
                <a:endParaRPr kumimoji="1" lang="ja-JP" altLang="en-US" sz="1400" dirty="0">
                  <a:solidFill>
                    <a:prstClr val="black"/>
                  </a:solidFill>
                  <a:latin typeface="Calibri"/>
                  <a:ea typeface="ＭＳ Ｐゴシック"/>
                </a:endParaRPr>
              </a:p>
            </p:txBody>
          </p:sp>
        </mc:Choice>
        <mc:Fallback xmlns="">
          <p:sp>
            <p:nvSpPr>
              <p:cNvPr id="38" name="テキスト ボックス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030" y="2999589"/>
                <a:ext cx="1918282" cy="501419"/>
              </a:xfrm>
              <a:prstGeom prst="rect">
                <a:avLst/>
              </a:prstGeom>
              <a:blipFill rotWithShape="1">
                <a:blip r:embed="rId4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/>
              <p:cNvSpPr txBox="1"/>
              <p:nvPr/>
            </p:nvSpPr>
            <p:spPr>
              <a:xfrm>
                <a:off x="3508745" y="3426067"/>
                <a:ext cx="437562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If</m:t>
                    </m:r>
                    <m:r>
                      <a:rPr kumimoji="1" lang="en-US" altLang="ja-JP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  </m:t>
                    </m:r>
                    <m:r>
                      <a:rPr kumimoji="1" lang="en-US" altLang="ja-JP" sz="1400" i="1" smtClean="0">
                        <a:solidFill>
                          <a:prstClr val="black"/>
                        </a:solidFill>
                        <a:latin typeface="Cambria Math"/>
                      </a:rPr>
                      <m:t>𝑖</m:t>
                    </m:r>
                    <m:r>
                      <a:rPr kumimoji="1" lang="en-US" altLang="ja-JP" sz="1400" i="1" smtClean="0">
                        <a:solidFill>
                          <a:prstClr val="black"/>
                        </a:solidFill>
                        <a:latin typeface="Cambria Math"/>
                      </a:rPr>
                      <m:t>=2</m:t>
                    </m:r>
                    <m:r>
                      <a:rPr kumimoji="1" lang="en-US" altLang="ja-JP" sz="1400" i="1" smtClean="0">
                        <a:solidFill>
                          <a:prstClr val="black"/>
                        </a:solidFill>
                        <a:latin typeface="Cambria Math"/>
                      </a:rPr>
                      <m:t>𝑛</m:t>
                    </m:r>
                    <m:r>
                      <a:rPr kumimoji="1" lang="en-US" altLang="ja-JP" sz="1400" i="1" smtClean="0">
                        <a:solidFill>
                          <a:prstClr val="black"/>
                        </a:solidFill>
                        <a:latin typeface="Cambria Math"/>
                      </a:rPr>
                      <m:t>−1</m:t>
                    </m:r>
                    <m:d>
                      <m:dPr>
                        <m:ctrlPr>
                          <a:rPr kumimoji="1" lang="en-US" altLang="ja-JP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kumimoji="1" lang="en-US" altLang="ja-JP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𝑛</m:t>
                        </m:r>
                        <m:r>
                          <a:rPr kumimoji="1" lang="en-US" altLang="ja-JP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&gt;0</m:t>
                        </m:r>
                      </m:e>
                    </m:d>
                  </m:oMath>
                </a14:m>
                <a:r>
                  <a:rPr kumimoji="1" lang="ja-JP" altLang="en-US" sz="1400" dirty="0" smtClean="0">
                    <a:solidFill>
                      <a:prstClr val="black"/>
                    </a:solidFill>
                    <a:latin typeface="+mn-lt"/>
                  </a:rPr>
                  <a:t> </a:t>
                </a:r>
                <a:r>
                  <a:rPr kumimoji="1" lang="en-US" altLang="ja-JP" sz="1400" dirty="0" smtClean="0">
                    <a:solidFill>
                      <a:prstClr val="black"/>
                    </a:solidFill>
                    <a:latin typeface="+mn-lt"/>
                  </a:rPr>
                  <a:t>, the numbers of APs is</a:t>
                </a:r>
                <a:endParaRPr kumimoji="1" lang="ja-JP" altLang="en-US" sz="1400" dirty="0">
                  <a:solidFill>
                    <a:prstClr val="black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39" name="テキスト ボックス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8745" y="3426067"/>
                <a:ext cx="4375623" cy="307777"/>
              </a:xfrm>
              <a:prstGeom prst="rect">
                <a:avLst/>
              </a:prstGeom>
              <a:blipFill rotWithShape="1">
                <a:blip r:embed="rId5"/>
                <a:stretch>
                  <a:fillRect t="-1961" b="-176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/>
              <p:cNvSpPr txBox="1"/>
              <p:nvPr/>
            </p:nvSpPr>
            <p:spPr>
              <a:xfrm>
                <a:off x="5481842" y="3701817"/>
                <a:ext cx="1826462" cy="571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𝑜</m:t>
                          </m:r>
                        </m:sub>
                      </m:sSub>
                      <m:r>
                        <a:rPr kumimoji="1" lang="en-US" altLang="ja-JP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=2</m:t>
                      </m:r>
                      <m:r>
                        <a:rPr kumimoji="1" lang="en-US" altLang="ja-JP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begChr m:val="⌊"/>
                          <m:endChr m:val="⌋"/>
                          <m:ctrlP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𝐿</m:t>
                              </m:r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h</m:t>
                              </m:r>
                            </m:num>
                            <m:den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h</m:t>
                              </m:r>
                            </m:den>
                          </m:f>
                        </m:e>
                      </m:d>
                      <m:r>
                        <a:rPr kumimoji="1" lang="en-US" altLang="ja-JP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×2</m:t>
                      </m:r>
                    </m:oMath>
                  </m:oMathPara>
                </a14:m>
                <a:endParaRPr kumimoji="1" lang="ja-JP" altLang="en-US" sz="1400" dirty="0">
                  <a:solidFill>
                    <a:prstClr val="black"/>
                  </a:solidFill>
                  <a:latin typeface="Calibri"/>
                  <a:ea typeface="ＭＳ Ｐゴシック"/>
                </a:endParaRPr>
              </a:p>
            </p:txBody>
          </p:sp>
        </mc:Choice>
        <mc:Fallback xmlns="">
          <p:sp>
            <p:nvSpPr>
              <p:cNvPr id="40" name="テキスト ボックス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1842" y="3701817"/>
                <a:ext cx="1826462" cy="57169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/>
              <p:cNvSpPr txBox="1"/>
              <p:nvPr/>
            </p:nvSpPr>
            <p:spPr>
              <a:xfrm>
                <a:off x="2411760" y="4293096"/>
                <a:ext cx="460851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kumimoji="1" lang="en-US" altLang="ja-JP" sz="1400" dirty="0" smtClean="0">
                    <a:solidFill>
                      <a:prstClr val="black"/>
                    </a:solidFill>
                    <a:latin typeface="+mj-lt"/>
                  </a:rPr>
                  <a:t>Let  </a:t>
                </a:r>
                <a:r>
                  <a:rPr kumimoji="1" lang="en-US" altLang="ja-JP" sz="1400" i="1" dirty="0" err="1" smtClean="0">
                    <a:solidFill>
                      <a:prstClr val="black"/>
                    </a:solidFill>
                    <a:latin typeface="+mj-lt"/>
                  </a:rPr>
                  <a:t>Kz</a:t>
                </a:r>
                <a:r>
                  <a:rPr kumimoji="1" lang="en-US" altLang="ja-JP" sz="1400" i="1" dirty="0" smtClean="0">
                    <a:solidFill>
                      <a:prstClr val="black"/>
                    </a:solidFill>
                    <a:latin typeface="+mj-lt"/>
                  </a:rPr>
                  <a:t> </a:t>
                </a:r>
                <a:r>
                  <a:rPr kumimoji="1" lang="ja-JP" altLang="en-US" sz="1400" dirty="0" smtClean="0">
                    <a:solidFill>
                      <a:prstClr val="black"/>
                    </a:solidFill>
                    <a:latin typeface="+mj-lt"/>
                  </a:rPr>
                  <a:t> </a:t>
                </a:r>
                <a:r>
                  <a:rPr kumimoji="1" lang="en-US" altLang="ja-JP" sz="1400" dirty="0" smtClean="0">
                    <a:solidFill>
                      <a:prstClr val="black"/>
                    </a:solidFill>
                    <a:latin typeface="+mj-lt"/>
                  </a:rPr>
                  <a:t>be the number of interference </a:t>
                </a:r>
                <a:r>
                  <a:rPr kumimoji="1" lang="en-US" altLang="ja-JP" sz="1400" dirty="0">
                    <a:solidFill>
                      <a:prstClr val="black"/>
                    </a:solidFill>
                    <a:latin typeface="+mj-lt"/>
                  </a:rPr>
                  <a:t>A</a:t>
                </a:r>
                <a:r>
                  <a:rPr kumimoji="1" lang="en-US" altLang="ja-JP" sz="1400" dirty="0" smtClean="0">
                    <a:solidFill>
                      <a:prstClr val="black"/>
                    </a:solidFill>
                    <a:latin typeface="+mj-lt"/>
                  </a:rPr>
                  <a:t>Ps when </a:t>
                </a:r>
                <a14:m>
                  <m:oMath xmlns:m="http://schemas.openxmlformats.org/officeDocument/2006/math">
                    <m:r>
                      <a:rPr kumimoji="1" lang="en-US" altLang="ja-JP" sz="1400" i="1">
                        <a:solidFill>
                          <a:prstClr val="black"/>
                        </a:solidFill>
                        <a:latin typeface="Cambria Math"/>
                      </a:rPr>
                      <m:t>𝑖</m:t>
                    </m:r>
                    <m:r>
                      <a:rPr kumimoji="1" lang="en-US" altLang="ja-JP" sz="1400" i="1">
                        <a:solidFill>
                          <a:prstClr val="black"/>
                        </a:solidFill>
                        <a:latin typeface="Cambria Math"/>
                      </a:rPr>
                      <m:t>=0</m:t>
                    </m:r>
                    <m: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,  </m:t>
                    </m:r>
                    <m:r>
                      <m:rPr>
                        <m:sty m:val="p"/>
                      </m:rP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then</m:t>
                    </m:r>
                    <m: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the</m:t>
                    </m:r>
                    <m: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total</m:t>
                    </m:r>
                    <m: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number</m:t>
                    </m:r>
                    <m: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of</m:t>
                    </m:r>
                    <m: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interference</m:t>
                    </m:r>
                    <m: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APs</m:t>
                    </m:r>
                    <m: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is</m:t>
                    </m:r>
                  </m:oMath>
                </a14:m>
                <a:endParaRPr kumimoji="1" lang="en-US" altLang="ja-JP" sz="1400" dirty="0" smtClean="0">
                  <a:solidFill>
                    <a:prstClr val="black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41" name="テキスト ボックス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4293096"/>
                <a:ext cx="4608512" cy="523220"/>
              </a:xfrm>
              <a:prstGeom prst="rect">
                <a:avLst/>
              </a:prstGeom>
              <a:blipFill rotWithShape="1">
                <a:blip r:embed="rId7"/>
                <a:stretch>
                  <a:fillRect l="-397" t="-11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/>
              <p:cNvSpPr txBox="1"/>
              <p:nvPr/>
            </p:nvSpPr>
            <p:spPr>
              <a:xfrm>
                <a:off x="1278247" y="5336868"/>
                <a:ext cx="7758249" cy="6124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12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𝐾</m:t>
                      </m:r>
                      <m:r>
                        <a:rPr kumimoji="1" lang="en-US" altLang="ja-JP" sz="12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kumimoji="1" lang="en-US" altLang="ja-JP" sz="12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1" lang="en-US" altLang="ja-JP" sz="12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kumimoji="1" lang="en-US" altLang="ja-JP" sz="12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ja-JP" sz="12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kumimoji="1" lang="en-US" altLang="ja-JP" sz="12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kumimoji="1" lang="en-US" altLang="ja-JP" sz="12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kumimoji="1" lang="en-US" altLang="ja-JP" sz="12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h</m:t>
                              </m:r>
                            </m:den>
                          </m:f>
                        </m:e>
                      </m:d>
                      <m:r>
                        <a:rPr kumimoji="1" lang="en-US" altLang="ja-JP" sz="12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×2+1+</m:t>
                      </m:r>
                      <m:r>
                        <a:rPr kumimoji="1" lang="en-US" altLang="ja-JP" sz="12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  <m:r>
                        <a:rPr kumimoji="1" lang="en-US" altLang="ja-JP" sz="12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nary>
                        <m:naryPr>
                          <m:chr m:val="∑"/>
                          <m:ctrlPr>
                            <a:rPr kumimoji="1" lang="en-US" altLang="ja-JP" sz="12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sz="12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kumimoji="1" lang="en-US" altLang="ja-JP" sz="12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  <m:r>
                            <a:rPr kumimoji="1" lang="en-US" altLang="ja-JP" sz="12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&gt;0</m:t>
                          </m:r>
                        </m:sub>
                        <m:sup>
                          <m:r>
                            <a:rPr kumimoji="1" lang="en-US" altLang="ja-JP" sz="12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𝑁</m:t>
                          </m:r>
                        </m:sup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kumimoji="1" lang="en-US" altLang="ja-JP" sz="12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⌊"/>
                                  <m:endChr m:val="⌋"/>
                                  <m:ctrlPr>
                                    <a:rPr kumimoji="1" lang="en-US" altLang="ja-JP" sz="12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kumimoji="1" lang="en-US" altLang="ja-JP" sz="120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ad>
                                        <m:radPr>
                                          <m:degHide m:val="on"/>
                                          <m:ctrlPr>
                                            <a:rPr kumimoji="1" lang="en-US" altLang="ja-JP" sz="120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sSup>
                                            <m:sSupPr>
                                              <m:ctrlPr>
                                                <a:rPr kumimoji="1" lang="en-US" altLang="ja-JP" sz="1200" i="1" smtClean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kumimoji="1" lang="en-US" altLang="ja-JP" sz="1200" i="1" smtClean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𝑟</m:t>
                                              </m:r>
                                            </m:e>
                                            <m:sup>
                                              <m:r>
                                                <a:rPr kumimoji="1" lang="en-US" altLang="ja-JP" sz="1200" i="1" smtClean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kumimoji="1" lang="en-US" altLang="ja-JP" sz="120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sSup>
                                            <m:sSupPr>
                                              <m:ctrlPr>
                                                <a:rPr kumimoji="1" lang="en-US" altLang="ja-JP" sz="1200" i="1" smtClean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kumimoji="1" lang="en-US" altLang="ja-JP" sz="1200" i="1" smtClean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(2</m:t>
                                              </m:r>
                                              <m:r>
                                                <a:rPr kumimoji="1" lang="en-US" altLang="ja-JP" sz="1200" i="1" smtClean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𝐷𝑛</m:t>
                                              </m:r>
                                              <m:r>
                                                <a:rPr kumimoji="1" lang="en-US" altLang="ja-JP" sz="1200" i="1" smtClean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)</m:t>
                                              </m:r>
                                            </m:e>
                                            <m:sup>
                                              <m:r>
                                                <a:rPr kumimoji="1" lang="en-US" altLang="ja-JP" sz="1200" i="1" smtClean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e>
                                      </m:rad>
                                    </m:num>
                                    <m:den>
                                      <m:r>
                                        <a:rPr kumimoji="1" lang="en-US" altLang="ja-JP" sz="120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  <m:r>
                                        <a:rPr kumimoji="1" lang="en-US" altLang="ja-JP" sz="120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h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kumimoji="1" lang="en-US" altLang="ja-JP" sz="12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×2+1</m:t>
                              </m:r>
                            </m:e>
                          </m:d>
                        </m:e>
                      </m:nary>
                      <m:r>
                        <a:rPr kumimoji="1" lang="en-US" altLang="ja-JP" sz="12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+2</m:t>
                      </m:r>
                      <m:r>
                        <a:rPr kumimoji="1" lang="en-US" altLang="ja-JP" sz="12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nary>
                        <m:naryPr>
                          <m:chr m:val="∑"/>
                          <m:ctrlPr>
                            <a:rPr kumimoji="1" lang="en-US" altLang="ja-JP" sz="12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sz="12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kumimoji="1" lang="en-US" altLang="ja-JP" sz="12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  <m:r>
                            <a:rPr kumimoji="1" lang="en-US" altLang="ja-JP" sz="12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−1&gt;0</m:t>
                          </m:r>
                        </m:sub>
                        <m:sup>
                          <m:r>
                            <a:rPr kumimoji="1" lang="en-US" altLang="ja-JP" sz="12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𝑁</m:t>
                          </m:r>
                        </m:sup>
                        <m:e>
                          <m:d>
                            <m:dPr>
                              <m:begChr m:val="⌊"/>
                              <m:endChr m:val="⌋"/>
                              <m:ctrlPr>
                                <a:rPr kumimoji="1" lang="en-US" altLang="ja-JP" sz="12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kumimoji="1" lang="en-US" altLang="ja-JP" sz="12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kumimoji="1" lang="en-US" altLang="ja-JP" sz="120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kumimoji="1" lang="en-US" altLang="ja-JP" sz="120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kumimoji="1" lang="en-US" altLang="ja-JP" sz="120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𝑟</m:t>
                                          </m:r>
                                        </m:e>
                                        <m:sup>
                                          <m:r>
                                            <a:rPr kumimoji="1" lang="en-US" altLang="ja-JP" sz="120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kumimoji="1" lang="en-US" altLang="ja-JP" sz="120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kumimoji="1" lang="en-US" altLang="ja-JP" sz="120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begChr m:val="{"/>
                                              <m:endChr m:val="}"/>
                                              <m:ctrlPr>
                                                <a:rPr kumimoji="1" lang="en-US" altLang="ja-JP" sz="1200" i="1" smtClean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kumimoji="1" lang="en-US" altLang="ja-JP" sz="1200" i="1" smtClean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𝐷</m:t>
                                              </m:r>
                                              <m:d>
                                                <m:dPr>
                                                  <m:ctrlPr>
                                                    <a:rPr kumimoji="1" lang="en-US" altLang="ja-JP" sz="1200" i="1" smtClean="0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kumimoji="1" lang="en-US" altLang="ja-JP" sz="1200" i="1" smtClean="0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  <m:r>
                                                    <a:rPr kumimoji="1" lang="en-US" altLang="ja-JP" sz="1200" i="1" smtClean="0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𝑛</m:t>
                                                  </m:r>
                                                  <m:r>
                                                    <a:rPr kumimoji="1" lang="en-US" altLang="ja-JP" sz="1200" i="1" smtClean="0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−1</m:t>
                                                  </m:r>
                                                </m:e>
                                              </m:d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kumimoji="1" lang="en-US" altLang="ja-JP" sz="120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  <m:r>
                                    <a:rPr kumimoji="1" lang="en-US" altLang="ja-JP" sz="12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kumimoji="1" lang="en-US" altLang="ja-JP" sz="12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h</m:t>
                                  </m:r>
                                </m:num>
                                <m:den>
                                  <m:r>
                                    <a:rPr kumimoji="1" lang="en-US" altLang="ja-JP" sz="12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kumimoji="1" lang="en-US" altLang="ja-JP" sz="12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h</m:t>
                                  </m:r>
                                </m:den>
                              </m:f>
                            </m:e>
                          </m:d>
                        </m:e>
                      </m:nary>
                      <m:r>
                        <a:rPr kumimoji="1" lang="en-US" altLang="ja-JP" sz="12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×2</m:t>
                      </m:r>
                      <m:r>
                        <a:rPr kumimoji="1" lang="en-US" altLang="ja-JP" sz="120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−1</m:t>
                      </m:r>
                    </m:oMath>
                  </m:oMathPara>
                </a14:m>
                <a:endParaRPr kumimoji="1" lang="ja-JP" altLang="en-US" sz="1200" dirty="0">
                  <a:solidFill>
                    <a:prstClr val="black"/>
                  </a:solidFill>
                  <a:latin typeface="Calibri"/>
                  <a:ea typeface="ＭＳ Ｐゴシック"/>
                </a:endParaRPr>
              </a:p>
            </p:txBody>
          </p:sp>
        </mc:Choice>
        <mc:Fallback xmlns="">
          <p:sp>
            <p:nvSpPr>
              <p:cNvPr id="42" name="テキスト ボックス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8247" y="5336868"/>
                <a:ext cx="7758249" cy="61241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/>
              <p:cNvSpPr txBox="1"/>
              <p:nvPr/>
            </p:nvSpPr>
            <p:spPr>
              <a:xfrm>
                <a:off x="2339752" y="4759137"/>
                <a:ext cx="2134879" cy="6140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𝐾</m:t>
                      </m:r>
                      <m:r>
                        <a:rPr kumimoji="1" lang="en-US" altLang="ja-JP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kumimoji="1" lang="en-US" altLang="ja-JP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sub>
                          </m:sSub>
                        </m:e>
                      </m:nary>
                      <m:r>
                        <a:rPr kumimoji="1" lang="en-US" altLang="ja-JP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𝑜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kumimoji="1" lang="ja-JP" altLang="en-US" sz="1400" dirty="0">
                  <a:solidFill>
                    <a:prstClr val="black"/>
                  </a:solidFill>
                  <a:latin typeface="Calibri"/>
                  <a:ea typeface="ＭＳ Ｐゴシック"/>
                </a:endParaRPr>
              </a:p>
            </p:txBody>
          </p:sp>
        </mc:Choice>
        <mc:Fallback xmlns="">
          <p:sp>
            <p:nvSpPr>
              <p:cNvPr id="43" name="テキスト ボックス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4759137"/>
                <a:ext cx="2134879" cy="614079"/>
              </a:xfrm>
              <a:prstGeom prst="rect">
                <a:avLst/>
              </a:prstGeom>
              <a:blipFill rotWithShape="1">
                <a:blip r:embed="rId9"/>
                <a:stretch>
                  <a:fillRect t="-117000" r="-45143" b="-169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直線コネクタ 43"/>
          <p:cNvCxnSpPr/>
          <p:nvPr/>
        </p:nvCxnSpPr>
        <p:spPr>
          <a:xfrm flipH="1">
            <a:off x="1052066" y="1584563"/>
            <a:ext cx="2302" cy="2419132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45" name="直線コネクタ 44"/>
          <p:cNvCxnSpPr/>
          <p:nvPr/>
        </p:nvCxnSpPr>
        <p:spPr>
          <a:xfrm flipH="1">
            <a:off x="1809372" y="1589915"/>
            <a:ext cx="2302" cy="2419132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46" name="直線コネクタ 45"/>
          <p:cNvCxnSpPr/>
          <p:nvPr/>
        </p:nvCxnSpPr>
        <p:spPr>
          <a:xfrm flipH="1">
            <a:off x="2545567" y="1591473"/>
            <a:ext cx="2302" cy="2419132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sp>
        <p:nvSpPr>
          <p:cNvPr id="47" name="テキスト ボックス 46"/>
          <p:cNvSpPr txBox="1"/>
          <p:nvPr/>
        </p:nvSpPr>
        <p:spPr>
          <a:xfrm>
            <a:off x="683568" y="5930116"/>
            <a:ext cx="7692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kumimoji="1" lang="en-US" altLang="ja-JP" sz="1400" dirty="0" smtClean="0">
                <a:solidFill>
                  <a:schemeClr val="tx1"/>
                </a:solidFill>
              </a:rPr>
              <a:t>“-1” at the end is for the AP itself.</a:t>
            </a:r>
          </a:p>
          <a:p>
            <a:pPr marL="285750" indent="-285750">
              <a:buFontTx/>
              <a:buChar char="-"/>
            </a:pPr>
            <a:r>
              <a:rPr kumimoji="1" lang="en-US" altLang="ja-JP" sz="1400" dirty="0" smtClean="0">
                <a:solidFill>
                  <a:schemeClr val="tx1"/>
                </a:solidFill>
              </a:rPr>
              <a:t> If we use 3 frequency  reuse,  </a:t>
            </a:r>
            <a:r>
              <a:rPr kumimoji="1" lang="en-US" altLang="ja-JP" sz="1400" i="1" dirty="0" smtClean="0">
                <a:solidFill>
                  <a:schemeClr val="tx1"/>
                </a:solidFill>
              </a:rPr>
              <a:t>h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 should be replaced by </a:t>
            </a:r>
            <a:r>
              <a:rPr kumimoji="1" lang="en-US" altLang="ja-JP" sz="1400" i="1" dirty="0" smtClean="0">
                <a:solidFill>
                  <a:schemeClr val="tx1"/>
                </a:solidFill>
              </a:rPr>
              <a:t>h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’ (3</a:t>
            </a:r>
            <a:r>
              <a:rPr kumimoji="1" lang="en-US" altLang="ja-JP" sz="1400" i="1" dirty="0" smtClean="0">
                <a:solidFill>
                  <a:schemeClr val="tx1"/>
                </a:solidFill>
              </a:rPr>
              <a:t>h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). 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7076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/>
              <a:t>Appendix 1: Calculation of the number of APs within a circle of radius </a:t>
            </a:r>
            <a:r>
              <a:rPr lang="en-US" altLang="ja-JP" sz="2800" i="1" dirty="0"/>
              <a:t>r</a:t>
            </a:r>
            <a:endParaRPr kumimoji="1" lang="ja-JP" altLang="en-US" sz="2800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19</a:t>
            </a:fld>
            <a:endParaRPr lang="en-GB"/>
          </a:p>
        </p:txBody>
      </p:sp>
      <p:grpSp>
        <p:nvGrpSpPr>
          <p:cNvPr id="289" name="グループ化 288"/>
          <p:cNvGrpSpPr/>
          <p:nvPr/>
        </p:nvGrpSpPr>
        <p:grpSpPr>
          <a:xfrm>
            <a:off x="395536" y="1628800"/>
            <a:ext cx="4366546" cy="4743726"/>
            <a:chOff x="341908" y="695458"/>
            <a:chExt cx="5305620" cy="5763918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341908" y="695458"/>
              <a:ext cx="5305620" cy="5763918"/>
              <a:chOff x="1917632" y="695458"/>
              <a:chExt cx="5305620" cy="5763918"/>
            </a:xfrm>
          </p:grpSpPr>
          <p:sp>
            <p:nvSpPr>
              <p:cNvPr id="7" name="六角形 6"/>
              <p:cNvSpPr>
                <a:spLocks noChangeAspect="1"/>
              </p:cNvSpPr>
              <p:nvPr/>
            </p:nvSpPr>
            <p:spPr>
              <a:xfrm>
                <a:off x="4125259" y="3583018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8" name="六角形 7"/>
              <p:cNvSpPr>
                <a:spLocks noChangeAspect="1"/>
              </p:cNvSpPr>
              <p:nvPr/>
            </p:nvSpPr>
            <p:spPr>
              <a:xfrm>
                <a:off x="4134066" y="3273658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9" name="六角形 8"/>
              <p:cNvSpPr>
                <a:spLocks noChangeAspect="1"/>
              </p:cNvSpPr>
              <p:nvPr/>
            </p:nvSpPr>
            <p:spPr>
              <a:xfrm>
                <a:off x="4403633" y="3119873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0" name="六角形 9"/>
              <p:cNvSpPr>
                <a:spLocks noChangeAspect="1"/>
              </p:cNvSpPr>
              <p:nvPr/>
            </p:nvSpPr>
            <p:spPr>
              <a:xfrm>
                <a:off x="4396689" y="3739920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1" name="六角形 10"/>
              <p:cNvSpPr>
                <a:spLocks noChangeAspect="1"/>
              </p:cNvSpPr>
              <p:nvPr/>
            </p:nvSpPr>
            <p:spPr>
              <a:xfrm>
                <a:off x="4676490" y="3577028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2" name="六角形 11"/>
              <p:cNvSpPr>
                <a:spLocks noChangeAspect="1"/>
              </p:cNvSpPr>
              <p:nvPr/>
            </p:nvSpPr>
            <p:spPr>
              <a:xfrm>
                <a:off x="4680915" y="3278248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3" name="六角形 12"/>
              <p:cNvSpPr>
                <a:spLocks noChangeAspect="1"/>
              </p:cNvSpPr>
              <p:nvPr/>
            </p:nvSpPr>
            <p:spPr>
              <a:xfrm>
                <a:off x="4401979" y="3430633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57150" cap="flat" cmpd="sng" algn="ctr">
                <a:solidFill>
                  <a:srgbClr val="0000F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4" name="六角形 13"/>
              <p:cNvSpPr>
                <a:spLocks noChangeAspect="1"/>
              </p:cNvSpPr>
              <p:nvPr/>
            </p:nvSpPr>
            <p:spPr>
              <a:xfrm>
                <a:off x="4943672" y="3424643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5" name="六角形 14"/>
              <p:cNvSpPr>
                <a:spLocks noChangeAspect="1"/>
              </p:cNvSpPr>
              <p:nvPr/>
            </p:nvSpPr>
            <p:spPr>
              <a:xfrm>
                <a:off x="4676488" y="2968888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6" name="六角形 15"/>
              <p:cNvSpPr>
                <a:spLocks noChangeAspect="1"/>
              </p:cNvSpPr>
              <p:nvPr/>
            </p:nvSpPr>
            <p:spPr>
              <a:xfrm>
                <a:off x="4676489" y="3881798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7" name="六角形 16"/>
              <p:cNvSpPr>
                <a:spLocks noChangeAspect="1"/>
              </p:cNvSpPr>
              <p:nvPr/>
            </p:nvSpPr>
            <p:spPr>
              <a:xfrm>
                <a:off x="4124822" y="3887499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8" name="六角形 17"/>
              <p:cNvSpPr>
                <a:spLocks noChangeAspect="1"/>
              </p:cNvSpPr>
              <p:nvPr/>
            </p:nvSpPr>
            <p:spPr>
              <a:xfrm>
                <a:off x="4124822" y="2968888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9" name="六角形 18"/>
              <p:cNvSpPr>
                <a:spLocks noChangeAspect="1"/>
              </p:cNvSpPr>
              <p:nvPr/>
            </p:nvSpPr>
            <p:spPr>
              <a:xfrm>
                <a:off x="3852713" y="3430344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0" name="六角形 19"/>
              <p:cNvSpPr>
                <a:spLocks noChangeAspect="1"/>
              </p:cNvSpPr>
              <p:nvPr/>
            </p:nvSpPr>
            <p:spPr>
              <a:xfrm>
                <a:off x="4396689" y="4049678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1" name="六角形 20"/>
              <p:cNvSpPr>
                <a:spLocks noChangeAspect="1"/>
              </p:cNvSpPr>
              <p:nvPr/>
            </p:nvSpPr>
            <p:spPr>
              <a:xfrm>
                <a:off x="4943672" y="3723534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2" name="六角形 21"/>
              <p:cNvSpPr>
                <a:spLocks noChangeAspect="1"/>
              </p:cNvSpPr>
              <p:nvPr/>
            </p:nvSpPr>
            <p:spPr>
              <a:xfrm>
                <a:off x="4953727" y="3119873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3" name="六角形 22"/>
              <p:cNvSpPr>
                <a:spLocks noChangeAspect="1"/>
              </p:cNvSpPr>
              <p:nvPr/>
            </p:nvSpPr>
            <p:spPr>
              <a:xfrm>
                <a:off x="4397445" y="2816503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4" name="六角形 23"/>
              <p:cNvSpPr>
                <a:spLocks noChangeAspect="1"/>
              </p:cNvSpPr>
              <p:nvPr/>
            </p:nvSpPr>
            <p:spPr>
              <a:xfrm>
                <a:off x="3849011" y="3125863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5" name="六角形 24"/>
              <p:cNvSpPr>
                <a:spLocks noChangeAspect="1"/>
              </p:cNvSpPr>
              <p:nvPr/>
            </p:nvSpPr>
            <p:spPr>
              <a:xfrm>
                <a:off x="3843753" y="3735403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6" name="六角形 25"/>
              <p:cNvSpPr>
                <a:spLocks noChangeAspect="1"/>
              </p:cNvSpPr>
              <p:nvPr/>
            </p:nvSpPr>
            <p:spPr>
              <a:xfrm>
                <a:off x="3849010" y="4034184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7" name="六角形 26"/>
              <p:cNvSpPr>
                <a:spLocks noChangeAspect="1"/>
              </p:cNvSpPr>
              <p:nvPr/>
            </p:nvSpPr>
            <p:spPr>
              <a:xfrm>
                <a:off x="4112814" y="4198206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8" name="六角形 27"/>
              <p:cNvSpPr>
                <a:spLocks noChangeAspect="1"/>
              </p:cNvSpPr>
              <p:nvPr/>
            </p:nvSpPr>
            <p:spPr>
              <a:xfrm>
                <a:off x="4676488" y="4192269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9" name="六角形 28"/>
              <p:cNvSpPr>
                <a:spLocks noChangeAspect="1"/>
              </p:cNvSpPr>
              <p:nvPr/>
            </p:nvSpPr>
            <p:spPr>
              <a:xfrm>
                <a:off x="4943672" y="4034184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30" name="六角形 29"/>
              <p:cNvSpPr>
                <a:spLocks noChangeAspect="1"/>
              </p:cNvSpPr>
              <p:nvPr/>
            </p:nvSpPr>
            <p:spPr>
              <a:xfrm>
                <a:off x="5217152" y="3583223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31" name="六角形 30"/>
              <p:cNvSpPr>
                <a:spLocks noChangeAspect="1"/>
              </p:cNvSpPr>
              <p:nvPr/>
            </p:nvSpPr>
            <p:spPr>
              <a:xfrm>
                <a:off x="4943671" y="2805319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32" name="六角形 31"/>
              <p:cNvSpPr>
                <a:spLocks noChangeAspect="1"/>
              </p:cNvSpPr>
              <p:nvPr/>
            </p:nvSpPr>
            <p:spPr>
              <a:xfrm>
                <a:off x="5217151" y="3277959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33" name="六角形 32"/>
              <p:cNvSpPr>
                <a:spLocks noChangeAspect="1"/>
              </p:cNvSpPr>
              <p:nvPr/>
            </p:nvSpPr>
            <p:spPr>
              <a:xfrm>
                <a:off x="4676487" y="2664118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34" name="六角形 33"/>
              <p:cNvSpPr>
                <a:spLocks noChangeAspect="1"/>
              </p:cNvSpPr>
              <p:nvPr/>
            </p:nvSpPr>
            <p:spPr>
              <a:xfrm>
                <a:off x="4121134" y="2663855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35" name="六角形 34"/>
              <p:cNvSpPr>
                <a:spLocks noChangeAspect="1"/>
              </p:cNvSpPr>
              <p:nvPr/>
            </p:nvSpPr>
            <p:spPr>
              <a:xfrm>
                <a:off x="3843753" y="2821092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36" name="六角形 35"/>
              <p:cNvSpPr>
                <a:spLocks noChangeAspect="1"/>
              </p:cNvSpPr>
              <p:nvPr/>
            </p:nvSpPr>
            <p:spPr>
              <a:xfrm>
                <a:off x="3569845" y="3278453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37" name="六角形 36"/>
              <p:cNvSpPr>
                <a:spLocks noChangeAspect="1"/>
              </p:cNvSpPr>
              <p:nvPr/>
            </p:nvSpPr>
            <p:spPr>
              <a:xfrm>
                <a:off x="3569844" y="3588557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38" name="六角形 37"/>
              <p:cNvSpPr>
                <a:spLocks noChangeAspect="1"/>
              </p:cNvSpPr>
              <p:nvPr/>
            </p:nvSpPr>
            <p:spPr>
              <a:xfrm>
                <a:off x="4396688" y="4354448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39" name="六角形 38"/>
              <p:cNvSpPr>
                <a:spLocks noChangeAspect="1"/>
              </p:cNvSpPr>
              <p:nvPr/>
            </p:nvSpPr>
            <p:spPr>
              <a:xfrm>
                <a:off x="4944001" y="4338954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40" name="六角形 39"/>
              <p:cNvSpPr>
                <a:spLocks noChangeAspect="1"/>
              </p:cNvSpPr>
              <p:nvPr/>
            </p:nvSpPr>
            <p:spPr>
              <a:xfrm>
                <a:off x="5217152" y="3887499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41" name="六角形 40"/>
              <p:cNvSpPr>
                <a:spLocks noChangeAspect="1"/>
              </p:cNvSpPr>
              <p:nvPr/>
            </p:nvSpPr>
            <p:spPr>
              <a:xfrm>
                <a:off x="5484277" y="3430838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42" name="六角形 41"/>
              <p:cNvSpPr>
                <a:spLocks noChangeAspect="1"/>
              </p:cNvSpPr>
              <p:nvPr/>
            </p:nvSpPr>
            <p:spPr>
              <a:xfrm>
                <a:off x="5217152" y="2963069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43" name="六角形 42"/>
              <p:cNvSpPr>
                <a:spLocks noChangeAspect="1"/>
              </p:cNvSpPr>
              <p:nvPr/>
            </p:nvSpPr>
            <p:spPr>
              <a:xfrm>
                <a:off x="4403633" y="2511733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44" name="六角形 43"/>
              <p:cNvSpPr>
                <a:spLocks noChangeAspect="1"/>
              </p:cNvSpPr>
              <p:nvPr/>
            </p:nvSpPr>
            <p:spPr>
              <a:xfrm>
                <a:off x="3852713" y="2515427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45" name="六角形 44"/>
              <p:cNvSpPr>
                <a:spLocks noChangeAspect="1"/>
              </p:cNvSpPr>
              <p:nvPr/>
            </p:nvSpPr>
            <p:spPr>
              <a:xfrm>
                <a:off x="4943671" y="2495812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46" name="六角形 45"/>
              <p:cNvSpPr>
                <a:spLocks noChangeAspect="1"/>
              </p:cNvSpPr>
              <p:nvPr/>
            </p:nvSpPr>
            <p:spPr>
              <a:xfrm>
                <a:off x="3569845" y="2973478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47" name="六角形 46"/>
              <p:cNvSpPr>
                <a:spLocks noChangeAspect="1"/>
              </p:cNvSpPr>
              <p:nvPr/>
            </p:nvSpPr>
            <p:spPr>
              <a:xfrm>
                <a:off x="3291939" y="3430344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48" name="六角形 47"/>
              <p:cNvSpPr>
                <a:spLocks noChangeAspect="1"/>
              </p:cNvSpPr>
              <p:nvPr/>
            </p:nvSpPr>
            <p:spPr>
              <a:xfrm>
                <a:off x="3569845" y="3897293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49" name="六角形 48"/>
              <p:cNvSpPr>
                <a:spLocks noChangeAspect="1"/>
              </p:cNvSpPr>
              <p:nvPr/>
            </p:nvSpPr>
            <p:spPr>
              <a:xfrm>
                <a:off x="3840548" y="4338954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0" name="六角形 49"/>
              <p:cNvSpPr>
                <a:spLocks noChangeAspect="1"/>
              </p:cNvSpPr>
              <p:nvPr/>
            </p:nvSpPr>
            <p:spPr>
              <a:xfrm>
                <a:off x="4112814" y="4502976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1" name="六角形 50"/>
              <p:cNvSpPr>
                <a:spLocks noChangeAspect="1"/>
              </p:cNvSpPr>
              <p:nvPr/>
            </p:nvSpPr>
            <p:spPr>
              <a:xfrm>
                <a:off x="4672816" y="4491339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2" name="六角形 51"/>
              <p:cNvSpPr>
                <a:spLocks noChangeAspect="1"/>
              </p:cNvSpPr>
              <p:nvPr/>
            </p:nvSpPr>
            <p:spPr>
              <a:xfrm>
                <a:off x="5217152" y="4202063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3" name="六角形 52"/>
              <p:cNvSpPr>
                <a:spLocks noChangeAspect="1"/>
              </p:cNvSpPr>
              <p:nvPr/>
            </p:nvSpPr>
            <p:spPr>
              <a:xfrm>
                <a:off x="5484277" y="3746200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4" name="六角形 53"/>
              <p:cNvSpPr>
                <a:spLocks noChangeAspect="1"/>
              </p:cNvSpPr>
              <p:nvPr/>
            </p:nvSpPr>
            <p:spPr>
              <a:xfrm>
                <a:off x="5484276" y="3129982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5" name="六角形 54"/>
              <p:cNvSpPr>
                <a:spLocks noChangeAspect="1"/>
              </p:cNvSpPr>
              <p:nvPr/>
            </p:nvSpPr>
            <p:spPr>
              <a:xfrm>
                <a:off x="5217152" y="2652934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6" name="六角形 55"/>
              <p:cNvSpPr>
                <a:spLocks noChangeAspect="1"/>
              </p:cNvSpPr>
              <p:nvPr/>
            </p:nvSpPr>
            <p:spPr>
              <a:xfrm>
                <a:off x="4672816" y="2359348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7" name="六角形 56"/>
              <p:cNvSpPr>
                <a:spLocks noChangeAspect="1"/>
              </p:cNvSpPr>
              <p:nvPr/>
            </p:nvSpPr>
            <p:spPr>
              <a:xfrm>
                <a:off x="4125259" y="2359085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8" name="六角形 57"/>
              <p:cNvSpPr>
                <a:spLocks noChangeAspect="1"/>
              </p:cNvSpPr>
              <p:nvPr/>
            </p:nvSpPr>
            <p:spPr>
              <a:xfrm>
                <a:off x="3569844" y="2658298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9" name="六角形 58"/>
              <p:cNvSpPr>
                <a:spLocks noChangeAspect="1"/>
              </p:cNvSpPr>
              <p:nvPr/>
            </p:nvSpPr>
            <p:spPr>
              <a:xfrm>
                <a:off x="3291938" y="3129982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60" name="六角形 59"/>
              <p:cNvSpPr>
                <a:spLocks noChangeAspect="1"/>
              </p:cNvSpPr>
              <p:nvPr/>
            </p:nvSpPr>
            <p:spPr>
              <a:xfrm>
                <a:off x="3291938" y="3735609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61" name="六角形 60"/>
              <p:cNvSpPr>
                <a:spLocks noChangeAspect="1"/>
              </p:cNvSpPr>
              <p:nvPr/>
            </p:nvSpPr>
            <p:spPr>
              <a:xfrm>
                <a:off x="3569845" y="4202063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62" name="六角形 61"/>
              <p:cNvSpPr>
                <a:spLocks noChangeAspect="1"/>
              </p:cNvSpPr>
              <p:nvPr/>
            </p:nvSpPr>
            <p:spPr>
              <a:xfrm>
                <a:off x="4396688" y="4655361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63" name="六角形 62"/>
              <p:cNvSpPr>
                <a:spLocks noChangeAspect="1"/>
              </p:cNvSpPr>
              <p:nvPr/>
            </p:nvSpPr>
            <p:spPr>
              <a:xfrm>
                <a:off x="4953726" y="4643724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64" name="六角形 63"/>
              <p:cNvSpPr>
                <a:spLocks noChangeAspect="1"/>
              </p:cNvSpPr>
              <p:nvPr/>
            </p:nvSpPr>
            <p:spPr>
              <a:xfrm>
                <a:off x="5484276" y="4056499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65" name="六角形 64"/>
              <p:cNvSpPr>
                <a:spLocks noChangeAspect="1"/>
              </p:cNvSpPr>
              <p:nvPr/>
            </p:nvSpPr>
            <p:spPr>
              <a:xfrm>
                <a:off x="5217151" y="4497039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66" name="六角形 65"/>
              <p:cNvSpPr>
                <a:spLocks noChangeAspect="1"/>
              </p:cNvSpPr>
              <p:nvPr/>
            </p:nvSpPr>
            <p:spPr>
              <a:xfrm>
                <a:off x="5763395" y="3904114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67" name="六角形 66"/>
              <p:cNvSpPr>
                <a:spLocks noChangeAspect="1"/>
              </p:cNvSpPr>
              <p:nvPr/>
            </p:nvSpPr>
            <p:spPr>
              <a:xfrm>
                <a:off x="5763394" y="3587535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68" name="六角形 67"/>
              <p:cNvSpPr>
                <a:spLocks noChangeAspect="1"/>
              </p:cNvSpPr>
              <p:nvPr/>
            </p:nvSpPr>
            <p:spPr>
              <a:xfrm>
                <a:off x="5763394" y="3275393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69" name="六角形 68"/>
              <p:cNvSpPr>
                <a:spLocks noChangeAspect="1"/>
              </p:cNvSpPr>
              <p:nvPr/>
            </p:nvSpPr>
            <p:spPr>
              <a:xfrm>
                <a:off x="5484275" y="2821092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70" name="六角形 69"/>
              <p:cNvSpPr>
                <a:spLocks noChangeAspect="1"/>
              </p:cNvSpPr>
              <p:nvPr/>
            </p:nvSpPr>
            <p:spPr>
              <a:xfrm>
                <a:off x="4396687" y="2206962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71" name="六角形 70"/>
              <p:cNvSpPr>
                <a:spLocks noChangeAspect="1"/>
              </p:cNvSpPr>
              <p:nvPr/>
            </p:nvSpPr>
            <p:spPr>
              <a:xfrm>
                <a:off x="5217150" y="2350391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72" name="六角形 71"/>
              <p:cNvSpPr>
                <a:spLocks noChangeAspect="1"/>
              </p:cNvSpPr>
              <p:nvPr/>
            </p:nvSpPr>
            <p:spPr>
              <a:xfrm>
                <a:off x="4943670" y="2199181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73" name="六角形 72"/>
              <p:cNvSpPr>
                <a:spLocks noChangeAspect="1"/>
              </p:cNvSpPr>
              <p:nvPr/>
            </p:nvSpPr>
            <p:spPr>
              <a:xfrm>
                <a:off x="4672815" y="2054577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74" name="六角形 73"/>
              <p:cNvSpPr>
                <a:spLocks noChangeAspect="1"/>
              </p:cNvSpPr>
              <p:nvPr/>
            </p:nvSpPr>
            <p:spPr>
              <a:xfrm>
                <a:off x="5484274" y="2505913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75" name="六角形 74"/>
              <p:cNvSpPr>
                <a:spLocks noChangeAspect="1"/>
              </p:cNvSpPr>
              <p:nvPr/>
            </p:nvSpPr>
            <p:spPr>
              <a:xfrm>
                <a:off x="5763395" y="2977562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76" name="六角形 75"/>
              <p:cNvSpPr>
                <a:spLocks noChangeAspect="1"/>
              </p:cNvSpPr>
              <p:nvPr/>
            </p:nvSpPr>
            <p:spPr>
              <a:xfrm>
                <a:off x="4121134" y="2054577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77" name="六角形 76"/>
              <p:cNvSpPr>
                <a:spLocks noChangeAspect="1"/>
              </p:cNvSpPr>
              <p:nvPr/>
            </p:nvSpPr>
            <p:spPr>
              <a:xfrm>
                <a:off x="3852713" y="2206700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78" name="六角形 77"/>
              <p:cNvSpPr>
                <a:spLocks noChangeAspect="1"/>
              </p:cNvSpPr>
              <p:nvPr/>
            </p:nvSpPr>
            <p:spPr>
              <a:xfrm>
                <a:off x="3582124" y="2359085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79" name="六角形 78"/>
              <p:cNvSpPr>
                <a:spLocks noChangeAspect="1"/>
              </p:cNvSpPr>
              <p:nvPr/>
            </p:nvSpPr>
            <p:spPr>
              <a:xfrm>
                <a:off x="3293004" y="2815102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80" name="六角形 79"/>
              <p:cNvSpPr>
                <a:spLocks noChangeAspect="1"/>
              </p:cNvSpPr>
              <p:nvPr/>
            </p:nvSpPr>
            <p:spPr>
              <a:xfrm>
                <a:off x="3012209" y="3283787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81" name="六角形 80"/>
              <p:cNvSpPr>
                <a:spLocks noChangeAspect="1"/>
              </p:cNvSpPr>
              <p:nvPr/>
            </p:nvSpPr>
            <p:spPr>
              <a:xfrm>
                <a:off x="3012209" y="3576464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82" name="六角形 81"/>
              <p:cNvSpPr>
                <a:spLocks noChangeAspect="1"/>
              </p:cNvSpPr>
              <p:nvPr/>
            </p:nvSpPr>
            <p:spPr>
              <a:xfrm>
                <a:off x="3291937" y="4039884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83" name="六角形 82"/>
              <p:cNvSpPr>
                <a:spLocks noChangeAspect="1"/>
              </p:cNvSpPr>
              <p:nvPr/>
            </p:nvSpPr>
            <p:spPr>
              <a:xfrm>
                <a:off x="3013550" y="3884167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84" name="六角形 83"/>
              <p:cNvSpPr>
                <a:spLocks noChangeAspect="1"/>
              </p:cNvSpPr>
              <p:nvPr/>
            </p:nvSpPr>
            <p:spPr>
              <a:xfrm>
                <a:off x="3840548" y="4649425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85" name="六角形 84"/>
              <p:cNvSpPr>
                <a:spLocks noChangeAspect="1"/>
              </p:cNvSpPr>
              <p:nvPr/>
            </p:nvSpPr>
            <p:spPr>
              <a:xfrm>
                <a:off x="3569843" y="4506833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86" name="六角形 85"/>
              <p:cNvSpPr>
                <a:spLocks noChangeAspect="1"/>
              </p:cNvSpPr>
              <p:nvPr/>
            </p:nvSpPr>
            <p:spPr>
              <a:xfrm>
                <a:off x="3305238" y="4361270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87" name="六角形 86"/>
              <p:cNvSpPr>
                <a:spLocks noChangeAspect="1"/>
              </p:cNvSpPr>
              <p:nvPr/>
            </p:nvSpPr>
            <p:spPr>
              <a:xfrm>
                <a:off x="3013550" y="2973891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88" name="六角形 87"/>
              <p:cNvSpPr>
                <a:spLocks noChangeAspect="1"/>
              </p:cNvSpPr>
              <p:nvPr/>
            </p:nvSpPr>
            <p:spPr>
              <a:xfrm>
                <a:off x="3305238" y="2521194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89" name="六角形 88"/>
              <p:cNvSpPr>
                <a:spLocks noChangeAspect="1"/>
              </p:cNvSpPr>
              <p:nvPr/>
            </p:nvSpPr>
            <p:spPr>
              <a:xfrm>
                <a:off x="4112814" y="4804843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90" name="六角形 89"/>
              <p:cNvSpPr>
                <a:spLocks noChangeAspect="1"/>
              </p:cNvSpPr>
              <p:nvPr/>
            </p:nvSpPr>
            <p:spPr>
              <a:xfrm>
                <a:off x="4680914" y="4796109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91" name="六角形 90"/>
              <p:cNvSpPr>
                <a:spLocks noChangeAspect="1"/>
              </p:cNvSpPr>
              <p:nvPr/>
            </p:nvSpPr>
            <p:spPr>
              <a:xfrm>
                <a:off x="6024321" y="3426043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92" name="六角形 91"/>
              <p:cNvSpPr>
                <a:spLocks noChangeAspect="1"/>
              </p:cNvSpPr>
              <p:nvPr/>
            </p:nvSpPr>
            <p:spPr>
              <a:xfrm>
                <a:off x="5484274" y="4350591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93" name="六角形 92"/>
              <p:cNvSpPr>
                <a:spLocks noChangeAspect="1"/>
              </p:cNvSpPr>
              <p:nvPr/>
            </p:nvSpPr>
            <p:spPr>
              <a:xfrm>
                <a:off x="2747831" y="3435149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94" name="六角形 93"/>
              <p:cNvSpPr>
                <a:spLocks noChangeAspect="1"/>
              </p:cNvSpPr>
              <p:nvPr/>
            </p:nvSpPr>
            <p:spPr>
              <a:xfrm>
                <a:off x="2747830" y="3729774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95" name="六角形 94"/>
              <p:cNvSpPr>
                <a:spLocks noChangeAspect="1"/>
              </p:cNvSpPr>
              <p:nvPr/>
            </p:nvSpPr>
            <p:spPr>
              <a:xfrm>
                <a:off x="3022493" y="4202936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96" name="六角形 95"/>
              <p:cNvSpPr>
                <a:spLocks noChangeAspect="1"/>
              </p:cNvSpPr>
              <p:nvPr/>
            </p:nvSpPr>
            <p:spPr>
              <a:xfrm>
                <a:off x="5763393" y="4212538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97" name="六角形 96"/>
              <p:cNvSpPr>
                <a:spLocks noChangeAspect="1"/>
              </p:cNvSpPr>
              <p:nvPr/>
            </p:nvSpPr>
            <p:spPr>
              <a:xfrm>
                <a:off x="6024319" y="3744908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98" name="六角形 97"/>
              <p:cNvSpPr>
                <a:spLocks noChangeAspect="1"/>
              </p:cNvSpPr>
              <p:nvPr/>
            </p:nvSpPr>
            <p:spPr>
              <a:xfrm>
                <a:off x="4396687" y="1911490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99" name="六角形 98"/>
              <p:cNvSpPr>
                <a:spLocks noChangeAspect="1"/>
              </p:cNvSpPr>
              <p:nvPr/>
            </p:nvSpPr>
            <p:spPr>
              <a:xfrm>
                <a:off x="4397445" y="4948495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00" name="六角形 99"/>
              <p:cNvSpPr>
                <a:spLocks noChangeAspect="1"/>
              </p:cNvSpPr>
              <p:nvPr/>
            </p:nvSpPr>
            <p:spPr>
              <a:xfrm>
                <a:off x="2747831" y="3128586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01" name="六角形 100"/>
              <p:cNvSpPr>
                <a:spLocks noChangeAspect="1"/>
              </p:cNvSpPr>
              <p:nvPr/>
            </p:nvSpPr>
            <p:spPr>
              <a:xfrm>
                <a:off x="3032800" y="2664383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02" name="六角形 101"/>
              <p:cNvSpPr>
                <a:spLocks noChangeAspect="1"/>
              </p:cNvSpPr>
              <p:nvPr/>
            </p:nvSpPr>
            <p:spPr>
              <a:xfrm>
                <a:off x="5763393" y="2658298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03" name="六角形 102"/>
              <p:cNvSpPr>
                <a:spLocks noChangeAspect="1"/>
              </p:cNvSpPr>
              <p:nvPr/>
            </p:nvSpPr>
            <p:spPr>
              <a:xfrm>
                <a:off x="6024321" y="3119873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04" name="六角形 103"/>
              <p:cNvSpPr>
                <a:spLocks noChangeAspect="1"/>
              </p:cNvSpPr>
              <p:nvPr/>
            </p:nvSpPr>
            <p:spPr>
              <a:xfrm>
                <a:off x="6040888" y="4044690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05" name="六角形 104"/>
              <p:cNvSpPr>
                <a:spLocks noChangeAspect="1"/>
              </p:cNvSpPr>
              <p:nvPr/>
            </p:nvSpPr>
            <p:spPr>
              <a:xfrm>
                <a:off x="6024318" y="2815102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06" name="六角形 105"/>
              <p:cNvSpPr>
                <a:spLocks noChangeAspect="1"/>
              </p:cNvSpPr>
              <p:nvPr/>
            </p:nvSpPr>
            <p:spPr>
              <a:xfrm>
                <a:off x="2747831" y="2818943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07" name="六角形 106"/>
              <p:cNvSpPr>
                <a:spLocks noChangeAspect="1"/>
              </p:cNvSpPr>
              <p:nvPr/>
            </p:nvSpPr>
            <p:spPr>
              <a:xfrm>
                <a:off x="2747831" y="4043472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08" name="六角形 107"/>
              <p:cNvSpPr>
                <a:spLocks noChangeAspect="1"/>
              </p:cNvSpPr>
              <p:nvPr/>
            </p:nvSpPr>
            <p:spPr>
              <a:xfrm>
                <a:off x="5763393" y="4517308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09" name="六角形 108"/>
              <p:cNvSpPr>
                <a:spLocks noChangeAspect="1"/>
              </p:cNvSpPr>
              <p:nvPr/>
            </p:nvSpPr>
            <p:spPr>
              <a:xfrm>
                <a:off x="5488453" y="4666040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10" name="六角形 109"/>
              <p:cNvSpPr>
                <a:spLocks noChangeAspect="1"/>
              </p:cNvSpPr>
              <p:nvPr/>
            </p:nvSpPr>
            <p:spPr>
              <a:xfrm>
                <a:off x="5217150" y="4804843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11" name="六角形 110"/>
              <p:cNvSpPr>
                <a:spLocks noChangeAspect="1"/>
              </p:cNvSpPr>
              <p:nvPr/>
            </p:nvSpPr>
            <p:spPr>
              <a:xfrm>
                <a:off x="4953727" y="4948495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12" name="六角形 111"/>
              <p:cNvSpPr>
                <a:spLocks noChangeAspect="1"/>
              </p:cNvSpPr>
              <p:nvPr/>
            </p:nvSpPr>
            <p:spPr>
              <a:xfrm>
                <a:off x="4668969" y="5100880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13" name="六角形 112"/>
              <p:cNvSpPr>
                <a:spLocks noChangeAspect="1"/>
              </p:cNvSpPr>
              <p:nvPr/>
            </p:nvSpPr>
            <p:spPr>
              <a:xfrm>
                <a:off x="4125259" y="5109613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14" name="六角形 113"/>
              <p:cNvSpPr>
                <a:spLocks noChangeAspect="1"/>
              </p:cNvSpPr>
              <p:nvPr/>
            </p:nvSpPr>
            <p:spPr>
              <a:xfrm>
                <a:off x="3843753" y="4957228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15" name="六角形 114"/>
              <p:cNvSpPr>
                <a:spLocks noChangeAspect="1"/>
              </p:cNvSpPr>
              <p:nvPr/>
            </p:nvSpPr>
            <p:spPr>
              <a:xfrm>
                <a:off x="3569842" y="4822078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16" name="六角形 115"/>
              <p:cNvSpPr>
                <a:spLocks noChangeAspect="1"/>
              </p:cNvSpPr>
              <p:nvPr/>
            </p:nvSpPr>
            <p:spPr>
              <a:xfrm>
                <a:off x="3313953" y="4669693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17" name="六角形 116"/>
              <p:cNvSpPr>
                <a:spLocks noChangeAspect="1"/>
              </p:cNvSpPr>
              <p:nvPr/>
            </p:nvSpPr>
            <p:spPr>
              <a:xfrm>
                <a:off x="3037313" y="4500253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18" name="六角形 117"/>
              <p:cNvSpPr>
                <a:spLocks noChangeAspect="1"/>
              </p:cNvSpPr>
              <p:nvPr/>
            </p:nvSpPr>
            <p:spPr>
              <a:xfrm>
                <a:off x="2747831" y="4361269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19" name="六角形 118"/>
              <p:cNvSpPr>
                <a:spLocks noChangeAspect="1"/>
              </p:cNvSpPr>
              <p:nvPr/>
            </p:nvSpPr>
            <p:spPr>
              <a:xfrm>
                <a:off x="6040888" y="4361269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20" name="六角形 119"/>
              <p:cNvSpPr>
                <a:spLocks noChangeAspect="1"/>
              </p:cNvSpPr>
              <p:nvPr/>
            </p:nvSpPr>
            <p:spPr>
              <a:xfrm>
                <a:off x="6040888" y="2514173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21" name="六角形 120"/>
              <p:cNvSpPr>
                <a:spLocks noChangeAspect="1"/>
              </p:cNvSpPr>
              <p:nvPr/>
            </p:nvSpPr>
            <p:spPr>
              <a:xfrm>
                <a:off x="5763393" y="2369321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22" name="六角形 121"/>
              <p:cNvSpPr>
                <a:spLocks noChangeAspect="1"/>
              </p:cNvSpPr>
              <p:nvPr/>
            </p:nvSpPr>
            <p:spPr>
              <a:xfrm>
                <a:off x="5488453" y="2206700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23" name="六角形 122"/>
              <p:cNvSpPr>
                <a:spLocks noChangeAspect="1"/>
              </p:cNvSpPr>
              <p:nvPr/>
            </p:nvSpPr>
            <p:spPr>
              <a:xfrm>
                <a:off x="5213304" y="2062668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24" name="六角形 123"/>
              <p:cNvSpPr>
                <a:spLocks noChangeAspect="1"/>
              </p:cNvSpPr>
              <p:nvPr/>
            </p:nvSpPr>
            <p:spPr>
              <a:xfrm>
                <a:off x="4944001" y="1896881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25" name="六角形 124"/>
              <p:cNvSpPr>
                <a:spLocks noChangeAspect="1"/>
              </p:cNvSpPr>
              <p:nvPr/>
            </p:nvSpPr>
            <p:spPr>
              <a:xfrm>
                <a:off x="4668969" y="1744496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26" name="六角形 125"/>
              <p:cNvSpPr>
                <a:spLocks noChangeAspect="1"/>
              </p:cNvSpPr>
              <p:nvPr/>
            </p:nvSpPr>
            <p:spPr>
              <a:xfrm>
                <a:off x="4125259" y="1744496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27" name="六角形 126"/>
              <p:cNvSpPr>
                <a:spLocks noChangeAspect="1"/>
              </p:cNvSpPr>
              <p:nvPr/>
            </p:nvSpPr>
            <p:spPr>
              <a:xfrm>
                <a:off x="3852713" y="1894411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28" name="六角形 127"/>
              <p:cNvSpPr>
                <a:spLocks noChangeAspect="1"/>
              </p:cNvSpPr>
              <p:nvPr/>
            </p:nvSpPr>
            <p:spPr>
              <a:xfrm>
                <a:off x="3569845" y="2045621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29" name="六角形 128"/>
              <p:cNvSpPr>
                <a:spLocks noChangeAspect="1"/>
              </p:cNvSpPr>
              <p:nvPr/>
            </p:nvSpPr>
            <p:spPr>
              <a:xfrm>
                <a:off x="3314551" y="2198006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30" name="六角形 129"/>
              <p:cNvSpPr>
                <a:spLocks noChangeAspect="1"/>
              </p:cNvSpPr>
              <p:nvPr/>
            </p:nvSpPr>
            <p:spPr>
              <a:xfrm>
                <a:off x="3037313" y="2358835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31" name="六角形 130"/>
              <p:cNvSpPr>
                <a:spLocks noChangeAspect="1"/>
              </p:cNvSpPr>
              <p:nvPr/>
            </p:nvSpPr>
            <p:spPr>
              <a:xfrm>
                <a:off x="2747831" y="2495812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32" name="六角形 131"/>
              <p:cNvSpPr>
                <a:spLocks noChangeAspect="1"/>
              </p:cNvSpPr>
              <p:nvPr/>
            </p:nvSpPr>
            <p:spPr>
              <a:xfrm>
                <a:off x="4396687" y="5262013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33" name="六角形 132"/>
              <p:cNvSpPr>
                <a:spLocks noChangeAspect="1"/>
              </p:cNvSpPr>
              <p:nvPr/>
            </p:nvSpPr>
            <p:spPr>
              <a:xfrm>
                <a:off x="4403633" y="1606720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34" name="六角形 133"/>
              <p:cNvSpPr>
                <a:spLocks noChangeAspect="1"/>
              </p:cNvSpPr>
              <p:nvPr/>
            </p:nvSpPr>
            <p:spPr>
              <a:xfrm>
                <a:off x="4668969" y="5405650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35" name="六角形 134"/>
              <p:cNvSpPr>
                <a:spLocks noChangeAspect="1"/>
              </p:cNvSpPr>
              <p:nvPr/>
            </p:nvSpPr>
            <p:spPr>
              <a:xfrm>
                <a:off x="4938108" y="5253265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36" name="六角形 135"/>
              <p:cNvSpPr>
                <a:spLocks noChangeAspect="1"/>
              </p:cNvSpPr>
              <p:nvPr/>
            </p:nvSpPr>
            <p:spPr>
              <a:xfrm>
                <a:off x="5213304" y="5109628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37" name="六角形 136"/>
              <p:cNvSpPr>
                <a:spLocks noChangeAspect="1"/>
              </p:cNvSpPr>
              <p:nvPr/>
            </p:nvSpPr>
            <p:spPr>
              <a:xfrm>
                <a:off x="5488453" y="4974463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38" name="六角形 137"/>
              <p:cNvSpPr>
                <a:spLocks noChangeAspect="1"/>
              </p:cNvSpPr>
              <p:nvPr/>
            </p:nvSpPr>
            <p:spPr>
              <a:xfrm>
                <a:off x="5763395" y="4822078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39" name="六角形 138"/>
              <p:cNvSpPr>
                <a:spLocks noChangeAspect="1"/>
              </p:cNvSpPr>
              <p:nvPr/>
            </p:nvSpPr>
            <p:spPr>
              <a:xfrm>
                <a:off x="6024321" y="4671522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40" name="六角形 139"/>
              <p:cNvSpPr>
                <a:spLocks noChangeAspect="1"/>
              </p:cNvSpPr>
              <p:nvPr/>
            </p:nvSpPr>
            <p:spPr>
              <a:xfrm>
                <a:off x="6300192" y="4529512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41" name="六角形 140"/>
              <p:cNvSpPr>
                <a:spLocks noChangeAspect="1"/>
              </p:cNvSpPr>
              <p:nvPr/>
            </p:nvSpPr>
            <p:spPr>
              <a:xfrm>
                <a:off x="6300192" y="4208884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42" name="六角形 141"/>
              <p:cNvSpPr>
                <a:spLocks noChangeAspect="1"/>
              </p:cNvSpPr>
              <p:nvPr/>
            </p:nvSpPr>
            <p:spPr>
              <a:xfrm>
                <a:off x="6300192" y="3904114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43" name="六角形 142"/>
              <p:cNvSpPr>
                <a:spLocks noChangeAspect="1"/>
              </p:cNvSpPr>
              <p:nvPr/>
            </p:nvSpPr>
            <p:spPr>
              <a:xfrm>
                <a:off x="6300192" y="3583224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44" name="六角形 143"/>
              <p:cNvSpPr>
                <a:spLocks noChangeAspect="1"/>
              </p:cNvSpPr>
              <p:nvPr/>
            </p:nvSpPr>
            <p:spPr>
              <a:xfrm>
                <a:off x="6300192" y="3292464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45" name="六角形 144"/>
              <p:cNvSpPr>
                <a:spLocks noChangeAspect="1"/>
              </p:cNvSpPr>
              <p:nvPr/>
            </p:nvSpPr>
            <p:spPr>
              <a:xfrm>
                <a:off x="6300192" y="2976201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46" name="六角形 145"/>
              <p:cNvSpPr>
                <a:spLocks noChangeAspect="1"/>
              </p:cNvSpPr>
              <p:nvPr/>
            </p:nvSpPr>
            <p:spPr>
              <a:xfrm>
                <a:off x="6307298" y="2674091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47" name="六角形 146"/>
              <p:cNvSpPr>
                <a:spLocks noChangeAspect="1"/>
              </p:cNvSpPr>
              <p:nvPr/>
            </p:nvSpPr>
            <p:spPr>
              <a:xfrm>
                <a:off x="6307298" y="2368809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48" name="六角形 147"/>
              <p:cNvSpPr>
                <a:spLocks noChangeAspect="1"/>
              </p:cNvSpPr>
              <p:nvPr/>
            </p:nvSpPr>
            <p:spPr>
              <a:xfrm>
                <a:off x="6040888" y="2216936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49" name="六角形 148"/>
              <p:cNvSpPr>
                <a:spLocks noChangeAspect="1"/>
              </p:cNvSpPr>
              <p:nvPr/>
            </p:nvSpPr>
            <p:spPr>
              <a:xfrm>
                <a:off x="5780654" y="2062668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50" name="六角形 149"/>
              <p:cNvSpPr>
                <a:spLocks noChangeAspect="1"/>
              </p:cNvSpPr>
              <p:nvPr/>
            </p:nvSpPr>
            <p:spPr>
              <a:xfrm>
                <a:off x="5504893" y="1893236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51" name="六角形 150"/>
              <p:cNvSpPr>
                <a:spLocks noChangeAspect="1"/>
              </p:cNvSpPr>
              <p:nvPr/>
            </p:nvSpPr>
            <p:spPr>
              <a:xfrm>
                <a:off x="5217152" y="1740851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52" name="六角形 151"/>
              <p:cNvSpPr>
                <a:spLocks noChangeAspect="1"/>
              </p:cNvSpPr>
              <p:nvPr/>
            </p:nvSpPr>
            <p:spPr>
              <a:xfrm>
                <a:off x="4953054" y="1588466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53" name="六角形 152"/>
              <p:cNvSpPr>
                <a:spLocks noChangeAspect="1"/>
              </p:cNvSpPr>
              <p:nvPr/>
            </p:nvSpPr>
            <p:spPr>
              <a:xfrm>
                <a:off x="4668969" y="1443021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54" name="六角形 153"/>
              <p:cNvSpPr>
                <a:spLocks noChangeAspect="1"/>
              </p:cNvSpPr>
              <p:nvPr/>
            </p:nvSpPr>
            <p:spPr>
              <a:xfrm>
                <a:off x="4393496" y="1283696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55" name="六角形 154"/>
              <p:cNvSpPr>
                <a:spLocks noChangeAspect="1"/>
              </p:cNvSpPr>
              <p:nvPr/>
            </p:nvSpPr>
            <p:spPr>
              <a:xfrm>
                <a:off x="4134066" y="1443021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56" name="六角形 155"/>
              <p:cNvSpPr>
                <a:spLocks noChangeAspect="1"/>
              </p:cNvSpPr>
              <p:nvPr/>
            </p:nvSpPr>
            <p:spPr>
              <a:xfrm>
                <a:off x="3854828" y="1588466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57" name="六角形 156"/>
              <p:cNvSpPr>
                <a:spLocks noChangeAspect="1"/>
              </p:cNvSpPr>
              <p:nvPr/>
            </p:nvSpPr>
            <p:spPr>
              <a:xfrm>
                <a:off x="3582124" y="1740851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58" name="六角形 157"/>
              <p:cNvSpPr>
                <a:spLocks noChangeAspect="1"/>
              </p:cNvSpPr>
              <p:nvPr/>
            </p:nvSpPr>
            <p:spPr>
              <a:xfrm>
                <a:off x="3291936" y="1893236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59" name="六角形 158"/>
              <p:cNvSpPr>
                <a:spLocks noChangeAspect="1"/>
              </p:cNvSpPr>
              <p:nvPr/>
            </p:nvSpPr>
            <p:spPr>
              <a:xfrm>
                <a:off x="3032800" y="2045621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60" name="六角形 159"/>
              <p:cNvSpPr>
                <a:spLocks noChangeAspect="1"/>
              </p:cNvSpPr>
              <p:nvPr/>
            </p:nvSpPr>
            <p:spPr>
              <a:xfrm>
                <a:off x="2747831" y="2191042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61" name="六角形 160"/>
              <p:cNvSpPr>
                <a:spLocks noChangeAspect="1"/>
              </p:cNvSpPr>
              <p:nvPr/>
            </p:nvSpPr>
            <p:spPr>
              <a:xfrm>
                <a:off x="2483768" y="2326625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62" name="六角形 161"/>
              <p:cNvSpPr>
                <a:spLocks noChangeAspect="1"/>
              </p:cNvSpPr>
              <p:nvPr/>
            </p:nvSpPr>
            <p:spPr>
              <a:xfrm>
                <a:off x="2483768" y="2632125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63" name="六角形 162"/>
              <p:cNvSpPr>
                <a:spLocks noChangeAspect="1"/>
              </p:cNvSpPr>
              <p:nvPr/>
            </p:nvSpPr>
            <p:spPr>
              <a:xfrm>
                <a:off x="2483768" y="2936928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64" name="六角形 163"/>
              <p:cNvSpPr>
                <a:spLocks noChangeAspect="1"/>
              </p:cNvSpPr>
              <p:nvPr/>
            </p:nvSpPr>
            <p:spPr>
              <a:xfrm>
                <a:off x="2499050" y="3268483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65" name="六角形 164"/>
              <p:cNvSpPr>
                <a:spLocks noChangeAspect="1"/>
              </p:cNvSpPr>
              <p:nvPr/>
            </p:nvSpPr>
            <p:spPr>
              <a:xfrm>
                <a:off x="2477952" y="3566157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66" name="六角形 165"/>
              <p:cNvSpPr>
                <a:spLocks noChangeAspect="1"/>
              </p:cNvSpPr>
              <p:nvPr/>
            </p:nvSpPr>
            <p:spPr>
              <a:xfrm>
                <a:off x="2477952" y="3881234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67" name="六角形 166"/>
              <p:cNvSpPr>
                <a:spLocks noChangeAspect="1"/>
              </p:cNvSpPr>
              <p:nvPr/>
            </p:nvSpPr>
            <p:spPr>
              <a:xfrm>
                <a:off x="2475519" y="4195857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68" name="六角形 167"/>
              <p:cNvSpPr>
                <a:spLocks noChangeAspect="1"/>
              </p:cNvSpPr>
              <p:nvPr/>
            </p:nvSpPr>
            <p:spPr>
              <a:xfrm>
                <a:off x="2482164" y="4519137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69" name="六角形 168"/>
              <p:cNvSpPr>
                <a:spLocks noChangeAspect="1"/>
              </p:cNvSpPr>
              <p:nvPr/>
            </p:nvSpPr>
            <p:spPr>
              <a:xfrm>
                <a:off x="2747831" y="4663401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70" name="六角形 169"/>
              <p:cNvSpPr>
                <a:spLocks noChangeAspect="1"/>
              </p:cNvSpPr>
              <p:nvPr/>
            </p:nvSpPr>
            <p:spPr>
              <a:xfrm>
                <a:off x="3032800" y="4807746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71" name="六角形 170"/>
              <p:cNvSpPr>
                <a:spLocks noChangeAspect="1"/>
              </p:cNvSpPr>
              <p:nvPr/>
            </p:nvSpPr>
            <p:spPr>
              <a:xfrm>
                <a:off x="3293004" y="4968171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72" name="六角形 171"/>
              <p:cNvSpPr>
                <a:spLocks noChangeAspect="1"/>
              </p:cNvSpPr>
              <p:nvPr/>
            </p:nvSpPr>
            <p:spPr>
              <a:xfrm>
                <a:off x="3582124" y="5126848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73" name="六角形 172"/>
              <p:cNvSpPr>
                <a:spLocks noChangeAspect="1"/>
              </p:cNvSpPr>
              <p:nvPr/>
            </p:nvSpPr>
            <p:spPr>
              <a:xfrm>
                <a:off x="3849009" y="5249629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74" name="六角形 173"/>
              <p:cNvSpPr>
                <a:spLocks noChangeAspect="1"/>
              </p:cNvSpPr>
              <p:nvPr/>
            </p:nvSpPr>
            <p:spPr>
              <a:xfrm>
                <a:off x="4105632" y="5402014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75" name="六角形 174"/>
              <p:cNvSpPr>
                <a:spLocks noChangeAspect="1"/>
              </p:cNvSpPr>
              <p:nvPr/>
            </p:nvSpPr>
            <p:spPr>
              <a:xfrm>
                <a:off x="4388106" y="5566783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76" name="六角形 175"/>
              <p:cNvSpPr>
                <a:spLocks noChangeAspect="1"/>
              </p:cNvSpPr>
              <p:nvPr/>
            </p:nvSpPr>
            <p:spPr>
              <a:xfrm>
                <a:off x="4666789" y="5719183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77" name="六角形 176"/>
              <p:cNvSpPr>
                <a:spLocks noChangeAspect="1"/>
              </p:cNvSpPr>
              <p:nvPr/>
            </p:nvSpPr>
            <p:spPr>
              <a:xfrm>
                <a:off x="4938108" y="5545036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78" name="六角形 177"/>
              <p:cNvSpPr>
                <a:spLocks noChangeAspect="1"/>
              </p:cNvSpPr>
              <p:nvPr/>
            </p:nvSpPr>
            <p:spPr>
              <a:xfrm>
                <a:off x="5217152" y="5405650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79" name="六角形 178"/>
              <p:cNvSpPr>
                <a:spLocks noChangeAspect="1"/>
              </p:cNvSpPr>
              <p:nvPr/>
            </p:nvSpPr>
            <p:spPr>
              <a:xfrm>
                <a:off x="5504893" y="5261998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80" name="六角形 179"/>
              <p:cNvSpPr>
                <a:spLocks noChangeAspect="1"/>
              </p:cNvSpPr>
              <p:nvPr/>
            </p:nvSpPr>
            <p:spPr>
              <a:xfrm>
                <a:off x="5763395" y="5112516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81" name="六角形 180"/>
              <p:cNvSpPr>
                <a:spLocks noChangeAspect="1"/>
              </p:cNvSpPr>
              <p:nvPr/>
            </p:nvSpPr>
            <p:spPr>
              <a:xfrm>
                <a:off x="6024321" y="4974463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82" name="六角形 181"/>
              <p:cNvSpPr>
                <a:spLocks noChangeAspect="1"/>
              </p:cNvSpPr>
              <p:nvPr/>
            </p:nvSpPr>
            <p:spPr>
              <a:xfrm>
                <a:off x="6308919" y="4834282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83" name="六角形 182"/>
              <p:cNvSpPr>
                <a:spLocks noChangeAspect="1"/>
              </p:cNvSpPr>
              <p:nvPr/>
            </p:nvSpPr>
            <p:spPr>
              <a:xfrm>
                <a:off x="6582283" y="4681912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84" name="六角形 183"/>
              <p:cNvSpPr>
                <a:spLocks noChangeAspect="1"/>
              </p:cNvSpPr>
              <p:nvPr/>
            </p:nvSpPr>
            <p:spPr>
              <a:xfrm>
                <a:off x="6572377" y="4361269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85" name="六角形 184"/>
              <p:cNvSpPr>
                <a:spLocks noChangeAspect="1"/>
              </p:cNvSpPr>
              <p:nvPr/>
            </p:nvSpPr>
            <p:spPr>
              <a:xfrm>
                <a:off x="6572377" y="4047847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86" name="六角形 185"/>
              <p:cNvSpPr>
                <a:spLocks noChangeAspect="1"/>
              </p:cNvSpPr>
              <p:nvPr/>
            </p:nvSpPr>
            <p:spPr>
              <a:xfrm>
                <a:off x="6572377" y="3743077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87" name="六角形 186"/>
              <p:cNvSpPr>
                <a:spLocks noChangeAspect="1"/>
              </p:cNvSpPr>
              <p:nvPr/>
            </p:nvSpPr>
            <p:spPr>
              <a:xfrm>
                <a:off x="6582283" y="3444853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88" name="六角形 187"/>
              <p:cNvSpPr>
                <a:spLocks noChangeAspect="1"/>
              </p:cNvSpPr>
              <p:nvPr/>
            </p:nvSpPr>
            <p:spPr>
              <a:xfrm>
                <a:off x="6561185" y="3140079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89" name="六角形 188"/>
              <p:cNvSpPr>
                <a:spLocks noChangeAspect="1"/>
              </p:cNvSpPr>
              <p:nvPr/>
            </p:nvSpPr>
            <p:spPr>
              <a:xfrm>
                <a:off x="6582283" y="2835309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90" name="六角形 189"/>
              <p:cNvSpPr>
                <a:spLocks noChangeAspect="1"/>
              </p:cNvSpPr>
              <p:nvPr/>
            </p:nvSpPr>
            <p:spPr>
              <a:xfrm>
                <a:off x="6572377" y="2538375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91" name="六角形 190"/>
              <p:cNvSpPr>
                <a:spLocks noChangeAspect="1"/>
              </p:cNvSpPr>
              <p:nvPr/>
            </p:nvSpPr>
            <p:spPr>
              <a:xfrm>
                <a:off x="6585462" y="2233690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92" name="六角形 191"/>
              <p:cNvSpPr>
                <a:spLocks noChangeAspect="1"/>
              </p:cNvSpPr>
              <p:nvPr/>
            </p:nvSpPr>
            <p:spPr>
              <a:xfrm>
                <a:off x="6308919" y="2064825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93" name="六角形 192"/>
              <p:cNvSpPr>
                <a:spLocks noChangeAspect="1"/>
              </p:cNvSpPr>
              <p:nvPr/>
            </p:nvSpPr>
            <p:spPr>
              <a:xfrm>
                <a:off x="6040888" y="1914624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94" name="六角形 193"/>
              <p:cNvSpPr>
                <a:spLocks noChangeAspect="1"/>
              </p:cNvSpPr>
              <p:nvPr/>
            </p:nvSpPr>
            <p:spPr>
              <a:xfrm>
                <a:off x="5780654" y="1773185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95" name="六角形 194"/>
              <p:cNvSpPr>
                <a:spLocks noChangeAspect="1"/>
              </p:cNvSpPr>
              <p:nvPr/>
            </p:nvSpPr>
            <p:spPr>
              <a:xfrm>
                <a:off x="5504893" y="1595406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96" name="六角形 195"/>
              <p:cNvSpPr>
                <a:spLocks noChangeAspect="1"/>
              </p:cNvSpPr>
              <p:nvPr/>
            </p:nvSpPr>
            <p:spPr>
              <a:xfrm>
                <a:off x="5240351" y="1447651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97" name="六角形 196"/>
              <p:cNvSpPr>
                <a:spLocks noChangeAspect="1"/>
              </p:cNvSpPr>
              <p:nvPr/>
            </p:nvSpPr>
            <p:spPr>
              <a:xfrm>
                <a:off x="4960670" y="1283696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98" name="六角形 197"/>
              <p:cNvSpPr>
                <a:spLocks noChangeAspect="1"/>
              </p:cNvSpPr>
              <p:nvPr/>
            </p:nvSpPr>
            <p:spPr>
              <a:xfrm>
                <a:off x="4677306" y="1131311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99" name="六角形 198"/>
              <p:cNvSpPr>
                <a:spLocks noChangeAspect="1"/>
              </p:cNvSpPr>
              <p:nvPr/>
            </p:nvSpPr>
            <p:spPr>
              <a:xfrm>
                <a:off x="4401979" y="979329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00" name="六角形 199"/>
              <p:cNvSpPr>
                <a:spLocks noChangeAspect="1"/>
              </p:cNvSpPr>
              <p:nvPr/>
            </p:nvSpPr>
            <p:spPr>
              <a:xfrm>
                <a:off x="4134066" y="1131729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01" name="六角形 200"/>
              <p:cNvSpPr>
                <a:spLocks noChangeAspect="1"/>
              </p:cNvSpPr>
              <p:nvPr/>
            </p:nvSpPr>
            <p:spPr>
              <a:xfrm>
                <a:off x="3855097" y="1283696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02" name="六角形 201"/>
              <p:cNvSpPr>
                <a:spLocks noChangeAspect="1"/>
              </p:cNvSpPr>
              <p:nvPr/>
            </p:nvSpPr>
            <p:spPr>
              <a:xfrm>
                <a:off x="3582229" y="1436081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03" name="六角形 202"/>
              <p:cNvSpPr>
                <a:spLocks noChangeAspect="1"/>
              </p:cNvSpPr>
              <p:nvPr/>
            </p:nvSpPr>
            <p:spPr>
              <a:xfrm>
                <a:off x="3314551" y="1595406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04" name="六角形 203"/>
              <p:cNvSpPr>
                <a:spLocks noChangeAspect="1"/>
              </p:cNvSpPr>
              <p:nvPr/>
            </p:nvSpPr>
            <p:spPr>
              <a:xfrm>
                <a:off x="3032714" y="1740851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05" name="六角形 204"/>
              <p:cNvSpPr>
                <a:spLocks noChangeAspect="1"/>
              </p:cNvSpPr>
              <p:nvPr/>
            </p:nvSpPr>
            <p:spPr>
              <a:xfrm>
                <a:off x="2769309" y="1886272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06" name="六角形 205"/>
              <p:cNvSpPr>
                <a:spLocks noChangeAspect="1"/>
              </p:cNvSpPr>
              <p:nvPr/>
            </p:nvSpPr>
            <p:spPr>
              <a:xfrm>
                <a:off x="2499050" y="2021855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07" name="六角形 206"/>
              <p:cNvSpPr>
                <a:spLocks noChangeAspect="1"/>
              </p:cNvSpPr>
              <p:nvPr/>
            </p:nvSpPr>
            <p:spPr>
              <a:xfrm>
                <a:off x="2208780" y="2174538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08" name="六角形 207"/>
              <p:cNvSpPr>
                <a:spLocks noChangeAspect="1"/>
              </p:cNvSpPr>
              <p:nvPr/>
            </p:nvSpPr>
            <p:spPr>
              <a:xfrm>
                <a:off x="2208780" y="2479740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09" name="六角形 208"/>
              <p:cNvSpPr>
                <a:spLocks noChangeAspect="1"/>
              </p:cNvSpPr>
              <p:nvPr/>
            </p:nvSpPr>
            <p:spPr>
              <a:xfrm>
                <a:off x="2215860" y="2801624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10" name="六角形 209"/>
              <p:cNvSpPr>
                <a:spLocks noChangeAspect="1"/>
              </p:cNvSpPr>
              <p:nvPr/>
            </p:nvSpPr>
            <p:spPr>
              <a:xfrm>
                <a:off x="2231656" y="3104298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11" name="六角形 210"/>
              <p:cNvSpPr>
                <a:spLocks noChangeAspect="1"/>
              </p:cNvSpPr>
              <p:nvPr/>
            </p:nvSpPr>
            <p:spPr>
              <a:xfrm>
                <a:off x="2215860" y="3414385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12" name="六角形 211"/>
              <p:cNvSpPr>
                <a:spLocks noChangeAspect="1"/>
              </p:cNvSpPr>
              <p:nvPr/>
            </p:nvSpPr>
            <p:spPr>
              <a:xfrm>
                <a:off x="2215860" y="3718542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13" name="六角形 212"/>
              <p:cNvSpPr>
                <a:spLocks noChangeAspect="1"/>
              </p:cNvSpPr>
              <p:nvPr/>
            </p:nvSpPr>
            <p:spPr>
              <a:xfrm>
                <a:off x="2215860" y="4025551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14" name="六角形 213"/>
              <p:cNvSpPr>
                <a:spLocks noChangeAspect="1"/>
              </p:cNvSpPr>
              <p:nvPr/>
            </p:nvSpPr>
            <p:spPr>
              <a:xfrm>
                <a:off x="2208780" y="4338954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15" name="六角形 214"/>
              <p:cNvSpPr>
                <a:spLocks noChangeAspect="1"/>
              </p:cNvSpPr>
              <p:nvPr/>
            </p:nvSpPr>
            <p:spPr>
              <a:xfrm>
                <a:off x="2208780" y="4652458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16" name="六角形 215"/>
              <p:cNvSpPr>
                <a:spLocks noChangeAspect="1"/>
              </p:cNvSpPr>
              <p:nvPr/>
            </p:nvSpPr>
            <p:spPr>
              <a:xfrm>
                <a:off x="2473341" y="4813680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17" name="六角形 216"/>
              <p:cNvSpPr>
                <a:spLocks noChangeAspect="1"/>
              </p:cNvSpPr>
              <p:nvPr/>
            </p:nvSpPr>
            <p:spPr>
              <a:xfrm>
                <a:off x="2742338" y="4970810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18" name="六角形 217"/>
              <p:cNvSpPr>
                <a:spLocks noChangeAspect="1"/>
              </p:cNvSpPr>
              <p:nvPr/>
            </p:nvSpPr>
            <p:spPr>
              <a:xfrm>
                <a:off x="3022493" y="5123210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19" name="六角形 218"/>
              <p:cNvSpPr>
                <a:spLocks noChangeAspect="1"/>
              </p:cNvSpPr>
              <p:nvPr/>
            </p:nvSpPr>
            <p:spPr>
              <a:xfrm>
                <a:off x="3296057" y="5275610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20" name="六角形 219"/>
              <p:cNvSpPr>
                <a:spLocks noChangeAspect="1"/>
              </p:cNvSpPr>
              <p:nvPr/>
            </p:nvSpPr>
            <p:spPr>
              <a:xfrm>
                <a:off x="3569842" y="5408731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21" name="六角形 220"/>
              <p:cNvSpPr>
                <a:spLocks noChangeAspect="1"/>
              </p:cNvSpPr>
              <p:nvPr/>
            </p:nvSpPr>
            <p:spPr>
              <a:xfrm>
                <a:off x="3840548" y="5545036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22" name="六角形 221"/>
              <p:cNvSpPr>
                <a:spLocks noChangeAspect="1"/>
              </p:cNvSpPr>
              <p:nvPr/>
            </p:nvSpPr>
            <p:spPr>
              <a:xfrm>
                <a:off x="4094648" y="5697436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23" name="六角形 222"/>
              <p:cNvSpPr>
                <a:spLocks noChangeAspect="1"/>
              </p:cNvSpPr>
              <p:nvPr/>
            </p:nvSpPr>
            <p:spPr>
              <a:xfrm>
                <a:off x="4388106" y="5849836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24" name="六角形 223"/>
              <p:cNvSpPr>
                <a:spLocks noChangeAspect="1"/>
              </p:cNvSpPr>
              <p:nvPr/>
            </p:nvSpPr>
            <p:spPr>
              <a:xfrm>
                <a:off x="4374792" y="6154606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25" name="六角形 224"/>
              <p:cNvSpPr>
                <a:spLocks noChangeAspect="1"/>
              </p:cNvSpPr>
              <p:nvPr/>
            </p:nvSpPr>
            <p:spPr>
              <a:xfrm>
                <a:off x="4666789" y="6002236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26" name="六角形 225"/>
              <p:cNvSpPr>
                <a:spLocks noChangeAspect="1"/>
              </p:cNvSpPr>
              <p:nvPr/>
            </p:nvSpPr>
            <p:spPr>
              <a:xfrm>
                <a:off x="4938439" y="5849806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27" name="六角形 226"/>
              <p:cNvSpPr>
                <a:spLocks noChangeAspect="1"/>
              </p:cNvSpPr>
              <p:nvPr/>
            </p:nvSpPr>
            <p:spPr>
              <a:xfrm>
                <a:off x="5213304" y="5719183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28" name="六角形 227"/>
              <p:cNvSpPr>
                <a:spLocks noChangeAspect="1"/>
              </p:cNvSpPr>
              <p:nvPr/>
            </p:nvSpPr>
            <p:spPr>
              <a:xfrm>
                <a:off x="5486217" y="5558035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29" name="六角形 228"/>
              <p:cNvSpPr>
                <a:spLocks noChangeAspect="1"/>
              </p:cNvSpPr>
              <p:nvPr/>
            </p:nvSpPr>
            <p:spPr>
              <a:xfrm>
                <a:off x="5763395" y="5420692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30" name="六角形 229"/>
              <p:cNvSpPr>
                <a:spLocks noChangeAspect="1"/>
              </p:cNvSpPr>
              <p:nvPr/>
            </p:nvSpPr>
            <p:spPr>
              <a:xfrm>
                <a:off x="6042831" y="5279233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31" name="六角形 230"/>
              <p:cNvSpPr>
                <a:spLocks noChangeAspect="1"/>
              </p:cNvSpPr>
              <p:nvPr/>
            </p:nvSpPr>
            <p:spPr>
              <a:xfrm>
                <a:off x="6295755" y="5120556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32" name="六角形 231"/>
              <p:cNvSpPr>
                <a:spLocks noChangeAspect="1"/>
              </p:cNvSpPr>
              <p:nvPr/>
            </p:nvSpPr>
            <p:spPr>
              <a:xfrm>
                <a:off x="6585462" y="4974463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33" name="六角形 232"/>
              <p:cNvSpPr>
                <a:spLocks noChangeAspect="1"/>
              </p:cNvSpPr>
              <p:nvPr/>
            </p:nvSpPr>
            <p:spPr>
              <a:xfrm>
                <a:off x="6876256" y="4823907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34" name="六角形 233"/>
              <p:cNvSpPr>
                <a:spLocks noChangeAspect="1"/>
              </p:cNvSpPr>
              <p:nvPr/>
            </p:nvSpPr>
            <p:spPr>
              <a:xfrm>
                <a:off x="6855158" y="4506833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35" name="六角形 234"/>
              <p:cNvSpPr>
                <a:spLocks noChangeAspect="1"/>
              </p:cNvSpPr>
              <p:nvPr/>
            </p:nvSpPr>
            <p:spPr>
              <a:xfrm>
                <a:off x="6855158" y="4198479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36" name="六角形 235"/>
              <p:cNvSpPr>
                <a:spLocks noChangeAspect="1"/>
              </p:cNvSpPr>
              <p:nvPr/>
            </p:nvSpPr>
            <p:spPr>
              <a:xfrm>
                <a:off x="6844129" y="3898585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37" name="六角形 236"/>
              <p:cNvSpPr>
                <a:spLocks noChangeAspect="1"/>
              </p:cNvSpPr>
              <p:nvPr/>
            </p:nvSpPr>
            <p:spPr>
              <a:xfrm>
                <a:off x="6855158" y="3599346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38" name="六角形 237"/>
              <p:cNvSpPr>
                <a:spLocks noChangeAspect="1"/>
              </p:cNvSpPr>
              <p:nvPr/>
            </p:nvSpPr>
            <p:spPr>
              <a:xfrm>
                <a:off x="6844129" y="3283787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39" name="六角形 238"/>
              <p:cNvSpPr>
                <a:spLocks noChangeAspect="1"/>
              </p:cNvSpPr>
              <p:nvPr/>
            </p:nvSpPr>
            <p:spPr>
              <a:xfrm>
                <a:off x="6846086" y="2998620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40" name="六角形 239"/>
              <p:cNvSpPr>
                <a:spLocks noChangeAspect="1"/>
              </p:cNvSpPr>
              <p:nvPr/>
            </p:nvSpPr>
            <p:spPr>
              <a:xfrm>
                <a:off x="6855158" y="2693850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41" name="六角形 240"/>
              <p:cNvSpPr>
                <a:spLocks noChangeAspect="1"/>
              </p:cNvSpPr>
              <p:nvPr/>
            </p:nvSpPr>
            <p:spPr>
              <a:xfrm>
                <a:off x="6855158" y="2385361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42" name="六角形 241"/>
              <p:cNvSpPr>
                <a:spLocks noChangeAspect="1"/>
              </p:cNvSpPr>
              <p:nvPr/>
            </p:nvSpPr>
            <p:spPr>
              <a:xfrm>
                <a:off x="6844129" y="2081305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43" name="六角形 242"/>
              <p:cNvSpPr>
                <a:spLocks noChangeAspect="1"/>
              </p:cNvSpPr>
              <p:nvPr/>
            </p:nvSpPr>
            <p:spPr>
              <a:xfrm>
                <a:off x="6585462" y="1925570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44" name="六角形 243"/>
              <p:cNvSpPr>
                <a:spLocks noChangeAspect="1"/>
              </p:cNvSpPr>
              <p:nvPr/>
            </p:nvSpPr>
            <p:spPr>
              <a:xfrm>
                <a:off x="6308919" y="1754539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45" name="六角形 244"/>
              <p:cNvSpPr>
                <a:spLocks noChangeAspect="1"/>
              </p:cNvSpPr>
              <p:nvPr/>
            </p:nvSpPr>
            <p:spPr>
              <a:xfrm>
                <a:off x="6042831" y="1600036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46" name="六角形 245"/>
              <p:cNvSpPr>
                <a:spLocks noChangeAspect="1"/>
              </p:cNvSpPr>
              <p:nvPr/>
            </p:nvSpPr>
            <p:spPr>
              <a:xfrm>
                <a:off x="5780654" y="1468415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47" name="六角形 246"/>
              <p:cNvSpPr>
                <a:spLocks noChangeAspect="1"/>
              </p:cNvSpPr>
              <p:nvPr/>
            </p:nvSpPr>
            <p:spPr>
              <a:xfrm>
                <a:off x="5504893" y="1316030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48" name="六角形 247"/>
              <p:cNvSpPr>
                <a:spLocks noChangeAspect="1"/>
              </p:cNvSpPr>
              <p:nvPr/>
            </p:nvSpPr>
            <p:spPr>
              <a:xfrm>
                <a:off x="5240351" y="1149583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49" name="六角形 248"/>
              <p:cNvSpPr>
                <a:spLocks noChangeAspect="1"/>
              </p:cNvSpPr>
              <p:nvPr/>
            </p:nvSpPr>
            <p:spPr>
              <a:xfrm>
                <a:off x="4962726" y="978926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50" name="六角形 249"/>
              <p:cNvSpPr>
                <a:spLocks noChangeAspect="1"/>
              </p:cNvSpPr>
              <p:nvPr/>
            </p:nvSpPr>
            <p:spPr>
              <a:xfrm>
                <a:off x="4680915" y="826959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51" name="六角形 250"/>
              <p:cNvSpPr>
                <a:spLocks noChangeAspect="1"/>
              </p:cNvSpPr>
              <p:nvPr/>
            </p:nvSpPr>
            <p:spPr>
              <a:xfrm>
                <a:off x="4417855" y="695458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52" name="六角形 251"/>
              <p:cNvSpPr>
                <a:spLocks noChangeAspect="1"/>
              </p:cNvSpPr>
              <p:nvPr/>
            </p:nvSpPr>
            <p:spPr>
              <a:xfrm>
                <a:off x="4124822" y="826959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53" name="六角形 252"/>
              <p:cNvSpPr>
                <a:spLocks noChangeAspect="1"/>
              </p:cNvSpPr>
              <p:nvPr/>
            </p:nvSpPr>
            <p:spPr>
              <a:xfrm>
                <a:off x="3864957" y="979344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54" name="六角形 253"/>
              <p:cNvSpPr>
                <a:spLocks noChangeAspect="1"/>
              </p:cNvSpPr>
              <p:nvPr/>
            </p:nvSpPr>
            <p:spPr>
              <a:xfrm>
                <a:off x="3569842" y="1129671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55" name="六角形 254"/>
              <p:cNvSpPr>
                <a:spLocks noChangeAspect="1"/>
              </p:cNvSpPr>
              <p:nvPr/>
            </p:nvSpPr>
            <p:spPr>
              <a:xfrm>
                <a:off x="3305238" y="1282056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56" name="六角形 255"/>
              <p:cNvSpPr>
                <a:spLocks noChangeAspect="1"/>
              </p:cNvSpPr>
              <p:nvPr/>
            </p:nvSpPr>
            <p:spPr>
              <a:xfrm>
                <a:off x="3037313" y="1454353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57" name="六角形 256"/>
              <p:cNvSpPr>
                <a:spLocks noChangeAspect="1"/>
              </p:cNvSpPr>
              <p:nvPr/>
            </p:nvSpPr>
            <p:spPr>
              <a:xfrm>
                <a:off x="2769309" y="1581502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58" name="六角形 257"/>
              <p:cNvSpPr>
                <a:spLocks noChangeAspect="1"/>
              </p:cNvSpPr>
              <p:nvPr/>
            </p:nvSpPr>
            <p:spPr>
              <a:xfrm>
                <a:off x="2501106" y="1717085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59" name="六角形 258"/>
              <p:cNvSpPr>
                <a:spLocks noChangeAspect="1"/>
              </p:cNvSpPr>
              <p:nvPr/>
            </p:nvSpPr>
            <p:spPr>
              <a:xfrm>
                <a:off x="2225166" y="1874273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60" name="六角形 259"/>
              <p:cNvSpPr>
                <a:spLocks noChangeAspect="1"/>
              </p:cNvSpPr>
              <p:nvPr/>
            </p:nvSpPr>
            <p:spPr>
              <a:xfrm>
                <a:off x="1936461" y="2031434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61" name="六角形 260"/>
              <p:cNvSpPr>
                <a:spLocks noChangeAspect="1"/>
              </p:cNvSpPr>
              <p:nvPr/>
            </p:nvSpPr>
            <p:spPr>
              <a:xfrm>
                <a:off x="1930456" y="2336219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62" name="六角形 261"/>
              <p:cNvSpPr>
                <a:spLocks noChangeAspect="1"/>
              </p:cNvSpPr>
              <p:nvPr/>
            </p:nvSpPr>
            <p:spPr>
              <a:xfrm>
                <a:off x="1939002" y="2631395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63" name="六角形 262"/>
              <p:cNvSpPr>
                <a:spLocks noChangeAspect="1"/>
              </p:cNvSpPr>
              <p:nvPr/>
            </p:nvSpPr>
            <p:spPr>
              <a:xfrm>
                <a:off x="1936461" y="2951913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64" name="六角形 263"/>
              <p:cNvSpPr>
                <a:spLocks noChangeAspect="1"/>
              </p:cNvSpPr>
              <p:nvPr/>
            </p:nvSpPr>
            <p:spPr>
              <a:xfrm>
                <a:off x="1943273" y="3243867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65" name="六角形 264"/>
              <p:cNvSpPr>
                <a:spLocks noChangeAspect="1"/>
              </p:cNvSpPr>
              <p:nvPr/>
            </p:nvSpPr>
            <p:spPr>
              <a:xfrm>
                <a:off x="1943273" y="3548637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66" name="六角形 265"/>
              <p:cNvSpPr>
                <a:spLocks noChangeAspect="1"/>
              </p:cNvSpPr>
              <p:nvPr/>
            </p:nvSpPr>
            <p:spPr>
              <a:xfrm>
                <a:off x="1943273" y="3856609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67" name="六角形 266"/>
              <p:cNvSpPr>
                <a:spLocks noChangeAspect="1"/>
              </p:cNvSpPr>
              <p:nvPr/>
            </p:nvSpPr>
            <p:spPr>
              <a:xfrm>
                <a:off x="1917632" y="4161379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68" name="六角形 267"/>
              <p:cNvSpPr>
                <a:spLocks noChangeAspect="1"/>
              </p:cNvSpPr>
              <p:nvPr/>
            </p:nvSpPr>
            <p:spPr>
              <a:xfrm>
                <a:off x="1923901" y="4491339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69" name="六角形 268"/>
              <p:cNvSpPr>
                <a:spLocks noChangeAspect="1"/>
              </p:cNvSpPr>
              <p:nvPr/>
            </p:nvSpPr>
            <p:spPr>
              <a:xfrm>
                <a:off x="2473341" y="5106380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70" name="六角形 269"/>
              <p:cNvSpPr>
                <a:spLocks noChangeAspect="1"/>
              </p:cNvSpPr>
              <p:nvPr/>
            </p:nvSpPr>
            <p:spPr>
              <a:xfrm>
                <a:off x="1934723" y="4796109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71" name="六角形 270"/>
              <p:cNvSpPr>
                <a:spLocks noChangeAspect="1"/>
              </p:cNvSpPr>
              <p:nvPr/>
            </p:nvSpPr>
            <p:spPr>
              <a:xfrm>
                <a:off x="2208780" y="4953464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72" name="六角形 271"/>
              <p:cNvSpPr>
                <a:spLocks noChangeAspect="1"/>
              </p:cNvSpPr>
              <p:nvPr/>
            </p:nvSpPr>
            <p:spPr>
              <a:xfrm>
                <a:off x="2742338" y="5267852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73" name="六角形 272"/>
              <p:cNvSpPr>
                <a:spLocks noChangeAspect="1"/>
              </p:cNvSpPr>
              <p:nvPr/>
            </p:nvSpPr>
            <p:spPr>
              <a:xfrm>
                <a:off x="3022493" y="5431618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74" name="六角形 273"/>
              <p:cNvSpPr>
                <a:spLocks noChangeAspect="1"/>
              </p:cNvSpPr>
              <p:nvPr/>
            </p:nvSpPr>
            <p:spPr>
              <a:xfrm>
                <a:off x="3308358" y="5584003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75" name="六角形 274"/>
              <p:cNvSpPr>
                <a:spLocks noChangeAspect="1"/>
              </p:cNvSpPr>
              <p:nvPr/>
            </p:nvSpPr>
            <p:spPr>
              <a:xfrm>
                <a:off x="3573022" y="5710420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76" name="六角形 275"/>
              <p:cNvSpPr>
                <a:spLocks noChangeAspect="1"/>
              </p:cNvSpPr>
              <p:nvPr/>
            </p:nvSpPr>
            <p:spPr>
              <a:xfrm>
                <a:off x="3849009" y="5862805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77" name="六角形 276"/>
              <p:cNvSpPr>
                <a:spLocks noChangeAspect="1"/>
              </p:cNvSpPr>
              <p:nvPr/>
            </p:nvSpPr>
            <p:spPr>
              <a:xfrm>
                <a:off x="4103896" y="6002206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</p:grpSp>
        <p:sp>
          <p:nvSpPr>
            <p:cNvPr id="278" name="六角形 277"/>
            <p:cNvSpPr/>
            <p:nvPr/>
          </p:nvSpPr>
          <p:spPr>
            <a:xfrm rot="5400000">
              <a:off x="2361478" y="3039861"/>
              <a:ext cx="1254834" cy="1104717"/>
            </a:xfrm>
            <a:prstGeom prst="hexagon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279" name="六角形 278"/>
            <p:cNvSpPr/>
            <p:nvPr/>
          </p:nvSpPr>
          <p:spPr>
            <a:xfrm rot="5400000">
              <a:off x="2657260" y="3244574"/>
              <a:ext cx="675918" cy="657358"/>
            </a:xfrm>
            <a:prstGeom prst="hexagon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280" name="六角形 279"/>
            <p:cNvSpPr/>
            <p:nvPr/>
          </p:nvSpPr>
          <p:spPr>
            <a:xfrm rot="5400000">
              <a:off x="2056276" y="2776003"/>
              <a:ext cx="1849494" cy="1647307"/>
            </a:xfrm>
            <a:prstGeom prst="hexagon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281" name="六角形 280"/>
            <p:cNvSpPr/>
            <p:nvPr/>
          </p:nvSpPr>
          <p:spPr>
            <a:xfrm rot="5400000">
              <a:off x="1752775" y="2484179"/>
              <a:ext cx="2445717" cy="2192340"/>
            </a:xfrm>
            <a:prstGeom prst="hexagon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cxnSp>
          <p:nvCxnSpPr>
            <p:cNvPr id="282" name="直線矢印コネクタ 281"/>
            <p:cNvCxnSpPr>
              <a:endCxn id="279" idx="3"/>
            </p:cNvCxnSpPr>
            <p:nvPr/>
          </p:nvCxnSpPr>
          <p:spPr>
            <a:xfrm flipV="1">
              <a:off x="2995219" y="3235294"/>
              <a:ext cx="0" cy="337959"/>
            </a:xfrm>
            <a:prstGeom prst="straightConnector1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headEnd type="arrow"/>
              <a:tailEnd type="arrow"/>
            </a:ln>
            <a:effectLst/>
          </p:spPr>
        </p:cxnSp>
        <p:sp>
          <p:nvSpPr>
            <p:cNvPr id="283" name="円形吹き出し 282"/>
            <p:cNvSpPr/>
            <p:nvPr/>
          </p:nvSpPr>
          <p:spPr>
            <a:xfrm>
              <a:off x="2330870" y="3443268"/>
              <a:ext cx="390723" cy="287362"/>
            </a:xfrm>
            <a:prstGeom prst="wedgeEllipseCallout">
              <a:avLst>
                <a:gd name="adj1" fmla="val 103836"/>
                <a:gd name="adj2" fmla="val -77273"/>
              </a:avLst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rPr>
                <a:t>R</a:t>
              </a:r>
              <a:endParaRPr kumimoji="1" lang="ja-JP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284" name="六角形 283"/>
            <p:cNvSpPr/>
            <p:nvPr/>
          </p:nvSpPr>
          <p:spPr>
            <a:xfrm rot="5400000">
              <a:off x="1494925" y="2208569"/>
              <a:ext cx="2981399" cy="2730594"/>
            </a:xfrm>
            <a:prstGeom prst="hexagon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285" name="六角形 284"/>
            <p:cNvSpPr/>
            <p:nvPr/>
          </p:nvSpPr>
          <p:spPr>
            <a:xfrm rot="5400000">
              <a:off x="1180171" y="1960094"/>
              <a:ext cx="3628829" cy="3255011"/>
            </a:xfrm>
            <a:prstGeom prst="hexagon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286" name="六角形 285"/>
            <p:cNvSpPr/>
            <p:nvPr/>
          </p:nvSpPr>
          <p:spPr>
            <a:xfrm rot="5400000">
              <a:off x="832129" y="1654375"/>
              <a:ext cx="4298813" cy="3858950"/>
            </a:xfrm>
            <a:prstGeom prst="hexagon">
              <a:avLst>
                <a:gd name="adj" fmla="val 27012"/>
                <a:gd name="vf" fmla="val 115470"/>
              </a:avLst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287" name="六角形 286"/>
            <p:cNvSpPr/>
            <p:nvPr/>
          </p:nvSpPr>
          <p:spPr>
            <a:xfrm rot="5400000">
              <a:off x="545572" y="1410566"/>
              <a:ext cx="4874368" cy="4352405"/>
            </a:xfrm>
            <a:prstGeom prst="hexagon">
              <a:avLst>
                <a:gd name="adj" fmla="val 27797"/>
                <a:gd name="vf" fmla="val 115470"/>
              </a:avLst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288" name="六角形 287"/>
            <p:cNvSpPr/>
            <p:nvPr/>
          </p:nvSpPr>
          <p:spPr>
            <a:xfrm rot="5400000">
              <a:off x="267407" y="1121481"/>
              <a:ext cx="5459163" cy="4911885"/>
            </a:xfrm>
            <a:prstGeom prst="hexagon">
              <a:avLst>
                <a:gd name="adj" fmla="val 27797"/>
                <a:gd name="vf" fmla="val 115470"/>
              </a:avLst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graphicFrame>
        <p:nvGraphicFramePr>
          <p:cNvPr id="290" name="表 2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378922"/>
              </p:ext>
            </p:extLst>
          </p:nvPr>
        </p:nvGraphicFramePr>
        <p:xfrm>
          <a:off x="5148064" y="1988840"/>
          <a:ext cx="3528392" cy="432048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504056"/>
                <a:gridCol w="1260140"/>
                <a:gridCol w="468052"/>
                <a:gridCol w="1296144"/>
              </a:tblGrid>
              <a:tr h="392771"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</a:rPr>
                        <a:t>R (m)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 (m)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392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1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17.3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190.5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</a:tr>
              <a:tr h="392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2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34.6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207.8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</a:tr>
              <a:tr h="392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3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52.0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13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225.2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</a:tr>
              <a:tr h="392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4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69.3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14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242.5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</a:tr>
              <a:tr h="392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5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86.6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15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259.8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</a:tr>
              <a:tr h="392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6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103.9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16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277.1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</a:tr>
              <a:tr h="392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7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121.2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17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294.4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</a:tr>
              <a:tr h="392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8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138.6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18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311.8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</a:tr>
              <a:tr h="392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9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155.9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19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329.1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</a:tr>
              <a:tr h="392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10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173.2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20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346.4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0424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636610"/>
              </p:ext>
            </p:extLst>
          </p:nvPr>
        </p:nvGraphicFramePr>
        <p:xfrm>
          <a:off x="611560" y="2564904"/>
          <a:ext cx="7920880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84176"/>
                <a:gridCol w="1250666"/>
                <a:gridCol w="1750931"/>
                <a:gridCol w="1372411"/>
                <a:gridCol w="1962696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964090"/>
              </p:ext>
            </p:extLst>
          </p:nvPr>
        </p:nvGraphicFramePr>
        <p:xfrm>
          <a:off x="611560" y="836712"/>
          <a:ext cx="7920880" cy="175260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84176"/>
                <a:gridCol w="1250665"/>
                <a:gridCol w="1750931"/>
                <a:gridCol w="1372412"/>
                <a:gridCol w="1962696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751941"/>
              </p:ext>
            </p:extLst>
          </p:nvPr>
        </p:nvGraphicFramePr>
        <p:xfrm>
          <a:off x="611560" y="5013176"/>
          <a:ext cx="7922840" cy="14370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84568"/>
                <a:gridCol w="1250975"/>
                <a:gridCol w="1751365"/>
                <a:gridCol w="1371315"/>
                <a:gridCol w="1964617"/>
              </a:tblGrid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</a:rPr>
                        <a:t>Yuichi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</a:rPr>
                        <a:t>MYuorioka</a:t>
                      </a:r>
                      <a:endParaRPr lang="ja-JP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</a:rPr>
                        <a:t>Sony Corporation</a:t>
                      </a:r>
                      <a:endParaRPr lang="ja-JP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altLang="ja-JP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1-7-1 Konan </a:t>
                      </a:r>
                      <a:r>
                        <a:rPr lang="fi-FI" altLang="ja-JP" sz="1200" dirty="0" smtClean="0">
                          <a:latin typeface="+mn-lt"/>
                        </a:rPr>
                        <a:t/>
                      </a:r>
                      <a:br>
                        <a:rPr lang="fi-FI" altLang="ja-JP" sz="1200" dirty="0" smtClean="0">
                          <a:latin typeface="+mn-lt"/>
                        </a:rPr>
                      </a:br>
                      <a:r>
                        <a:rPr lang="fi-FI" altLang="ja-JP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Minato-ku, Tokyo 108-0075, Japan </a:t>
                      </a:r>
                      <a:endParaRPr lang="ja-JP" sz="1200" dirty="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ＭＳ 明朝"/>
                        </a:rPr>
                        <a:t> </a:t>
                      </a:r>
                      <a:endParaRPr lang="ja-JP" sz="120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</a:rPr>
                        <a:t>Yuichi.Morioka@jp.sony.com</a:t>
                      </a:r>
                      <a:endParaRPr lang="ja-JP" sz="11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ＭＳ 明朝"/>
                        </a:rPr>
                        <a:t>Masahito Mori</a:t>
                      </a:r>
                      <a:endParaRPr lang="ja-JP" sz="1200" dirty="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2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ＭＳ 明朝"/>
                        </a:rPr>
                        <a:t> </a:t>
                      </a:r>
                      <a:endParaRPr lang="ja-JP" sz="120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ＭＳ 明朝"/>
                        </a:rPr>
                        <a:t>Masahito.Mori@jp.sony.com</a:t>
                      </a:r>
                      <a:endParaRPr lang="ja-JP" sz="1100" dirty="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ＭＳ 明朝"/>
                        </a:rPr>
                        <a:t>Yusuke Tanaka</a:t>
                      </a:r>
                      <a:endParaRPr lang="ja-JP" sz="1200" dirty="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2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ＭＳ 明朝"/>
                        </a:rPr>
                        <a:t> </a:t>
                      </a:r>
                      <a:endParaRPr lang="ja-JP" sz="120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ＭＳ 明朝"/>
                        </a:rPr>
                        <a:t>YusukeC.Tanaka@jp.sony.com</a:t>
                      </a:r>
                      <a:endParaRPr lang="ja-JP" sz="1100" dirty="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ＭＳ 明朝"/>
                        </a:rPr>
                        <a:t>Kazuyuki </a:t>
                      </a:r>
                      <a:r>
                        <a:rPr lang="en-US" sz="1200" dirty="0" err="1">
                          <a:effectLst/>
                          <a:latin typeface="+mn-lt"/>
                          <a:ea typeface="ＭＳ 明朝"/>
                        </a:rPr>
                        <a:t>Sakoda</a:t>
                      </a:r>
                      <a:endParaRPr lang="ja-JP" sz="1200" dirty="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2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ＭＳ 明朝"/>
                        </a:rPr>
                        <a:t> </a:t>
                      </a:r>
                      <a:endParaRPr lang="ja-JP" sz="120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ＭＳ 明朝"/>
                        </a:rPr>
                        <a:t>Kazuyuki.Sakoda@am.sony.com</a:t>
                      </a:r>
                      <a:endParaRPr lang="ja-JP" sz="1100" dirty="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ＭＳ 明朝"/>
                        </a:rPr>
                        <a:t>William Carney</a:t>
                      </a:r>
                      <a:endParaRPr lang="ja-JP" sz="1200" dirty="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2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ＭＳ 明朝"/>
                        </a:rPr>
                        <a:t> </a:t>
                      </a:r>
                      <a:endParaRPr lang="ja-JP" sz="120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ＭＳ 明朝"/>
                        </a:rPr>
                        <a:t>William.Carney@am.sony.com</a:t>
                      </a:r>
                      <a:endParaRPr lang="ja-JP" sz="1100" dirty="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411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/>
              <a:t>Appendix 2: Number of detected BSSs in Shinagawa, Tokyo.</a:t>
            </a:r>
            <a:endParaRPr kumimoji="1" lang="ja-JP" altLang="en-US" sz="2800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20</a:t>
            </a:fld>
            <a:endParaRPr lang="en-GB"/>
          </a:p>
        </p:txBody>
      </p:sp>
      <p:graphicFrame>
        <p:nvGraphicFramePr>
          <p:cNvPr id="6" name="グラフ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0702309"/>
              </p:ext>
            </p:extLst>
          </p:nvPr>
        </p:nvGraphicFramePr>
        <p:xfrm>
          <a:off x="1835696" y="1772816"/>
          <a:ext cx="5472608" cy="3627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テキスト ボックス 6"/>
          <p:cNvSpPr txBox="1"/>
          <p:nvPr/>
        </p:nvSpPr>
        <p:spPr>
          <a:xfrm rot="16200000">
            <a:off x="184158" y="328033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1" dirty="0" smtClean="0">
                <a:solidFill>
                  <a:schemeClr val="tx1"/>
                </a:solidFill>
              </a:rPr>
              <a:t>Number of </a:t>
            </a:r>
            <a:r>
              <a:rPr kumimoji="1" lang="en-US" altLang="ja-JP" sz="1800" b="1" dirty="0">
                <a:solidFill>
                  <a:schemeClr val="tx1"/>
                </a:solidFill>
              </a:rPr>
              <a:t>BSS</a:t>
            </a:r>
            <a:r>
              <a:rPr kumimoji="1" lang="en-US" altLang="ja-JP" sz="1800" b="1" dirty="0" smtClean="0">
                <a:solidFill>
                  <a:schemeClr val="tx1"/>
                </a:solidFill>
              </a:rPr>
              <a:t>s 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3528" y="5373216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The numbers are based on data collected at Shinagawa Station in 2015.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We counted the number of source MAC addresses from which 100 or more beacons are received in about 90 seconds.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Multiple MAC addresses for one device are not considered.</a:t>
            </a:r>
            <a:endParaRPr kumimoji="1" lang="en-US" altLang="ja-JP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015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1800" dirty="0" smtClean="0"/>
              <a:t>Authors (continued)</a:t>
            </a:r>
            <a:endParaRPr lang="zh-CN" altLang="en-US" sz="18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157190"/>
              </p:ext>
            </p:extLst>
          </p:nvPr>
        </p:nvGraphicFramePr>
        <p:xfrm>
          <a:off x="762000" y="1124744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509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72400" cy="371128"/>
          </a:xfrm>
        </p:spPr>
        <p:txBody>
          <a:bodyPr/>
          <a:lstStyle/>
          <a:p>
            <a:pPr algn="l"/>
            <a:r>
              <a:rPr lang="en-US" altLang="zh-CN" sz="1800" dirty="0" smtClean="0"/>
              <a:t>Authors (continued)</a:t>
            </a:r>
            <a:endParaRPr lang="zh-CN" altLang="en-US" sz="18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691366"/>
              </p:ext>
            </p:extLst>
          </p:nvPr>
        </p:nvGraphicFramePr>
        <p:xfrm>
          <a:off x="762000" y="104114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1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394841"/>
              </p:ext>
            </p:extLst>
          </p:nvPr>
        </p:nvGraphicFramePr>
        <p:xfrm>
          <a:off x="611560" y="914400"/>
          <a:ext cx="7992888" cy="31992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98578"/>
                <a:gridCol w="1262035"/>
                <a:gridCol w="1766849"/>
                <a:gridCol w="1430306"/>
                <a:gridCol w="193512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605371"/>
              </p:ext>
            </p:extLst>
          </p:nvPr>
        </p:nvGraphicFramePr>
        <p:xfrm>
          <a:off x="611560" y="4139972"/>
          <a:ext cx="7992888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98578"/>
                <a:gridCol w="1262035"/>
                <a:gridCol w="1766849"/>
                <a:gridCol w="1430306"/>
                <a:gridCol w="193512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892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71128"/>
          </a:xfrm>
        </p:spPr>
        <p:txBody>
          <a:bodyPr/>
          <a:lstStyle/>
          <a:p>
            <a:pPr algn="l"/>
            <a:r>
              <a:rPr lang="en-US" altLang="zh-CN" sz="1800" dirty="0" smtClean="0"/>
              <a:t>Authors (continued)</a:t>
            </a:r>
            <a:endParaRPr lang="zh-CN" altLang="en-US" sz="18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246760"/>
              </p:ext>
            </p:extLst>
          </p:nvPr>
        </p:nvGraphicFramePr>
        <p:xfrm>
          <a:off x="611560" y="1040008"/>
          <a:ext cx="7992888" cy="45324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98578"/>
                <a:gridCol w="1262035"/>
                <a:gridCol w="1766849"/>
                <a:gridCol w="1430306"/>
                <a:gridCol w="193512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844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305237"/>
              </p:ext>
            </p:extLst>
          </p:nvPr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42637"/>
                <a:gridCol w="1865784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347671"/>
              </p:ext>
            </p:extLst>
          </p:nvPr>
        </p:nvGraphicFramePr>
        <p:xfrm>
          <a:off x="762000" y="4387663"/>
          <a:ext cx="7620000" cy="1849651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34617"/>
                <a:gridCol w="1865784"/>
              </a:tblGrid>
              <a:tr h="4255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#9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Wuxingduan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,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Xifeng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/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j-lt"/>
                          <a:hlinkClick r:id="rId2"/>
                        </a:rPr>
                        <a:t>sun.bo1@zte.com.cn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Kaiying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Lv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j-lt"/>
                          <a:hlinkClick r:id="rId3"/>
                        </a:rPr>
                        <a:t>lv.kaiying@zte.com.cn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Yonggang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j-lt"/>
                          <a:hlinkClick r:id="rId4"/>
                        </a:rPr>
                        <a:t>yfang@ztetx.com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Ke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j-lt"/>
                          <a:hlinkClick r:id="rId5"/>
                        </a:rPr>
                        <a:t>yao.ke5@zte.com.cn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Weimin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j-lt"/>
                          <a:hlinkClick r:id="rId6"/>
                        </a:rPr>
                        <a:t>xing.weimin@zte.com.cn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170 W Tasman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Dr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352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443136"/>
          </a:xfrm>
        </p:spPr>
        <p:txBody>
          <a:bodyPr/>
          <a:lstStyle/>
          <a:p>
            <a:pPr algn="l"/>
            <a:r>
              <a:rPr lang="en-US" altLang="zh-CN" sz="1800" dirty="0" smtClean="0"/>
              <a:t>Authors (continued)</a:t>
            </a:r>
            <a:endParaRPr lang="zh-CN" altLang="en-US" sz="18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471660"/>
              </p:ext>
            </p:extLst>
          </p:nvPr>
        </p:nvGraphicFramePr>
        <p:xfrm>
          <a:off x="539551" y="1193248"/>
          <a:ext cx="7994849" cy="20929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98970"/>
                <a:gridCol w="1262344"/>
                <a:gridCol w="1767283"/>
                <a:gridCol w="1430657"/>
                <a:gridCol w="193559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005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Enhancement of the spatial reuse capability is one of the key features for the 802.11ax.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For this purpose, 802.11ax devices needs to </a:t>
            </a:r>
            <a:r>
              <a:rPr lang="en-US" altLang="ja-JP" dirty="0"/>
              <a:t>tell if the receiving signal is from </a:t>
            </a:r>
            <a:r>
              <a:rPr lang="en-US" altLang="ja-JP" dirty="0" err="1"/>
              <a:t>myBSS</a:t>
            </a:r>
            <a:r>
              <a:rPr lang="en-US" altLang="ja-JP" dirty="0"/>
              <a:t> or </a:t>
            </a:r>
            <a:r>
              <a:rPr lang="en-US" altLang="ja-JP" dirty="0" smtClean="0"/>
              <a:t>OBSS.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Use of information in the preamble part is a good way to do this in the early state of reception.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BSS Color was suggested in the previous discussions.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This document presents our analytical result of how many bits are needed for BSS Color information.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297</TotalTime>
  <Words>2023</Words>
  <Application>Microsoft Office PowerPoint</Application>
  <PresentationFormat>画面に合わせる (4:3)</PresentationFormat>
  <Paragraphs>621</Paragraphs>
  <Slides>20</Slides>
  <Notes>3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2" baseType="lpstr">
      <vt:lpstr>802-11-Submission</vt:lpstr>
      <vt:lpstr>Microsoft Word 97 - 2003 Document</vt:lpstr>
      <vt:lpstr>Number of BSS Color bits</vt:lpstr>
      <vt:lpstr>PowerPoint プレゼンテーション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Abstract</vt:lpstr>
      <vt:lpstr>Introduction</vt:lpstr>
      <vt:lpstr>Topology of simulation scenario 3</vt:lpstr>
      <vt:lpstr>AP-AP interference</vt:lpstr>
      <vt:lpstr>Evaluation</vt:lpstr>
      <vt:lpstr>Conclusion</vt:lpstr>
      <vt:lpstr>References</vt:lpstr>
      <vt:lpstr>Straw Poll</vt:lpstr>
      <vt:lpstr>APPENDIX</vt:lpstr>
      <vt:lpstr>Appendix 1: Calculation of the number of APs within a circle of radius r</vt:lpstr>
      <vt:lpstr>Appendix 1: Calculation of the number of APs within a circle of radius r</vt:lpstr>
      <vt:lpstr>Appendix 2: Number of detected BSSs in Shinagawa, Tokyo.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11-15-1075-00-00ax</dc:title>
  <dc:creator>inoue</dc:creator>
  <cp:lastModifiedBy>inoue</cp:lastModifiedBy>
  <cp:revision>16</cp:revision>
  <cp:lastPrinted>1601-01-01T00:00:00Z</cp:lastPrinted>
  <dcterms:created xsi:type="dcterms:W3CDTF">2015-09-13T01:57:31Z</dcterms:created>
  <dcterms:modified xsi:type="dcterms:W3CDTF">2015-09-13T09:43:55Z</dcterms:modified>
</cp:coreProperties>
</file>