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91" r:id="rId2"/>
    <p:sldId id="354" r:id="rId3"/>
    <p:sldId id="367" r:id="rId4"/>
    <p:sldId id="368" r:id="rId5"/>
    <p:sldId id="369" r:id="rId6"/>
    <p:sldId id="370" r:id="rId7"/>
    <p:sldId id="371" r:id="rId8"/>
    <p:sldId id="372" r:id="rId9"/>
    <p:sldId id="373" r:id="rId10"/>
    <p:sldId id="374" r:id="rId11"/>
    <p:sldId id="375" r:id="rId12"/>
    <p:sldId id="376" r:id="rId13"/>
    <p:sldId id="35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9548" autoAdjust="0"/>
  </p:normalViewPr>
  <p:slideViewPr>
    <p:cSldViewPr>
      <p:cViewPr varScale="1">
        <p:scale>
          <a:sx n="88" d="100"/>
          <a:sy n="88" d="100"/>
        </p:scale>
        <p:origin x="1392"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a:xfrm>
            <a:off x="685800" y="1981200"/>
            <a:ext cx="8153400" cy="43434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11"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802.11-15/1052r0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3.bin"/><Relationship Id="rId7" Type="http://schemas.openxmlformats.org/officeDocument/2006/relationships/package" Target="../embeddings/Microsoft_Visio_Drawing3.vsd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emf"/><Relationship Id="rId4" Type="http://schemas.openxmlformats.org/officeDocument/2006/relationships/package" Target="../embeddings/Microsoft_Visio_Drawing2.vsd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Slide </a:t>
            </a:r>
            <a:fld id="{80743412-9668-4686-B109-E3B2457EFEE3}" type="slidenum">
              <a:rPr lang="en-US" smtClean="0"/>
              <a:pPr>
                <a:defRPr/>
              </a:pPr>
              <a:t>1</a:t>
            </a:fld>
            <a:endParaRPr lang="en-US" dirty="0"/>
          </a:p>
        </p:txBody>
      </p:sp>
      <p:sp>
        <p:nvSpPr>
          <p:cNvPr id="5" name="Footer Placeholder 4"/>
          <p:cNvSpPr>
            <a:spLocks noGrp="1"/>
          </p:cNvSpPr>
          <p:nvPr>
            <p:ph type="ftr" sz="quarter" idx="3"/>
          </p:nvPr>
        </p:nvSpPr>
        <p:spPr>
          <a:xfrm>
            <a:off x="6594032" y="6475413"/>
            <a:ext cx="1949893" cy="184666"/>
          </a:xfrm>
        </p:spPr>
        <p:txBody>
          <a:bodyPr/>
          <a:lstStyle/>
          <a:p>
            <a:pPr>
              <a:defRPr/>
            </a:pPr>
            <a:r>
              <a:rPr lang="en-US" altLang="ko-KR" dirty="0" smtClean="0"/>
              <a:t>Young Hoon Kwon, </a:t>
            </a:r>
            <a:r>
              <a:rPr lang="en-US" altLang="ko-KR" dirty="0" err="1" smtClean="0"/>
              <a:t>Newracom</a:t>
            </a:r>
            <a:endParaRPr lang="en-US" altLang="ko-KR" dirty="0"/>
          </a:p>
        </p:txBody>
      </p:sp>
      <p:sp>
        <p:nvSpPr>
          <p:cNvPr id="7" name="Rectangle 2"/>
          <p:cNvSpPr txBox="1">
            <a:spLocks noChangeArrowheads="1"/>
          </p:cNvSpPr>
          <p:nvPr/>
        </p:nvSpPr>
        <p:spPr bwMode="auto">
          <a:xfrm>
            <a:off x="381000" y="685800"/>
            <a:ext cx="83058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Bandwidth for UL MU Transmission</a:t>
            </a:r>
          </a:p>
        </p:txBody>
      </p:sp>
      <p:sp>
        <p:nvSpPr>
          <p:cNvPr id="8"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sz="2000" kern="0" dirty="0" smtClean="0"/>
              <a:t>Date:</a:t>
            </a:r>
            <a:r>
              <a:rPr lang="en-US" sz="2000" b="0" kern="0" dirty="0" smtClean="0"/>
              <a:t> 2015-09-14</a:t>
            </a:r>
          </a:p>
        </p:txBody>
      </p:sp>
      <p:sp>
        <p:nvSpPr>
          <p:cNvPr id="9"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3844995632"/>
              </p:ext>
            </p:extLst>
          </p:nvPr>
        </p:nvGraphicFramePr>
        <p:xfrm>
          <a:off x="530225" y="2589213"/>
          <a:ext cx="7810500" cy="3581400"/>
        </p:xfrm>
        <a:graphic>
          <a:graphicData uri="http://schemas.openxmlformats.org/presentationml/2006/ole">
            <mc:AlternateContent xmlns:mc="http://schemas.openxmlformats.org/markup-compatibility/2006">
              <mc:Choice xmlns:v="urn:schemas-microsoft-com:vml" Requires="v">
                <p:oleObj spid="_x0000_s2175" name="Document" r:id="rId4" imgW="9564533" imgH="4379839" progId="Word.Document.8">
                  <p:embed/>
                </p:oleObj>
              </mc:Choice>
              <mc:Fallback>
                <p:oleObj name="Document" r:id="rId4" imgW="9564533" imgH="4379839" progId="Word.Document.8">
                  <p:embed/>
                  <p:pic>
                    <p:nvPicPr>
                      <p:cNvPr id="0" name=""/>
                      <p:cNvPicPr>
                        <a:picLocks noChangeAspect="1" noChangeArrowheads="1"/>
                      </p:cNvPicPr>
                      <p:nvPr/>
                    </p:nvPicPr>
                    <p:blipFill>
                      <a:blip r:embed="rId5"/>
                      <a:srcRect/>
                      <a:stretch>
                        <a:fillRect/>
                      </a:stretch>
                    </p:blipFill>
                    <p:spPr bwMode="auto">
                      <a:xfrm>
                        <a:off x="530225" y="2589213"/>
                        <a:ext cx="7810500" cy="3581400"/>
                      </a:xfrm>
                      <a:prstGeom prst="rect">
                        <a:avLst/>
                      </a:prstGeom>
                      <a:noFill/>
                      <a:extLst/>
                    </p:spPr>
                  </p:pic>
                </p:oleObj>
              </mc:Fallback>
            </mc:AlternateContent>
          </a:graphicData>
        </a:graphic>
      </p:graphicFrame>
    </p:spTree>
    <p:extLst>
      <p:ext uri="{BB962C8B-B14F-4D97-AF65-F5344CB8AC3E}">
        <p14:creationId xmlns:p14="http://schemas.microsoft.com/office/powerpoint/2010/main" val="2874936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We suggest to modify current SFD text on UL MU transmission to further clarify for several cases</a:t>
            </a:r>
          </a:p>
          <a:p>
            <a:pPr lvl="1"/>
            <a:r>
              <a:rPr lang="en-US" dirty="0" smtClean="0"/>
              <a:t>Cascaded DL/UL MU transmission</a:t>
            </a:r>
          </a:p>
          <a:p>
            <a:pPr lvl="1"/>
            <a:r>
              <a:rPr lang="en-US" dirty="0" smtClean="0"/>
              <a:t>Multiple Trigger frame simultaneous transmission</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2454898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modify sub-clause 4.1 of the TG Specification Framework as follows?</a:t>
            </a:r>
          </a:p>
          <a:p>
            <a:pPr lvl="1"/>
            <a:r>
              <a:rPr lang="en-US" dirty="0"/>
              <a:t>An AP shall not allocate UL </a:t>
            </a:r>
            <a:r>
              <a:rPr lang="en-US" dirty="0" err="1"/>
              <a:t>subchannel</a:t>
            </a:r>
            <a:r>
              <a:rPr lang="en-US" dirty="0"/>
              <a:t> in any 20 MHz channel that is not occupied by the </a:t>
            </a:r>
            <a:r>
              <a:rPr lang="en-US" strike="sngStrike" dirty="0">
                <a:solidFill>
                  <a:srgbClr val="FF0000"/>
                </a:solidFill>
              </a:rPr>
              <a:t>Trigger frame</a:t>
            </a:r>
            <a:r>
              <a:rPr lang="en-US" dirty="0">
                <a:solidFill>
                  <a:srgbClr val="FF0000"/>
                </a:solidFill>
              </a:rPr>
              <a:t> immediately preceding DL PPDU</a:t>
            </a:r>
            <a:r>
              <a:rPr lang="en-US" dirty="0"/>
              <a:t>. In each 20 MHz channel occupied by the </a:t>
            </a:r>
            <a:r>
              <a:rPr lang="en-US" strike="sngStrike" dirty="0">
                <a:solidFill>
                  <a:srgbClr val="FF0000"/>
                </a:solidFill>
              </a:rPr>
              <a:t>Trigger frame</a:t>
            </a:r>
            <a:r>
              <a:rPr lang="en-US" dirty="0">
                <a:solidFill>
                  <a:srgbClr val="FF0000"/>
                </a:solidFill>
              </a:rPr>
              <a:t> immediately preceding DL PPDU</a:t>
            </a:r>
            <a:r>
              <a:rPr lang="en-US" dirty="0"/>
              <a:t>, there is at least one allocated </a:t>
            </a:r>
            <a:r>
              <a:rPr lang="en-US" dirty="0" err="1"/>
              <a:t>subchannel</a:t>
            </a:r>
            <a:r>
              <a:rPr lang="en-US" dirty="0"/>
              <a:t> for UL transmission. </a:t>
            </a:r>
          </a:p>
          <a:p>
            <a:pPr lvl="1"/>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2175740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modify sub-clause 4.1 of the TG Specification Framework as follows?</a:t>
            </a:r>
          </a:p>
          <a:p>
            <a:pPr lvl="1"/>
            <a:r>
              <a:rPr lang="en-US" dirty="0"/>
              <a:t>An UL OFDMA MPDU/A-MPDU is the acknowledgement of the trigger frame. When the AP receives MPDU correctly from at least one STA indicated by</a:t>
            </a:r>
            <a:r>
              <a:rPr lang="en-US" u="sng" dirty="0">
                <a:solidFill>
                  <a:srgbClr val="FF0000"/>
                </a:solidFill>
              </a:rPr>
              <a:t> any </a:t>
            </a:r>
            <a:r>
              <a:rPr lang="en-US" dirty="0" smtClean="0"/>
              <a:t>trigger </a:t>
            </a:r>
            <a:r>
              <a:rPr lang="en-US" dirty="0"/>
              <a:t>frame, the frame exchange initiated by </a:t>
            </a:r>
            <a:r>
              <a:rPr lang="en-US" u="sng" dirty="0">
                <a:solidFill>
                  <a:srgbClr val="FF0000"/>
                </a:solidFill>
              </a:rPr>
              <a:t>all </a:t>
            </a:r>
            <a:r>
              <a:rPr lang="en-US" strike="sngStrike" dirty="0" smtClean="0">
                <a:solidFill>
                  <a:srgbClr val="FF0000"/>
                </a:solidFill>
              </a:rPr>
              <a:t>the</a:t>
            </a:r>
            <a:r>
              <a:rPr lang="en-US" dirty="0" smtClean="0">
                <a:solidFill>
                  <a:srgbClr val="FF0000"/>
                </a:solidFill>
              </a:rPr>
              <a:t> </a:t>
            </a:r>
            <a:r>
              <a:rPr lang="en-US" dirty="0"/>
              <a:t>trigger </a:t>
            </a:r>
            <a:r>
              <a:rPr lang="en-US" dirty="0" smtClean="0"/>
              <a:t>frame</a:t>
            </a:r>
            <a:r>
              <a:rPr lang="en-US" u="sng" dirty="0" smtClean="0">
                <a:solidFill>
                  <a:srgbClr val="FF0000"/>
                </a:solidFill>
              </a:rPr>
              <a:t>(s)</a:t>
            </a:r>
            <a:r>
              <a:rPr lang="en-US" dirty="0" smtClean="0"/>
              <a:t> </a:t>
            </a:r>
            <a:r>
              <a:rPr lang="en-US" dirty="0"/>
              <a:t>is successful.</a:t>
            </a:r>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2459248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11-15-0132r7, “Specification Framework for </a:t>
            </a:r>
            <a:r>
              <a:rPr lang="en-US" dirty="0" err="1"/>
              <a:t>TGax</a:t>
            </a:r>
            <a:r>
              <a:rPr lang="en-US" dirty="0"/>
              <a:t>"</a:t>
            </a:r>
          </a:p>
          <a:p>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2407096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During July meeting, </a:t>
            </a:r>
            <a:r>
              <a:rPr lang="en-US" dirty="0" err="1" smtClean="0"/>
              <a:t>TGax</a:t>
            </a:r>
            <a:r>
              <a:rPr lang="en-US" dirty="0" smtClean="0"/>
              <a:t> accepted several new features such as</a:t>
            </a:r>
          </a:p>
          <a:p>
            <a:pPr lvl="1"/>
            <a:r>
              <a:rPr lang="en-US" dirty="0" smtClean="0"/>
              <a:t>Cascaded DL/UL MU transmission</a:t>
            </a:r>
          </a:p>
          <a:p>
            <a:pPr lvl="1"/>
            <a:r>
              <a:rPr lang="en-US" dirty="0" smtClean="0"/>
              <a:t>Unicast/Broadcast Trigger frame for UL MU transmission</a:t>
            </a:r>
          </a:p>
          <a:p>
            <a:pPr lvl="1"/>
            <a:endParaRPr lang="en-US" dirty="0" smtClean="0"/>
          </a:p>
          <a:p>
            <a:r>
              <a:rPr lang="en-US" dirty="0" smtClean="0"/>
              <a:t>However, several UL MU transmission procedures in current SFD text are not clearly defined when we consider those new features.</a:t>
            </a:r>
          </a:p>
          <a:p>
            <a:pPr marL="457200" lvl="1" indent="0">
              <a:buNone/>
            </a:pPr>
            <a:endParaRPr lang="en-US" dirty="0"/>
          </a:p>
          <a:p>
            <a:r>
              <a:rPr lang="en-US" dirty="0"/>
              <a:t>In this document, </a:t>
            </a:r>
            <a:r>
              <a:rPr lang="en-US" dirty="0" smtClean="0"/>
              <a:t>we want to modify current SFD text slightly such that UL MU transmission features can be more clearly described under newly added features.</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277379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Bandwidth for UL MU</a:t>
            </a:r>
            <a:endParaRPr lang="en-US" dirty="0"/>
          </a:p>
        </p:txBody>
      </p:sp>
      <p:sp>
        <p:nvSpPr>
          <p:cNvPr id="3" name="Content Placeholder 2"/>
          <p:cNvSpPr>
            <a:spLocks noGrp="1"/>
          </p:cNvSpPr>
          <p:nvPr>
            <p:ph idx="1"/>
          </p:nvPr>
        </p:nvSpPr>
        <p:spPr/>
        <p:txBody>
          <a:bodyPr/>
          <a:lstStyle/>
          <a:p>
            <a:r>
              <a:rPr lang="en-US" dirty="0" smtClean="0"/>
              <a:t>Current SFD says:</a:t>
            </a:r>
          </a:p>
          <a:p>
            <a:pPr lvl="1"/>
            <a:r>
              <a:rPr lang="en-US" dirty="0"/>
              <a:t>An AP shall not allocate UL </a:t>
            </a:r>
            <a:r>
              <a:rPr lang="en-US" dirty="0" err="1"/>
              <a:t>subchannel</a:t>
            </a:r>
            <a:r>
              <a:rPr lang="en-US" dirty="0"/>
              <a:t> in any 20 MHz channel that is not occupied by the Trigger frame. In each 20 MHz channel occupied by the Trigger frame, there is at least one allocated </a:t>
            </a:r>
            <a:r>
              <a:rPr lang="en-US" dirty="0" err="1"/>
              <a:t>subchannel</a:t>
            </a:r>
            <a:r>
              <a:rPr lang="en-US" dirty="0"/>
              <a:t>. </a:t>
            </a:r>
            <a:endParaRPr lang="en-GB" dirty="0"/>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cxnSp>
        <p:nvCxnSpPr>
          <p:cNvPr id="7" name="Straight Arrow Connector 6"/>
          <p:cNvCxnSpPr/>
          <p:nvPr/>
        </p:nvCxnSpPr>
        <p:spPr bwMode="auto">
          <a:xfrm flipV="1">
            <a:off x="3092916" y="5287076"/>
            <a:ext cx="304800" cy="253916"/>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8" name="Text Box 32"/>
          <p:cNvSpPr txBox="1">
            <a:spLocks noChangeArrowheads="1"/>
          </p:cNvSpPr>
          <p:nvPr/>
        </p:nvSpPr>
        <p:spPr bwMode="auto">
          <a:xfrm>
            <a:off x="1981200" y="5537284"/>
            <a:ext cx="1492716"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Primary 20MHz channel.</a:t>
            </a:r>
            <a:endParaRPr lang="en-US" sz="1050" b="0" i="1" dirty="0"/>
          </a:p>
        </p:txBody>
      </p:sp>
      <p:cxnSp>
        <p:nvCxnSpPr>
          <p:cNvPr id="9" name="Straight Connector 8"/>
          <p:cNvCxnSpPr/>
          <p:nvPr/>
        </p:nvCxnSpPr>
        <p:spPr bwMode="auto">
          <a:xfrm>
            <a:off x="2955664" y="5362700"/>
            <a:ext cx="3733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3931116" y="4484332"/>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STA2 A-MPDU to AP</a:t>
            </a:r>
            <a:endParaRPr lang="en-US" sz="1000" dirty="0"/>
          </a:p>
        </p:txBody>
      </p:sp>
      <p:sp>
        <p:nvSpPr>
          <p:cNvPr id="11" name="Text Box 32"/>
          <p:cNvSpPr txBox="1">
            <a:spLocks noChangeArrowheads="1"/>
          </p:cNvSpPr>
          <p:nvPr/>
        </p:nvSpPr>
        <p:spPr bwMode="auto">
          <a:xfrm>
            <a:off x="4918064" y="5474525"/>
            <a:ext cx="543739"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TXOP</a:t>
            </a:r>
            <a:endParaRPr lang="en-US" sz="1050" b="0" i="1" dirty="0"/>
          </a:p>
        </p:txBody>
      </p:sp>
      <p:cxnSp>
        <p:nvCxnSpPr>
          <p:cNvPr id="12" name="Straight Arrow Connector 11"/>
          <p:cNvCxnSpPr>
            <a:stCxn id="18" idx="3"/>
          </p:cNvCxnSpPr>
          <p:nvPr/>
        </p:nvCxnSpPr>
        <p:spPr bwMode="auto">
          <a:xfrm>
            <a:off x="2887341" y="4984958"/>
            <a:ext cx="357975" cy="130985"/>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 name="Straight Connector 12"/>
          <p:cNvCxnSpPr/>
          <p:nvPr/>
        </p:nvCxnSpPr>
        <p:spPr bwMode="auto">
          <a:xfrm>
            <a:off x="3092916" y="514125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3016716" y="5141259"/>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a:off x="3092916" y="5141259"/>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a:off x="3169116" y="5141259"/>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a:off x="3245316" y="5141259"/>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Text Box 32"/>
          <p:cNvSpPr txBox="1">
            <a:spLocks noChangeArrowheads="1"/>
          </p:cNvSpPr>
          <p:nvPr/>
        </p:nvSpPr>
        <p:spPr bwMode="auto">
          <a:xfrm>
            <a:off x="2269864" y="4858000"/>
            <a:ext cx="617477"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err="1" smtClean="0"/>
              <a:t>Backoff</a:t>
            </a:r>
            <a:endParaRPr lang="en-US" sz="1050" b="0" i="1" dirty="0"/>
          </a:p>
        </p:txBody>
      </p:sp>
      <p:cxnSp>
        <p:nvCxnSpPr>
          <p:cNvPr id="19" name="Straight Connector 18"/>
          <p:cNvCxnSpPr/>
          <p:nvPr/>
        </p:nvCxnSpPr>
        <p:spPr bwMode="auto">
          <a:xfrm>
            <a:off x="3440248" y="546846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6339139" y="5526975"/>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Arrow Connector 20"/>
          <p:cNvCxnSpPr/>
          <p:nvPr/>
        </p:nvCxnSpPr>
        <p:spPr bwMode="auto">
          <a:xfrm>
            <a:off x="3505200" y="5603175"/>
            <a:ext cx="853348" cy="0"/>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22" name="Text Box 32"/>
          <p:cNvSpPr txBox="1">
            <a:spLocks noChangeArrowheads="1"/>
          </p:cNvSpPr>
          <p:nvPr/>
        </p:nvSpPr>
        <p:spPr bwMode="auto">
          <a:xfrm>
            <a:off x="5836116" y="5324794"/>
            <a:ext cx="365806"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DL</a:t>
            </a:r>
            <a:endParaRPr lang="en-US" sz="1050" b="0" i="1" dirty="0"/>
          </a:p>
        </p:txBody>
      </p:sp>
      <p:sp>
        <p:nvSpPr>
          <p:cNvPr id="23" name="Text Box 32"/>
          <p:cNvSpPr txBox="1">
            <a:spLocks noChangeArrowheads="1"/>
          </p:cNvSpPr>
          <p:nvPr/>
        </p:nvSpPr>
        <p:spPr bwMode="auto">
          <a:xfrm>
            <a:off x="4616916" y="5324794"/>
            <a:ext cx="357790"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UL</a:t>
            </a:r>
            <a:endParaRPr lang="en-US" sz="1050" b="0" i="1" dirty="0"/>
          </a:p>
        </p:txBody>
      </p:sp>
      <p:sp>
        <p:nvSpPr>
          <p:cNvPr id="24" name="Rectangle 23"/>
          <p:cNvSpPr/>
          <p:nvPr/>
        </p:nvSpPr>
        <p:spPr bwMode="auto">
          <a:xfrm>
            <a:off x="3931116" y="4184948"/>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STA3 A-MPDU to AP</a:t>
            </a:r>
            <a:endParaRPr lang="en-US" sz="1000" dirty="0"/>
          </a:p>
        </p:txBody>
      </p:sp>
      <p:sp>
        <p:nvSpPr>
          <p:cNvPr id="25" name="Rectangle 24"/>
          <p:cNvSpPr/>
          <p:nvPr/>
        </p:nvSpPr>
        <p:spPr bwMode="auto">
          <a:xfrm>
            <a:off x="3931116" y="5071224"/>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STA0 A-MPDU to AP</a:t>
            </a:r>
            <a:endParaRPr lang="en-US" sz="1000" dirty="0"/>
          </a:p>
        </p:txBody>
      </p:sp>
      <p:sp>
        <p:nvSpPr>
          <p:cNvPr id="26" name="Rectangle 25"/>
          <p:cNvSpPr/>
          <p:nvPr/>
        </p:nvSpPr>
        <p:spPr bwMode="auto">
          <a:xfrm>
            <a:off x="3931116" y="4773500"/>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STA1 A-MPDU to AP</a:t>
            </a:r>
            <a:endParaRPr lang="en-US" sz="1000" dirty="0"/>
          </a:p>
        </p:txBody>
      </p:sp>
      <p:cxnSp>
        <p:nvCxnSpPr>
          <p:cNvPr id="27" name="Straight Arrow Connector 26"/>
          <p:cNvCxnSpPr/>
          <p:nvPr/>
        </p:nvCxnSpPr>
        <p:spPr bwMode="auto">
          <a:xfrm>
            <a:off x="5693914" y="5603175"/>
            <a:ext cx="6556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Text Box 32"/>
          <p:cNvSpPr txBox="1">
            <a:spLocks noChangeArrowheads="1"/>
          </p:cNvSpPr>
          <p:nvPr/>
        </p:nvSpPr>
        <p:spPr bwMode="auto">
          <a:xfrm>
            <a:off x="5654371" y="3842084"/>
            <a:ext cx="970137"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Multi-STABA</a:t>
            </a:r>
            <a:endParaRPr lang="en-US" sz="1050" b="0" i="1" dirty="0"/>
          </a:p>
        </p:txBody>
      </p:sp>
      <p:sp>
        <p:nvSpPr>
          <p:cNvPr id="29" name="Rectangle 28"/>
          <p:cNvSpPr/>
          <p:nvPr/>
        </p:nvSpPr>
        <p:spPr bwMode="auto">
          <a:xfrm>
            <a:off x="5826825" y="4781800"/>
            <a:ext cx="533400" cy="5750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Multi-STA BA</a:t>
            </a:r>
            <a:endParaRPr lang="en-US" sz="1000" dirty="0"/>
          </a:p>
        </p:txBody>
      </p:sp>
      <p:sp>
        <p:nvSpPr>
          <p:cNvPr id="30" name="Rectangle 29"/>
          <p:cNvSpPr/>
          <p:nvPr/>
        </p:nvSpPr>
        <p:spPr bwMode="auto">
          <a:xfrm>
            <a:off x="5826825" y="4172200"/>
            <a:ext cx="533400" cy="5919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Multi-STA BA</a:t>
            </a:r>
            <a:endParaRPr lang="en-US" sz="1000" dirty="0"/>
          </a:p>
        </p:txBody>
      </p:sp>
      <p:sp>
        <p:nvSpPr>
          <p:cNvPr id="31" name="Rectangle 30"/>
          <p:cNvSpPr/>
          <p:nvPr/>
        </p:nvSpPr>
        <p:spPr bwMode="auto">
          <a:xfrm>
            <a:off x="3429000" y="4172201"/>
            <a:ext cx="381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Garamond" pitchFamily="18" charset="0"/>
              </a:rPr>
              <a:t>Trigger</a:t>
            </a:r>
          </a:p>
        </p:txBody>
      </p:sp>
      <p:sp>
        <p:nvSpPr>
          <p:cNvPr id="32" name="Rectangle 31"/>
          <p:cNvSpPr/>
          <p:nvPr/>
        </p:nvSpPr>
        <p:spPr bwMode="auto">
          <a:xfrm>
            <a:off x="3429000" y="4781801"/>
            <a:ext cx="381000" cy="58125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Garamond" pitchFamily="18" charset="0"/>
              </a:rPr>
              <a:t>Trigger</a:t>
            </a:r>
          </a:p>
        </p:txBody>
      </p:sp>
      <p:sp>
        <p:nvSpPr>
          <p:cNvPr id="33" name="Left Brace 32"/>
          <p:cNvSpPr/>
          <p:nvPr/>
        </p:nvSpPr>
        <p:spPr bwMode="auto">
          <a:xfrm>
            <a:off x="3260464" y="4172200"/>
            <a:ext cx="762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4" name="Straight Arrow Connector 33"/>
          <p:cNvCxnSpPr/>
          <p:nvPr/>
        </p:nvCxnSpPr>
        <p:spPr bwMode="auto">
          <a:xfrm>
            <a:off x="2879464" y="4629400"/>
            <a:ext cx="357975" cy="130985"/>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35" name="Text Box 32"/>
          <p:cNvSpPr txBox="1">
            <a:spLocks noChangeArrowheads="1"/>
          </p:cNvSpPr>
          <p:nvPr/>
        </p:nvSpPr>
        <p:spPr bwMode="auto">
          <a:xfrm>
            <a:off x="2269864" y="4477000"/>
            <a:ext cx="596638"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40MHz</a:t>
            </a:r>
            <a:endParaRPr lang="en-US" sz="1050" b="0" i="1" dirty="0"/>
          </a:p>
        </p:txBody>
      </p:sp>
    </p:spTree>
    <p:extLst>
      <p:ext uri="{BB962C8B-B14F-4D97-AF65-F5344CB8AC3E}">
        <p14:creationId xmlns:p14="http://schemas.microsoft.com/office/powerpoint/2010/main" val="3718400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Bandwidth for UL MU</a:t>
            </a:r>
            <a:endParaRPr lang="en-US" dirty="0"/>
          </a:p>
        </p:txBody>
      </p:sp>
      <p:sp>
        <p:nvSpPr>
          <p:cNvPr id="3" name="Content Placeholder 2"/>
          <p:cNvSpPr>
            <a:spLocks noGrp="1"/>
          </p:cNvSpPr>
          <p:nvPr>
            <p:ph idx="1"/>
          </p:nvPr>
        </p:nvSpPr>
        <p:spPr>
          <a:xfrm>
            <a:off x="685800" y="1981200"/>
            <a:ext cx="8305800" cy="2667000"/>
          </a:xfrm>
        </p:spPr>
        <p:txBody>
          <a:bodyPr>
            <a:normAutofit lnSpcReduction="10000"/>
          </a:bodyPr>
          <a:lstStyle/>
          <a:p>
            <a:r>
              <a:rPr lang="en-US" altLang="en-US" dirty="0" smtClean="0"/>
              <a:t>The intention is not to </a:t>
            </a:r>
            <a:r>
              <a:rPr lang="en-US" altLang="en-US" dirty="0"/>
              <a:t>allow the bandwidth of response </a:t>
            </a:r>
            <a:r>
              <a:rPr lang="en-US" altLang="en-US" dirty="0" smtClean="0"/>
              <a:t>frame (UL MU PPDU) </a:t>
            </a:r>
            <a:r>
              <a:rPr lang="en-US" altLang="en-US" dirty="0"/>
              <a:t>to be greater than that of the soliciting </a:t>
            </a:r>
            <a:r>
              <a:rPr lang="en-US" altLang="en-US" dirty="0" smtClean="0"/>
              <a:t>frame (Trigger frame).</a:t>
            </a:r>
          </a:p>
          <a:p>
            <a:r>
              <a:rPr lang="en-US" dirty="0" smtClean="0"/>
              <a:t>However, if Trigger frame is transmitted in DL MU transmission manner, it is possible that occupied bandwidth of UL OFDMA transmission can exist in 20 </a:t>
            </a:r>
            <a:r>
              <a:rPr lang="en-US" dirty="0"/>
              <a:t>MHz channel that is not occupied by the Trigger </a:t>
            </a:r>
            <a:r>
              <a:rPr lang="en-US" dirty="0" smtClean="0"/>
              <a:t>frame.</a:t>
            </a:r>
            <a:endParaRPr lang="en-GB" dirty="0"/>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graphicFrame>
        <p:nvGraphicFramePr>
          <p:cNvPr id="37" name="Object 36"/>
          <p:cNvGraphicFramePr>
            <a:graphicFrameLocks noChangeAspect="1"/>
          </p:cNvGraphicFramePr>
          <p:nvPr>
            <p:extLst>
              <p:ext uri="{D42A27DB-BD31-4B8C-83A1-F6EECF244321}">
                <p14:modId xmlns:p14="http://schemas.microsoft.com/office/powerpoint/2010/main" val="2093372809"/>
              </p:ext>
            </p:extLst>
          </p:nvPr>
        </p:nvGraphicFramePr>
        <p:xfrm>
          <a:off x="2038350" y="4324350"/>
          <a:ext cx="4819650" cy="2305050"/>
        </p:xfrm>
        <a:graphic>
          <a:graphicData uri="http://schemas.openxmlformats.org/presentationml/2006/ole">
            <mc:AlternateContent xmlns:mc="http://schemas.openxmlformats.org/markup-compatibility/2006">
              <mc:Choice xmlns:v="urn:schemas-microsoft-com:vml" Requires="v">
                <p:oleObj spid="_x0000_s3083" name="Visio" r:id="rId4" imgW="4819785" imgH="2305140" progId="Visio.Drawing.15">
                  <p:embed/>
                </p:oleObj>
              </mc:Choice>
              <mc:Fallback>
                <p:oleObj name="Visio" r:id="rId4" imgW="4819785" imgH="2305140" progId="Visio.Drawing.15">
                  <p:embed/>
                  <p:pic>
                    <p:nvPicPr>
                      <p:cNvPr id="0" name="Object 1"/>
                      <p:cNvPicPr>
                        <a:picLocks noChangeAspect="1" noChangeArrowheads="1"/>
                      </p:cNvPicPr>
                      <p:nvPr/>
                    </p:nvPicPr>
                    <p:blipFill>
                      <a:blip r:embed="rId5"/>
                      <a:srcRect/>
                      <a:stretch>
                        <a:fillRect/>
                      </a:stretch>
                    </p:blipFill>
                    <p:spPr bwMode="auto">
                      <a:xfrm>
                        <a:off x="2038350" y="4324350"/>
                        <a:ext cx="4819650" cy="2305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939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Bandwidth for UL MU</a:t>
            </a:r>
            <a:endParaRPr lang="en-US" dirty="0"/>
          </a:p>
        </p:txBody>
      </p:sp>
      <p:sp>
        <p:nvSpPr>
          <p:cNvPr id="3" name="Content Placeholder 2"/>
          <p:cNvSpPr>
            <a:spLocks noGrp="1"/>
          </p:cNvSpPr>
          <p:nvPr>
            <p:ph idx="1"/>
          </p:nvPr>
        </p:nvSpPr>
        <p:spPr/>
        <p:txBody>
          <a:bodyPr/>
          <a:lstStyle/>
          <a:p>
            <a:r>
              <a:rPr lang="en-GB" dirty="0" smtClean="0"/>
              <a:t>So, we propose to modify current SFD text as:</a:t>
            </a:r>
          </a:p>
          <a:p>
            <a:pPr marL="400050" lvl="1" indent="0">
              <a:buNone/>
            </a:pPr>
            <a:endParaRPr lang="en-US" dirty="0" smtClean="0"/>
          </a:p>
          <a:p>
            <a:pPr marL="400050" lvl="1" indent="0">
              <a:buNone/>
            </a:pPr>
            <a:r>
              <a:rPr lang="en-US" dirty="0" smtClean="0"/>
              <a:t>An </a:t>
            </a:r>
            <a:r>
              <a:rPr lang="en-US" dirty="0"/>
              <a:t>AP shall not allocate UL </a:t>
            </a:r>
            <a:r>
              <a:rPr lang="en-US" dirty="0" err="1"/>
              <a:t>subchannel</a:t>
            </a:r>
            <a:r>
              <a:rPr lang="en-US" dirty="0"/>
              <a:t> in any 20 MHz channel that is not occupied by the </a:t>
            </a:r>
            <a:r>
              <a:rPr lang="en-US" strike="sngStrike" dirty="0">
                <a:solidFill>
                  <a:srgbClr val="FF0000"/>
                </a:solidFill>
              </a:rPr>
              <a:t>Trigger </a:t>
            </a:r>
            <a:r>
              <a:rPr lang="en-US" strike="sngStrike" dirty="0" smtClean="0">
                <a:solidFill>
                  <a:srgbClr val="FF0000"/>
                </a:solidFill>
              </a:rPr>
              <a:t>frame</a:t>
            </a:r>
            <a:r>
              <a:rPr lang="en-US" dirty="0" smtClean="0">
                <a:solidFill>
                  <a:srgbClr val="FF0000"/>
                </a:solidFill>
              </a:rPr>
              <a:t> immediately preceding DL PPDU</a:t>
            </a:r>
            <a:r>
              <a:rPr lang="en-US" dirty="0" smtClean="0"/>
              <a:t>. </a:t>
            </a:r>
            <a:r>
              <a:rPr lang="en-US" dirty="0"/>
              <a:t>In each 20 MHz channel occupied by the </a:t>
            </a:r>
            <a:r>
              <a:rPr lang="en-US" strike="sngStrike" dirty="0">
                <a:solidFill>
                  <a:srgbClr val="FF0000"/>
                </a:solidFill>
              </a:rPr>
              <a:t>Trigger frame</a:t>
            </a:r>
            <a:r>
              <a:rPr lang="en-US" dirty="0">
                <a:solidFill>
                  <a:srgbClr val="FF0000"/>
                </a:solidFill>
              </a:rPr>
              <a:t> immediately preceding DL PPDU</a:t>
            </a:r>
            <a:r>
              <a:rPr lang="en-US" dirty="0" smtClean="0"/>
              <a:t>, </a:t>
            </a:r>
            <a:r>
              <a:rPr lang="en-US" dirty="0"/>
              <a:t>there is at least one allocated </a:t>
            </a:r>
            <a:r>
              <a:rPr lang="en-US" dirty="0" err="1" smtClean="0"/>
              <a:t>subchannel</a:t>
            </a:r>
            <a:r>
              <a:rPr lang="en-US" dirty="0" smtClean="0"/>
              <a:t> for UL transmission. </a:t>
            </a:r>
            <a:endParaRPr lang="en-US" dirty="0"/>
          </a:p>
          <a:p>
            <a:endParaRPr lang="en-GB" dirty="0" smtClean="0"/>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347797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 MU Transmission Success</a:t>
            </a:r>
            <a:endParaRPr lang="en-US" dirty="0"/>
          </a:p>
        </p:txBody>
      </p:sp>
      <p:sp>
        <p:nvSpPr>
          <p:cNvPr id="3" name="Content Placeholder 2"/>
          <p:cNvSpPr>
            <a:spLocks noGrp="1"/>
          </p:cNvSpPr>
          <p:nvPr>
            <p:ph idx="1"/>
          </p:nvPr>
        </p:nvSpPr>
        <p:spPr/>
        <p:txBody>
          <a:bodyPr/>
          <a:lstStyle/>
          <a:p>
            <a:r>
              <a:rPr lang="en-US" dirty="0"/>
              <a:t>Current SFD says:</a:t>
            </a:r>
          </a:p>
          <a:p>
            <a:pPr lvl="1"/>
            <a:r>
              <a:rPr lang="en-GB" dirty="0"/>
              <a:t>An UL OFDMA MPDU/A-MPDU is the acknowledgement of the trigger frame. When the AP receives MPDU correctly from at least one STA indicated by trigger frame, the frame exchange initiated by the trigger frame is successful. </a:t>
            </a:r>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cxnSp>
        <p:nvCxnSpPr>
          <p:cNvPr id="7" name="Straight Arrow Connector 6"/>
          <p:cNvCxnSpPr/>
          <p:nvPr/>
        </p:nvCxnSpPr>
        <p:spPr bwMode="auto">
          <a:xfrm flipV="1">
            <a:off x="2559516" y="5559792"/>
            <a:ext cx="304800" cy="253916"/>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8" name="Text Box 32"/>
          <p:cNvSpPr txBox="1">
            <a:spLocks noChangeArrowheads="1"/>
          </p:cNvSpPr>
          <p:nvPr/>
        </p:nvSpPr>
        <p:spPr bwMode="auto">
          <a:xfrm>
            <a:off x="1447800" y="5794026"/>
            <a:ext cx="1492716"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Primary 20MHz channel.</a:t>
            </a:r>
            <a:endParaRPr lang="en-US" sz="1050" b="0" i="1" dirty="0"/>
          </a:p>
        </p:txBody>
      </p:sp>
      <p:cxnSp>
        <p:nvCxnSpPr>
          <p:cNvPr id="9" name="Straight Connector 8"/>
          <p:cNvCxnSpPr/>
          <p:nvPr/>
        </p:nvCxnSpPr>
        <p:spPr bwMode="auto">
          <a:xfrm>
            <a:off x="2422264" y="5648226"/>
            <a:ext cx="557873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3397716" y="4757048"/>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STA2 A-MPDU to AP</a:t>
            </a:r>
            <a:endParaRPr lang="en-US" sz="1000" dirty="0"/>
          </a:p>
        </p:txBody>
      </p:sp>
      <p:sp>
        <p:nvSpPr>
          <p:cNvPr id="11" name="Text Box 32"/>
          <p:cNvSpPr txBox="1">
            <a:spLocks noChangeArrowheads="1"/>
          </p:cNvSpPr>
          <p:nvPr/>
        </p:nvSpPr>
        <p:spPr bwMode="auto">
          <a:xfrm>
            <a:off x="5155125" y="5826110"/>
            <a:ext cx="543739"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TXOP</a:t>
            </a:r>
            <a:endParaRPr lang="en-US" sz="1050" b="0" i="1" dirty="0"/>
          </a:p>
        </p:txBody>
      </p:sp>
      <p:cxnSp>
        <p:nvCxnSpPr>
          <p:cNvPr id="12" name="Straight Arrow Connector 11"/>
          <p:cNvCxnSpPr>
            <a:stCxn id="18" idx="3"/>
          </p:cNvCxnSpPr>
          <p:nvPr/>
        </p:nvCxnSpPr>
        <p:spPr bwMode="auto">
          <a:xfrm>
            <a:off x="2353941" y="5257674"/>
            <a:ext cx="357975" cy="130985"/>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 name="Straight Connector 12"/>
          <p:cNvCxnSpPr/>
          <p:nvPr/>
        </p:nvCxnSpPr>
        <p:spPr bwMode="auto">
          <a:xfrm>
            <a:off x="2559516" y="541397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24833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a:off x="25595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a:off x="26357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a:off x="27119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Text Box 32"/>
          <p:cNvSpPr txBox="1">
            <a:spLocks noChangeArrowheads="1"/>
          </p:cNvSpPr>
          <p:nvPr/>
        </p:nvSpPr>
        <p:spPr bwMode="auto">
          <a:xfrm>
            <a:off x="1736464" y="5130716"/>
            <a:ext cx="617477"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err="1" smtClean="0"/>
              <a:t>Backoff</a:t>
            </a:r>
            <a:endParaRPr lang="en-US" sz="1050" b="0" i="1" dirty="0"/>
          </a:p>
        </p:txBody>
      </p:sp>
      <p:cxnSp>
        <p:nvCxnSpPr>
          <p:cNvPr id="19" name="Straight Connector 18"/>
          <p:cNvCxnSpPr/>
          <p:nvPr/>
        </p:nvCxnSpPr>
        <p:spPr bwMode="auto">
          <a:xfrm>
            <a:off x="2906848" y="5841815"/>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7669689" y="5841815"/>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Arrow Connector 20"/>
          <p:cNvCxnSpPr/>
          <p:nvPr/>
        </p:nvCxnSpPr>
        <p:spPr bwMode="auto">
          <a:xfrm>
            <a:off x="2971800" y="5927626"/>
            <a:ext cx="1905000" cy="0"/>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22" name="Text Box 32"/>
          <p:cNvSpPr txBox="1">
            <a:spLocks noChangeArrowheads="1"/>
          </p:cNvSpPr>
          <p:nvPr/>
        </p:nvSpPr>
        <p:spPr bwMode="auto">
          <a:xfrm>
            <a:off x="5302716" y="5597510"/>
            <a:ext cx="365806"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DL</a:t>
            </a:r>
            <a:endParaRPr lang="en-US" sz="1050" b="0" i="1" dirty="0"/>
          </a:p>
        </p:txBody>
      </p:sp>
      <p:sp>
        <p:nvSpPr>
          <p:cNvPr id="23" name="Text Box 32"/>
          <p:cNvSpPr txBox="1">
            <a:spLocks noChangeArrowheads="1"/>
          </p:cNvSpPr>
          <p:nvPr/>
        </p:nvSpPr>
        <p:spPr bwMode="auto">
          <a:xfrm>
            <a:off x="4083516" y="5597510"/>
            <a:ext cx="357790"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UL</a:t>
            </a:r>
            <a:endParaRPr lang="en-US" sz="1050" b="0" i="1" dirty="0"/>
          </a:p>
        </p:txBody>
      </p:sp>
      <p:sp>
        <p:nvSpPr>
          <p:cNvPr id="24" name="Rectangle 23"/>
          <p:cNvSpPr/>
          <p:nvPr/>
        </p:nvSpPr>
        <p:spPr bwMode="auto">
          <a:xfrm>
            <a:off x="3397716" y="4457664"/>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STA3 A-MPDU to AP</a:t>
            </a:r>
            <a:endParaRPr lang="en-US" sz="1000" dirty="0"/>
          </a:p>
        </p:txBody>
      </p:sp>
      <p:sp>
        <p:nvSpPr>
          <p:cNvPr id="25" name="Rectangle 24"/>
          <p:cNvSpPr/>
          <p:nvPr/>
        </p:nvSpPr>
        <p:spPr bwMode="auto">
          <a:xfrm>
            <a:off x="3397716" y="5343940"/>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STA0 A-MPDU to AP</a:t>
            </a:r>
            <a:endParaRPr lang="en-US" sz="1000" dirty="0"/>
          </a:p>
        </p:txBody>
      </p:sp>
      <p:sp>
        <p:nvSpPr>
          <p:cNvPr id="26" name="Rectangle 25"/>
          <p:cNvSpPr/>
          <p:nvPr/>
        </p:nvSpPr>
        <p:spPr bwMode="auto">
          <a:xfrm>
            <a:off x="3397716" y="5046216"/>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STA1 A-MPDU to AP</a:t>
            </a:r>
            <a:endParaRPr lang="en-US" sz="1000" dirty="0"/>
          </a:p>
        </p:txBody>
      </p:sp>
      <p:cxnSp>
        <p:nvCxnSpPr>
          <p:cNvPr id="27" name="Straight Arrow Connector 26"/>
          <p:cNvCxnSpPr/>
          <p:nvPr/>
        </p:nvCxnSpPr>
        <p:spPr bwMode="auto">
          <a:xfrm>
            <a:off x="5791200" y="5927626"/>
            <a:ext cx="1888864"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Text Box 32"/>
          <p:cNvSpPr txBox="1">
            <a:spLocks noChangeArrowheads="1"/>
          </p:cNvSpPr>
          <p:nvPr/>
        </p:nvSpPr>
        <p:spPr bwMode="auto">
          <a:xfrm>
            <a:off x="5120971" y="4114800"/>
            <a:ext cx="970137"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Multi-STABA</a:t>
            </a:r>
            <a:endParaRPr lang="en-US" sz="1050" b="0" i="1" dirty="0"/>
          </a:p>
        </p:txBody>
      </p:sp>
      <p:sp>
        <p:nvSpPr>
          <p:cNvPr id="29" name="Rectangle 28"/>
          <p:cNvSpPr/>
          <p:nvPr/>
        </p:nvSpPr>
        <p:spPr bwMode="auto">
          <a:xfrm>
            <a:off x="5293425" y="5054516"/>
            <a:ext cx="533400" cy="5750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Multi-STA BA</a:t>
            </a:r>
            <a:endParaRPr lang="en-US" sz="1000" dirty="0"/>
          </a:p>
        </p:txBody>
      </p:sp>
      <p:sp>
        <p:nvSpPr>
          <p:cNvPr id="30" name="Rectangle 29"/>
          <p:cNvSpPr/>
          <p:nvPr/>
        </p:nvSpPr>
        <p:spPr bwMode="auto">
          <a:xfrm>
            <a:off x="5293425" y="4444916"/>
            <a:ext cx="533400" cy="5919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Multi-STA BA</a:t>
            </a:r>
            <a:endParaRPr lang="en-US" sz="1000" dirty="0"/>
          </a:p>
        </p:txBody>
      </p:sp>
      <p:sp>
        <p:nvSpPr>
          <p:cNvPr id="31" name="Rectangle 30"/>
          <p:cNvSpPr/>
          <p:nvPr/>
        </p:nvSpPr>
        <p:spPr bwMode="auto">
          <a:xfrm>
            <a:off x="2895600" y="4444917"/>
            <a:ext cx="381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Garamond" pitchFamily="18" charset="0"/>
              </a:rPr>
              <a:t>Trigger</a:t>
            </a:r>
          </a:p>
        </p:txBody>
      </p:sp>
      <p:sp>
        <p:nvSpPr>
          <p:cNvPr id="32" name="Rectangle 31"/>
          <p:cNvSpPr/>
          <p:nvPr/>
        </p:nvSpPr>
        <p:spPr bwMode="auto">
          <a:xfrm>
            <a:off x="2895600" y="5054517"/>
            <a:ext cx="381000" cy="58125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Garamond" pitchFamily="18" charset="0"/>
              </a:rPr>
              <a:t>Trigger</a:t>
            </a:r>
          </a:p>
        </p:txBody>
      </p:sp>
      <p:sp>
        <p:nvSpPr>
          <p:cNvPr id="33" name="Left Brace 32"/>
          <p:cNvSpPr/>
          <p:nvPr/>
        </p:nvSpPr>
        <p:spPr bwMode="auto">
          <a:xfrm>
            <a:off x="2727064" y="4444916"/>
            <a:ext cx="762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4" name="Straight Arrow Connector 33"/>
          <p:cNvCxnSpPr/>
          <p:nvPr/>
        </p:nvCxnSpPr>
        <p:spPr bwMode="auto">
          <a:xfrm>
            <a:off x="2346064" y="4902116"/>
            <a:ext cx="357975" cy="130985"/>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35" name="Text Box 32"/>
          <p:cNvSpPr txBox="1">
            <a:spLocks noChangeArrowheads="1"/>
          </p:cNvSpPr>
          <p:nvPr/>
        </p:nvSpPr>
        <p:spPr bwMode="auto">
          <a:xfrm>
            <a:off x="1736464" y="4749716"/>
            <a:ext cx="596638"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40MHz</a:t>
            </a:r>
            <a:endParaRPr lang="en-US" sz="1050" b="0" i="1" dirty="0"/>
          </a:p>
        </p:txBody>
      </p:sp>
      <p:cxnSp>
        <p:nvCxnSpPr>
          <p:cNvPr id="36" name="Straight Connector 35"/>
          <p:cNvCxnSpPr/>
          <p:nvPr/>
        </p:nvCxnSpPr>
        <p:spPr bwMode="auto">
          <a:xfrm>
            <a:off x="6248400" y="5089426"/>
            <a:ext cx="685800" cy="0"/>
          </a:xfrm>
          <a:prstGeom prst="line">
            <a:avLst/>
          </a:prstGeom>
          <a:solidFill>
            <a:schemeClr val="accent1"/>
          </a:solidFill>
          <a:ln w="22225"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3741912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 MU Transmission Success</a:t>
            </a:r>
          </a:p>
        </p:txBody>
      </p:sp>
      <p:sp>
        <p:nvSpPr>
          <p:cNvPr id="3" name="Content Placeholder 2"/>
          <p:cNvSpPr>
            <a:spLocks noGrp="1"/>
          </p:cNvSpPr>
          <p:nvPr>
            <p:ph idx="1"/>
          </p:nvPr>
        </p:nvSpPr>
        <p:spPr/>
        <p:txBody>
          <a:bodyPr/>
          <a:lstStyle/>
          <a:p>
            <a:r>
              <a:rPr lang="en-US" altLang="en-US" dirty="0"/>
              <a:t>The intention </a:t>
            </a:r>
            <a:r>
              <a:rPr lang="en-US" altLang="en-US" dirty="0" smtClean="0"/>
              <a:t>is as long as there’s any response frame following the Trigger frame, the Trigger frame transmission is considered to be success.</a:t>
            </a:r>
          </a:p>
          <a:p>
            <a:r>
              <a:rPr lang="en-US" dirty="0" smtClean="0"/>
              <a:t>However, as </a:t>
            </a:r>
            <a:r>
              <a:rPr lang="en-US" dirty="0" err="1" smtClean="0"/>
              <a:t>TGax</a:t>
            </a:r>
            <a:r>
              <a:rPr lang="en-US" dirty="0" smtClean="0"/>
              <a:t> allows multiple Trigger frames to be transmitted simultaneously, we may need to define “response frame” for Trigger frame  more clearly.</a:t>
            </a:r>
          </a:p>
          <a:p>
            <a:r>
              <a:rPr lang="en-US" dirty="0" smtClean="0"/>
              <a:t>As long as there’s any response frame regardless of the number of Trigger frames transmitted simultaneously, the Trigger frame transmission should be considered to be success.</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2172515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 MU Transmission Success</a:t>
            </a:r>
          </a:p>
        </p:txBody>
      </p:sp>
      <p:sp>
        <p:nvSpPr>
          <p:cNvPr id="3" name="Content Placeholder 2"/>
          <p:cNvSpPr>
            <a:spLocks noGrp="1"/>
          </p:cNvSpPr>
          <p:nvPr>
            <p:ph idx="1"/>
          </p:nvPr>
        </p:nvSpPr>
        <p:spPr/>
        <p:txBody>
          <a:bodyPr/>
          <a:lstStyle/>
          <a:p>
            <a:r>
              <a:rPr lang="en-US" dirty="0" smtClean="0"/>
              <a:t>Operation Example:</a:t>
            </a:r>
          </a:p>
          <a:p>
            <a:pPr lvl="1"/>
            <a:r>
              <a:rPr lang="en-US" dirty="0" smtClean="0"/>
              <a:t>AP schedules STA1/STA2/STA3 for UL MU transmission.</a:t>
            </a:r>
          </a:p>
          <a:p>
            <a:pPr lvl="1"/>
            <a:r>
              <a:rPr lang="en-US" dirty="0" smtClean="0"/>
              <a:t>But, only STA2 receive the Trigger frame correctly.</a:t>
            </a:r>
          </a:p>
          <a:p>
            <a:pPr lvl="1"/>
            <a:r>
              <a:rPr lang="en-US" dirty="0" smtClean="0"/>
              <a:t>Case 1: Use of Broadcast Trigger frame only</a:t>
            </a:r>
          </a:p>
          <a:p>
            <a:pPr lvl="1"/>
            <a:r>
              <a:rPr lang="en-US" dirty="0" smtClean="0"/>
              <a:t>Case 2: Simultaneous transmission of Unicast/Broadcast Trigger frame</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graphicFrame>
        <p:nvGraphicFramePr>
          <p:cNvPr id="7" name="Object 5"/>
          <p:cNvGraphicFramePr>
            <a:graphicFrameLocks noChangeAspect="1"/>
          </p:cNvGraphicFramePr>
          <p:nvPr>
            <p:extLst>
              <p:ext uri="{D42A27DB-BD31-4B8C-83A1-F6EECF244321}">
                <p14:modId xmlns:p14="http://schemas.microsoft.com/office/powerpoint/2010/main" val="766648598"/>
              </p:ext>
            </p:extLst>
          </p:nvPr>
        </p:nvGraphicFramePr>
        <p:xfrm>
          <a:off x="4648200" y="3810000"/>
          <a:ext cx="3949700" cy="2319337"/>
        </p:xfrm>
        <a:graphic>
          <a:graphicData uri="http://schemas.openxmlformats.org/presentationml/2006/ole">
            <mc:AlternateContent xmlns:mc="http://schemas.openxmlformats.org/markup-compatibility/2006">
              <mc:Choice xmlns:v="urn:schemas-microsoft-com:vml" Requires="v">
                <p:oleObj spid="_x0000_s4110" name="Visio" r:id="rId4" imgW="4038600" imgH="2371725" progId="Visio.Drawing.15">
                  <p:embed/>
                </p:oleObj>
              </mc:Choice>
              <mc:Fallback>
                <p:oleObj name="Visio" r:id="rId4" imgW="4038600" imgH="2371725" progId="Visio.Drawing.15">
                  <p:embed/>
                  <p:pic>
                    <p:nvPicPr>
                      <p:cNvPr id="0" name=""/>
                      <p:cNvPicPr>
                        <a:picLocks noChangeAspect="1" noChangeArrowheads="1"/>
                      </p:cNvPicPr>
                      <p:nvPr/>
                    </p:nvPicPr>
                    <p:blipFill>
                      <a:blip r:embed="rId5"/>
                      <a:srcRect/>
                      <a:stretch>
                        <a:fillRect/>
                      </a:stretch>
                    </p:blipFill>
                    <p:spPr bwMode="auto">
                      <a:xfrm>
                        <a:off x="4648200" y="3810000"/>
                        <a:ext cx="3949700" cy="2319337"/>
                      </a:xfrm>
                      <a:prstGeom prst="rect">
                        <a:avLst/>
                      </a:prstGeom>
                      <a:noFill/>
                      <a:ln>
                        <a:noFill/>
                      </a:ln>
                    </p:spPr>
                  </p:pic>
                </p:oleObj>
              </mc:Fallback>
            </mc:AlternateContent>
          </a:graphicData>
        </a:graphic>
      </p:graphicFrame>
      <p:graphicFrame>
        <p:nvGraphicFramePr>
          <p:cNvPr id="8" name="Object 5"/>
          <p:cNvGraphicFramePr>
            <a:graphicFrameLocks noChangeAspect="1"/>
          </p:cNvGraphicFramePr>
          <p:nvPr>
            <p:extLst>
              <p:ext uri="{D42A27DB-BD31-4B8C-83A1-F6EECF244321}">
                <p14:modId xmlns:p14="http://schemas.microsoft.com/office/powerpoint/2010/main" val="3722175856"/>
              </p:ext>
            </p:extLst>
          </p:nvPr>
        </p:nvGraphicFramePr>
        <p:xfrm>
          <a:off x="1295400" y="3998913"/>
          <a:ext cx="3167063" cy="2097087"/>
        </p:xfrm>
        <a:graphic>
          <a:graphicData uri="http://schemas.openxmlformats.org/presentationml/2006/ole">
            <mc:AlternateContent xmlns:mc="http://schemas.openxmlformats.org/markup-compatibility/2006">
              <mc:Choice xmlns:v="urn:schemas-microsoft-com:vml" Requires="v">
                <p:oleObj spid="_x0000_s4111" name="Visio" r:id="rId7" imgW="3238500" imgH="2143125" progId="Visio.Drawing.15">
                  <p:embed/>
                </p:oleObj>
              </mc:Choice>
              <mc:Fallback>
                <p:oleObj name="Visio" r:id="rId7" imgW="3238500" imgH="2143125" progId="Visio.Drawing.15">
                  <p:embed/>
                  <p:pic>
                    <p:nvPicPr>
                      <p:cNvPr id="0" name=""/>
                      <p:cNvPicPr>
                        <a:picLocks noChangeAspect="1" noChangeArrowheads="1"/>
                      </p:cNvPicPr>
                      <p:nvPr/>
                    </p:nvPicPr>
                    <p:blipFill>
                      <a:blip r:embed="rId8"/>
                      <a:srcRect/>
                      <a:stretch>
                        <a:fillRect/>
                      </a:stretch>
                    </p:blipFill>
                    <p:spPr bwMode="auto">
                      <a:xfrm>
                        <a:off x="1295400" y="3998913"/>
                        <a:ext cx="3167063" cy="2097087"/>
                      </a:xfrm>
                      <a:prstGeom prst="rect">
                        <a:avLst/>
                      </a:prstGeom>
                      <a:noFill/>
                      <a:ln>
                        <a:noFill/>
                      </a:ln>
                    </p:spPr>
                  </p:pic>
                </p:oleObj>
              </mc:Fallback>
            </mc:AlternateContent>
          </a:graphicData>
        </a:graphic>
      </p:graphicFrame>
      <p:sp>
        <p:nvSpPr>
          <p:cNvPr id="9" name="TextBox 8"/>
          <p:cNvSpPr txBox="1"/>
          <p:nvPr/>
        </p:nvSpPr>
        <p:spPr>
          <a:xfrm>
            <a:off x="1980151" y="6047601"/>
            <a:ext cx="2180662" cy="276999"/>
          </a:xfrm>
          <a:prstGeom prst="rect">
            <a:avLst/>
          </a:prstGeom>
          <a:noFill/>
        </p:spPr>
        <p:txBody>
          <a:bodyPr wrap="none" rtlCol="0">
            <a:spAutoFit/>
          </a:bodyPr>
          <a:lstStyle/>
          <a:p>
            <a:r>
              <a:rPr lang="en-US" b="1" u="sng" dirty="0" smtClean="0">
                <a:solidFill>
                  <a:srgbClr val="FF0000"/>
                </a:solidFill>
              </a:rPr>
              <a:t>CASE 1: Transmission success</a:t>
            </a:r>
            <a:endParaRPr lang="en-US" b="1" u="sng" dirty="0">
              <a:solidFill>
                <a:srgbClr val="FF0000"/>
              </a:solidFill>
            </a:endParaRPr>
          </a:p>
        </p:txBody>
      </p:sp>
      <p:sp>
        <p:nvSpPr>
          <p:cNvPr id="10" name="TextBox 9"/>
          <p:cNvSpPr txBox="1"/>
          <p:nvPr/>
        </p:nvSpPr>
        <p:spPr>
          <a:xfrm>
            <a:off x="5334000" y="6013028"/>
            <a:ext cx="2884123" cy="276999"/>
          </a:xfrm>
          <a:prstGeom prst="rect">
            <a:avLst/>
          </a:prstGeom>
          <a:noFill/>
        </p:spPr>
        <p:txBody>
          <a:bodyPr wrap="none" rtlCol="0">
            <a:spAutoFit/>
          </a:bodyPr>
          <a:lstStyle/>
          <a:p>
            <a:r>
              <a:rPr lang="en-US" b="1" u="sng" dirty="0" smtClean="0">
                <a:solidFill>
                  <a:srgbClr val="FF0000"/>
                </a:solidFill>
              </a:rPr>
              <a:t>CASE 2: Transmission failure for TRIG1</a:t>
            </a:r>
            <a:endParaRPr lang="en-US" b="1" u="sng" dirty="0">
              <a:solidFill>
                <a:srgbClr val="FF0000"/>
              </a:solidFill>
            </a:endParaRPr>
          </a:p>
        </p:txBody>
      </p:sp>
    </p:spTree>
    <p:extLst>
      <p:ext uri="{BB962C8B-B14F-4D97-AF65-F5344CB8AC3E}">
        <p14:creationId xmlns:p14="http://schemas.microsoft.com/office/powerpoint/2010/main" val="576329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 MU Transmission Success</a:t>
            </a:r>
          </a:p>
        </p:txBody>
      </p:sp>
      <p:sp>
        <p:nvSpPr>
          <p:cNvPr id="3" name="Content Placeholder 2"/>
          <p:cNvSpPr>
            <a:spLocks noGrp="1"/>
          </p:cNvSpPr>
          <p:nvPr>
            <p:ph idx="1"/>
          </p:nvPr>
        </p:nvSpPr>
        <p:spPr/>
        <p:txBody>
          <a:bodyPr/>
          <a:lstStyle/>
          <a:p>
            <a:r>
              <a:rPr lang="en-GB" dirty="0"/>
              <a:t>So, we propose to modify current SFD text as:</a:t>
            </a:r>
          </a:p>
          <a:p>
            <a:endParaRPr lang="en-US" dirty="0" smtClean="0"/>
          </a:p>
          <a:p>
            <a:pPr marL="457200" lvl="1" indent="0">
              <a:buNone/>
            </a:pPr>
            <a:r>
              <a:rPr lang="en-US" dirty="0"/>
              <a:t>An UL OFDMA MPDU/A-MPDU is the acknowledgement of the trigger frame. When the AP receives MPDU correctly from at least one STA indicated by</a:t>
            </a:r>
            <a:r>
              <a:rPr lang="en-US" u="sng" dirty="0">
                <a:solidFill>
                  <a:srgbClr val="FF0000"/>
                </a:solidFill>
              </a:rPr>
              <a:t> </a:t>
            </a:r>
            <a:r>
              <a:rPr lang="en-US" u="sng" dirty="0" smtClean="0">
                <a:solidFill>
                  <a:srgbClr val="FF0000"/>
                </a:solidFill>
              </a:rPr>
              <a:t>any </a:t>
            </a:r>
            <a:r>
              <a:rPr lang="en-US" dirty="0" smtClean="0"/>
              <a:t>trigger </a:t>
            </a:r>
            <a:r>
              <a:rPr lang="en-US" dirty="0"/>
              <a:t>frame, the frame exchange initiated by </a:t>
            </a:r>
            <a:r>
              <a:rPr lang="en-US" u="sng" dirty="0" smtClean="0">
                <a:solidFill>
                  <a:srgbClr val="FF0000"/>
                </a:solidFill>
              </a:rPr>
              <a:t>all </a:t>
            </a:r>
            <a:r>
              <a:rPr lang="en-US" strike="sngStrike" dirty="0" smtClean="0">
                <a:solidFill>
                  <a:srgbClr val="FF0000"/>
                </a:solidFill>
              </a:rPr>
              <a:t>the</a:t>
            </a:r>
            <a:r>
              <a:rPr lang="en-US" dirty="0" smtClean="0">
                <a:solidFill>
                  <a:srgbClr val="FF0000"/>
                </a:solidFill>
              </a:rPr>
              <a:t> </a:t>
            </a:r>
            <a:r>
              <a:rPr lang="en-US" dirty="0"/>
              <a:t>trigger </a:t>
            </a:r>
            <a:r>
              <a:rPr lang="en-US" dirty="0" smtClean="0"/>
              <a:t>frame</a:t>
            </a:r>
            <a:r>
              <a:rPr lang="en-US" u="sng" dirty="0">
                <a:solidFill>
                  <a:srgbClr val="FF0000"/>
                </a:solidFill>
              </a:rPr>
              <a:t>(s)</a:t>
            </a:r>
            <a:r>
              <a:rPr lang="en-US" dirty="0" smtClean="0"/>
              <a:t> </a:t>
            </a:r>
            <a:r>
              <a:rPr lang="en-US" dirty="0"/>
              <a:t>is successful. </a:t>
            </a:r>
          </a:p>
          <a:p>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Date Placeholder 5"/>
          <p:cNvSpPr>
            <a:spLocks noGrp="1"/>
          </p:cNvSpPr>
          <p:nvPr>
            <p:ph type="dt" sz="half" idx="2"/>
          </p:nvPr>
        </p:nvSpPr>
        <p:spPr/>
        <p:txBody>
          <a:bodyPr/>
          <a:lstStyle/>
          <a:p>
            <a:pPr>
              <a:defRPr/>
            </a:pPr>
            <a:r>
              <a:rPr lang="en-US" smtClean="0"/>
              <a:t>September 2015</a:t>
            </a:r>
            <a:endParaRPr lang="en-US" dirty="0"/>
          </a:p>
        </p:txBody>
      </p:sp>
    </p:spTree>
    <p:extLst>
      <p:ext uri="{BB962C8B-B14F-4D97-AF65-F5344CB8AC3E}">
        <p14:creationId xmlns:p14="http://schemas.microsoft.com/office/powerpoint/2010/main" val="3876457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95014</TotalTime>
  <Words>864</Words>
  <Application>Microsoft Office PowerPoint</Application>
  <PresentationFormat>On-screen Show (4:3)</PresentationFormat>
  <Paragraphs>121</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9" baseType="lpstr">
      <vt:lpstr>Arial</vt:lpstr>
      <vt:lpstr>Garamond</vt:lpstr>
      <vt:lpstr>Times New Roman</vt:lpstr>
      <vt:lpstr>802-11-Submission</vt:lpstr>
      <vt:lpstr>Document</vt:lpstr>
      <vt:lpstr>Visio</vt:lpstr>
      <vt:lpstr>PowerPoint Presentation</vt:lpstr>
      <vt:lpstr>Background</vt:lpstr>
      <vt:lpstr>Transmission Bandwidth for UL MU</vt:lpstr>
      <vt:lpstr>Transmission Bandwidth for UL MU</vt:lpstr>
      <vt:lpstr>Transmission Bandwidth for UL MU</vt:lpstr>
      <vt:lpstr>UL MU Transmission Success</vt:lpstr>
      <vt:lpstr>UL MU Transmission Success</vt:lpstr>
      <vt:lpstr>UL MU Transmission Success</vt:lpstr>
      <vt:lpstr>UL MU Transmission Success</vt:lpstr>
      <vt:lpstr>Summary</vt:lpstr>
      <vt:lpstr>Straw Poll 1</vt:lpstr>
      <vt:lpstr>Straw Poll 2</vt:lpstr>
      <vt:lpstr>References</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Young Hoon Kwon</dc:creator>
  <cp:lastModifiedBy>YOUNG HOON</cp:lastModifiedBy>
  <cp:revision>1137</cp:revision>
  <cp:lastPrinted>1998-02-10T13:28:06Z</cp:lastPrinted>
  <dcterms:created xsi:type="dcterms:W3CDTF">2007-05-21T21:00:37Z</dcterms:created>
  <dcterms:modified xsi:type="dcterms:W3CDTF">2015-09-11T17:57:34Z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