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1"/>
  </p:notesMasterIdLst>
  <p:handoutMasterIdLst>
    <p:handoutMasterId r:id="rId12"/>
  </p:handoutMasterIdLst>
  <p:sldIdLst>
    <p:sldId id="529" r:id="rId2"/>
    <p:sldId id="514" r:id="rId3"/>
    <p:sldId id="577" r:id="rId4"/>
    <p:sldId id="579" r:id="rId5"/>
    <p:sldId id="585" r:id="rId6"/>
    <p:sldId id="580" r:id="rId7"/>
    <p:sldId id="562" r:id="rId8"/>
    <p:sldId id="548" r:id="rId9"/>
    <p:sldId id="584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99FF"/>
    <a:srgbClr val="FF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8" autoAdjust="0"/>
    <p:restoredTop sz="93514" autoAdjust="0"/>
  </p:normalViewPr>
  <p:slideViewPr>
    <p:cSldViewPr>
      <p:cViewPr varScale="1">
        <p:scale>
          <a:sx n="73" d="100"/>
          <a:sy n="73" d="100"/>
        </p:scale>
        <p:origin x="19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32" y="-8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5764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IEEE </a:t>
            </a:r>
            <a:r>
              <a:rPr lang="en-US" altLang="ko-KR" sz="1600" b="1" dirty="0" smtClean="0">
                <a:ea typeface="굴림" pitchFamily="34" charset="-127"/>
              </a:rPr>
              <a:t>802.</a:t>
            </a:r>
            <a:r>
              <a:rPr lang="fr-FR" sz="1600" b="1" kern="1200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  <a:cs typeface="+mn-cs"/>
              </a:rPr>
              <a:t>11-15/1047r0</a:t>
            </a:r>
            <a:endParaRPr lang="en-US" altLang="ko-KR" sz="1600" b="1" kern="1200" dirty="0">
              <a:solidFill>
                <a:schemeClr val="tx1"/>
              </a:solidFill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5899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dirty="0" smtClean="0">
                <a:ea typeface="굴림" pitchFamily="34" charset="-127"/>
              </a:rPr>
              <a:t>September 2015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781800" y="6477000"/>
            <a:ext cx="18959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 smtClean="0">
                <a:solidFill>
                  <a:schemeClr val="tx1"/>
                </a:solidFill>
              </a:rPr>
              <a:t>Stéphane Baron</a:t>
            </a:r>
            <a:r>
              <a:rPr lang="en-US" baseline="0" dirty="0" smtClean="0">
                <a:solidFill>
                  <a:srgbClr val="FF0000"/>
                </a:solidFill>
              </a:rPr>
              <a:t> </a:t>
            </a:r>
            <a:r>
              <a:rPr lang="en-US" baseline="0" dirty="0" smtClean="0"/>
              <a:t>et. al., Canon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ane.baron@crf.canon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ascal.viger@crf.canon.fr" TargetMode="External"/><Relationship Id="rId5" Type="http://schemas.openxmlformats.org/officeDocument/2006/relationships/hyperlink" Target="mailto:romain.guignard@crf.canon.fr" TargetMode="External"/><Relationship Id="rId4" Type="http://schemas.openxmlformats.org/officeDocument/2006/relationships/hyperlink" Target="mailto:Patrice.nezou@crf.canon.f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9616" y="939800"/>
            <a:ext cx="8305800" cy="914400"/>
          </a:xfrm>
        </p:spPr>
        <p:txBody>
          <a:bodyPr/>
          <a:lstStyle/>
          <a:p>
            <a:r>
              <a:rPr lang="en-US" dirty="0" smtClean="0"/>
              <a:t>Random RU selection process upon TF-R reception</a:t>
            </a:r>
            <a:endParaRPr lang="en-US" dirty="0" smtClean="0">
              <a:latin typeface="+mn-lt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</a:t>
            </a:r>
            <a:r>
              <a:rPr lang="en-US" sz="2000" b="0" dirty="0" smtClean="0">
                <a:latin typeface="+mn-lt"/>
              </a:rPr>
              <a:t>2015-09</a:t>
            </a:r>
            <a:endParaRPr lang="en-US" sz="2000" b="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651553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652693"/>
              </p:ext>
            </p:extLst>
          </p:nvPr>
        </p:nvGraphicFramePr>
        <p:xfrm>
          <a:off x="685800" y="3556000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Stéphane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BARON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Canon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Cesson-Sevigné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 France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3"/>
                        </a:rPr>
                        <a:t>stephane.baron@crf.canon.fr</a:t>
                      </a:r>
                      <a:r>
                        <a:rPr lang="en-US" sz="120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Patrice NEZOU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4"/>
                        </a:rPr>
                        <a:t>patrice.nezou@crf.canon.fr</a:t>
                      </a:r>
                      <a:endParaRPr kumimoji="0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Romain GUIGNARD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5"/>
                        </a:rPr>
                        <a:t>romain.guignard@crf.canon.fr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Pascal VIGER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6"/>
                        </a:rPr>
                        <a:t>pascal.viger@crf.canon.fr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r>
              <a:rPr lang="en-US" b="0" dirty="0"/>
              <a:t>802.11ax SFD specifies OFDMA to be supported</a:t>
            </a:r>
            <a:r>
              <a:rPr lang="en-US" b="0" dirty="0" smtClean="0"/>
              <a:t>. [2]</a:t>
            </a:r>
          </a:p>
          <a:p>
            <a:r>
              <a:rPr lang="en-US" altLang="zh-CN" b="0" dirty="0"/>
              <a:t>[1] defines a trigger frame (TF-R) to enable random access mechanism for MU UL transmissions. The selection method of the </a:t>
            </a:r>
            <a:r>
              <a:rPr lang="en-US" altLang="zh-CN" b="0" dirty="0" smtClean="0"/>
              <a:t>Random RU (resource </a:t>
            </a:r>
            <a:r>
              <a:rPr lang="en-US" altLang="zh-CN" b="0" dirty="0"/>
              <a:t>unit (RU) that can be randomly accessed by more than one </a:t>
            </a:r>
            <a:r>
              <a:rPr lang="en-US" altLang="zh-CN" b="0" dirty="0" smtClean="0"/>
              <a:t>STA) is TBD.</a:t>
            </a:r>
            <a:endParaRPr lang="en-US" altLang="zh-CN" b="0" dirty="0"/>
          </a:p>
          <a:p>
            <a:r>
              <a:rPr lang="en-US" altLang="zh-CN" b="0" dirty="0" smtClean="0"/>
              <a:t>The random selection of random RU suffers of a waste of spectrum due to collided and unused RU (similar to </a:t>
            </a:r>
            <a:r>
              <a:rPr lang="en-US" altLang="zh-CN" b="0" dirty="0"/>
              <a:t>slotted aloha method </a:t>
            </a:r>
            <a:r>
              <a:rPr lang="en-US" altLang="zh-CN" b="0" dirty="0" smtClean="0"/>
              <a:t>)[1][3].</a:t>
            </a:r>
            <a:endParaRPr lang="en-US" altLang="zh-CN" b="0" dirty="0"/>
          </a:p>
          <a:p>
            <a:r>
              <a:rPr lang="en-US" b="0" dirty="0" smtClean="0"/>
              <a:t>In </a:t>
            </a:r>
            <a:r>
              <a:rPr lang="en-US" b="0" dirty="0"/>
              <a:t>this contribution,  we </a:t>
            </a:r>
            <a:r>
              <a:rPr lang="en-US" b="0" dirty="0" smtClean="0"/>
              <a:t>propose a random RU selection procedure for the  STAs receiving a TF-R frame, based on their active </a:t>
            </a:r>
            <a:r>
              <a:rPr lang="en-US" b="0" dirty="0" err="1" smtClean="0"/>
              <a:t>backoff</a:t>
            </a:r>
            <a:r>
              <a:rPr lang="en-US" b="0" dirty="0" smtClean="0"/>
              <a:t> values.</a:t>
            </a:r>
            <a:endParaRPr lang="en-US" b="0" dirty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r>
              <a:rPr lang="en-US" dirty="0" smtClean="0"/>
              <a:t>CSMA/CA</a:t>
            </a:r>
          </a:p>
          <a:p>
            <a:pPr lvl="1"/>
            <a:r>
              <a:rPr lang="en-US" dirty="0" smtClean="0"/>
              <a:t>802.11 is contention based access technology - CSMA/CA, which is originally designated for single STA to occupy the medium in a fairness way.</a:t>
            </a:r>
          </a:p>
          <a:p>
            <a:pPr lvl="1"/>
            <a:r>
              <a:rPr lang="en-US" dirty="0" smtClean="0"/>
              <a:t>In the contention period, a STA could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2000" dirty="0"/>
              <a:t>Not transmit due to backoff  </a:t>
            </a:r>
            <a:r>
              <a:rPr lang="en-US" sz="2000" dirty="0" smtClean="0"/>
              <a:t>procedure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2000" dirty="0" smtClean="0"/>
              <a:t>Try to access the medium upon its backoff counts down to 0 (</a:t>
            </a:r>
            <a:r>
              <a:rPr lang="en-US" dirty="0" smtClean="0"/>
              <a:t>Either successfully transmit a packet, or collide with other station’s transmission)</a:t>
            </a:r>
          </a:p>
          <a:p>
            <a:pPr marL="857250" lvl="2" indent="0">
              <a:buNone/>
            </a:pPr>
            <a:endParaRPr lang="en-US" sz="2000" dirty="0" smtClean="0"/>
          </a:p>
          <a:p>
            <a:pPr lvl="1">
              <a:buFont typeface="+mj-lt"/>
              <a:buChar char="–"/>
            </a:pPr>
            <a:r>
              <a:rPr lang="en-US" dirty="0"/>
              <a:t>The random backoff procedure is a fully distributed method and ensures the fairness </a:t>
            </a:r>
            <a:r>
              <a:rPr lang="en-US" dirty="0" smtClean="0"/>
              <a:t>(allocates  </a:t>
            </a:r>
            <a:r>
              <a:rPr lang="en-US" dirty="0"/>
              <a:t>the  </a:t>
            </a:r>
            <a:r>
              <a:rPr lang="en-US" dirty="0" smtClean="0"/>
              <a:t>channel to  </a:t>
            </a:r>
            <a:r>
              <a:rPr lang="en-US" dirty="0"/>
              <a:t>stations  with  roughly  the  same  </a:t>
            </a:r>
            <a:r>
              <a:rPr lang="en-US" dirty="0" smtClean="0"/>
              <a:t>probability).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r>
              <a:rPr lang="en-US" dirty="0" smtClean="0"/>
              <a:t>Random Trigger Frame (TF-R)</a:t>
            </a:r>
          </a:p>
          <a:p>
            <a:pPr lvl="1"/>
            <a:r>
              <a:rPr lang="en-US" dirty="0" smtClean="0"/>
              <a:t>TF-R </a:t>
            </a:r>
            <a:r>
              <a:rPr lang="en-US" dirty="0"/>
              <a:t>is proposed in </a:t>
            </a:r>
            <a:r>
              <a:rPr lang="en-US" dirty="0" smtClean="0"/>
              <a:t>last July </a:t>
            </a:r>
            <a:r>
              <a:rPr lang="en-US" dirty="0"/>
              <a:t>IEEE </a:t>
            </a:r>
            <a:r>
              <a:rPr lang="en-US" dirty="0" smtClean="0"/>
              <a:t>meeting [1]</a:t>
            </a:r>
            <a:endParaRPr lang="en-US" dirty="0"/>
          </a:p>
          <a:p>
            <a:pPr lvl="2"/>
            <a:r>
              <a:rPr lang="en-US" dirty="0"/>
              <a:t>The Trigger frame indicates </a:t>
            </a:r>
            <a:r>
              <a:rPr lang="en-US" dirty="0" smtClean="0"/>
              <a:t>at least one available </a:t>
            </a:r>
            <a:r>
              <a:rPr lang="en-US" dirty="0"/>
              <a:t>resource unit </a:t>
            </a:r>
            <a:r>
              <a:rPr lang="en-US" dirty="0" smtClean="0"/>
              <a:t>for random access</a:t>
            </a:r>
            <a:endParaRPr lang="en-US" dirty="0"/>
          </a:p>
          <a:p>
            <a:pPr lvl="1"/>
            <a:r>
              <a:rPr lang="en-US" dirty="0"/>
              <a:t>UL MU transmissions using TF-Rs reduce number of </a:t>
            </a:r>
            <a:r>
              <a:rPr lang="en-US" dirty="0" smtClean="0"/>
              <a:t>UL SU transmissions </a:t>
            </a:r>
            <a:r>
              <a:rPr lang="en-US" dirty="0"/>
              <a:t>in conventional EDCA-based </a:t>
            </a:r>
            <a:r>
              <a:rPr lang="en-US" dirty="0" smtClean="0"/>
              <a:t>access:</a:t>
            </a:r>
          </a:p>
          <a:p>
            <a:pPr lvl="2"/>
            <a:r>
              <a:rPr lang="en-US" dirty="0" smtClean="0"/>
              <a:t>In the 802.11ax </a:t>
            </a:r>
            <a:r>
              <a:rPr lang="en-US" dirty="0"/>
              <a:t>dense </a:t>
            </a:r>
            <a:r>
              <a:rPr lang="en-US" dirty="0" smtClean="0"/>
              <a:t>context, as the number of contending stations increases, the classical 802.11 CSMA/CA experiences a significant collision rate.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95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498792"/>
          </a:xfrm>
        </p:spPr>
        <p:txBody>
          <a:bodyPr/>
          <a:lstStyle/>
          <a:p>
            <a:r>
              <a:rPr lang="en-US" dirty="0" smtClean="0"/>
              <a:t>RU selection for Random MU-UL transmission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491370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Principle</a:t>
            </a:r>
          </a:p>
          <a:p>
            <a:pPr lvl="1"/>
            <a:r>
              <a:rPr lang="en-US" dirty="0" smtClean="0"/>
              <a:t>The multiple stations use their pending backoff count to select a Resource Unit (RU) to be used for the next UL MU TXOP:</a:t>
            </a:r>
          </a:p>
          <a:p>
            <a:pPr lvl="2"/>
            <a:r>
              <a:rPr lang="en-US" dirty="0" smtClean="0"/>
              <a:t>Upon receiving a TF-R, the stations analyze if they are eligible:</a:t>
            </a:r>
          </a:p>
          <a:p>
            <a:pPr lvl="3"/>
            <a:r>
              <a:rPr lang="en-US" dirty="0" smtClean="0"/>
              <a:t>The current backoff count should fit in the </a:t>
            </a:r>
            <a:r>
              <a:rPr lang="en-US" dirty="0"/>
              <a:t>number </a:t>
            </a:r>
            <a:r>
              <a:rPr lang="en-US" dirty="0" smtClean="0"/>
              <a:t>of available RUs </a:t>
            </a:r>
            <a:r>
              <a:rPr lang="en-US" sz="1500" dirty="0" smtClean="0"/>
              <a:t>(for example, backoff value &lt; </a:t>
            </a:r>
            <a:r>
              <a:rPr lang="en-US" sz="1500" dirty="0" err="1" smtClean="0"/>
              <a:t>Nb</a:t>
            </a:r>
            <a:r>
              <a:rPr lang="en-US" sz="1500" dirty="0" smtClean="0"/>
              <a:t> of random RUs defined by the TF-R)</a:t>
            </a:r>
            <a:endParaRPr lang="en-US" dirty="0" smtClean="0"/>
          </a:p>
          <a:p>
            <a:pPr lvl="3"/>
            <a:r>
              <a:rPr lang="en-US" dirty="0" smtClean="0"/>
              <a:t>A station transmits inside the RU corresponding to its backoff value </a:t>
            </a:r>
            <a:r>
              <a:rPr lang="en-US" sz="1500" dirty="0" smtClean="0"/>
              <a:t>(for example, RU index = backoff value), and redraws its </a:t>
            </a:r>
            <a:r>
              <a:rPr lang="en-US" sz="1500" dirty="0" err="1" smtClean="0"/>
              <a:t>backoff</a:t>
            </a:r>
            <a:r>
              <a:rPr lang="en-US" sz="1500" dirty="0" smtClean="0"/>
              <a:t>.</a:t>
            </a:r>
            <a:endParaRPr lang="en-US" dirty="0" smtClean="0"/>
          </a:p>
          <a:p>
            <a:pPr lvl="2"/>
            <a:r>
              <a:rPr lang="en-US" dirty="0" smtClean="0"/>
              <a:t>At the UL MU TXOP end, all other (non-eligible) </a:t>
            </a:r>
            <a:r>
              <a:rPr lang="en-US" dirty="0"/>
              <a:t>.</a:t>
            </a:r>
            <a:r>
              <a:rPr lang="en-US" dirty="0" smtClean="0"/>
              <a:t>11ax stations should also have updated their </a:t>
            </a:r>
            <a:r>
              <a:rPr lang="en-US" dirty="0" err="1" smtClean="0"/>
              <a:t>backoff</a:t>
            </a:r>
            <a:r>
              <a:rPr lang="en-US" dirty="0" smtClean="0"/>
              <a:t> counts </a:t>
            </a:r>
            <a:r>
              <a:rPr lang="en-US" sz="1700" dirty="0" smtClean="0"/>
              <a:t>(for example : decreases per the number of available RUs specified in TF-R)</a:t>
            </a:r>
            <a:r>
              <a:rPr lang="en-US" dirty="0" smtClean="0"/>
              <a:t> </a:t>
            </a:r>
          </a:p>
          <a:p>
            <a:r>
              <a:rPr lang="en-US" dirty="0"/>
              <a:t>Advantages</a:t>
            </a:r>
          </a:p>
          <a:p>
            <a:pPr lvl="1"/>
            <a:r>
              <a:rPr lang="en-US" dirty="0" smtClean="0"/>
              <a:t>Respectful of the EDCA (including Access Category management). </a:t>
            </a:r>
            <a:endParaRPr lang="en-US" dirty="0"/>
          </a:p>
          <a:p>
            <a:pPr lvl="1"/>
            <a:r>
              <a:rPr lang="en-US" dirty="0"/>
              <a:t>No need to perform a specific random computation on TF-R reception (</a:t>
            </a:r>
            <a:r>
              <a:rPr lang="en-US" dirty="0" err="1"/>
              <a:t>backoff</a:t>
            </a:r>
            <a:r>
              <a:rPr lang="en-US" dirty="0"/>
              <a:t> is already randomly generated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 proposed station-eligibility procedure reduces the probability of RU collision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53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498792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72515" t="-19551"/>
          <a:stretch/>
        </p:blipFill>
        <p:spPr>
          <a:xfrm>
            <a:off x="3270480" y="2878865"/>
            <a:ext cx="234587" cy="150293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 flipV="1">
            <a:off x="2533962" y="3005191"/>
            <a:ext cx="4624951" cy="15000"/>
          </a:xfrm>
          <a:prstGeom prst="line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4091187" y="2947622"/>
            <a:ext cx="236436" cy="56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3964715" y="2659590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 smtClean="0"/>
              <a:t>SIFS</a:t>
            </a:r>
            <a:endParaRPr lang="en-US" sz="1050" b="0" dirty="0"/>
          </a:p>
        </p:txBody>
      </p:sp>
      <p:sp>
        <p:nvSpPr>
          <p:cNvPr id="12" name="TextBox 11"/>
          <p:cNvSpPr txBox="1"/>
          <p:nvPr/>
        </p:nvSpPr>
        <p:spPr>
          <a:xfrm>
            <a:off x="3584083" y="205816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3" name="TextBox 12"/>
          <p:cNvSpPr txBox="1">
            <a:spLocks/>
          </p:cNvSpPr>
          <p:nvPr/>
        </p:nvSpPr>
        <p:spPr>
          <a:xfrm>
            <a:off x="6288574" y="3022881"/>
            <a:ext cx="504000" cy="1440954"/>
          </a:xfrm>
          <a:prstGeom prst="rect">
            <a:avLst/>
          </a:pr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rPr>
              <a:t>ACK</a:t>
            </a:r>
            <a:endParaRPr kumimoji="1" lang="en-GB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5992871" y="2944635"/>
            <a:ext cx="236436" cy="56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>
            <a:off x="5869237" y="2668020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 smtClean="0"/>
              <a:t>SIFS</a:t>
            </a:r>
            <a:endParaRPr lang="en-US" sz="1050" b="0" dirty="0"/>
          </a:p>
        </p:txBody>
      </p:sp>
      <p:sp>
        <p:nvSpPr>
          <p:cNvPr id="16" name="Right Brace 15"/>
          <p:cNvSpPr/>
          <p:nvPr/>
        </p:nvSpPr>
        <p:spPr bwMode="auto">
          <a:xfrm rot="16200000">
            <a:off x="4991632" y="1787508"/>
            <a:ext cx="320981" cy="145760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>
            <a:spLocks/>
          </p:cNvSpPr>
          <p:nvPr/>
        </p:nvSpPr>
        <p:spPr>
          <a:xfrm>
            <a:off x="3533556" y="3039561"/>
            <a:ext cx="504000" cy="1386028"/>
          </a:xfrm>
          <a:prstGeom prst="rect">
            <a:avLst/>
          </a:pr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rPr>
              <a:t>TF</a:t>
            </a:r>
            <a:endParaRPr kumimoji="1" lang="en-GB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23" name="TextBox 22"/>
          <p:cNvSpPr txBox="1">
            <a:spLocks/>
          </p:cNvSpPr>
          <p:nvPr/>
        </p:nvSpPr>
        <p:spPr>
          <a:xfrm>
            <a:off x="3534190" y="4505408"/>
            <a:ext cx="504000" cy="1368093"/>
          </a:xfrm>
          <a:prstGeom prst="rect">
            <a:avLst/>
          </a:pr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rPr>
              <a:t>TF</a:t>
            </a:r>
            <a:endParaRPr kumimoji="1" lang="en-GB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92295" y="3553248"/>
            <a:ext cx="930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dirty="0" smtClean="0"/>
              <a:t>Primary</a:t>
            </a:r>
          </a:p>
          <a:p>
            <a:r>
              <a:rPr lang="en-US" sz="800" b="0" dirty="0" smtClean="0"/>
              <a:t>20MHz channel</a:t>
            </a:r>
            <a:endParaRPr lang="en-US" sz="800" b="0" dirty="0"/>
          </a:p>
        </p:txBody>
      </p:sp>
      <p:sp>
        <p:nvSpPr>
          <p:cNvPr id="30" name="TextBox 29"/>
          <p:cNvSpPr txBox="1"/>
          <p:nvPr/>
        </p:nvSpPr>
        <p:spPr>
          <a:xfrm>
            <a:off x="2650485" y="4932821"/>
            <a:ext cx="901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dirty="0" smtClean="0"/>
              <a:t>Secondary</a:t>
            </a:r>
          </a:p>
          <a:p>
            <a:r>
              <a:rPr lang="en-US" sz="800" b="0" dirty="0" smtClean="0"/>
              <a:t>20MHz channel</a:t>
            </a:r>
            <a:endParaRPr lang="en-US" sz="800" b="0" dirty="0"/>
          </a:p>
        </p:txBody>
      </p:sp>
      <p:cxnSp>
        <p:nvCxnSpPr>
          <p:cNvPr id="32" name="Straight Arrow Connector 31"/>
          <p:cNvCxnSpPr>
            <a:endCxn id="7" idx="1"/>
          </p:cNvCxnSpPr>
          <p:nvPr/>
        </p:nvCxnSpPr>
        <p:spPr bwMode="auto">
          <a:xfrm>
            <a:off x="2701071" y="2952663"/>
            <a:ext cx="569409" cy="134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2814519" y="2711474"/>
            <a:ext cx="4828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0" dirty="0" smtClean="0"/>
              <a:t>PIFS</a:t>
            </a:r>
            <a:endParaRPr lang="en-US" sz="1050" b="0" dirty="0"/>
          </a:p>
        </p:txBody>
      </p: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4656715" y="2067559"/>
            <a:ext cx="9908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 smtClean="0"/>
              <a:t>MU STAs</a:t>
            </a:r>
            <a:endParaRPr lang="en-US" sz="1000" b="0" i="1" dirty="0"/>
          </a:p>
        </p:txBody>
      </p:sp>
      <p:sp>
        <p:nvSpPr>
          <p:cNvPr id="42" name="Right Brace 41"/>
          <p:cNvSpPr/>
          <p:nvPr/>
        </p:nvSpPr>
        <p:spPr bwMode="auto">
          <a:xfrm rot="16200000">
            <a:off x="3608576" y="2313185"/>
            <a:ext cx="320981" cy="38762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1702" y="4385846"/>
            <a:ext cx="598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STA1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351702" y="4708432"/>
            <a:ext cx="598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STA2</a:t>
            </a:r>
            <a:endParaRPr lang="en-US" sz="1400" dirty="0"/>
          </a:p>
        </p:txBody>
      </p:sp>
      <p:pic>
        <p:nvPicPr>
          <p:cNvPr id="45" name="Picture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007" y="4522486"/>
            <a:ext cx="853514" cy="125714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007" y="4786273"/>
            <a:ext cx="853514" cy="125714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351702" y="5887537"/>
            <a:ext cx="567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STA</a:t>
            </a:r>
            <a:r>
              <a:rPr lang="en-US" sz="1400" baseline="-25000" dirty="0" err="1" smtClean="0"/>
              <a:t>n</a:t>
            </a:r>
            <a:endParaRPr lang="en-US" sz="1400" baseline="-25000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007" y="6009346"/>
            <a:ext cx="853514" cy="125714"/>
          </a:xfrm>
          <a:prstGeom prst="rect">
            <a:avLst/>
          </a:prstGeom>
        </p:spPr>
      </p:pic>
      <p:cxnSp>
        <p:nvCxnSpPr>
          <p:cNvPr id="49" name="Straight Connector 48"/>
          <p:cNvCxnSpPr>
            <a:stCxn id="52" idx="2"/>
            <a:endCxn id="50" idx="0"/>
          </p:cNvCxnSpPr>
          <p:nvPr/>
        </p:nvCxnSpPr>
        <p:spPr bwMode="auto">
          <a:xfrm flipH="1">
            <a:off x="641914" y="5285682"/>
            <a:ext cx="8941" cy="321496"/>
          </a:xfrm>
          <a:prstGeom prst="line">
            <a:avLst/>
          </a:prstGeom>
          <a:solidFill>
            <a:schemeClr val="accent1"/>
          </a:solidFill>
          <a:ln w="22225" cap="flat" cmpd="thickThin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251038" y="5607178"/>
            <a:ext cx="7817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r>
              <a:rPr lang="en-US" sz="1600" baseline="-25000" dirty="0" smtClean="0"/>
              <a:t>n-1</a:t>
            </a:r>
            <a:endParaRPr lang="en-US" sz="1600" baseline="-25000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007" y="5728987"/>
            <a:ext cx="853514" cy="125714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351702" y="4977905"/>
            <a:ext cx="598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STA3</a:t>
            </a:r>
            <a:endParaRPr lang="en-US" sz="1400" dirty="0"/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007" y="5099714"/>
            <a:ext cx="853514" cy="125714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1630816" y="4631415"/>
            <a:ext cx="1298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0" i="1" dirty="0" smtClean="0"/>
              <a:t>3</a:t>
            </a:r>
            <a:endParaRPr lang="en-US" sz="900" b="0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1597462" y="4962182"/>
            <a:ext cx="1773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0" i="1" dirty="0" smtClean="0"/>
              <a:t>4</a:t>
            </a:r>
            <a:endParaRPr lang="en-US" sz="900" b="0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1592552" y="5609289"/>
            <a:ext cx="2487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0" i="1" dirty="0" smtClean="0"/>
              <a:t>4</a:t>
            </a:r>
            <a:endParaRPr lang="en-US" sz="900" b="0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1519181" y="4354952"/>
            <a:ext cx="313437" cy="21704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900" b="0" i="1" dirty="0" smtClean="0"/>
              <a:t>10</a:t>
            </a:r>
            <a:endParaRPr lang="en-US" sz="900" b="0" i="1" dirty="0"/>
          </a:p>
        </p:txBody>
      </p:sp>
      <p:sp>
        <p:nvSpPr>
          <p:cNvPr id="58" name="TextBox 57"/>
          <p:cNvSpPr txBox="1"/>
          <p:nvPr/>
        </p:nvSpPr>
        <p:spPr>
          <a:xfrm>
            <a:off x="1569896" y="5892247"/>
            <a:ext cx="2487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0" i="1" dirty="0" smtClean="0"/>
              <a:t>6</a:t>
            </a:r>
            <a:endParaRPr lang="en-US" sz="900" b="0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799"/>
            <a:ext cx="8305800" cy="991367"/>
          </a:xfrm>
        </p:spPr>
        <p:txBody>
          <a:bodyPr/>
          <a:lstStyle/>
          <a:p>
            <a:r>
              <a:rPr lang="en-US" sz="2000" dirty="0" smtClean="0"/>
              <a:t>Example: </a:t>
            </a:r>
          </a:p>
          <a:p>
            <a:pPr lvl="1"/>
            <a:r>
              <a:rPr lang="en-US" sz="1600" b="0" dirty="0" smtClean="0"/>
              <a:t>TF-R indicates 8 random RUs, over a 40MHz band</a:t>
            </a:r>
          </a:p>
          <a:p>
            <a:pPr lvl="1"/>
            <a:r>
              <a:rPr lang="en-US" sz="1600" dirty="0" smtClean="0"/>
              <a:t>Due to (backoff) randomization: some RUs are free, some are collided</a:t>
            </a:r>
            <a:endParaRPr lang="en-US" sz="1600" b="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152400" y="4255315"/>
            <a:ext cx="1788208" cy="214548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AutoShape 23"/>
          <p:cNvSpPr>
            <a:spLocks/>
          </p:cNvSpPr>
          <p:nvPr/>
        </p:nvSpPr>
        <p:spPr bwMode="auto">
          <a:xfrm rot="16200000" flipH="1">
            <a:off x="1011343" y="3272826"/>
            <a:ext cx="204744" cy="1617830"/>
          </a:xfrm>
          <a:prstGeom prst="leftBrace">
            <a:avLst>
              <a:gd name="adj1" fmla="val 200000"/>
              <a:gd name="adj2" fmla="val 51902"/>
            </a:avLst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0" name="Text Box 25"/>
          <p:cNvSpPr txBox="1">
            <a:spLocks noChangeArrowheads="1"/>
          </p:cNvSpPr>
          <p:nvPr/>
        </p:nvSpPr>
        <p:spPr bwMode="auto">
          <a:xfrm>
            <a:off x="0" y="3581400"/>
            <a:ext cx="23151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Verdana" pitchFamily="34" charset="0"/>
                <a:cs typeface="Arial" pitchFamily="34" charset="0"/>
              </a:rPr>
              <a:t>Backoff at last Contention :</a:t>
            </a:r>
          </a:p>
          <a:p>
            <a:pPr algn="ctr"/>
            <a:r>
              <a:rPr lang="en-US" dirty="0" smtClean="0">
                <a:latin typeface="Verdana" pitchFamily="34" charset="0"/>
                <a:cs typeface="Arial" pitchFamily="34" charset="0"/>
              </a:rPr>
              <a:t> (before TF-R):</a:t>
            </a:r>
            <a:endParaRPr lang="en-US" sz="1200" dirty="0">
              <a:latin typeface="Verdana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>
            <a:spLocks/>
          </p:cNvSpPr>
          <p:nvPr/>
        </p:nvSpPr>
        <p:spPr>
          <a:xfrm>
            <a:off x="6288574" y="4523250"/>
            <a:ext cx="504000" cy="1388385"/>
          </a:xfrm>
          <a:prstGeom prst="rect">
            <a:avLst/>
          </a:prstGeom>
          <a:noFill/>
          <a:ln w="25400">
            <a:solidFill>
              <a:srgbClr val="0000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rPr>
              <a:t>ACK</a:t>
            </a:r>
            <a:endParaRPr kumimoji="1" lang="en-GB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479691" y="4461786"/>
            <a:ext cx="598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STA1</a:t>
            </a:r>
            <a:endParaRPr lang="en-US" sz="1400" dirty="0"/>
          </a:p>
        </p:txBody>
      </p:sp>
      <p:sp>
        <p:nvSpPr>
          <p:cNvPr id="68" name="TextBox 67"/>
          <p:cNvSpPr txBox="1"/>
          <p:nvPr/>
        </p:nvSpPr>
        <p:spPr>
          <a:xfrm>
            <a:off x="7479691" y="4699845"/>
            <a:ext cx="598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STA2</a:t>
            </a:r>
            <a:endParaRPr lang="en-US" sz="1400" dirty="0"/>
          </a:p>
        </p:txBody>
      </p:sp>
      <p:sp>
        <p:nvSpPr>
          <p:cNvPr id="71" name="TextBox 70"/>
          <p:cNvSpPr txBox="1"/>
          <p:nvPr/>
        </p:nvSpPr>
        <p:spPr>
          <a:xfrm>
            <a:off x="7456457" y="5879210"/>
            <a:ext cx="567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STA</a:t>
            </a:r>
            <a:r>
              <a:rPr lang="en-US" sz="1400" baseline="-25000" dirty="0" err="1" smtClean="0"/>
              <a:t>n</a:t>
            </a:r>
            <a:endParaRPr lang="en-US" sz="1400" baseline="-25000" dirty="0"/>
          </a:p>
        </p:txBody>
      </p:sp>
      <p:cxnSp>
        <p:nvCxnSpPr>
          <p:cNvPr id="73" name="Straight Connector 72"/>
          <p:cNvCxnSpPr>
            <a:stCxn id="76" idx="2"/>
            <a:endCxn id="74" idx="0"/>
          </p:cNvCxnSpPr>
          <p:nvPr/>
        </p:nvCxnSpPr>
        <p:spPr bwMode="auto">
          <a:xfrm>
            <a:off x="7778844" y="5276476"/>
            <a:ext cx="3432" cy="322375"/>
          </a:xfrm>
          <a:prstGeom prst="line">
            <a:avLst/>
          </a:prstGeom>
          <a:solidFill>
            <a:schemeClr val="accent1"/>
          </a:solidFill>
          <a:ln w="22225" cap="flat" cmpd="thickThin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Box 73"/>
          <p:cNvSpPr txBox="1"/>
          <p:nvPr/>
        </p:nvSpPr>
        <p:spPr>
          <a:xfrm>
            <a:off x="7391400" y="5598851"/>
            <a:ext cx="7817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r>
              <a:rPr lang="en-US" sz="1600" baseline="-25000" dirty="0" smtClean="0"/>
              <a:t>n-1</a:t>
            </a:r>
            <a:endParaRPr lang="en-US" sz="1600" baseline="-25000" dirty="0"/>
          </a:p>
        </p:txBody>
      </p:sp>
      <p:sp>
        <p:nvSpPr>
          <p:cNvPr id="76" name="TextBox 75"/>
          <p:cNvSpPr txBox="1"/>
          <p:nvPr/>
        </p:nvSpPr>
        <p:spPr>
          <a:xfrm>
            <a:off x="7479691" y="4968699"/>
            <a:ext cx="598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STA3</a:t>
            </a:r>
            <a:endParaRPr lang="en-US" sz="1400" dirty="0"/>
          </a:p>
        </p:txBody>
      </p:sp>
      <p:sp>
        <p:nvSpPr>
          <p:cNvPr id="83" name="Rectangle 82"/>
          <p:cNvSpPr/>
          <p:nvPr/>
        </p:nvSpPr>
        <p:spPr bwMode="auto">
          <a:xfrm>
            <a:off x="7409942" y="4246988"/>
            <a:ext cx="1569683" cy="214548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AutoShape 23"/>
          <p:cNvSpPr>
            <a:spLocks/>
          </p:cNvSpPr>
          <p:nvPr/>
        </p:nvSpPr>
        <p:spPr bwMode="auto">
          <a:xfrm rot="16200000" flipH="1">
            <a:off x="8008176" y="3401557"/>
            <a:ext cx="230245" cy="1309912"/>
          </a:xfrm>
          <a:prstGeom prst="leftBrace">
            <a:avLst>
              <a:gd name="adj1" fmla="val 200000"/>
              <a:gd name="adj2" fmla="val 51902"/>
            </a:avLst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85" name="Text Box 25"/>
          <p:cNvSpPr txBox="1">
            <a:spLocks noChangeArrowheads="1"/>
          </p:cNvSpPr>
          <p:nvPr/>
        </p:nvSpPr>
        <p:spPr bwMode="auto">
          <a:xfrm>
            <a:off x="7275620" y="3544025"/>
            <a:ext cx="16012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Verdana" pitchFamily="34" charset="0"/>
                <a:cs typeface="Arial" pitchFamily="34" charset="0"/>
              </a:rPr>
              <a:t>Resulting </a:t>
            </a:r>
            <a:r>
              <a:rPr lang="en-US" dirty="0" err="1" smtClean="0">
                <a:latin typeface="Verdana" pitchFamily="34" charset="0"/>
                <a:cs typeface="Arial" pitchFamily="34" charset="0"/>
              </a:rPr>
              <a:t>Backoffs</a:t>
            </a:r>
            <a:endParaRPr lang="en-US" dirty="0" smtClean="0">
              <a:latin typeface="Verdana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latin typeface="Verdana" pitchFamily="34" charset="0"/>
                <a:cs typeface="Arial" pitchFamily="34" charset="0"/>
              </a:rPr>
              <a:t> after TF-R:</a:t>
            </a:r>
            <a:endParaRPr lang="en-US" sz="1200" dirty="0">
              <a:latin typeface="Verdana" pitchFamily="34" charset="0"/>
              <a:cs typeface="Arial" pitchFamily="34" charset="0"/>
            </a:endParaRPr>
          </a:p>
        </p:txBody>
      </p:sp>
      <p:pic>
        <p:nvPicPr>
          <p:cNvPr id="86" name="Picture 85"/>
          <p:cNvPicPr>
            <a:picLocks noChangeAspect="1"/>
          </p:cNvPicPr>
          <p:nvPr/>
        </p:nvPicPr>
        <p:blipFill rotWithShape="1">
          <a:blip r:embed="rId2"/>
          <a:srcRect l="72515" t="-19551"/>
          <a:stretch/>
        </p:blipFill>
        <p:spPr>
          <a:xfrm>
            <a:off x="8173152" y="4574107"/>
            <a:ext cx="234587" cy="150293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 rotWithShape="1">
          <a:blip r:embed="rId2"/>
          <a:srcRect l="72515" t="-19551"/>
          <a:stretch/>
        </p:blipFill>
        <p:spPr>
          <a:xfrm>
            <a:off x="8159340" y="4801384"/>
            <a:ext cx="234587" cy="150293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 rotWithShape="1">
          <a:blip r:embed="rId2"/>
          <a:srcRect l="72515" t="-19551"/>
          <a:stretch/>
        </p:blipFill>
        <p:spPr>
          <a:xfrm>
            <a:off x="8172788" y="5103490"/>
            <a:ext cx="234587" cy="150293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 rotWithShape="1">
          <a:blip r:embed="rId2"/>
          <a:srcRect l="72515" t="-19551"/>
          <a:stretch/>
        </p:blipFill>
        <p:spPr>
          <a:xfrm>
            <a:off x="8172788" y="5689828"/>
            <a:ext cx="234587" cy="150293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 rotWithShape="1">
          <a:blip r:embed="rId2"/>
          <a:srcRect l="72515" t="-19551"/>
          <a:stretch/>
        </p:blipFill>
        <p:spPr>
          <a:xfrm>
            <a:off x="8172788" y="5981667"/>
            <a:ext cx="234587" cy="150293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8156915" y="4396526"/>
            <a:ext cx="313437" cy="21704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900" b="0" i="1" dirty="0" smtClean="0"/>
              <a:t>10-8=2</a:t>
            </a:r>
            <a:endParaRPr lang="en-US" sz="900" b="0" i="1" dirty="0"/>
          </a:p>
        </p:txBody>
      </p:sp>
      <p:sp>
        <p:nvSpPr>
          <p:cNvPr id="82" name="TextBox 81"/>
          <p:cNvSpPr txBox="1"/>
          <p:nvPr/>
        </p:nvSpPr>
        <p:spPr>
          <a:xfrm>
            <a:off x="7915627" y="5528924"/>
            <a:ext cx="8899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0" i="1" dirty="0" smtClean="0"/>
              <a:t>New </a:t>
            </a:r>
            <a:r>
              <a:rPr lang="en-US" sz="900" b="0" i="1" dirty="0" err="1" smtClean="0"/>
              <a:t>bckf</a:t>
            </a:r>
            <a:r>
              <a:rPr lang="en-US" sz="900" b="0" i="1" dirty="0" smtClean="0"/>
              <a:t> value</a:t>
            </a:r>
            <a:endParaRPr lang="en-US" sz="900" b="0" i="1" dirty="0"/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2296614" y="3067484"/>
            <a:ext cx="404457" cy="623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1" name="Straight Arrow Connector 90"/>
          <p:cNvCxnSpPr>
            <a:stCxn id="85" idx="1"/>
          </p:cNvCxnSpPr>
          <p:nvPr/>
        </p:nvCxnSpPr>
        <p:spPr bwMode="auto">
          <a:xfrm flipH="1" flipV="1">
            <a:off x="6871522" y="3067484"/>
            <a:ext cx="404098" cy="7073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 flipH="1">
            <a:off x="3483826" y="2711474"/>
            <a:ext cx="1903" cy="34432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>
            <a:off x="6820937" y="2780517"/>
            <a:ext cx="0" cy="33916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98" name="Straight Arrow Connector 97"/>
          <p:cNvCxnSpPr/>
          <p:nvPr/>
        </p:nvCxnSpPr>
        <p:spPr bwMode="auto">
          <a:xfrm>
            <a:off x="3493998" y="6292332"/>
            <a:ext cx="3326939" cy="3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100" name="Text Box 32"/>
          <p:cNvSpPr txBox="1">
            <a:spLocks noChangeArrowheads="1"/>
          </p:cNvSpPr>
          <p:nvPr/>
        </p:nvSpPr>
        <p:spPr bwMode="auto">
          <a:xfrm>
            <a:off x="4672941" y="6096000"/>
            <a:ext cx="9908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 smtClean="0"/>
              <a:t>UL MU TXOP</a:t>
            </a:r>
            <a:endParaRPr lang="en-US" sz="1000" b="0" i="1" dirty="0"/>
          </a:p>
        </p:txBody>
      </p:sp>
      <p:grpSp>
        <p:nvGrpSpPr>
          <p:cNvPr id="107" name="Group 106"/>
          <p:cNvGrpSpPr/>
          <p:nvPr/>
        </p:nvGrpSpPr>
        <p:grpSpPr>
          <a:xfrm>
            <a:off x="8130962" y="4797255"/>
            <a:ext cx="262965" cy="171444"/>
            <a:chOff x="8229600" y="4797255"/>
            <a:chExt cx="262965" cy="171444"/>
          </a:xfrm>
        </p:grpSpPr>
        <p:cxnSp>
          <p:nvCxnSpPr>
            <p:cNvPr id="105" name="Straight Connector 104"/>
            <p:cNvCxnSpPr/>
            <p:nvPr/>
          </p:nvCxnSpPr>
          <p:spPr bwMode="auto">
            <a:xfrm flipV="1">
              <a:off x="8233067" y="4797255"/>
              <a:ext cx="259498" cy="1680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flipH="1" flipV="1">
              <a:off x="8229600" y="4800600"/>
              <a:ext cx="259498" cy="1680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08" name="Group 107"/>
          <p:cNvGrpSpPr/>
          <p:nvPr/>
        </p:nvGrpSpPr>
        <p:grpSpPr>
          <a:xfrm>
            <a:off x="8155873" y="5986610"/>
            <a:ext cx="262965" cy="171444"/>
            <a:chOff x="8229600" y="4797255"/>
            <a:chExt cx="262965" cy="171444"/>
          </a:xfrm>
        </p:grpSpPr>
        <p:cxnSp>
          <p:nvCxnSpPr>
            <p:cNvPr id="109" name="Straight Connector 108"/>
            <p:cNvCxnSpPr/>
            <p:nvPr/>
          </p:nvCxnSpPr>
          <p:spPr bwMode="auto">
            <a:xfrm flipV="1">
              <a:off x="8233067" y="4797255"/>
              <a:ext cx="259498" cy="1680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flipH="1" flipV="1">
              <a:off x="8229600" y="4800600"/>
              <a:ext cx="259498" cy="1680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11" name="TextBox 110"/>
          <p:cNvSpPr txBox="1"/>
          <p:nvPr/>
        </p:nvSpPr>
        <p:spPr>
          <a:xfrm>
            <a:off x="7997860" y="4953186"/>
            <a:ext cx="8899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0" i="1" dirty="0" smtClean="0"/>
              <a:t>New </a:t>
            </a:r>
            <a:r>
              <a:rPr lang="en-US" sz="900" b="0" i="1" dirty="0" err="1" smtClean="0"/>
              <a:t>bckf</a:t>
            </a:r>
            <a:r>
              <a:rPr lang="en-US" sz="900" b="0" i="1" dirty="0" smtClean="0"/>
              <a:t> value</a:t>
            </a:r>
            <a:endParaRPr lang="en-US" sz="900" b="0" i="1" dirty="0"/>
          </a:p>
        </p:txBody>
      </p:sp>
      <p:cxnSp>
        <p:nvCxnSpPr>
          <p:cNvPr id="112" name="Elbow Connector 289"/>
          <p:cNvCxnSpPr>
            <a:stCxn id="57" idx="3"/>
            <a:endCxn id="123" idx="1"/>
          </p:cNvCxnSpPr>
          <p:nvPr/>
        </p:nvCxnSpPr>
        <p:spPr bwMode="auto">
          <a:xfrm flipV="1">
            <a:off x="1832618" y="4364477"/>
            <a:ext cx="386623" cy="98999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Elbow Connector 289"/>
          <p:cNvCxnSpPr>
            <a:stCxn id="58" idx="3"/>
            <a:endCxn id="158" idx="1"/>
          </p:cNvCxnSpPr>
          <p:nvPr/>
        </p:nvCxnSpPr>
        <p:spPr bwMode="auto">
          <a:xfrm flipV="1">
            <a:off x="1818682" y="5011240"/>
            <a:ext cx="2542764" cy="996423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Elbow Connector 289"/>
          <p:cNvCxnSpPr>
            <a:stCxn id="56" idx="3"/>
          </p:cNvCxnSpPr>
          <p:nvPr/>
        </p:nvCxnSpPr>
        <p:spPr bwMode="auto">
          <a:xfrm flipV="1">
            <a:off x="1841338" y="4304213"/>
            <a:ext cx="2484448" cy="1420492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Elbow Connector 289"/>
          <p:cNvCxnSpPr>
            <a:stCxn id="54" idx="3"/>
          </p:cNvCxnSpPr>
          <p:nvPr/>
        </p:nvCxnSpPr>
        <p:spPr bwMode="auto">
          <a:xfrm flipV="1">
            <a:off x="1760633" y="3979369"/>
            <a:ext cx="2600568" cy="767462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Elbow Connector 289"/>
          <p:cNvCxnSpPr>
            <a:stCxn id="55" idx="2"/>
            <a:endCxn id="157" idx="1"/>
          </p:cNvCxnSpPr>
          <p:nvPr/>
        </p:nvCxnSpPr>
        <p:spPr bwMode="auto">
          <a:xfrm rot="5400000" flipH="1" flipV="1">
            <a:off x="2579273" y="3411086"/>
            <a:ext cx="888801" cy="2675055"/>
          </a:xfrm>
          <a:prstGeom prst="curvedConnector4">
            <a:avLst>
              <a:gd name="adj1" fmla="val -25720"/>
              <a:gd name="adj2" fmla="val 51658"/>
            </a:avLst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Box 122"/>
          <p:cNvSpPr txBox="1"/>
          <p:nvPr/>
        </p:nvSpPr>
        <p:spPr>
          <a:xfrm>
            <a:off x="2219241" y="4195200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X</a:t>
            </a:r>
            <a:endParaRPr lang="en-US" sz="16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53" name="Rectangle 152"/>
          <p:cNvSpPr>
            <a:spLocks noChangeArrowheads="1"/>
          </p:cNvSpPr>
          <p:nvPr/>
        </p:nvSpPr>
        <p:spPr bwMode="auto">
          <a:xfrm>
            <a:off x="4362836" y="3067484"/>
            <a:ext cx="252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 lIns="36000" tIns="36000" rIns="36000" bIns="3600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defTabSz="762000"/>
            <a:r>
              <a:rPr lang="fr-FR" sz="900" b="0" dirty="0" smtClean="0">
                <a:latin typeface="+mn-lt"/>
                <a:ea typeface="ＭＳ Ｐゴシック" pitchFamily="34" charset="-128"/>
              </a:rPr>
              <a:t>RU#1</a:t>
            </a:r>
            <a:endParaRPr lang="fr-FR" sz="900" b="0" dirty="0">
              <a:latin typeface="+mn-lt"/>
              <a:ea typeface="ＭＳ Ｐゴシック" pitchFamily="34" charset="-128"/>
            </a:endParaRPr>
          </a:p>
        </p:txBody>
      </p:sp>
      <p:sp>
        <p:nvSpPr>
          <p:cNvPr id="154" name="TextBox 153"/>
          <p:cNvSpPr txBox="1">
            <a:spLocks/>
          </p:cNvSpPr>
          <p:nvPr/>
        </p:nvSpPr>
        <p:spPr>
          <a:xfrm>
            <a:off x="4362203" y="3031170"/>
            <a:ext cx="1631669" cy="2880000"/>
          </a:xfrm>
          <a:prstGeom prst="rect">
            <a:avLst/>
          </a:prstGeom>
          <a:noFill/>
          <a:ln w="25400"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GB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4553827" y="3073035"/>
            <a:ext cx="1404000" cy="324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/>
              <a:t>UL MU </a:t>
            </a:r>
            <a:r>
              <a:rPr lang="en-US" sz="1050" dirty="0" smtClean="0"/>
              <a:t>PPDU</a:t>
            </a:r>
          </a:p>
          <a:p>
            <a:pPr algn="ctr"/>
            <a:r>
              <a:rPr lang="en-US" sz="1050" dirty="0" smtClean="0"/>
              <a:t> (STA </a:t>
            </a:r>
            <a:r>
              <a:rPr lang="en-US" sz="1050" dirty="0" err="1" smtClean="0"/>
              <a:t>i</a:t>
            </a:r>
            <a:r>
              <a:rPr lang="en-US" sz="1050" dirty="0" smtClean="0"/>
              <a:t>)</a:t>
            </a:r>
            <a:endParaRPr lang="en-US" sz="1050" dirty="0"/>
          </a:p>
        </p:txBody>
      </p:sp>
      <p:sp>
        <p:nvSpPr>
          <p:cNvPr id="156" name="TextBox 155"/>
          <p:cNvSpPr txBox="1">
            <a:spLocks/>
          </p:cNvSpPr>
          <p:nvPr/>
        </p:nvSpPr>
        <p:spPr>
          <a:xfrm>
            <a:off x="4362203" y="3431867"/>
            <a:ext cx="1631669" cy="360000"/>
          </a:xfrm>
          <a:prstGeom prst="rect">
            <a:avLst/>
          </a:prstGeom>
          <a:noFill/>
          <a:ln w="25400">
            <a:solidFill>
              <a:schemeClr val="bg2">
                <a:lumMod val="40000"/>
                <a:lumOff val="60000"/>
              </a:schemeClr>
            </a:solidFill>
            <a:prstDash val="sysDash"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GB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57" name="TextBox 156"/>
          <p:cNvSpPr txBox="1">
            <a:spLocks/>
          </p:cNvSpPr>
          <p:nvPr/>
        </p:nvSpPr>
        <p:spPr>
          <a:xfrm>
            <a:off x="4361202" y="4124213"/>
            <a:ext cx="1631669" cy="360000"/>
          </a:xfrm>
          <a:prstGeom prst="rect">
            <a:avLst/>
          </a:prstGeom>
          <a:noFill/>
          <a:ln w="25400">
            <a:solidFill>
              <a:schemeClr val="bg2">
                <a:lumMod val="40000"/>
                <a:lumOff val="60000"/>
              </a:schemeClr>
            </a:solidFill>
            <a:prstDash val="sysDash"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GB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58" name="TextBox 157"/>
          <p:cNvSpPr txBox="1">
            <a:spLocks/>
          </p:cNvSpPr>
          <p:nvPr/>
        </p:nvSpPr>
        <p:spPr>
          <a:xfrm>
            <a:off x="4361446" y="4831240"/>
            <a:ext cx="1631669" cy="360000"/>
          </a:xfrm>
          <a:prstGeom prst="rect">
            <a:avLst/>
          </a:prstGeom>
          <a:noFill/>
          <a:ln w="25400">
            <a:solidFill>
              <a:schemeClr val="bg2">
                <a:lumMod val="40000"/>
                <a:lumOff val="60000"/>
              </a:schemeClr>
            </a:solidFill>
            <a:prstDash val="sysDash"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GB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59" name="TextBox 158"/>
          <p:cNvSpPr txBox="1">
            <a:spLocks/>
          </p:cNvSpPr>
          <p:nvPr/>
        </p:nvSpPr>
        <p:spPr>
          <a:xfrm>
            <a:off x="4362203" y="5551956"/>
            <a:ext cx="1631669" cy="360000"/>
          </a:xfrm>
          <a:prstGeom prst="rect">
            <a:avLst/>
          </a:prstGeom>
          <a:noFill/>
          <a:ln w="25400">
            <a:solidFill>
              <a:schemeClr val="bg2">
                <a:lumMod val="40000"/>
                <a:lumOff val="60000"/>
              </a:schemeClr>
            </a:solidFill>
            <a:prstDash val="sysDash"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GB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ucida Sans Unicode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62" name="Rectangle 161"/>
          <p:cNvSpPr>
            <a:spLocks noChangeArrowheads="1"/>
          </p:cNvSpPr>
          <p:nvPr/>
        </p:nvSpPr>
        <p:spPr bwMode="auto">
          <a:xfrm>
            <a:off x="4362836" y="3418035"/>
            <a:ext cx="252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 lIns="36000" tIns="36000" rIns="36000" bIns="3600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defTabSz="762000"/>
            <a:r>
              <a:rPr lang="fr-FR" sz="900" b="0" dirty="0" smtClean="0">
                <a:latin typeface="+mn-lt"/>
                <a:ea typeface="ＭＳ Ｐゴシック" pitchFamily="34" charset="-128"/>
              </a:rPr>
              <a:t>RU#2</a:t>
            </a:r>
            <a:endParaRPr lang="fr-FR" sz="900" b="0" dirty="0">
              <a:latin typeface="+mn-lt"/>
              <a:ea typeface="ＭＳ Ｐゴシック" pitchFamily="34" charset="-128"/>
            </a:endParaRPr>
          </a:p>
        </p:txBody>
      </p:sp>
      <p:sp>
        <p:nvSpPr>
          <p:cNvPr id="163" name="Rectangle 162"/>
          <p:cNvSpPr>
            <a:spLocks noChangeArrowheads="1"/>
          </p:cNvSpPr>
          <p:nvPr/>
        </p:nvSpPr>
        <p:spPr bwMode="auto">
          <a:xfrm>
            <a:off x="4362836" y="3797550"/>
            <a:ext cx="252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 lIns="36000" tIns="36000" rIns="36000" bIns="3600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defTabSz="762000"/>
            <a:r>
              <a:rPr lang="fr-FR" sz="900" b="0" dirty="0" smtClean="0">
                <a:latin typeface="+mn-lt"/>
                <a:ea typeface="ＭＳ Ｐゴシック" pitchFamily="34" charset="-128"/>
              </a:rPr>
              <a:t>RU#3</a:t>
            </a:r>
            <a:endParaRPr lang="fr-FR" sz="900" b="0" dirty="0">
              <a:latin typeface="+mn-lt"/>
              <a:ea typeface="ＭＳ Ｐゴシック" pitchFamily="34" charset="-128"/>
            </a:endParaRPr>
          </a:p>
        </p:txBody>
      </p:sp>
      <p:sp>
        <p:nvSpPr>
          <p:cNvPr id="164" name="Rectangle 163"/>
          <p:cNvSpPr>
            <a:spLocks noChangeArrowheads="1"/>
          </p:cNvSpPr>
          <p:nvPr/>
        </p:nvSpPr>
        <p:spPr bwMode="auto">
          <a:xfrm>
            <a:off x="4362836" y="4510178"/>
            <a:ext cx="252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 lIns="36000" tIns="36000" rIns="36000" bIns="3600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defTabSz="762000"/>
            <a:r>
              <a:rPr lang="fr-FR" sz="900" b="0" dirty="0" smtClean="0">
                <a:latin typeface="+mn-lt"/>
                <a:ea typeface="ＭＳ Ｐゴシック" pitchFamily="34" charset="-128"/>
              </a:rPr>
              <a:t>RU#5</a:t>
            </a:r>
            <a:endParaRPr lang="fr-FR" sz="900" b="0" dirty="0">
              <a:latin typeface="+mn-lt"/>
              <a:ea typeface="ＭＳ Ｐゴシック" pitchFamily="34" charset="-128"/>
            </a:endParaRPr>
          </a:p>
        </p:txBody>
      </p:sp>
      <p:sp>
        <p:nvSpPr>
          <p:cNvPr id="165" name="Rectangle 164"/>
          <p:cNvSpPr>
            <a:spLocks noChangeArrowheads="1"/>
          </p:cNvSpPr>
          <p:nvPr/>
        </p:nvSpPr>
        <p:spPr bwMode="auto">
          <a:xfrm>
            <a:off x="4362836" y="4843770"/>
            <a:ext cx="252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 lIns="36000" tIns="36000" rIns="36000" bIns="3600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defTabSz="762000"/>
            <a:r>
              <a:rPr lang="fr-FR" sz="900" b="0" dirty="0" smtClean="0">
                <a:latin typeface="+mn-lt"/>
                <a:ea typeface="ＭＳ Ｐゴシック" pitchFamily="34" charset="-128"/>
              </a:rPr>
              <a:t>RU#6</a:t>
            </a:r>
            <a:endParaRPr lang="fr-FR" sz="900" b="0" dirty="0">
              <a:latin typeface="+mn-lt"/>
              <a:ea typeface="ＭＳ Ｐゴシック" pitchFamily="34" charset="-128"/>
            </a:endParaRPr>
          </a:p>
        </p:txBody>
      </p:sp>
      <p:sp>
        <p:nvSpPr>
          <p:cNvPr id="166" name="Rectangle 165"/>
          <p:cNvSpPr>
            <a:spLocks noChangeArrowheads="1"/>
          </p:cNvSpPr>
          <p:nvPr/>
        </p:nvSpPr>
        <p:spPr bwMode="auto">
          <a:xfrm>
            <a:off x="4362836" y="5223409"/>
            <a:ext cx="252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 lIns="36000" tIns="36000" rIns="36000" bIns="3600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defTabSz="762000"/>
            <a:r>
              <a:rPr lang="fr-FR" sz="900" b="0" dirty="0" smtClean="0">
                <a:latin typeface="+mn-lt"/>
                <a:ea typeface="ＭＳ Ｐゴシック" pitchFamily="34" charset="-128"/>
              </a:rPr>
              <a:t>RU#7</a:t>
            </a:r>
            <a:endParaRPr lang="fr-FR" sz="900" b="0" dirty="0">
              <a:latin typeface="+mn-lt"/>
              <a:ea typeface="ＭＳ Ｐゴシック" pitchFamily="34" charset="-128"/>
            </a:endParaRPr>
          </a:p>
        </p:txBody>
      </p:sp>
      <p:sp>
        <p:nvSpPr>
          <p:cNvPr id="167" name="Rectangle 166"/>
          <p:cNvSpPr>
            <a:spLocks noChangeArrowheads="1"/>
          </p:cNvSpPr>
          <p:nvPr/>
        </p:nvSpPr>
        <p:spPr bwMode="auto">
          <a:xfrm>
            <a:off x="4362836" y="5586523"/>
            <a:ext cx="252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 lIns="36000" tIns="36000" rIns="36000" bIns="3600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defTabSz="762000"/>
            <a:r>
              <a:rPr lang="fr-FR" sz="900" b="0" dirty="0" smtClean="0">
                <a:latin typeface="+mn-lt"/>
                <a:ea typeface="ＭＳ Ｐゴシック" pitchFamily="34" charset="-128"/>
              </a:rPr>
              <a:t>RU#8</a:t>
            </a:r>
            <a:endParaRPr lang="fr-FR" sz="900" b="0" dirty="0">
              <a:latin typeface="+mn-lt"/>
              <a:ea typeface="ＭＳ Ｐゴシック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8235611" y="2717916"/>
            <a:ext cx="224550" cy="2435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ectangle 168"/>
          <p:cNvSpPr>
            <a:spLocks noChangeArrowheads="1"/>
          </p:cNvSpPr>
          <p:nvPr/>
        </p:nvSpPr>
        <p:spPr bwMode="auto">
          <a:xfrm>
            <a:off x="4362836" y="4138724"/>
            <a:ext cx="252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 lIns="36000" tIns="36000" rIns="36000" bIns="3600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defTabSz="762000"/>
            <a:r>
              <a:rPr lang="fr-FR" sz="900" b="0" dirty="0" smtClean="0">
                <a:latin typeface="+mn-lt"/>
                <a:ea typeface="ＭＳ Ｐゴシック" pitchFamily="34" charset="-128"/>
              </a:rPr>
              <a:t>RU#4</a:t>
            </a:r>
            <a:endParaRPr lang="fr-FR" sz="900" b="0" dirty="0">
              <a:latin typeface="+mn-lt"/>
              <a:ea typeface="ＭＳ Ｐゴシック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8199344" y="1702367"/>
            <a:ext cx="96497" cy="2435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4572000" y="3810094"/>
            <a:ext cx="1404000" cy="324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/>
              <a:t>UL MU </a:t>
            </a:r>
            <a:r>
              <a:rPr lang="en-US" sz="1050" dirty="0" smtClean="0"/>
              <a:t>PPDU</a:t>
            </a:r>
          </a:p>
          <a:p>
            <a:pPr algn="ctr"/>
            <a:r>
              <a:rPr lang="en-US" sz="1050" dirty="0" smtClean="0"/>
              <a:t> (STA </a:t>
            </a:r>
            <a:r>
              <a:rPr lang="en-US" sz="1050" dirty="0"/>
              <a:t>2</a:t>
            </a:r>
            <a:r>
              <a:rPr lang="en-US" sz="1050" dirty="0" smtClean="0"/>
              <a:t>)</a:t>
            </a:r>
            <a:endParaRPr lang="en-US" sz="1050" dirty="0"/>
          </a:p>
        </p:txBody>
      </p:sp>
      <p:sp>
        <p:nvSpPr>
          <p:cNvPr id="175" name="Rectangle 174"/>
          <p:cNvSpPr/>
          <p:nvPr/>
        </p:nvSpPr>
        <p:spPr bwMode="auto">
          <a:xfrm>
            <a:off x="4536756" y="4866730"/>
            <a:ext cx="1404000" cy="324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/>
              <a:t>UL MU </a:t>
            </a:r>
            <a:r>
              <a:rPr lang="en-US" sz="1050" dirty="0" smtClean="0"/>
              <a:t>PPDU</a:t>
            </a:r>
          </a:p>
          <a:p>
            <a:pPr algn="ctr"/>
            <a:r>
              <a:rPr lang="en-US" sz="1050" dirty="0" smtClean="0"/>
              <a:t> (STA 6)</a:t>
            </a:r>
            <a:endParaRPr lang="en-US" sz="1050" dirty="0"/>
          </a:p>
        </p:txBody>
      </p:sp>
      <p:sp>
        <p:nvSpPr>
          <p:cNvPr id="186" name="Rectangle 185"/>
          <p:cNvSpPr/>
          <p:nvPr/>
        </p:nvSpPr>
        <p:spPr bwMode="auto">
          <a:xfrm>
            <a:off x="4572998" y="4173196"/>
            <a:ext cx="1404000" cy="324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/>
              <a:t>UL MU </a:t>
            </a:r>
            <a:r>
              <a:rPr lang="en-US" sz="1050" dirty="0" smtClean="0"/>
              <a:t>PPDU</a:t>
            </a:r>
          </a:p>
          <a:p>
            <a:pPr algn="ctr"/>
            <a:r>
              <a:rPr lang="en-US" sz="1050" dirty="0" smtClean="0"/>
              <a:t> (STA 3 &amp; n-1)</a:t>
            </a:r>
            <a:endParaRPr lang="en-US" sz="1050" dirty="0"/>
          </a:p>
        </p:txBody>
      </p:sp>
      <p:cxnSp>
        <p:nvCxnSpPr>
          <p:cNvPr id="188" name="Straight Connector 187"/>
          <p:cNvCxnSpPr/>
          <p:nvPr/>
        </p:nvCxnSpPr>
        <p:spPr bwMode="auto">
          <a:xfrm>
            <a:off x="4604546" y="4181920"/>
            <a:ext cx="1373453" cy="3267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9" name="Straight Connector 188"/>
          <p:cNvCxnSpPr/>
          <p:nvPr/>
        </p:nvCxnSpPr>
        <p:spPr bwMode="auto">
          <a:xfrm flipV="1">
            <a:off x="4594651" y="4188992"/>
            <a:ext cx="1346105" cy="29985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2" name="TextBox 191"/>
          <p:cNvSpPr txBox="1"/>
          <p:nvPr/>
        </p:nvSpPr>
        <p:spPr>
          <a:xfrm>
            <a:off x="6366255" y="207578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93" name="Right Brace 192"/>
          <p:cNvSpPr/>
          <p:nvPr/>
        </p:nvSpPr>
        <p:spPr bwMode="auto">
          <a:xfrm rot="16200000">
            <a:off x="6390748" y="2330806"/>
            <a:ext cx="320981" cy="38762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Text Box 32"/>
          <p:cNvSpPr txBox="1">
            <a:spLocks noChangeArrowheads="1"/>
          </p:cNvSpPr>
          <p:nvPr/>
        </p:nvSpPr>
        <p:spPr bwMode="auto">
          <a:xfrm>
            <a:off x="1870027" y="4371510"/>
            <a:ext cx="9908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 smtClean="0"/>
              <a:t>Defer later</a:t>
            </a:r>
            <a:endParaRPr lang="en-US" sz="1000" b="0" i="1" dirty="0"/>
          </a:p>
        </p:txBody>
      </p:sp>
      <p:sp>
        <p:nvSpPr>
          <p:cNvPr id="117" name="TextBox 116"/>
          <p:cNvSpPr txBox="1"/>
          <p:nvPr/>
        </p:nvSpPr>
        <p:spPr>
          <a:xfrm>
            <a:off x="8333758" y="4742818"/>
            <a:ext cx="8194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smtClean="0"/>
              <a:t>No more data</a:t>
            </a:r>
            <a:endParaRPr lang="en-US" sz="900" b="0" i="1" dirty="0"/>
          </a:p>
        </p:txBody>
      </p:sp>
      <p:sp>
        <p:nvSpPr>
          <p:cNvPr id="118" name="TextBox 117"/>
          <p:cNvSpPr txBox="1"/>
          <p:nvPr/>
        </p:nvSpPr>
        <p:spPr>
          <a:xfrm>
            <a:off x="8229600" y="6066975"/>
            <a:ext cx="8194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 smtClean="0"/>
              <a:t>No more data</a:t>
            </a:r>
            <a:endParaRPr lang="en-US" sz="900" b="0" i="1" dirty="0"/>
          </a:p>
        </p:txBody>
      </p:sp>
    </p:spTree>
    <p:extLst>
      <p:ext uri="{BB962C8B-B14F-4D97-AF65-F5344CB8AC3E}">
        <p14:creationId xmlns:p14="http://schemas.microsoft.com/office/powerpoint/2010/main" val="2241283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5029200"/>
          </a:xfrm>
        </p:spPr>
        <p:txBody>
          <a:bodyPr/>
          <a:lstStyle/>
          <a:p>
            <a:r>
              <a:rPr lang="en-US" altLang="zh-CN" dirty="0"/>
              <a:t>In this presentation, we proposed </a:t>
            </a:r>
            <a:r>
              <a:rPr lang="en-US" altLang="zh-CN" dirty="0" smtClean="0"/>
              <a:t>a selection process of the random RU for STAs for UL OFDMA transmissions, triggered by a random trigger frame (TF-R).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method, based on </a:t>
            </a:r>
            <a:r>
              <a:rPr lang="en-US" altLang="zh-CN" dirty="0" err="1"/>
              <a:t>backoff</a:t>
            </a:r>
            <a:r>
              <a:rPr lang="en-US" altLang="zh-CN" dirty="0"/>
              <a:t> </a:t>
            </a:r>
            <a:r>
              <a:rPr lang="en-US" altLang="zh-CN" dirty="0" smtClean="0"/>
              <a:t>values, is respectful of the EDCA </a:t>
            </a:r>
            <a:r>
              <a:rPr lang="en-US" dirty="0"/>
              <a:t>(including Access Category management). </a:t>
            </a:r>
            <a:endParaRPr lang="en-US" dirty="0" smtClean="0"/>
          </a:p>
          <a:p>
            <a:endParaRPr lang="en-US" dirty="0" smtClean="0"/>
          </a:p>
          <a:p>
            <a:r>
              <a:rPr lang="en-US" altLang="zh-CN" dirty="0" smtClean="0"/>
              <a:t>Random RU usage efficiency can be further improved.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05800" cy="44196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0" dirty="0">
                <a:latin typeface="+mn-lt"/>
                <a:cs typeface="+mn-cs"/>
              </a:rPr>
              <a:t>[1]  </a:t>
            </a:r>
            <a:r>
              <a:rPr lang="en-US" dirty="0">
                <a:latin typeface="+mn-lt"/>
                <a:cs typeface="+mn-cs"/>
              </a:rPr>
              <a:t>IEEE 802.11-15/0875r1 </a:t>
            </a:r>
            <a:r>
              <a:rPr lang="en-US" dirty="0" smtClean="0">
                <a:latin typeface="+mn-lt"/>
                <a:cs typeface="+mn-cs"/>
              </a:rPr>
              <a:t> “</a:t>
            </a:r>
            <a:r>
              <a:rPr lang="en-US" altLang="zh-CN" dirty="0">
                <a:latin typeface="+mn-lt"/>
                <a:cs typeface="+mn-cs"/>
              </a:rPr>
              <a:t>Random Access with Trigger Frames using OFDMA”</a:t>
            </a:r>
            <a:endParaRPr lang="zh-CN" altLang="en-US" dirty="0">
              <a:latin typeface="+mn-lt"/>
              <a:cs typeface="+mn-cs"/>
            </a:endParaRPr>
          </a:p>
          <a:p>
            <a:pPr lvl="0" eaLnBrk="0" hangingPunct="0">
              <a:buNone/>
            </a:pPr>
            <a:r>
              <a:rPr lang="en-GB" altLang="zh-CN" b="0" dirty="0">
                <a:solidFill>
                  <a:srgbClr val="000000"/>
                </a:solidFill>
                <a:latin typeface="Times New Roman"/>
                <a:cs typeface="+mn-cs"/>
              </a:rPr>
              <a:t>[2] </a:t>
            </a:r>
            <a:r>
              <a:rPr lang="en-GB" altLang="ko-KR" dirty="0">
                <a:solidFill>
                  <a:srgbClr val="000000"/>
                </a:solidFill>
                <a:latin typeface="Times New Roman"/>
                <a:cs typeface="+mn-cs"/>
              </a:rPr>
              <a:t>IEEE 802.11-15/0132r2 </a:t>
            </a:r>
            <a:r>
              <a:rPr lang="en-GB" altLang="zh-CN" b="0" dirty="0">
                <a:solidFill>
                  <a:srgbClr val="000000"/>
                </a:solidFill>
                <a:latin typeface="Times New Roman"/>
                <a:cs typeface="+mn-cs"/>
              </a:rPr>
              <a:t>“</a:t>
            </a:r>
            <a:r>
              <a:rPr lang="en-US" altLang="ko-KR" dirty="0">
                <a:solidFill>
                  <a:srgbClr val="000000"/>
                </a:solidFill>
                <a:latin typeface="Times New Roman"/>
                <a:cs typeface="+mn-cs"/>
              </a:rPr>
              <a:t>Specification Framework for Tax</a:t>
            </a:r>
            <a:r>
              <a:rPr lang="en-US" altLang="ko-KR" dirty="0" smtClean="0">
                <a:solidFill>
                  <a:srgbClr val="000000"/>
                </a:solidFill>
                <a:latin typeface="Times New Roman"/>
                <a:cs typeface="+mn-cs"/>
              </a:rPr>
              <a:t>”</a:t>
            </a:r>
          </a:p>
          <a:p>
            <a:pPr eaLnBrk="0" hangingPunct="0">
              <a:buNone/>
            </a:pPr>
            <a:r>
              <a:rPr lang="en-US" altLang="ko-KR" b="0" dirty="0">
                <a:solidFill>
                  <a:srgbClr val="000000"/>
                </a:solidFill>
                <a:latin typeface="Times New Roman"/>
                <a:cs typeface="+mn-cs"/>
              </a:rPr>
              <a:t>[3] </a:t>
            </a:r>
            <a:r>
              <a:rPr lang="en-US" altLang="ko-KR" dirty="0">
                <a:solidFill>
                  <a:srgbClr val="000000"/>
                </a:solidFill>
                <a:latin typeface="Times New Roman"/>
                <a:cs typeface="+mn-cs"/>
              </a:rPr>
              <a:t>IEEE 802.11-15/0843r1 “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+mn-cs"/>
              </a:rPr>
              <a:t>UL MU OFDMA Analysis”</a:t>
            </a:r>
            <a:endParaRPr lang="en-US" altLang="ko-KR" dirty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>
              <a:buNone/>
            </a:pPr>
            <a:endParaRPr lang="en-US" altLang="ko-KR" dirty="0">
              <a:solidFill>
                <a:srgbClr val="000000"/>
              </a:solidFill>
              <a:latin typeface="Times New Roman"/>
              <a:cs typeface="+mn-cs"/>
            </a:endParaRPr>
          </a:p>
          <a:p>
            <a:pPr marL="0" indent="0">
              <a:buNone/>
            </a:pPr>
            <a:endParaRPr lang="en-US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Straw-poll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</a:t>
            </a:r>
            <a:r>
              <a:rPr lang="en-US" altLang="ko-KR" dirty="0" smtClean="0"/>
              <a:t>TG specification framework document?</a:t>
            </a:r>
            <a:endParaRPr lang="en-US" altLang="ko-KR" dirty="0"/>
          </a:p>
          <a:p>
            <a:pPr marL="0" indent="0">
              <a:buNone/>
            </a:pPr>
            <a:r>
              <a:rPr lang="en-GB" altLang="ko-KR" b="0" i="1" dirty="0"/>
              <a:t>The spec shall define </a:t>
            </a:r>
            <a:r>
              <a:rPr lang="en-US" altLang="ko-KR" b="0" i="1" dirty="0"/>
              <a:t>a </a:t>
            </a:r>
            <a:r>
              <a:rPr lang="en-US" altLang="ko-KR" b="0" i="1" dirty="0" smtClean="0"/>
              <a:t>procedure for random resource unit selection in a UL OFDMA TXOP (triggered by a TF-R), respectful of </a:t>
            </a:r>
            <a:r>
              <a:rPr lang="en-US" altLang="ko-KR" b="0" i="1" dirty="0"/>
              <a:t>EDCA </a:t>
            </a:r>
            <a:r>
              <a:rPr lang="en-US" b="0" i="1" dirty="0"/>
              <a:t>(including Access Category </a:t>
            </a:r>
            <a:r>
              <a:rPr lang="en-US" b="0" i="1" dirty="0" smtClean="0"/>
              <a:t>management)</a:t>
            </a:r>
            <a:r>
              <a:rPr lang="en-US" altLang="ko-KR" b="0" i="1" dirty="0" smtClean="0"/>
              <a:t>, </a:t>
            </a:r>
            <a:r>
              <a:rPr lang="en-US" altLang="ko-KR" b="0" i="1" dirty="0"/>
              <a:t>that is based on the </a:t>
            </a:r>
            <a:r>
              <a:rPr lang="en-US" altLang="ko-KR" b="0" i="1" dirty="0" err="1"/>
              <a:t>backoff</a:t>
            </a:r>
            <a:r>
              <a:rPr lang="en-US" altLang="ko-KR" b="0" i="1" dirty="0"/>
              <a:t> count(s) </a:t>
            </a:r>
            <a:r>
              <a:rPr lang="en-US" altLang="ko-KR" b="0" i="1" dirty="0" smtClean="0"/>
              <a:t>of any .</a:t>
            </a:r>
            <a:r>
              <a:rPr lang="en-US" altLang="ko-KR" b="0" i="1" dirty="0"/>
              <a:t>11ax station willing to transmit</a:t>
            </a:r>
            <a:r>
              <a:rPr lang="en-GB" altLang="ko-KR" b="0" i="1" dirty="0" smtClean="0"/>
              <a:t>.</a:t>
            </a:r>
            <a:endParaRPr lang="en-GB" altLang="ko-KR" b="0" i="1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Yes</a:t>
            </a:r>
            <a:r>
              <a:rPr lang="en-US" altLang="ko-KR" dirty="0"/>
              <a:t>:</a:t>
            </a:r>
          </a:p>
          <a:p>
            <a:pPr marL="0" indent="0">
              <a:buNone/>
            </a:pPr>
            <a:r>
              <a:rPr lang="en-US" altLang="ko-KR" dirty="0"/>
              <a:t>No:</a:t>
            </a:r>
          </a:p>
          <a:p>
            <a:pPr marL="0" indent="0">
              <a:buNone/>
            </a:pPr>
            <a:r>
              <a:rPr lang="en-US" altLang="ko-KR" dirty="0" smtClean="0"/>
              <a:t>Abstain:</a:t>
            </a:r>
            <a:endParaRPr lang="ko-KR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536613"/>
      </p:ext>
    </p:extLst>
  </p:cSld>
  <p:clrMapOvr>
    <a:masterClrMapping/>
  </p:clrMapOvr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57897</TotalTime>
  <Words>743</Words>
  <Application>Microsoft Office PowerPoint</Application>
  <PresentationFormat>On-screen Show (4:3)</PresentationFormat>
  <Paragraphs>140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굴림</vt:lpstr>
      <vt:lpstr>ＭＳ Ｐゴシック</vt:lpstr>
      <vt:lpstr>宋体</vt:lpstr>
      <vt:lpstr>Arial</vt:lpstr>
      <vt:lpstr>Arial</vt:lpstr>
      <vt:lpstr>Calibri</vt:lpstr>
      <vt:lpstr>Lucida Sans Unicode</vt:lpstr>
      <vt:lpstr>Times New Roman</vt:lpstr>
      <vt:lpstr>Verdana</vt:lpstr>
      <vt:lpstr>Wingdings</vt:lpstr>
      <vt:lpstr>1_Extend Submission Template</vt:lpstr>
      <vt:lpstr>Random RU selection process upon TF-R reception</vt:lpstr>
      <vt:lpstr>Abstract</vt:lpstr>
      <vt:lpstr>Background</vt:lpstr>
      <vt:lpstr>Background</vt:lpstr>
      <vt:lpstr>RU selection for Random MU-UL transmission</vt:lpstr>
      <vt:lpstr>Example</vt:lpstr>
      <vt:lpstr>Summary</vt:lpstr>
      <vt:lpstr>References</vt:lpstr>
      <vt:lpstr>Straw-poll</vt:lpstr>
    </vt:vector>
  </TitlesOfParts>
  <Company>Canon CRF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Access procedure with Trigger Frames using OFDMA</dc:title>
  <dc:creator>BARON Stephane</dc:creator>
  <cp:lastModifiedBy>BARON Stephane</cp:lastModifiedBy>
  <cp:revision>2285</cp:revision>
  <cp:lastPrinted>1998-02-10T13:28:06Z</cp:lastPrinted>
  <dcterms:created xsi:type="dcterms:W3CDTF">2009-12-02T19:05:24Z</dcterms:created>
  <dcterms:modified xsi:type="dcterms:W3CDTF">2015-09-11T11:56:10Z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