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67" r:id="rId2"/>
    <p:sldId id="366" r:id="rId3"/>
    <p:sldId id="385" r:id="rId4"/>
    <p:sldId id="404" r:id="rId5"/>
    <p:sldId id="378" r:id="rId6"/>
    <p:sldId id="386" r:id="rId7"/>
    <p:sldId id="370" r:id="rId8"/>
    <p:sldId id="371" r:id="rId9"/>
    <p:sldId id="372" r:id="rId10"/>
    <p:sldId id="373" r:id="rId11"/>
    <p:sldId id="405" r:id="rId12"/>
    <p:sldId id="389" r:id="rId13"/>
    <p:sldId id="387" r:id="rId14"/>
    <p:sldId id="374" r:id="rId15"/>
    <p:sldId id="375" r:id="rId16"/>
    <p:sldId id="376" r:id="rId17"/>
    <p:sldId id="377" r:id="rId18"/>
    <p:sldId id="406" r:id="rId19"/>
    <p:sldId id="390" r:id="rId20"/>
    <p:sldId id="388" r:id="rId21"/>
    <p:sldId id="381" r:id="rId22"/>
    <p:sldId id="382" r:id="rId23"/>
    <p:sldId id="383" r:id="rId24"/>
    <p:sldId id="384" r:id="rId25"/>
    <p:sldId id="369" r:id="rId26"/>
    <p:sldId id="412" r:id="rId27"/>
    <p:sldId id="368" r:id="rId28"/>
    <p:sldId id="407" r:id="rId29"/>
    <p:sldId id="391" r:id="rId30"/>
    <p:sldId id="393" r:id="rId31"/>
    <p:sldId id="396" r:id="rId32"/>
    <p:sldId id="394" r:id="rId33"/>
    <p:sldId id="397" r:id="rId34"/>
    <p:sldId id="441" r:id="rId35"/>
    <p:sldId id="395" r:id="rId36"/>
    <p:sldId id="398" r:id="rId37"/>
    <p:sldId id="399" r:id="rId38"/>
    <p:sldId id="402" r:id="rId39"/>
    <p:sldId id="403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433" r:id="rId53"/>
    <p:sldId id="439" r:id="rId5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66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9" autoAdjust="0"/>
    <p:restoredTop sz="86329" autoAdjust="0"/>
  </p:normalViewPr>
  <p:slideViewPr>
    <p:cSldViewPr>
      <p:cViewPr varScale="1">
        <p:scale>
          <a:sx n="118" d="100"/>
          <a:sy n="11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2D584586-2194-4C39-8143-3E3E33A93C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6EC0686C-9B66-49B2-98FB-0996E60E4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4359C5-E9BE-4F6A-90F5-CDF8D1005D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7349522-3CCF-4D3D-9CA8-1D6EF64D92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BB25FE-6B75-4820-A955-BA59FE7FF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72D323-9ABA-4CC9-A165-43FB0F35F5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43860" y="647541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Slide </a:t>
            </a:r>
            <a:fld id="{2D2062C0-C847-4A13-8FA5-E3D8EB01C83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6" y="332601"/>
            <a:ext cx="32830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802.11-15/1045r0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Dynamic CCA control and TPC Simulation </a:t>
            </a:r>
            <a:r>
              <a:rPr lang="en-US" altLang="ja-JP" dirty="0">
                <a:solidFill>
                  <a:schemeClr val="tx1"/>
                </a:solidFill>
              </a:rPr>
              <a:t>R</a:t>
            </a:r>
            <a:r>
              <a:rPr lang="en-US" altLang="ja-JP" dirty="0" smtClean="0">
                <a:solidFill>
                  <a:schemeClr val="tx1"/>
                </a:solidFill>
              </a:rPr>
              <a:t>esults with SS1~SS3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 dirty="0" smtClean="0"/>
              <a:t>: 2015/09/14</a:t>
            </a:r>
            <a:endParaRPr lang="en-US" sz="2000" b="0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54074"/>
              </p:ext>
            </p:extLst>
          </p:nvPr>
        </p:nvGraphicFramePr>
        <p:xfrm>
          <a:off x="1155700" y="2703513"/>
          <a:ext cx="73787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Document" r:id="rId5" imgW="8380258" imgH="3073785" progId="Word.Document.8">
                  <p:embed/>
                </p:oleObj>
              </mc:Choice>
              <mc:Fallback>
                <p:oleObj name="Document" r:id="rId5" imgW="8380258" imgH="30737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703513"/>
                        <a:ext cx="7378700" cy="2622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" y="2286813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6" y="2281934"/>
            <a:ext cx="4389501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6375365" y="4219575"/>
            <a:ext cx="177835" cy="123825"/>
          </a:xfrm>
          <a:prstGeom prst="rightArrow">
            <a:avLst/>
          </a:prstGeom>
          <a:solidFill>
            <a:srgbClr val="FF0000"/>
          </a:solidFill>
          <a:ln w="9525"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52401" y="6078908"/>
            <a:ext cx="8831344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 and DCCA(DSC/DOCCA) are used together, 5%tile throughput can be improved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the gain is less than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Ax STA condition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SS2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Simulation Setup and Results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</a:p>
          <a:p>
            <a:pPr lvl="1"/>
            <a:r>
              <a:rPr kumimoji="1" lang="en-US" altLang="ja-JP" dirty="0"/>
              <a:t>Selected parameters</a:t>
            </a:r>
          </a:p>
          <a:p>
            <a:pPr lvl="2"/>
            <a:r>
              <a:rPr kumimoji="1" lang="en-US" altLang="ja-JP" dirty="0"/>
              <a:t>5180MHz, 80MHz </a:t>
            </a:r>
            <a:r>
              <a:rPr kumimoji="1" lang="en-US" altLang="ja-JP" dirty="0" smtClean="0"/>
              <a:t>BW</a:t>
            </a:r>
          </a:p>
          <a:p>
            <a:pPr lvl="3"/>
            <a:r>
              <a:rPr kumimoji="1" lang="en-US" altLang="ja-JP" dirty="0" smtClean="0"/>
              <a:t>2.4GHz 20MHz operation cannot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support offered load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Max aggregation = 64</a:t>
            </a:r>
          </a:p>
          <a:p>
            <a:pPr lvl="2"/>
            <a:r>
              <a:rPr kumimoji="1" lang="en-US" altLang="ja-JP" dirty="0" err="1"/>
              <a:t>Goodput</a:t>
            </a:r>
            <a:r>
              <a:rPr kumimoji="1" lang="en-US" altLang="ja-JP" dirty="0"/>
              <a:t> maximizing MCS selection </a:t>
            </a:r>
            <a:br>
              <a:rPr kumimoji="1" lang="en-US" altLang="ja-JP" dirty="0"/>
            </a:br>
            <a:r>
              <a:rPr kumimoji="1" lang="en-US" altLang="ja-JP" dirty="0"/>
              <a:t>based 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8 </a:t>
            </a:r>
            <a:r>
              <a:rPr kumimoji="1" lang="en-US" altLang="ja-JP" dirty="0"/>
              <a:t>APs, </a:t>
            </a:r>
            <a:r>
              <a:rPr kumimoji="1" lang="en-US" altLang="ja-JP" dirty="0" smtClean="0"/>
              <a:t>64 </a:t>
            </a:r>
            <a:r>
              <a:rPr kumimoji="1" lang="en-US" altLang="ja-JP" dirty="0"/>
              <a:t>STAs per </a:t>
            </a:r>
            <a:r>
              <a:rPr kumimoji="1" lang="en-US" altLang="ja-JP" dirty="0" smtClean="0"/>
              <a:t>AP</a:t>
            </a:r>
          </a:p>
          <a:p>
            <a:pPr lvl="2"/>
            <a:r>
              <a:rPr kumimoji="1" lang="en-US" altLang="ja-JP" dirty="0" smtClean="0"/>
              <a:t>100% STAs are associated and exactly 64 STAs per an AP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12852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#37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798052" cy="26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3828"/>
              </p:ext>
            </p:extLst>
          </p:nvPr>
        </p:nvGraphicFramePr>
        <p:xfrm>
          <a:off x="152400" y="2834952"/>
          <a:ext cx="8772728" cy="1724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59"/>
                <a:gridCol w="1849950"/>
                <a:gridCol w="1126057"/>
                <a:gridCol w="1207284"/>
                <a:gridCol w="364416"/>
                <a:gridCol w="802440"/>
                <a:gridCol w="880228"/>
                <a:gridCol w="1657594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AP)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6/6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6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VDI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VDI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48/48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0.193 x 48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0.0025 x 48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DL...1444byte/60ms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UL...16byte/48ms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10/10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10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10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6096000" y="4965053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5818" y="4572000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76.584     0.240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724400" y="5254301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8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0.024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40byte)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002996" y="5329012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288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28800"/>
            <a:ext cx="79136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590800" y="2311638"/>
            <a:ext cx="5029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549548" y="35899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38065" y="220980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8077200" y="2315912"/>
            <a:ext cx="45085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828800" y="3708876"/>
            <a:ext cx="6248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8281646" y="3708876"/>
            <a:ext cx="2254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TPC+DCCA(DSC/DOCCA) can obtain larger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gain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than TPC/DCCA alone.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91458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6810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terms of 5%tile throughput, DCCA(DSC/DOCCA) can deteriorate the 5%tile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throughput, when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1828799"/>
            <a:ext cx="79136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590800" y="2311638"/>
            <a:ext cx="5029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549548" y="35899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38065" y="220980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8077200" y="2315912"/>
            <a:ext cx="45085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1828800" y="3708876"/>
            <a:ext cx="6248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81646" y="3708876"/>
            <a:ext cx="2254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from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all STAs are AX, 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 except for DL of 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wColor+DOCCA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1935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5" y="2281936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DCCA(DSC/DOCCA),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SS3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Simulation Setup and Results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32801"/>
            <a:ext cx="2892270" cy="27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Selected parameters</a:t>
            </a:r>
          </a:p>
          <a:p>
            <a:pPr lvl="2"/>
            <a:r>
              <a:rPr kumimoji="1" lang="en-US" altLang="ja-JP" dirty="0"/>
              <a:t>5180MHz, 80MHz </a:t>
            </a:r>
            <a:r>
              <a:rPr kumimoji="1" lang="en-US" altLang="ja-JP" dirty="0" smtClean="0"/>
              <a:t>BW</a:t>
            </a:r>
          </a:p>
          <a:p>
            <a:pPr lvl="3"/>
            <a:r>
              <a:rPr kumimoji="1" lang="en-US" altLang="ja-JP" dirty="0"/>
              <a:t>2.4GHz 20MHz operation cannot </a:t>
            </a:r>
            <a:br>
              <a:rPr kumimoji="1" lang="en-US" altLang="ja-JP" dirty="0"/>
            </a:br>
            <a:r>
              <a:rPr kumimoji="1" lang="en-US" altLang="ja-JP" dirty="0"/>
              <a:t>support offered </a:t>
            </a:r>
            <a:r>
              <a:rPr kumimoji="1" lang="en-US" altLang="ja-JP" dirty="0" smtClean="0"/>
              <a:t>load</a:t>
            </a:r>
            <a:endParaRPr kumimoji="1" lang="en-US" altLang="ja-JP" dirty="0"/>
          </a:p>
          <a:p>
            <a:pPr lvl="2"/>
            <a:r>
              <a:rPr kumimoji="1" lang="en-US" altLang="ja-JP" dirty="0" smtClean="0"/>
              <a:t>Frequency reuse factor = 3</a:t>
            </a:r>
          </a:p>
          <a:p>
            <a:pPr lvl="2"/>
            <a:r>
              <a:rPr kumimoji="1" lang="en-US" altLang="ja-JP" dirty="0" smtClean="0"/>
              <a:t>No wrap around</a:t>
            </a:r>
          </a:p>
          <a:p>
            <a:pPr lvl="2"/>
            <a:r>
              <a:rPr kumimoji="1" lang="en-US" altLang="ja-JP" dirty="0" smtClean="0"/>
              <a:t>19 APs, 40 STAs per AP</a:t>
            </a:r>
          </a:p>
          <a:p>
            <a:pPr lvl="2"/>
            <a:r>
              <a:rPr kumimoji="1" lang="en-US" altLang="ja-JP" dirty="0" smtClean="0"/>
              <a:t>Max aggregation = 64</a:t>
            </a:r>
          </a:p>
          <a:p>
            <a:pPr lvl="2"/>
            <a:r>
              <a:rPr kumimoji="1" lang="en-US" altLang="ja-JP" dirty="0" err="1" smtClean="0"/>
              <a:t>Goodput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maximizing MCS </a:t>
            </a:r>
            <a:r>
              <a:rPr kumimoji="1" lang="en-US" altLang="ja-JP" dirty="0" smtClean="0"/>
              <a:t>selection based </a:t>
            </a:r>
            <a:r>
              <a:rPr kumimoji="1" lang="en-US" altLang="ja-JP" dirty="0"/>
              <a:t>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32580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#38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imulation results of adaptive spatial reuse techniques in defined simulation scenarios (SS1~SS3) are provided</a:t>
            </a:r>
          </a:p>
          <a:p>
            <a:endParaRPr lang="en-US" altLang="ja-JP" dirty="0" smtClean="0"/>
          </a:p>
          <a:p>
            <a:r>
              <a:rPr lang="en-US" altLang="ja-JP" dirty="0"/>
              <a:t>In almost all </a:t>
            </a:r>
            <a:r>
              <a:rPr lang="en-US" altLang="ja-JP" dirty="0" smtClean="0"/>
              <a:t>scenarios</a:t>
            </a:r>
            <a:r>
              <a:rPr lang="en-US" altLang="ja-JP" dirty="0"/>
              <a:t>, D</a:t>
            </a:r>
            <a:r>
              <a:rPr lang="en-US" altLang="ja-JP" dirty="0" smtClean="0"/>
              <a:t>ynamic CCA control was able to increase the average throughput</a:t>
            </a:r>
            <a:endParaRPr lang="en-US" altLang="ja-JP" dirty="0"/>
          </a:p>
          <a:p>
            <a:r>
              <a:rPr lang="en-US" altLang="ja-JP" dirty="0" smtClean="0"/>
              <a:t>Furthermore, if </a:t>
            </a:r>
            <a:r>
              <a:rPr lang="en-US" altLang="ja-JP" dirty="0"/>
              <a:t>TPC is </a:t>
            </a:r>
            <a:r>
              <a:rPr lang="en-US" altLang="ja-JP" dirty="0" smtClean="0"/>
              <a:t>jointly used, larger gain </a:t>
            </a:r>
            <a:r>
              <a:rPr lang="en-US" altLang="ja-JP" dirty="0"/>
              <a:t>can be </a:t>
            </a:r>
            <a:r>
              <a:rPr lang="en-US" altLang="ja-JP" dirty="0" smtClean="0"/>
              <a:t>observed without any harm at almost all scenarios</a:t>
            </a:r>
          </a:p>
          <a:p>
            <a:pPr lvl="1"/>
            <a:r>
              <a:rPr lang="en-US" altLang="ja-JP" dirty="0" smtClean="0"/>
              <a:t>In some scenarios, larger </a:t>
            </a:r>
            <a:r>
              <a:rPr lang="en-US" altLang="ja-JP" dirty="0"/>
              <a:t>gain can be observed with negligible </a:t>
            </a:r>
            <a:r>
              <a:rPr lang="en-US" altLang="ja-JP" dirty="0" smtClean="0"/>
              <a:t>degradation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14841"/>
              </p:ext>
            </p:extLst>
          </p:nvPr>
        </p:nvGraphicFramePr>
        <p:xfrm>
          <a:off x="152400" y="2834952"/>
          <a:ext cx="8917346" cy="257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137"/>
                <a:gridCol w="1742241"/>
                <a:gridCol w="1083265"/>
                <a:gridCol w="1143753"/>
                <a:gridCol w="350568"/>
                <a:gridCol w="802440"/>
                <a:gridCol w="802440"/>
                <a:gridCol w="2141502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BSS)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8/8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0.015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(10710 + 7758*5.64)Byte/30sec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D5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16/16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0.208 x 16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390Byte/15msec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U1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16/16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0.054 x 16</a:t>
                      </a:r>
                      <a:endParaRPr lang="ja-JP" alt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158Byte/23.5msec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5943600" y="5654352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4400" y="5425752"/>
            <a:ext cx="2191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240.83     25.364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572000" y="5943600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20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6.5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4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0597" y="5953780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288751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8324"/>
            <a:ext cx="7924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257" y="1667961"/>
            <a:ext cx="210474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load=240Mbps)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886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27094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847568" y="2785216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TPC+DCCA(DSC/DOCCA) case can obtain larger DL gain than TPC/DCCA alone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4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86809"/>
            <a:ext cx="4389501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6809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terms of 5%tile throughput, DSC can deteriorate when it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DSC/DOCCA,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of DL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8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1835148"/>
            <a:ext cx="79200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257" y="1667961"/>
            <a:ext cx="210474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load=240Mbps)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886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27094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847568" y="2785216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from when all STAs are AX,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 except for UL of 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wColor+DSC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(+TPC)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32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1934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1935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DCCA(DSC/DOCCA),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 in DL.</a:t>
            </a:r>
          </a:p>
        </p:txBody>
      </p:sp>
    </p:spTree>
    <p:extLst>
      <p:ext uri="{BB962C8B-B14F-4D97-AF65-F5344CB8AC3E}">
        <p14:creationId xmlns:p14="http://schemas.microsoft.com/office/powerpoint/2010/main" val="25596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We evaluated spatial reuse techniques DCCA/TPC (also Color filtering) and their combinations in practical scenarios</a:t>
            </a:r>
          </a:p>
          <a:p>
            <a:r>
              <a:rPr lang="en-US" altLang="ja-JP" dirty="0" smtClean="0"/>
              <a:t>As a result</a:t>
            </a:r>
            <a:r>
              <a:rPr lang="en-US" altLang="ja-JP" dirty="0"/>
              <a:t>, combination </a:t>
            </a:r>
            <a:r>
              <a:rPr lang="en-US" altLang="ja-JP" dirty="0" smtClean="0"/>
              <a:t>of DCCA and TPC shows well balanced performance</a:t>
            </a:r>
          </a:p>
          <a:p>
            <a:pPr lvl="1"/>
            <a:r>
              <a:rPr lang="en-US" altLang="ja-JP" dirty="0" smtClean="0"/>
              <a:t>Average throughput</a:t>
            </a:r>
          </a:p>
          <a:p>
            <a:pPr lvl="1"/>
            <a:r>
              <a:rPr lang="en-US" altLang="ja-JP" dirty="0" smtClean="0"/>
              <a:t>5%tile throughput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TPC used with DCCA is effective solution in dense environment</a:t>
            </a:r>
          </a:p>
          <a:p>
            <a:r>
              <a:rPr kumimoji="1" lang="en-US" altLang="ja-JP" dirty="0" smtClean="0"/>
              <a:t>Further optimization of algorithm/parameter may improve more</a:t>
            </a:r>
          </a:p>
          <a:p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3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11-14-0980-12-00ax-simulation-scenarios</a:t>
            </a: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11-14-0571-09-00ax-evaluation-methodology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kumimoji="1" lang="en-US" altLang="ja-JP" dirty="0" smtClean="0"/>
              <a:t>11-14-0851-02-00ax-rate-control-for-mac-and-integrated-system-simulations</a:t>
            </a:r>
            <a:endParaRPr kumimoji="1" lang="en-US" altLang="ja-JP" dirty="0"/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22098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- Detailed </a:t>
            </a:r>
            <a:r>
              <a:rPr kumimoji="1" lang="en-US" altLang="ja-JP" dirty="0"/>
              <a:t>processes of </a:t>
            </a:r>
            <a:r>
              <a:rPr kumimoji="1" lang="en-US" altLang="ja-JP" dirty="0" smtClean="0"/>
              <a:t>evaluated spatial  reuse techniques</a:t>
            </a:r>
          </a:p>
          <a:p>
            <a:pPr algn="l"/>
            <a:r>
              <a:rPr kumimoji="1" lang="en-US" altLang="ja-JP" dirty="0" smtClean="0"/>
              <a:t>- Detailed setup for each SS</a:t>
            </a:r>
          </a:p>
          <a:p>
            <a:pPr algn="l"/>
            <a:r>
              <a:rPr kumimoji="1" lang="en-US" altLang="ja-JP" dirty="0" smtClean="0"/>
              <a:t>- Detailed statistics (SINR/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Power/CCA threshold)</a:t>
            </a:r>
          </a:p>
          <a:p>
            <a:pPr algn="l"/>
            <a:r>
              <a:rPr kumimoji="1" lang="en-US" altLang="ja-JP" dirty="0" smtClean="0"/>
              <a:t>- List of related </a:t>
            </a:r>
            <a:r>
              <a:rPr kumimoji="1" lang="en-US" altLang="ja-JP" dirty="0" smtClean="0"/>
              <a:t>contributions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3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1. BSS </a:t>
            </a:r>
            <a:r>
              <a:rPr kumimoji="1" lang="en-US" altLang="ja-JP" dirty="0"/>
              <a:t>COLOR based packet filtering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Decide whether a packet is from OBSS using BSS COLOR and terminate Rx depend on COLOR</a:t>
            </a:r>
          </a:p>
          <a:p>
            <a:pPr lvl="1"/>
            <a:r>
              <a:rPr kumimoji="1" lang="en-US" altLang="ja-JP" dirty="0" smtClean="0"/>
              <a:t>CCA status is treated BUSY during the PPDU time as far as SIG-CRC passed.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126" y="3968054"/>
            <a:ext cx="1575752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(with different COLOR)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061099" y="4899186"/>
            <a:ext cx="332903" cy="2060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394001" y="5024208"/>
            <a:ext cx="5163317" cy="426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55028" y="5096919"/>
            <a:ext cx="1238974" cy="35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 Preamble</a:t>
            </a:r>
            <a:endParaRPr kumimoji="1" lang="ja-JP" altLang="en-US" sz="14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49112" y="3520457"/>
            <a:ext cx="418028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COLOR information is included in HE-SIG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552499" y="4729909"/>
            <a:ext cx="5963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detected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85655" y="4748166"/>
            <a:ext cx="475422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doesn’t match -&gt; abandon Rx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3061099" y="3667818"/>
            <a:ext cx="187398" cy="2134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33800" y="5080879"/>
            <a:ext cx="4584781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CCA_BUSY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-&gt; 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cannot restart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  <a:endParaRPr kumimoji="1" lang="en-US" altLang="ja-JP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146555" y="5114582"/>
            <a:ext cx="1452894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filtering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79756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Cannot improve. 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4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Spatial reuse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contribution, 3 spatial reuse techniques and their combinations are evaluated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BSS COLOR based packet filtering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Dynamic CCA Control (DCCA)</a:t>
            </a:r>
          </a:p>
          <a:p>
            <a:pPr marL="1257300" lvl="2" indent="-457200">
              <a:buFont typeface="+mj-lt"/>
              <a:buAutoNum type="alphaLcPeriod"/>
            </a:pPr>
            <a:r>
              <a:rPr kumimoji="1" lang="en-US" altLang="ja-JP" dirty="0" smtClean="0"/>
              <a:t>Dynamic Sensitivity </a:t>
            </a:r>
            <a:r>
              <a:rPr kumimoji="1" lang="en-US" altLang="ja-JP" dirty="0"/>
              <a:t>C</a:t>
            </a:r>
            <a:r>
              <a:rPr kumimoji="1" lang="en-US" altLang="ja-JP" dirty="0" smtClean="0"/>
              <a:t>ontrol (DSC)</a:t>
            </a:r>
          </a:p>
          <a:p>
            <a:pPr lvl="4"/>
            <a:r>
              <a:rPr kumimoji="1" lang="en-US" altLang="ja-JP" dirty="0" smtClean="0"/>
              <a:t>Changing CCA-SD based on link condition</a:t>
            </a:r>
          </a:p>
          <a:p>
            <a:pPr marL="1257300" lvl="2" indent="-457200">
              <a:buFont typeface="+mj-lt"/>
              <a:buAutoNum type="alphaLcPeriod"/>
            </a:pPr>
            <a:r>
              <a:rPr kumimoji="1" lang="en-US" altLang="ja-JP" dirty="0" smtClean="0"/>
              <a:t>Dynamic OBSS CCA (DOCCA)</a:t>
            </a:r>
          </a:p>
          <a:p>
            <a:pPr lvl="4"/>
            <a:r>
              <a:rPr kumimoji="1" lang="en-US" altLang="ja-JP" dirty="0" smtClean="0"/>
              <a:t>Apply OCCA-threshold to decide medium status for Inter-BSS packet after BSS COLOR filtering and changing this OCCA-threshold based </a:t>
            </a:r>
            <a:r>
              <a:rPr kumimoji="1" lang="en-US" altLang="ja-JP" dirty="0"/>
              <a:t>on link condition</a:t>
            </a:r>
            <a:endParaRPr kumimoji="1" lang="en-US" altLang="ja-JP" dirty="0" smtClean="0"/>
          </a:p>
          <a:p>
            <a:pPr lvl="4"/>
            <a:r>
              <a:rPr kumimoji="1" lang="en-US" altLang="ja-JP" dirty="0" smtClean="0"/>
              <a:t>CCA-SD isn’t changed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Transmit power control (TPC)</a:t>
            </a:r>
          </a:p>
          <a:p>
            <a:pPr lvl="3"/>
            <a:r>
              <a:rPr kumimoji="1" lang="en-US" altLang="ja-JP" dirty="0" smtClean="0"/>
              <a:t>Changing transmit power based on link condition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6705600" y="5657850"/>
            <a:ext cx="2362200" cy="6858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Detailed processes of these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techniques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explained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#29~35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0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2a. </a:t>
            </a:r>
            <a:r>
              <a:rPr kumimoji="1" lang="en-US" altLang="ja-JP" dirty="0"/>
              <a:t>Dynamic sensitivity control (DSC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Raise CCA-SD </a:t>
            </a:r>
            <a:r>
              <a:rPr kumimoji="1" lang="en-US" altLang="ja-JP" dirty="0"/>
              <a:t>based on link </a:t>
            </a:r>
            <a:r>
              <a:rPr kumimoji="1" lang="en-US" altLang="ja-JP" dirty="0" smtClean="0"/>
              <a:t>condition</a:t>
            </a:r>
          </a:p>
          <a:p>
            <a:pPr lvl="1"/>
            <a:r>
              <a:rPr kumimoji="1" lang="en-US" altLang="ja-JP" dirty="0" smtClean="0"/>
              <a:t>In our simulation, Rx Sensitivity is also changed.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(keep CCA-SD = Rx </a:t>
            </a:r>
            <a:r>
              <a:rPr kumimoji="1" lang="en-US" altLang="ja-JP" dirty="0"/>
              <a:t>Sensitivity</a:t>
            </a:r>
            <a:r>
              <a:rPr kumimoji="1" lang="en-US" altLang="ja-JP" dirty="0" smtClean="0"/>
              <a:t>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8438" y="3968054"/>
            <a:ext cx="1029128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67562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5832110" y="3266703"/>
            <a:ext cx="3311889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signal level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interference packet is lower than 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raised CCA-SD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194180" y="5119824"/>
            <a:ext cx="1400628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156069" y="5010949"/>
            <a:ext cx="6389859" cy="4260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5283" y="4741537"/>
            <a:ext cx="1250342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not detected at all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05275" y="5058608"/>
            <a:ext cx="4430893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CCA_IDLE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-&gt; can continue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4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2a. </a:t>
            </a:r>
            <a:r>
              <a:rPr kumimoji="1" lang="en-US" altLang="ja-JP" dirty="0"/>
              <a:t>Dynamic sensitivity control (DSC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25153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Raise CCA-SD </a:t>
            </a:r>
            <a:r>
              <a:rPr kumimoji="1" lang="en-US" altLang="ja-JP" dirty="0"/>
              <a:t>based on </a:t>
            </a:r>
            <a:r>
              <a:rPr kumimoji="1" lang="en-US" altLang="ja-JP" dirty="0" smtClean="0"/>
              <a:t>RSSI from peer and “DSC Margin” value</a:t>
            </a:r>
          </a:p>
          <a:p>
            <a:pPr marL="685800" lvl="2" indent="-342900"/>
            <a:r>
              <a:rPr kumimoji="1" lang="en-US" altLang="ja-JP" b="1" dirty="0"/>
              <a:t>Updated </a:t>
            </a:r>
            <a:r>
              <a:rPr kumimoji="1" lang="en-US" altLang="ja-JP" b="1" dirty="0" smtClean="0"/>
              <a:t>CCA-SD = RSSI - DSC Margin</a:t>
            </a:r>
          </a:p>
          <a:p>
            <a:pPr marL="685800" lvl="2" indent="-342900"/>
            <a:r>
              <a:rPr kumimoji="1" lang="en-US" altLang="ja-JP" dirty="0" smtClean="0"/>
              <a:t>In AP side, RSSI of the weakest link is used for this calculation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5323865" y="3317377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405298" y="3139318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86006" y="3148100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3190" y="4628136"/>
            <a:ext cx="362407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RSSI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811958" y="5984376"/>
            <a:ext cx="1083630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CCA-SD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323865" y="4720469"/>
            <a:ext cx="0" cy="903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409604" y="5053516"/>
            <a:ext cx="94416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5135595" y="5616653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706088" y="5497263"/>
            <a:ext cx="127278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pdated CCA-SD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5323865" y="5616653"/>
            <a:ext cx="0" cy="48726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3495066" y="3308595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6934200" y="4859088"/>
            <a:ext cx="2133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221403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2b. Dynamic OBSS CCA (DOCCA)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1"/>
            <a:ext cx="7772400" cy="1447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Apply OCCA-threshold only if BSS COLOR of received packet is mismatched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If RSSI &lt; OCCA-threshold, Ax STA goes to CCA_IDLE</a:t>
            </a:r>
          </a:p>
          <a:p>
            <a:pPr lvl="1"/>
            <a:r>
              <a:rPr kumimoji="1" lang="en-US" altLang="ja-JP" dirty="0" smtClean="0"/>
              <a:t>OCCA-threshold can be changed based </a:t>
            </a:r>
            <a:r>
              <a:rPr kumimoji="1" lang="en-US" altLang="ja-JP" dirty="0"/>
              <a:t>on link condition</a:t>
            </a:r>
          </a:p>
          <a:p>
            <a:pPr lvl="1"/>
            <a:r>
              <a:rPr kumimoji="1" lang="en-US" altLang="ja-JP" dirty="0" smtClean="0"/>
              <a:t>CCA-SD </a:t>
            </a:r>
            <a:r>
              <a:rPr kumimoji="1" lang="en-US" altLang="ja-JP" dirty="0"/>
              <a:t>isn’t changed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126" y="3968054"/>
            <a:ext cx="1575752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(with different COLOR)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061099" y="4899186"/>
            <a:ext cx="332903" cy="2060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394001" y="5024208"/>
            <a:ext cx="5163317" cy="426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55028" y="5096919"/>
            <a:ext cx="1238974" cy="35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 Preamble</a:t>
            </a:r>
            <a:endParaRPr kumimoji="1" lang="ja-JP" altLang="en-US" sz="14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552499" y="4729909"/>
            <a:ext cx="5963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detected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85655" y="4748166"/>
            <a:ext cx="475422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doesn’t match -&gt; abandon Rx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061099" y="3667818"/>
            <a:ext cx="187398" cy="2134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33800" y="5080879"/>
            <a:ext cx="4351319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CCA_IDLE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-&gt; 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restart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  <a:endParaRPr kumimoji="1" lang="en-US" altLang="ja-JP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146555" y="5114582"/>
            <a:ext cx="1452894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89608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2449112" y="3520457"/>
            <a:ext cx="418028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COLOR information is included in HE-SIG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81800" y="3351179"/>
            <a:ext cx="2268007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signal level  of interference packet is lower than 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OCCA-threshold.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02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2b. Dynamic OBSS CCA (DOCCA)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15811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Set </a:t>
            </a:r>
            <a:r>
              <a:rPr kumimoji="1" lang="en-US" altLang="ja-JP" dirty="0"/>
              <a:t>OCCA-threshold based on </a:t>
            </a:r>
            <a:r>
              <a:rPr kumimoji="1" lang="en-US" altLang="ja-JP" dirty="0" smtClean="0"/>
              <a:t>RSSI from peer and “DOCCA Margin” value</a:t>
            </a:r>
          </a:p>
          <a:p>
            <a:pPr marL="685800" lvl="2" indent="-342900"/>
            <a:r>
              <a:rPr kumimoji="1" lang="en-US" altLang="ja-JP" b="1" dirty="0"/>
              <a:t>Updated OCCA-threshold = RSSI </a:t>
            </a:r>
            <a:r>
              <a:rPr kumimoji="1" lang="en-US" altLang="ja-JP" b="1" dirty="0" smtClean="0"/>
              <a:t>– DOCCA Margin</a:t>
            </a:r>
            <a:endParaRPr kumimoji="1" lang="en-US" altLang="ja-JP" b="1" dirty="0"/>
          </a:p>
          <a:p>
            <a:pPr marL="685800" lvl="2" indent="-342900"/>
            <a:r>
              <a:rPr kumimoji="1" lang="en-US" altLang="ja-JP" dirty="0" smtClean="0"/>
              <a:t>In </a:t>
            </a:r>
            <a:r>
              <a:rPr kumimoji="1" lang="en-US" altLang="ja-JP" dirty="0"/>
              <a:t>AP side, RSSI of the </a:t>
            </a:r>
            <a:r>
              <a:rPr kumimoji="1" lang="en-US" altLang="ja-JP" dirty="0" smtClean="0"/>
              <a:t>strongest link </a:t>
            </a:r>
            <a:r>
              <a:rPr kumimoji="1" lang="en-US" altLang="ja-JP" dirty="0"/>
              <a:t>is used for this calculation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323865" y="3317377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405298" y="3139318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86006" y="3148100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93190" y="4628136"/>
            <a:ext cx="362407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RSSI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939909" y="5983038"/>
            <a:ext cx="257442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OCCA-threshold 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323865" y="4720469"/>
            <a:ext cx="0" cy="903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409604" y="5053516"/>
            <a:ext cx="1182440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5135595" y="5616653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706088" y="5497263"/>
            <a:ext cx="1195840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OCCA-threshold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5323865" y="5616653"/>
            <a:ext cx="0" cy="48726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495066" y="3308595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6934200" y="4859088"/>
            <a:ext cx="2133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 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3105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191" y="685800"/>
            <a:ext cx="8473902" cy="1066800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Difference of Rx procedure between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DSC and DOCCA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ひし形 6"/>
          <p:cNvSpPr/>
          <p:nvPr/>
        </p:nvSpPr>
        <p:spPr>
          <a:xfrm>
            <a:off x="2240707" y="2189514"/>
            <a:ext cx="1673225" cy="49730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&gt;=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573418" y="6009553"/>
            <a:ext cx="570582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IDLE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15461" y="4937372"/>
            <a:ext cx="923925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ひし形 9"/>
          <p:cNvSpPr/>
          <p:nvPr/>
        </p:nvSpPr>
        <p:spPr>
          <a:xfrm>
            <a:off x="4974943" y="4030433"/>
            <a:ext cx="1687569" cy="52326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Color matched?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ひし形 10"/>
          <p:cNvSpPr/>
          <p:nvPr/>
        </p:nvSpPr>
        <p:spPr>
          <a:xfrm>
            <a:off x="5900506" y="4973224"/>
            <a:ext cx="1715185" cy="51317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&gt;=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sz="11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sz="11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カギ線コネクタ 11"/>
          <p:cNvCxnSpPr>
            <a:stCxn id="64" idx="2"/>
            <a:endCxn id="65" idx="0"/>
          </p:cNvCxnSpPr>
          <p:nvPr/>
        </p:nvCxnSpPr>
        <p:spPr>
          <a:xfrm rot="5400000">
            <a:off x="5692662" y="2771276"/>
            <a:ext cx="232681" cy="751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66" idx="2"/>
            <a:endCxn id="10" idx="0"/>
          </p:cNvCxnSpPr>
          <p:nvPr/>
        </p:nvCxnSpPr>
        <p:spPr>
          <a:xfrm rot="16200000" flipH="1">
            <a:off x="5750611" y="3962316"/>
            <a:ext cx="133604" cy="26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>
            <a:stCxn id="10" idx="3"/>
            <a:endCxn id="60" idx="0"/>
          </p:cNvCxnSpPr>
          <p:nvPr/>
        </p:nvCxnSpPr>
        <p:spPr>
          <a:xfrm>
            <a:off x="6662512" y="4292066"/>
            <a:ext cx="92542" cy="20048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994177" y="6009553"/>
            <a:ext cx="92392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6" name="カギ線コネクタ 15"/>
          <p:cNvCxnSpPr>
            <a:stCxn id="10" idx="2"/>
            <a:endCxn id="15" idx="0"/>
          </p:cNvCxnSpPr>
          <p:nvPr/>
        </p:nvCxnSpPr>
        <p:spPr>
          <a:xfrm rot="5400000">
            <a:off x="4909507" y="5100332"/>
            <a:ext cx="1455854" cy="362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stCxn id="11" idx="3"/>
            <a:endCxn id="68" idx="0"/>
          </p:cNvCxnSpPr>
          <p:nvPr/>
        </p:nvCxnSpPr>
        <p:spPr>
          <a:xfrm>
            <a:off x="7615691" y="5229812"/>
            <a:ext cx="430118" cy="129004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55969" y="6014860"/>
            <a:ext cx="60736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9" name="カギ線コネクタ 18"/>
          <p:cNvCxnSpPr>
            <a:stCxn id="11" idx="2"/>
            <a:endCxn id="18" idx="0"/>
          </p:cNvCxnSpPr>
          <p:nvPr/>
        </p:nvCxnSpPr>
        <p:spPr>
          <a:xfrm rot="16200000" flipH="1">
            <a:off x="6494645" y="5749853"/>
            <a:ext cx="528460" cy="15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6250" y="4937372"/>
            <a:ext cx="597880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IDLE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2" name="カギ線コネクタ 21"/>
          <p:cNvCxnSpPr>
            <a:stCxn id="69" idx="1"/>
            <a:endCxn id="21" idx="0"/>
          </p:cNvCxnSpPr>
          <p:nvPr/>
        </p:nvCxnSpPr>
        <p:spPr>
          <a:xfrm rot="10800000" flipV="1">
            <a:off x="335191" y="4482070"/>
            <a:ext cx="261313" cy="4553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115" idx="1"/>
            <a:endCxn id="62" idx="3"/>
          </p:cNvCxnSpPr>
          <p:nvPr/>
        </p:nvCxnSpPr>
        <p:spPr>
          <a:xfrm rot="10800000">
            <a:off x="1981875" y="3575778"/>
            <a:ext cx="306420" cy="392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>
            <a:stCxn id="56" idx="2"/>
            <a:endCxn id="115" idx="0"/>
          </p:cNvCxnSpPr>
          <p:nvPr/>
        </p:nvCxnSpPr>
        <p:spPr>
          <a:xfrm rot="16200000" flipH="1">
            <a:off x="3008147" y="3193409"/>
            <a:ext cx="136106" cy="22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>
            <a:stCxn id="115" idx="2"/>
            <a:endCxn id="9" idx="0"/>
          </p:cNvCxnSpPr>
          <p:nvPr/>
        </p:nvCxnSpPr>
        <p:spPr>
          <a:xfrm rot="16200000" flipH="1">
            <a:off x="2557101" y="4417048"/>
            <a:ext cx="1040543" cy="103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182177" y="2646965"/>
            <a:ext cx="354111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30608" y="3886200"/>
            <a:ext cx="348257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43710" y="2257508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0332" y="2240378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5206" y="2655311"/>
            <a:ext cx="286746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61506" y="3531381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82282" y="4662957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69662" y="3581400"/>
            <a:ext cx="1033069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</a:p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(PLCP err)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カギ線コネクタ 33"/>
          <p:cNvCxnSpPr>
            <a:stCxn id="64" idx="3"/>
            <a:endCxn id="68" idx="0"/>
          </p:cNvCxnSpPr>
          <p:nvPr/>
        </p:nvCxnSpPr>
        <p:spPr>
          <a:xfrm>
            <a:off x="6645237" y="2426785"/>
            <a:ext cx="1400572" cy="2932031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66" idx="3"/>
            <a:endCxn id="58" idx="1"/>
          </p:cNvCxnSpPr>
          <p:nvPr/>
        </p:nvCxnSpPr>
        <p:spPr>
          <a:xfrm flipV="1">
            <a:off x="6605124" y="3571614"/>
            <a:ext cx="634863" cy="809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620000" y="4962374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24163" y="5613504"/>
            <a:ext cx="273304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07493" y="4112732"/>
            <a:ext cx="510037" cy="161583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</a:t>
            </a:r>
            <a:endParaRPr kumimoji="1" lang="ja-JP" altLang="en-US" sz="105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983605" y="4951398"/>
            <a:ext cx="653135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4" name="カギ線コネクタ 43"/>
          <p:cNvCxnSpPr>
            <a:stCxn id="7" idx="1"/>
            <a:endCxn id="69" idx="0"/>
          </p:cNvCxnSpPr>
          <p:nvPr/>
        </p:nvCxnSpPr>
        <p:spPr>
          <a:xfrm rot="10800000" flipV="1">
            <a:off x="1310173" y="2438167"/>
            <a:ext cx="930535" cy="179272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69" idx="2"/>
            <a:endCxn id="43" idx="0"/>
          </p:cNvCxnSpPr>
          <p:nvPr/>
        </p:nvCxnSpPr>
        <p:spPr>
          <a:xfrm rot="16200000" flipH="1">
            <a:off x="1201099" y="4842323"/>
            <a:ext cx="21814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75754" y="4264951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35411" y="4694218"/>
            <a:ext cx="381711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8" name="カギ線コネクタ 47"/>
          <p:cNvCxnSpPr>
            <a:stCxn id="68" idx="3"/>
            <a:endCxn id="8" idx="0"/>
          </p:cNvCxnSpPr>
          <p:nvPr/>
        </p:nvCxnSpPr>
        <p:spPr>
          <a:xfrm>
            <a:off x="8759477" y="5609997"/>
            <a:ext cx="99232" cy="39955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68" idx="2"/>
            <a:endCxn id="18" idx="0"/>
          </p:cNvCxnSpPr>
          <p:nvPr/>
        </p:nvCxnSpPr>
        <p:spPr>
          <a:xfrm rot="5400000">
            <a:off x="7325890" y="5294941"/>
            <a:ext cx="153682" cy="12861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8710919" y="5441975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34034" y="5924915"/>
            <a:ext cx="395565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フローチャート : 端子 51"/>
          <p:cNvSpPr/>
          <p:nvPr/>
        </p:nvSpPr>
        <p:spPr>
          <a:xfrm>
            <a:off x="2840733" y="1913360"/>
            <a:ext cx="457200" cy="1416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3" name="カギ線コネクタ 52"/>
          <p:cNvCxnSpPr>
            <a:stCxn id="52" idx="2"/>
            <a:endCxn id="7" idx="0"/>
          </p:cNvCxnSpPr>
          <p:nvPr/>
        </p:nvCxnSpPr>
        <p:spPr>
          <a:xfrm rot="16200000" flipH="1">
            <a:off x="3006086" y="2118280"/>
            <a:ext cx="134480" cy="79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フローチャート : 端子 53"/>
          <p:cNvSpPr/>
          <p:nvPr/>
        </p:nvSpPr>
        <p:spPr>
          <a:xfrm>
            <a:off x="5575782" y="1913360"/>
            <a:ext cx="457200" cy="1416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5" name="カギ線コネクタ 54"/>
          <p:cNvCxnSpPr>
            <a:stCxn id="54" idx="2"/>
            <a:endCxn id="64" idx="0"/>
          </p:cNvCxnSpPr>
          <p:nvPr/>
        </p:nvCxnSpPr>
        <p:spPr>
          <a:xfrm rot="16200000" flipH="1">
            <a:off x="5735267" y="2124148"/>
            <a:ext cx="143225" cy="49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330634" y="2887993"/>
            <a:ext cx="1488891" cy="238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 &amp; Rx PLCP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7" name="カギ線コネクタ 56"/>
          <p:cNvCxnSpPr>
            <a:stCxn id="7" idx="2"/>
            <a:endCxn id="56" idx="0"/>
          </p:cNvCxnSpPr>
          <p:nvPr/>
        </p:nvCxnSpPr>
        <p:spPr>
          <a:xfrm rot="5400000">
            <a:off x="2975614" y="2786286"/>
            <a:ext cx="201173" cy="22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7239987" y="3416744"/>
            <a:ext cx="53124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9" name="カギ線コネクタ 58"/>
          <p:cNvCxnSpPr>
            <a:stCxn id="58" idx="3"/>
            <a:endCxn id="68" idx="0"/>
          </p:cNvCxnSpPr>
          <p:nvPr/>
        </p:nvCxnSpPr>
        <p:spPr>
          <a:xfrm>
            <a:off x="7771232" y="3571614"/>
            <a:ext cx="274577" cy="1787202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6499707" y="4492547"/>
            <a:ext cx="510693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1" name="カギ線コネクタ 60"/>
          <p:cNvCxnSpPr>
            <a:stCxn id="60" idx="2"/>
            <a:endCxn id="11" idx="0"/>
          </p:cNvCxnSpPr>
          <p:nvPr/>
        </p:nvCxnSpPr>
        <p:spPr>
          <a:xfrm rot="16200000" flipH="1">
            <a:off x="6671108" y="4886232"/>
            <a:ext cx="170937" cy="304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1452372" y="3420908"/>
            <a:ext cx="529503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3" name="カギ線コネクタ 62"/>
          <p:cNvCxnSpPr>
            <a:stCxn id="62" idx="1"/>
            <a:endCxn id="69" idx="0"/>
          </p:cNvCxnSpPr>
          <p:nvPr/>
        </p:nvCxnSpPr>
        <p:spPr>
          <a:xfrm rot="10800000" flipV="1">
            <a:off x="1310172" y="3575777"/>
            <a:ext cx="142200" cy="655111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ひし形 63"/>
          <p:cNvSpPr/>
          <p:nvPr/>
        </p:nvSpPr>
        <p:spPr>
          <a:xfrm>
            <a:off x="4973516" y="2198259"/>
            <a:ext cx="1671721" cy="45705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064180" y="2887992"/>
            <a:ext cx="1488891" cy="238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 &amp; Rx PLCP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ひし形 65"/>
          <p:cNvSpPr/>
          <p:nvPr/>
        </p:nvSpPr>
        <p:spPr>
          <a:xfrm>
            <a:off x="5027073" y="3262583"/>
            <a:ext cx="1578051" cy="63424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Does PLCP have error?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7" name="カギ線コネクタ 66"/>
          <p:cNvCxnSpPr>
            <a:stCxn id="65" idx="2"/>
            <a:endCxn id="66" idx="0"/>
          </p:cNvCxnSpPr>
          <p:nvPr/>
        </p:nvCxnSpPr>
        <p:spPr>
          <a:xfrm rot="16200000" flipH="1">
            <a:off x="5744309" y="3190792"/>
            <a:ext cx="136107" cy="747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ひし形 67"/>
          <p:cNvSpPr/>
          <p:nvPr/>
        </p:nvSpPr>
        <p:spPr>
          <a:xfrm>
            <a:off x="7332140" y="5358816"/>
            <a:ext cx="1427337" cy="50236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S+I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ひし形 68"/>
          <p:cNvSpPr/>
          <p:nvPr/>
        </p:nvSpPr>
        <p:spPr>
          <a:xfrm>
            <a:off x="596503" y="4230889"/>
            <a:ext cx="1427337" cy="50236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S+I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224769" y="4563973"/>
            <a:ext cx="1563707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 or </a:t>
            </a:r>
          </a:p>
          <a:p>
            <a:pPr algn="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have 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10200" y="3869323"/>
            <a:ext cx="372245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76400" y="3581400"/>
            <a:ext cx="1084306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</a:p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(PLCP err)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5105400" y="1600200"/>
            <a:ext cx="1379215" cy="2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</a:p>
        </p:txBody>
      </p:sp>
      <p:sp>
        <p:nvSpPr>
          <p:cNvPr id="75" name="角丸四角形 74"/>
          <p:cNvSpPr/>
          <p:nvPr/>
        </p:nvSpPr>
        <p:spPr>
          <a:xfrm>
            <a:off x="2408916" y="1600200"/>
            <a:ext cx="1320832" cy="262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</a:p>
        </p:txBody>
      </p:sp>
      <p:sp>
        <p:nvSpPr>
          <p:cNvPr id="115" name="ひし形 114"/>
          <p:cNvSpPr/>
          <p:nvPr/>
        </p:nvSpPr>
        <p:spPr>
          <a:xfrm>
            <a:off x="2288295" y="3262583"/>
            <a:ext cx="1578051" cy="63424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Does PLCP have error?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7885" y="1972756"/>
            <a:ext cx="1871440" cy="3077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In this Simulation,</a:t>
            </a:r>
          </a:p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 = Rx Sensitivity</a:t>
            </a:r>
            <a:endParaRPr kumimoji="1" lang="ja-JP" altLang="en-US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16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矢印コネクタ 35"/>
          <p:cNvCxnSpPr/>
          <p:nvPr/>
        </p:nvCxnSpPr>
        <p:spPr>
          <a:xfrm flipV="1">
            <a:off x="3495066" y="3581400"/>
            <a:ext cx="0" cy="28106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Applied spatial reuse techniques</a:t>
            </a:r>
            <a:br>
              <a:rPr kumimoji="1" lang="en-US" altLang="ja-JP" dirty="0"/>
            </a:br>
            <a:r>
              <a:rPr kumimoji="1" lang="en-US" altLang="ja-JP" dirty="0"/>
              <a:t>3</a:t>
            </a:r>
            <a:r>
              <a:rPr kumimoji="1" lang="en-US" altLang="ja-JP" dirty="0" smtClean="0"/>
              <a:t>. Transmit power control (TPC)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972418"/>
            <a:ext cx="8763000" cy="1439705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Change 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 based on estimated path loss from peer and “TPC Margin”</a:t>
            </a:r>
          </a:p>
          <a:p>
            <a:pPr lvl="1"/>
            <a:r>
              <a:rPr kumimoji="1" lang="en-US" altLang="ja-JP" dirty="0" smtClean="0"/>
              <a:t>Also perform a lower limitation for 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 so that STA doesn’t select too low MCS</a:t>
            </a:r>
          </a:p>
          <a:p>
            <a:pPr lvl="1"/>
            <a:endParaRPr kumimoji="1" lang="en-US" altLang="ja-JP" b="1" dirty="0" smtClean="0"/>
          </a:p>
          <a:p>
            <a:pPr lvl="1"/>
            <a:r>
              <a:rPr kumimoji="1" lang="en-US" altLang="ja-JP" b="1" dirty="0" smtClean="0"/>
              <a:t>Updated </a:t>
            </a:r>
            <a:r>
              <a:rPr kumimoji="1" lang="en-US" altLang="ja-JP" b="1" dirty="0" err="1" smtClean="0"/>
              <a:t>TxPower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 </a:t>
            </a:r>
            <a:r>
              <a:rPr kumimoji="1" lang="en-US" altLang="ja-JP" b="1" dirty="0"/>
              <a:t>= </a:t>
            </a:r>
            <a:r>
              <a:rPr kumimoji="1" lang="en-US" altLang="ja-JP" b="1" dirty="0" smtClean="0"/>
              <a:t>max(</a:t>
            </a:r>
            <a:r>
              <a:rPr kumimoji="1" lang="en-US" altLang="ja-JP" b="1" dirty="0" err="1" smtClean="0"/>
              <a:t>LowerLimitationLevel</a:t>
            </a:r>
            <a:r>
              <a:rPr kumimoji="1" lang="en-US" altLang="ja-JP" b="1" dirty="0"/>
              <a:t>, </a:t>
            </a:r>
            <a:r>
              <a:rPr kumimoji="1" lang="en-US" altLang="ja-JP" b="1" dirty="0" smtClean="0"/>
              <a:t>Ref-</a:t>
            </a:r>
            <a:r>
              <a:rPr kumimoji="1" lang="en-US" altLang="ja-JP" b="1" dirty="0" err="1" smtClean="0"/>
              <a:t>RxSensitivity</a:t>
            </a:r>
            <a:r>
              <a:rPr kumimoji="1" lang="en-US" altLang="ja-JP" b="1" dirty="0" smtClean="0"/>
              <a:t> + TPC Margin + Estimated Path Loss)</a:t>
            </a: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323865" y="3581400"/>
            <a:ext cx="0" cy="28194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05298" y="3403341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86006" y="3412123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01444" y="4713293"/>
            <a:ext cx="160620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(1)Estimate path loss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200400" y="6103916"/>
            <a:ext cx="25819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574393" y="3886200"/>
            <a:ext cx="207268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(ex.+15dBm)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495066" y="5497263"/>
            <a:ext cx="0" cy="6066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528734" y="5708257"/>
            <a:ext cx="924933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049005" y="399656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74393" y="4341818"/>
            <a:ext cx="2255041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(2)Calculate updated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514116" y="4434151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323865" y="3996569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5049005" y="4434151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>
            <a:off x="3292507" y="5177101"/>
            <a:ext cx="3650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752388" y="5084768"/>
            <a:ext cx="2540119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Lower Limitation Level</a:t>
            </a:r>
          </a:p>
          <a:p>
            <a:pPr algn="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(It depends on Interference level)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47800" y="6019800"/>
            <a:ext cx="1279196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Reference CCA-SD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ex.-82dBm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5715000" y="5638799"/>
            <a:ext cx="3428999" cy="67317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 </a:t>
            </a:r>
            <a:r>
              <a:rPr kumimoji="1"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Lower Limitation Level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-38dBm </a:t>
            </a:r>
            <a:endParaRPr kumimoji="1" lang="en-US" altLang="ja-JP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68410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矢印コネクタ 35"/>
          <p:cNvCxnSpPr/>
          <p:nvPr/>
        </p:nvCxnSpPr>
        <p:spPr>
          <a:xfrm flipV="1">
            <a:off x="3495066" y="3581400"/>
            <a:ext cx="0" cy="28106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Combination of TPC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and DSC/DOCCA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142214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Control to equalize the amount of reducing </a:t>
            </a:r>
            <a:r>
              <a:rPr kumimoji="1" lang="en-US" altLang="ja-JP" dirty="0" err="1" smtClean="0"/>
              <a:t>TxPower</a:t>
            </a:r>
            <a:r>
              <a:rPr kumimoji="1" lang="en-US" altLang="ja-JP" dirty="0" smtClean="0"/>
              <a:t> and the amount of CCA-SD/OCCA-threshold</a:t>
            </a: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323865" y="3581400"/>
            <a:ext cx="0" cy="28194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05298" y="3403341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86006" y="3412123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574393" y="3886200"/>
            <a:ext cx="207268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(ex.+15dBm)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049005" y="399656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74393" y="4341818"/>
            <a:ext cx="130926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Updated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514116" y="4434151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323865" y="3996569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5049005" y="4434151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574393" y="4130721"/>
            <a:ext cx="2220160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i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Amount of reducing </a:t>
            </a:r>
            <a:r>
              <a:rPr kumimoji="1" lang="en-US" altLang="ja-JP" sz="1100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sz="11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5323865" y="5666334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981091" y="5983038"/>
            <a:ext cx="2244204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CCA-SD/OCCA-threshold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23701" y="5562600"/>
            <a:ext cx="253755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pdated CCA-SD/OCCA-threshold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5043886" y="5666334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15678" y="5800486"/>
            <a:ext cx="112210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i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endParaRPr kumimoji="1" lang="ja-JP" altLang="en-US" sz="11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(SS1)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35051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10) x 34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+23,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#6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BW)=(2412, 20)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-82,</a:t>
                      </a:r>
                      <a:r>
                        <a:rPr kumimoji="1" lang="en-US" altLang="ja-JP" sz="1100" b="1" dirty="0" smtClean="0"/>
                        <a:t> STA: -82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-62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14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(SS2)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94725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64) x 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+26,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#13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BW)=(5180, 80)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-76,</a:t>
                      </a:r>
                      <a:r>
                        <a:rPr kumimoji="1" lang="en-US" altLang="ja-JP" sz="1100" b="1" dirty="0" smtClean="0"/>
                        <a:t> STA: -76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-56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37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(SS3)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8189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40) x 19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+23,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#20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BW)=(5180, 80)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-76,</a:t>
                      </a:r>
                      <a:r>
                        <a:rPr kumimoji="1" lang="en-US" altLang="ja-JP" sz="1100" b="1" dirty="0" smtClean="0"/>
                        <a:t> STA: -76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-56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SS1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and 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Takeshi </a:t>
            </a:r>
            <a:r>
              <a:rPr lang="en-US" dirty="0" err="1" smtClean="0"/>
              <a:t>Itagaki</a:t>
            </a:r>
            <a:r>
              <a:rPr lang="en-US" dirty="0" smtClean="0"/>
              <a:t>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1748041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6" y="4295780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43773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95781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106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1" y="207447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1" y="206269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6719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2" y="428762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Detailed statistics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TxPower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339192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9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85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2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 smtClean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942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205562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205263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149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Takeshi </a:t>
            </a:r>
            <a:r>
              <a:rPr lang="en-US" dirty="0" err="1" smtClean="0"/>
              <a:t>Itagaki</a:t>
            </a:r>
            <a:r>
              <a:rPr lang="en-US" dirty="0" smtClean="0"/>
              <a:t>, Sony Corporation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5" y="1752310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4300049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1763713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4291512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2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en-US" altLang="ja-JP" dirty="0" err="1"/>
              <a:t>TxPower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269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67200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6" y="426719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 10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3092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" y="205263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205263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35" name="角丸四角形 34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686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" y="4276783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2052637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9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156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Takeshi </a:t>
            </a:r>
            <a:r>
              <a:rPr lang="en-US" dirty="0" err="1" smtClean="0"/>
              <a:t>Itagaki</a:t>
            </a:r>
            <a:r>
              <a:rPr lang="en-US" dirty="0" smtClean="0"/>
              <a:t>, Sony Corporation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1756815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4287200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6" y="1744610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4291511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4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6" y="207845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14" y="2073692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7976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" y="428919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en-US" altLang="ja-JP" dirty="0" err="1"/>
              <a:t>TxPower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35" name="角丸四角形 34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146463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(SS1)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Selected parameters</a:t>
            </a:r>
          </a:p>
          <a:p>
            <a:pPr lvl="2"/>
            <a:r>
              <a:rPr kumimoji="1" lang="en-US" altLang="ja-JP" dirty="0"/>
              <a:t>2412MHz, 20MHz BW 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34 APs, 10 STAs per AP</a:t>
            </a:r>
          </a:p>
          <a:p>
            <a:pPr lvl="2"/>
            <a:r>
              <a:rPr kumimoji="1" lang="en-US" altLang="ja-JP" dirty="0" smtClean="0"/>
              <a:t>Max aggregation = 64</a:t>
            </a:r>
          </a:p>
          <a:p>
            <a:pPr lvl="2"/>
            <a:r>
              <a:rPr kumimoji="1" lang="en-US" altLang="ja-JP" dirty="0" err="1" smtClean="0"/>
              <a:t>Goodput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maximizing MCS </a:t>
            </a:r>
            <a:r>
              <a:rPr kumimoji="1" lang="en-US" altLang="ja-JP" dirty="0" smtClean="0"/>
              <a:t>selection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based </a:t>
            </a:r>
            <a:r>
              <a:rPr kumimoji="1" lang="en-US" altLang="ja-JP" dirty="0"/>
              <a:t>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</a:p>
          <a:p>
            <a:pPr lvl="1"/>
            <a:r>
              <a:rPr kumimoji="1" lang="en-US" altLang="ja-JP" dirty="0" smtClean="0"/>
              <a:t>Channels are </a:t>
            </a:r>
            <a:r>
              <a:rPr kumimoji="1" lang="en-US" altLang="ja-JP" dirty="0"/>
              <a:t>assigned uniformly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21939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#36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948091" y="2209800"/>
            <a:ext cx="3107448" cy="3031030"/>
            <a:chOff x="5948091" y="2209800"/>
            <a:chExt cx="3107448" cy="3031030"/>
          </a:xfrm>
        </p:grpSpPr>
        <p:sp>
          <p:nvSpPr>
            <p:cNvPr id="108" name="テキスト ボックス 107"/>
            <p:cNvSpPr txBox="1"/>
            <p:nvPr/>
          </p:nvSpPr>
          <p:spPr>
            <a:xfrm>
              <a:off x="5948091" y="4809708"/>
              <a:ext cx="868832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Ground Floor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160001" y="4221675"/>
              <a:ext cx="637404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1st Floor</a:t>
              </a: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140483" y="3618244"/>
              <a:ext cx="676440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2nd Floor</a:t>
              </a: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172200" y="3026301"/>
              <a:ext cx="654134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3rd Floor</a:t>
              </a: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6172200" y="2374450"/>
              <a:ext cx="649951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4th Floor</a:t>
              </a: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421" y="2209800"/>
              <a:ext cx="2317118" cy="303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" y="426798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53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14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4" name="角丸四角形 23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022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5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6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2056410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CCA control related contributions that shows simulation </a:t>
            </a:r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07869"/>
              </p:ext>
            </p:extLst>
          </p:nvPr>
        </p:nvGraphicFramePr>
        <p:xfrm>
          <a:off x="76200" y="1828800"/>
          <a:ext cx="8888414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9575"/>
                <a:gridCol w="3034225"/>
                <a:gridCol w="2003988"/>
                <a:gridCol w="762000"/>
                <a:gridCol w="557584"/>
                <a:gridCol w="781613"/>
                <a:gridCol w="10494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DCN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Title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Author (Affiliation)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Scenario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Traffic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MCS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Selection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CCA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Control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14/0523r0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MAC simulation results for DSC and TPC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Laurent </a:t>
                      </a:r>
                      <a:r>
                        <a:rPr lang="en-US" altLang="ja-JP" sz="1100" dirty="0" err="1" smtClean="0">
                          <a:effectLst/>
                        </a:rPr>
                        <a:t>Cariou</a:t>
                      </a:r>
                      <a:r>
                        <a:rPr lang="en-US" altLang="ja-JP" sz="1100" dirty="0" smtClean="0">
                          <a:effectLst/>
                        </a:rPr>
                        <a:t> (Orange)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14/0578r0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Residential Scenario CCA/TPC Simulation Discussion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Joseph Levy (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InterDigital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14/0779r2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Practical Usage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Graham Smith (DSP Group)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Original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14/0832r0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Performance Evaluation of OBSS Densification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Po-Kai Huang (Intel)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SS1/2/3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14/0833r0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Residential Scenario Sensitivity and Transmit Power Control Simulation Results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Ron 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Murias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InterDigital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14/0846r1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CCA Study in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Gwen Barriac (Qualcomm)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14/0854r0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and Legacy Coexistence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William Carney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Original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14/0861r0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Impact of CCA adaptation on spatial reuse in dense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Sayantan Choudhury (Nokia)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UL/UL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14/0868r1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UL &amp; DL DSC and TPC MAC simulations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Johan </a:t>
                      </a:r>
                      <a:r>
                        <a:rPr lang="en-US" altLang="ja-JP" sz="1100" dirty="0" err="1" smtClean="0">
                          <a:effectLst/>
                        </a:rPr>
                        <a:t>Soder</a:t>
                      </a:r>
                      <a:r>
                        <a:rPr lang="en-US" altLang="ja-JP" sz="1100" dirty="0" smtClean="0">
                          <a:effectLst/>
                        </a:rPr>
                        <a:t>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14/0889r3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Performance Gains from CCA 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Optimiation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Nihar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 Jindal (Broadcom)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SS1/2/3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14/1171r1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Simulation Results for Scenario 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14/1199r1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CCA Study in Residential Scenario - Part 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Gwen Barriac (Qualcomm)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14/1207r1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OBSS Reuse mechanism which preserves fairness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effectLst/>
                        </a:rPr>
                        <a:t>laurent</a:t>
                      </a:r>
                      <a:r>
                        <a:rPr lang="en-US" altLang="ja-JP" sz="1100" dirty="0" smtClean="0">
                          <a:effectLst/>
                        </a:rPr>
                        <a:t> </a:t>
                      </a:r>
                      <a:r>
                        <a:rPr lang="en-US" altLang="ja-JP" sz="1100" dirty="0" err="1" smtClean="0">
                          <a:effectLst/>
                        </a:rPr>
                        <a:t>cariou</a:t>
                      </a:r>
                      <a:r>
                        <a:rPr lang="en-US" altLang="ja-JP" sz="1100" dirty="0" smtClean="0">
                          <a:effectLst/>
                        </a:rPr>
                        <a:t> (Orange)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14/1225r1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Considerations on CCA for OBSS </a:t>
                      </a:r>
                      <a:r>
                        <a:rPr lang="en-US" altLang="ja-JP" sz="1100" dirty="0" err="1" smtClean="0">
                          <a:effectLst/>
                        </a:rPr>
                        <a:t>Opearation</a:t>
                      </a:r>
                      <a:r>
                        <a:rPr lang="en-US" altLang="ja-JP" sz="1100" dirty="0" smtClean="0">
                          <a:effectLst/>
                        </a:rPr>
                        <a:t> in 802.11ax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Jun Luo (Huawei)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14/1403r0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Performance Analysis of BSS Color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14/1426r2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and legacy coexistence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et al.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CCA control related contributions that shows simulation </a:t>
            </a:r>
            <a:r>
              <a:rPr kumimoji="1" lang="en-US" altLang="ja-JP" dirty="0" smtClean="0"/>
              <a:t>results (cont.)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516193"/>
              </p:ext>
            </p:extLst>
          </p:nvPr>
        </p:nvGraphicFramePr>
        <p:xfrm>
          <a:off x="76200" y="1828800"/>
          <a:ext cx="8888414" cy="352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9575"/>
                <a:gridCol w="3034225"/>
                <a:gridCol w="2003988"/>
                <a:gridCol w="762000"/>
                <a:gridCol w="557584"/>
                <a:gridCol w="781613"/>
                <a:gridCol w="10494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DCN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Title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Author (Affiliation)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Scenario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Traffic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MCS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Selection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CCA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Control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550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14/1427r2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Performance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et al.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SS1/2/3/4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Static/Dynamic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45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14/1443r0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Adapting CCA and Receiver Sensitivity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Esa Tuomaala (Nokia)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15/0027r1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Simulation Based Evaluation DSC in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M. </a:t>
                      </a:r>
                      <a:r>
                        <a:rPr lang="en-US" altLang="ja-JP" sz="1100" dirty="0" err="1" smtClean="0">
                          <a:effectLst/>
                        </a:rPr>
                        <a:t>Shahwaiz</a:t>
                      </a:r>
                      <a:r>
                        <a:rPr lang="en-US" altLang="ja-JP" sz="1100" dirty="0" smtClean="0">
                          <a:effectLst/>
                        </a:rPr>
                        <a:t> </a:t>
                      </a:r>
                      <a:r>
                        <a:rPr lang="en-US" altLang="ja-JP" sz="1100" dirty="0" err="1" smtClean="0">
                          <a:effectLst/>
                        </a:rPr>
                        <a:t>Afaqui</a:t>
                      </a:r>
                      <a:r>
                        <a:rPr lang="en-US" altLang="ja-JP" sz="1100" dirty="0" smtClean="0">
                          <a:effectLst/>
                        </a:rPr>
                        <a:t> (UPC)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15/0045r0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Performance Analysis of BSS Color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15/0050r0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Modeling components impacting throughput gain from CCAT adjustment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Yu Wang (Ericsson AB)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15/0085r1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Legacy Fairness Issues of Enhanced CCA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John Son (WILUS Institute)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15/0300r0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Potential of Modified Signal Detection Thresholds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(Ericsson AB)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15/0319r1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Impact of TPC coupled to DSC for legacy unfairness issue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15/0357r4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Scenario 1 CCA Simulation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Knut Odman (Broadcom)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15/0371r2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Proposal and </a:t>
                      </a:r>
                      <a:r>
                        <a:rPr lang="en-US" altLang="ja-JP" sz="1100" dirty="0" err="1" smtClean="0">
                          <a:effectLst/>
                        </a:rPr>
                        <a:t>simulatin</a:t>
                      </a:r>
                      <a:r>
                        <a:rPr lang="en-US" altLang="ja-JP" sz="1100" dirty="0" smtClean="0">
                          <a:effectLst/>
                        </a:rPr>
                        <a:t> based evaluation of DSC-AP Algorithm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Eduard Garcia-Villegas (UPC)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15/0374r1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Further Considerations on Legacy Fairness with Enhanced CCA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John Son (WILUS Institute)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15/0548r0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Enterprise Scenario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Graham Smith (SR Technologies)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-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-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15/0595r2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Discussion on the Receiver Behavior for CCAC DSC with BSS Color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Yasuhiko Inoue (NTT)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(SS1)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0"/>
              </p:ext>
            </p:extLst>
          </p:nvPr>
        </p:nvGraphicFramePr>
        <p:xfrm>
          <a:off x="152400" y="2834952"/>
          <a:ext cx="8839200" cy="257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137"/>
                <a:gridCol w="1779649"/>
                <a:gridCol w="1083265"/>
                <a:gridCol w="1161405"/>
                <a:gridCol w="350568"/>
                <a:gridCol w="735837"/>
                <a:gridCol w="735837"/>
                <a:gridCol w="2141502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apartment)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4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0.015 x 4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(10710 + 7758*5.64)Byte/30sec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D5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3/3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0.208 x 3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390Byte/15msec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U1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1/1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1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3/3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0.054 x 3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158Byte/23.5msec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5943600" y="5654352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4400" y="5425752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56.626     6.364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572000" y="5943600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50597" y="5943600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33601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012" y="1667961"/>
            <a:ext cx="20085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load=60Mbps)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997424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451485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828800" y="4610100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 bwMode="auto">
          <a:xfrm>
            <a:off x="78032" y="6078907"/>
            <a:ext cx="8987935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 and DCCA(DSC/DOCCA) are used together, larger gain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be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obtained than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TPC/DCCA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alone.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" y="2281934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4" y="2281934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6572251" y="4210050"/>
            <a:ext cx="381000" cy="152400"/>
          </a:xfrm>
          <a:prstGeom prst="rightArrow">
            <a:avLst/>
          </a:prstGeom>
          <a:solidFill>
            <a:srgbClr val="FF0000"/>
          </a:solidFill>
          <a:ln w="9525"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50552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DCCA(DSC/DOCCA) can deteriorate the 5%tile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TPC is used with DCCA,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5148"/>
            <a:ext cx="79248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012" y="1667961"/>
            <a:ext cx="20085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load=60Mbps)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124200" y="1752599"/>
            <a:ext cx="3997424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534400" y="451485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828800" y="4610100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 bwMode="auto">
          <a:xfrm>
            <a:off x="152401" y="6078908"/>
            <a:ext cx="87630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from when all STAs are AX,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7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29838</TotalTime>
  <Words>3966</Words>
  <Application>Microsoft Office PowerPoint</Application>
  <PresentationFormat>画面に合わせる (4:3)</PresentationFormat>
  <Paragraphs>1091</Paragraphs>
  <Slides>53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5" baseType="lpstr">
      <vt:lpstr>802-11-Submission</vt:lpstr>
      <vt:lpstr>Document</vt:lpstr>
      <vt:lpstr>Dynamic CCA control and TPC Simulation Results with SS1~SS3</vt:lpstr>
      <vt:lpstr>Abstract</vt:lpstr>
      <vt:lpstr>Spatial reuse techniques</vt:lpstr>
      <vt:lpstr>SS1</vt:lpstr>
      <vt:lpstr>Simulation Setup (SS1)</vt:lpstr>
      <vt:lpstr>Simulation Setup (SS1)</vt:lpstr>
      <vt:lpstr>SS1 results (All of STAs are Ax-STA)</vt:lpstr>
      <vt:lpstr>SS1 results (All of STAs are Ax-STA)</vt:lpstr>
      <vt:lpstr>SS1 results (Half of STAs are Ax-STA)</vt:lpstr>
      <vt:lpstr>SS1 results (Half of STAs are Ax-STA)</vt:lpstr>
      <vt:lpstr>SS2</vt:lpstr>
      <vt:lpstr>Simulation Setup (SS2)</vt:lpstr>
      <vt:lpstr>Simulation Setup (SS2)</vt:lpstr>
      <vt:lpstr>SS2 results (All of STAs are Ax-STA)</vt:lpstr>
      <vt:lpstr>SS2 results (All of STAs are Ax-STA)</vt:lpstr>
      <vt:lpstr>SS2 results (Half of STAs are Ax-STA)</vt:lpstr>
      <vt:lpstr>SS2 results (Half of STAs are Ax-STA)</vt:lpstr>
      <vt:lpstr>SS3</vt:lpstr>
      <vt:lpstr>Simulation Setup (SS3)</vt:lpstr>
      <vt:lpstr>Simulation Setup (SS3)</vt:lpstr>
      <vt:lpstr>SS3 results (All of STAs are Ax-STA)</vt:lpstr>
      <vt:lpstr>SS3 results (All of STAs are Ax-STA)</vt:lpstr>
      <vt:lpstr>SS3 results (Half of STAs are Ax-STA)</vt:lpstr>
      <vt:lpstr>SS3 results (Half of STAs are Ax-STA)</vt:lpstr>
      <vt:lpstr>Conclusion</vt:lpstr>
      <vt:lpstr>PowerPoint プレゼンテーション</vt:lpstr>
      <vt:lpstr>References</vt:lpstr>
      <vt:lpstr>Appendix</vt:lpstr>
      <vt:lpstr>Applied spatial reuse techniques 1. BSS COLOR based packet filtering</vt:lpstr>
      <vt:lpstr>Applied spatial reuse techniques 2a. Dynamic sensitivity control (DSC)</vt:lpstr>
      <vt:lpstr>Applied spatial reuse techniques 2a. Dynamic sensitivity control (DSC)</vt:lpstr>
      <vt:lpstr>Applied spatial reuse techniques 2b. Dynamic OBSS CCA (DOCCA)</vt:lpstr>
      <vt:lpstr>Applied spatial reuse techniques 2b. Dynamic OBSS CCA (DOCCA)</vt:lpstr>
      <vt:lpstr>Difference of Rx procedure between  DSC and DOCCA</vt:lpstr>
      <vt:lpstr>Applied spatial reuse techniques 3. Transmit power control (TPC)</vt:lpstr>
      <vt:lpstr>Combination of TPC and DSC/DOCCA</vt:lpstr>
      <vt:lpstr>Simulation Setup Details (SS1)</vt:lpstr>
      <vt:lpstr>Simulation Setup Details (SS2)</vt:lpstr>
      <vt:lpstr>Simulation Setup Details (SS3)</vt:lpstr>
      <vt:lpstr>SS1 Detailed statistics (SINR) </vt:lpstr>
      <vt:lpstr>SS1 Detailed statistics (TxPower)</vt:lpstr>
      <vt:lpstr>SS1 Detailed statistics (CCA-SD/OCCA-threshold)</vt:lpstr>
      <vt:lpstr>SS1 Detailed statistics (CCA-SD/OCCA-threshold)</vt:lpstr>
      <vt:lpstr>SS2 Detailed statistics (SINR) </vt:lpstr>
      <vt:lpstr>SS2 Detailed statistics (TxPower)</vt:lpstr>
      <vt:lpstr>SS2 Detailed statistics (CCA-SD/OCCA-threshold)</vt:lpstr>
      <vt:lpstr>SS2 Detailed statistics (CCA-SD/OCCA-threshold)</vt:lpstr>
      <vt:lpstr>SS3 Detailed statistics (SINR) </vt:lpstr>
      <vt:lpstr>SS3 Detailed statistics (TxPower)</vt:lpstr>
      <vt:lpstr>SS3 Detailed statistics (CCA-SD/OCCA-threshold)</vt:lpstr>
      <vt:lpstr>SS3 Detailed statistics (CCA-SD/OCCA-threshold)</vt:lpstr>
      <vt:lpstr>List of CCA control related contributions that shows simulation results</vt:lpstr>
      <vt:lpstr>List of CCA control related contributions that shows simulation results (cont.)</vt:lpstr>
    </vt:vector>
  </TitlesOfParts>
  <Company>Sony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Itagaki, Takeshi</dc:creator>
  <cp:lastModifiedBy>Itagaki, Takeshi</cp:lastModifiedBy>
  <cp:revision>485</cp:revision>
  <cp:lastPrinted>1998-02-10T13:28:06Z</cp:lastPrinted>
  <dcterms:created xsi:type="dcterms:W3CDTF">2014-01-02T14:03:14Z</dcterms:created>
  <dcterms:modified xsi:type="dcterms:W3CDTF">2015-09-18T08:00:31Z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(1)O48q+nWDiKNAVXoAwq58w+4LvdQeLWil3Rq3V4v9XkiJ2IiN7fvCdsyqreequemyW6dOPSnk_x000d_
F4Bs1fr9Bn5o3mpJtUIgFqXl2Km6NI/F7EATlSc3+wHgfUfAkHn9UFggby0q7dJ5TySRiROE_x000d_
HmXUa/iZKW34ur5nJGxPkwBTQ5FlL49sl9QK07bN1jXePOG7TbA3YLb+5p+8BObszfmrbg==</vt:lpwstr>
  </property>
</Properties>
</file>