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80" r:id="rId4"/>
    <p:sldId id="270" r:id="rId5"/>
    <p:sldId id="271" r:id="rId6"/>
    <p:sldId id="272" r:id="rId7"/>
    <p:sldId id="273" r:id="rId8"/>
    <p:sldId id="275" r:id="rId9"/>
    <p:sldId id="277" r:id="rId10"/>
    <p:sldId id="274" r:id="rId11"/>
    <p:sldId id="267" r:id="rId12"/>
    <p:sldId id="266" r:id="rId13"/>
    <p:sldId id="265" r:id="rId14"/>
    <p:sldId id="268" r:id="rId15"/>
    <p:sldId id="278" r:id="rId16"/>
    <p:sldId id="276" r:id="rId17"/>
    <p:sldId id="269" r:id="rId18"/>
    <p:sldId id="264" r:id="rId19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014" autoAdjust="0"/>
    <p:restoredTop sz="94723" autoAdjust="0"/>
  </p:normalViewPr>
  <p:slideViewPr>
    <p:cSldViewPr>
      <p:cViewPr>
        <p:scale>
          <a:sx n="66" d="100"/>
          <a:sy n="66" d="100"/>
        </p:scale>
        <p:origin x="-116" y="-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548" y="1699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1556" y="-52"/>
      </p:cViewPr>
      <p:guideLst>
        <p:guide orient="horz" pos="2838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316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316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953000" y="76200"/>
            <a:ext cx="1752600" cy="2178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802.11-15/1028r0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6862" y="95414"/>
            <a:ext cx="816429" cy="2080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87212" y="8853069"/>
            <a:ext cx="505558" cy="3581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4376" y="8853069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851505"/>
            <a:ext cx="5426110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0583" y="292496"/>
            <a:ext cx="5576835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0563"/>
            <a:ext cx="4556125" cy="34178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Dmitry Cherniavsky, SiBEAM,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Dmitry Cherniavsky, SiBEAM,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Dmitry Cherniavsky, SiBEAM,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Dmitry Cherniavsky, SiBEAM, Inc.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Dmitry Cherniavsky, SiBEAM,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Dmitry Cherniavsky, SiBEAM, Inc.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Dmitry Cherniavsky, SiBEAM, Inc.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Dmitry Cherniavsky, SiBEAM,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Dmitry Cherniavsky, SiBEAM,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Shouxing</a:t>
            </a:r>
            <a:r>
              <a:rPr lang="en-GB" dirty="0" smtClean="0"/>
              <a:t> Simon Qu, BlackBerry, Ltd..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802.11-15/1028r0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Shouxing Simon Qu, BlackBerry, Ltd..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smtClean="0"/>
              <a:t>PDF of Spatial Angles Reflected from Ceiling in the Conference Room Channel Model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altLang="en-US" sz="2000" b="0" dirty="0" smtClean="0"/>
              <a:t>2015-09-14</a:t>
            </a:r>
            <a:endParaRPr lang="en-GB" altLang="en-US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514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024541"/>
              </p:ext>
            </p:extLst>
          </p:nvPr>
        </p:nvGraphicFramePr>
        <p:xfrm>
          <a:off x="457200" y="2951746"/>
          <a:ext cx="8305800" cy="2470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752600"/>
                <a:gridCol w="1731208"/>
                <a:gridCol w="1702884"/>
                <a:gridCol w="1823708"/>
              </a:tblGrid>
              <a:tr h="55345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Affiliations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58572"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Shouxing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Simon Qu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BlackBerry, Ltd.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1001 Farrar Rd., Ottawa, ON, Canada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1-613-595-4205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squ@blackberry.com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58572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James Lepp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BlackBerry, Ltd.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1001 Farrar Rd., Ottawa, ON, Canada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1-613-595-4156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jlepp@blackberry.com</a:t>
                      </a:r>
                    </a:p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..</a:t>
            </a:r>
            <a:endParaRPr lang="en-GB" dirty="0"/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05000"/>
                <a:ext cx="8305800" cy="4114800"/>
              </a:xfrm>
            </p:spPr>
            <p:txBody>
              <a:bodyPr/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200" i="1">
                        <a:latin typeface="Cambria Math"/>
                      </a:rPr>
                      <m:t>𝛼</m:t>
                    </m:r>
                    <m:r>
                      <a:rPr lang="en-US" sz="3200" i="1">
                        <a:latin typeface="Cambria Math"/>
                      </a:rPr>
                      <m:t>=</m:t>
                    </m:r>
                    <m:r>
                      <a:rPr lang="en-US" sz="3200" i="1">
                        <a:latin typeface="Cambria Math"/>
                      </a:rPr>
                      <m:t>𝛽</m:t>
                    </m:r>
                    <m:r>
                      <a:rPr lang="en-US" sz="3200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3200" b="0" i="1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3200" b="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3200" b="0">
                                <a:latin typeface="Cambria Math"/>
                              </a:rPr>
                              <m:t>tan</m:t>
                            </m:r>
                          </m:e>
                          <m:sup>
                            <m:r>
                              <a:rPr lang="en-US" sz="3200" b="0" i="1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US" sz="3200" b="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200" b="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3200" b="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3200" b="0" i="1">
                                    <a:latin typeface="Cambria Math"/>
                                  </a:rPr>
                                  <m:t>h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3200" b="0" i="1"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US" sz="3200" b="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3200" b="0" i="1">
                                            <a:latin typeface="Cambria Math"/>
                                          </a:rPr>
                                          <m:t>(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3200" b="0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3200" b="0" i="1"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en-US" sz="3200" b="0" i="1">
                                                <a:latin typeface="Cambria Math"/>
                                              </a:rPr>
                                              <m:t>𝑎</m:t>
                                            </m:r>
                                          </m:sub>
                                        </m:sSub>
                                        <m:r>
                                          <a:rPr lang="en-US" sz="3200" b="0" i="1">
                                            <a:latin typeface="Cambria Math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3200" b="0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3200" b="0" i="1"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en-US" sz="3200" b="0" i="1">
                                                <a:latin typeface="Cambria Math"/>
                                              </a:rPr>
                                              <m:t>𝑏</m:t>
                                            </m:r>
                                          </m:sub>
                                        </m:sSub>
                                        <m:r>
                                          <a:rPr lang="en-US" sz="3200" b="0" i="1">
                                            <a:latin typeface="Cambria Math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en-US" sz="3200" b="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3200" b="0" i="1">
                                        <a:latin typeface="Cambria Math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sz="3200" b="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3200" b="0" i="1">
                                            <a:latin typeface="Cambria Math"/>
                                          </a:rPr>
                                          <m:t>(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3200" b="0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3200" b="0" i="1">
                                                <a:latin typeface="Cambria Math"/>
                                              </a:rPr>
                                              <m:t>𝑦</m:t>
                                            </m:r>
                                          </m:e>
                                          <m:sub>
                                            <m:r>
                                              <a:rPr lang="en-US" sz="3200" b="0" i="1">
                                                <a:latin typeface="Cambria Math"/>
                                              </a:rPr>
                                              <m:t>𝑎</m:t>
                                            </m:r>
                                          </m:sub>
                                        </m:sSub>
                                        <m:r>
                                          <a:rPr lang="en-US" sz="3200" b="0" i="1">
                                            <a:latin typeface="Cambria Math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3200" b="0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3200" b="0" i="1">
                                                <a:latin typeface="Cambria Math"/>
                                              </a:rPr>
                                              <m:t>𝑦</m:t>
                                            </m:r>
                                          </m:e>
                                          <m:sub>
                                            <m:r>
                                              <a:rPr lang="en-US" sz="3200" b="0" i="1">
                                                <a:latin typeface="Cambria Math"/>
                                              </a:rPr>
                                              <m:t>𝑏</m:t>
                                            </m:r>
                                          </m:sub>
                                        </m:sSub>
                                        <m:r>
                                          <a:rPr lang="en-US" sz="3200" b="0" i="1">
                                            <a:latin typeface="Cambria Math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en-US" sz="3200" b="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</m:den>
                            </m:f>
                          </m:e>
                        </m:d>
                      </m:e>
                    </m:func>
                    <m:r>
                      <a:rPr lang="en-US" sz="3200" b="0" i="0" smtClean="0">
                        <a:latin typeface="Cambria Math"/>
                      </a:rPr>
                      <m:t>.</m:t>
                    </m:r>
                  </m:oMath>
                </a14:m>
                <a:endParaRPr lang="en-US" sz="3200" b="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b="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800" b="0" i="1" dirty="0"/>
                  <a:t>h</a:t>
                </a:r>
                <a:r>
                  <a:rPr lang="en-US" sz="2800" b="0" dirty="0"/>
                  <a:t>: constant.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b="0" i="1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en-US" sz="2800" b="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8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800" b="0" i="1">
                            <a:latin typeface="Cambria Math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sz="2800" b="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b="0" i="1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</a:rPr>
                      <m:t>and</m:t>
                    </m:r>
                    <m:r>
                      <a:rPr lang="en-US" sz="2800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8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800" b="0" i="1">
                            <a:latin typeface="Cambria Math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sz="2800" b="0" dirty="0" smtClean="0"/>
                  <a:t> are independent and uniform RVs.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800" dirty="0" smtClean="0">
                  <a:solidFill>
                    <a:srgbClr val="FF0000"/>
                  </a:solidFill>
                </a:endParaRPr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rgbClr val="FF0000"/>
                    </a:solidFill>
                  </a:rPr>
                  <a:t>A general and accurate PDF of EA is derived analytically.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800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05000"/>
                <a:ext cx="8305800" cy="4114800"/>
              </a:xfrm>
              <a:blipFill rotWithShape="1">
                <a:blip r:embed="rId3"/>
                <a:stretch>
                  <a:fillRect l="-1247" r="-14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1066800"/>
          </a:xfrm>
        </p:spPr>
        <p:txBody>
          <a:bodyPr/>
          <a:lstStyle/>
          <a:p>
            <a:r>
              <a:rPr lang="en-US" dirty="0" smtClean="0"/>
              <a:t>Analysis of General and Accurate PDF of 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5657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762000" y="2133600"/>
            <a:ext cx="7696200" cy="3505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773229" y="2286000"/>
                <a:ext cx="7848600" cy="3429000"/>
              </a:xfrm>
              <a:ln>
                <a:noFill/>
              </a:ln>
            </p:spPr>
            <p:txBody>
              <a:bodyPr/>
              <a:lstStyle/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2800" b="0" dirty="0" smtClean="0"/>
                  <a:t>  (1) for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b="0" i="1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800" b="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800" b="0">
                                <a:latin typeface="Cambria Math"/>
                              </a:rPr>
                              <m:t>tan</m:t>
                            </m:r>
                          </m:e>
                          <m:sup>
                            <m:r>
                              <a:rPr lang="en-US" sz="2800" b="0" i="1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US" sz="2800" b="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b="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800" b="0" i="1">
                                    <a:latin typeface="Cambria Math"/>
                                  </a:rPr>
                                  <m:t>h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800" b="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>
                                        <a:latin typeface="Cambria Math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sz="2800" b="0" i="1">
                                        <a:latin typeface="Cambria Math"/>
                                      </a:rPr>
                                      <m:t>𝑦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</m:func>
                    <m:r>
                      <a:rPr lang="en-US" sz="2800" i="1">
                        <a:latin typeface="Cambria Math"/>
                      </a:rPr>
                      <m:t>≤</m:t>
                    </m:r>
                    <m:r>
                      <a:rPr lang="en-US" sz="2800" i="1">
                        <a:latin typeface="Cambria Math"/>
                      </a:rPr>
                      <m:t>𝛼</m:t>
                    </m:r>
                    <m:r>
                      <a:rPr lang="en-US" sz="2800" i="1" smtClean="0">
                        <a:latin typeface="Cambria Math"/>
                      </a:rPr>
                      <m:t>≤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b="0" dirty="0" smtClean="0"/>
                  <a:t>:</a:t>
                </a:r>
              </a:p>
              <a:p>
                <a:pPr marL="457200" indent="-457200" algn="just">
                  <a:buAutoNum type="arabicParenBoth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b="0" dirty="0" smtClean="0"/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/>
                          </a:rPr>
                          <m:t>  </m:t>
                        </m:r>
                        <m:r>
                          <a:rPr lang="en-US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>
                            <a:latin typeface="Cambria Math"/>
                          </a:rPr>
                          <m:t>Α</m:t>
                        </m:r>
                      </m:sub>
                    </m:sSub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𝛼</m:t>
                        </m:r>
                      </m:e>
                    </m:d>
                    <m:r>
                      <a:rPr lang="en-US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8</m:t>
                        </m:r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h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(</m:t>
                        </m:r>
                        <m:r>
                          <a:rPr lang="en-US" sz="2800" i="1">
                            <a:latin typeface="Cambria Math"/>
                          </a:rPr>
                          <m:t>𝑎</m:t>
                        </m:r>
                        <m:r>
                          <a:rPr lang="en-US" sz="2800" i="1">
                            <a:latin typeface="Cambria Math"/>
                          </a:rPr>
                          <m:t>) </m:t>
                        </m:r>
                        <m:sSubSup>
                          <m:sSub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</m:sub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  <m:sSubSup>
                          <m:sSub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𝑦</m:t>
                            </m:r>
                          </m:sub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  <m:func>
                          <m:func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/>
                              </a:rPr>
                              <m:t>tan</m:t>
                            </m:r>
                          </m:fName>
                          <m:e>
                            <m:r>
                              <a:rPr lang="en-US" sz="2800" i="1">
                                <a:latin typeface="Cambria Math"/>
                              </a:rPr>
                              <m:t>𝛼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800" i="1" dirty="0" smtClean="0"/>
                  <a:t> </a:t>
                </a:r>
                <a:r>
                  <a:rPr lang="en-US" sz="2800" b="0" dirty="0" smtClean="0"/>
                  <a:t>×</a:t>
                </a:r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2800" dirty="0" smtClean="0"/>
                  <a:t>	 		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800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h</m:t>
                                    </m:r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en-US" sz="2800" i="1"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800">
                                            <a:latin typeface="Cambria Math"/>
                                          </a:rPr>
                                          <m:t>tan</m:t>
                                        </m:r>
                                      </m:fName>
                                      <m:e>
                                        <m:r>
                                          <a:rPr lang="en-US" sz="2800" i="1">
                                            <a:latin typeface="Cambria Math"/>
                                          </a:rPr>
                                          <m:t>𝛼</m:t>
                                        </m:r>
                                      </m:e>
                                    </m:func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latin typeface="Cambria Math"/>
                              </a:rPr>
                              <m:t>4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h</m:t>
                            </m:r>
                            <m:d>
                              <m:d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US" sz="2800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func>
                              <m:func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800">
                                    <a:latin typeface="Cambria Math"/>
                                  </a:rPr>
                                  <m:t>tan</m:t>
                                </m:r>
                              </m:fName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𝛼</m:t>
                                </m:r>
                              </m:e>
                            </m:func>
                          </m:den>
                        </m:f>
                        <m:r>
                          <a:rPr lang="en-US" sz="2800" i="1">
                            <a:latin typeface="Cambria Math"/>
                          </a:rPr>
                          <m:t>+</m:t>
                        </m:r>
                        <m:r>
                          <a:rPr lang="en-US" sz="2800" i="1">
                            <a:latin typeface="Cambria Math"/>
                          </a:rPr>
                          <m:t>𝜋</m:t>
                        </m:r>
                        <m:sSub>
                          <m:sSub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  <m:sSub>
                          <m:sSub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800" i="1" dirty="0" smtClean="0"/>
                  <a:t>.</a:t>
                </a:r>
                <a:endParaRPr lang="en-US" sz="2800" i="1" dirty="0"/>
              </a:p>
            </p:txBody>
          </p:sp>
        </mc:Choice>
        <mc:Fallback xmlns="">
          <p:sp>
            <p:nvSpPr>
              <p:cNvPr id="10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3229" y="2286000"/>
                <a:ext cx="7848600" cy="3429000"/>
              </a:xfr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400" dirty="0" smtClean="0"/>
              <a:t>Analytical PDF Expression </a:t>
            </a:r>
            <a:br>
              <a:rPr lang="en-GB" sz="3400" dirty="0" smtClean="0"/>
            </a:br>
            <a:r>
              <a:rPr lang="en-GB" sz="3400" dirty="0" smtClean="0"/>
              <a:t>for the Elevation Angles</a:t>
            </a:r>
            <a:endParaRPr lang="en-GB" sz="3400" dirty="0"/>
          </a:p>
        </p:txBody>
      </p:sp>
    </p:spTree>
    <p:extLst>
      <p:ext uri="{BB962C8B-B14F-4D97-AF65-F5344CB8AC3E}">
        <p14:creationId xmlns:p14="http://schemas.microsoft.com/office/powerpoint/2010/main" val="14735468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381000" y="1092467"/>
            <a:ext cx="8458200" cy="381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57200" y="1220804"/>
                <a:ext cx="8229600" cy="4341796"/>
              </a:xfrm>
            </p:spPr>
            <p:txBody>
              <a:bodyPr/>
              <a:lstStyle/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2800" b="0" dirty="0" smtClean="0"/>
                  <a:t>(</a:t>
                </a:r>
                <a:r>
                  <a:rPr lang="en-US" sz="2800" b="0" dirty="0"/>
                  <a:t>2</a:t>
                </a:r>
                <a:r>
                  <a:rPr lang="en-US" sz="2800" b="0" dirty="0" smtClean="0"/>
                  <a:t>) </a:t>
                </a:r>
                <a:r>
                  <a:rPr lang="en-US" sz="2800" b="0" dirty="0"/>
                  <a:t>f</a:t>
                </a:r>
                <a:r>
                  <a:rPr lang="en-US" sz="2800" b="0" dirty="0" smtClean="0"/>
                  <a:t>or</a:t>
                </a:r>
                <a:r>
                  <a:rPr lang="en-US" sz="2800" dirty="0" smtClean="0"/>
                  <a:t>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/>
                              </a:rPr>
                              <m:t>tan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h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𝑥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</m:func>
                    <m:r>
                      <a:rPr lang="en-US" sz="2800" i="1">
                        <a:latin typeface="Cambria Math"/>
                      </a:rPr>
                      <m:t>≤</m:t>
                    </m:r>
                    <m:r>
                      <a:rPr lang="en-US" sz="2800" i="1">
                        <a:latin typeface="Cambria Math"/>
                      </a:rPr>
                      <m:t>𝛼</m:t>
                    </m:r>
                    <m:r>
                      <a:rPr lang="en-US" sz="2800" i="1" smtClean="0">
                        <a:latin typeface="Cambria Math"/>
                      </a:rPr>
                      <m:t>≤</m:t>
                    </m:r>
                    <m:func>
                      <m:funcPr>
                        <m:ctrlPr>
                          <a:rPr lang="en-US" sz="2800" b="0" i="1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800" b="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800" b="0" i="0">
                                <a:latin typeface="Cambria Math"/>
                              </a:rPr>
                              <m:t>tan</m:t>
                            </m:r>
                          </m:e>
                          <m:sup>
                            <m:r>
                              <a:rPr lang="en-US" sz="2800" b="0" i="0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US" sz="2800" b="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b="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800" b="0" i="1">
                                    <a:latin typeface="Cambria Math"/>
                                  </a:rPr>
                                  <m:t>h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800" b="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>
                                        <a:latin typeface="Cambria Math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sz="2800" b="0" i="1">
                                        <a:latin typeface="Cambria Math"/>
                                      </a:rPr>
                                      <m:t>𝑦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sz="2800" b="0" dirty="0" smtClean="0"/>
                  <a:t>:</a:t>
                </a:r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b="0" dirty="0" smtClean="0"/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/>
                          </a:rPr>
                          <m:t>  </m:t>
                        </m:r>
                        <m:r>
                          <a:rPr lang="en-US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>
                            <a:latin typeface="Cambria Math"/>
                          </a:rPr>
                          <m:t>Α</m:t>
                        </m:r>
                      </m:sub>
                    </m:sSub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𝛼</m:t>
                        </m:r>
                      </m:e>
                    </m:d>
                    <m:r>
                      <a:rPr lang="en-US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8</m:t>
                        </m:r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h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(</m:t>
                        </m:r>
                        <m:r>
                          <a:rPr lang="en-US" sz="2800" i="1">
                            <a:latin typeface="Cambria Math"/>
                          </a:rPr>
                          <m:t>𝑎</m:t>
                        </m:r>
                        <m:r>
                          <a:rPr lang="en-US" sz="2800" i="1">
                            <a:latin typeface="Cambria Math"/>
                          </a:rPr>
                          <m:t>) </m:t>
                        </m:r>
                        <m:sSubSup>
                          <m:sSub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</m:sub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  <m:sSubSup>
                          <m:sSub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𝑦</m:t>
                            </m:r>
                          </m:sub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  <m:func>
                          <m:func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/>
                              </a:rPr>
                              <m:t>tan</m:t>
                            </m:r>
                          </m:fName>
                          <m:e>
                            <m:r>
                              <a:rPr lang="en-US" sz="2800" i="1">
                                <a:latin typeface="Cambria Math"/>
                              </a:rPr>
                              <m:t>𝛼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800" i="1" dirty="0" smtClean="0"/>
                  <a:t> </a:t>
                </a:r>
                <a:r>
                  <a:rPr lang="en-US" b="0" dirty="0" smtClean="0"/>
                  <a:t>×</a:t>
                </a:r>
              </a:p>
              <a:p>
                <a:pPr marL="346075" indent="-346075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2200" dirty="0" smtClean="0"/>
                  <a:t>             	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200" i="1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  <m:sSub>
                          <m:sSubPr>
                            <m:ctrlPr>
                              <a:rPr lang="en-US" sz="2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200" i="1"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  <m:func>
                          <m:funcPr>
                            <m:ctrlPr>
                              <a:rPr lang="en-US" sz="2200" i="1">
                                <a:latin typeface="Cambria Math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sz="22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sz="2200">
                                    <a:latin typeface="Cambria Math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US" sz="2200" i="1">
                                    <a:latin typeface="Cambria Math"/>
                                  </a:rPr>
                                  <m:t>−1</m:t>
                                </m:r>
                              </m:sup>
                            </m:sSup>
                          </m:fName>
                          <m:e>
                            <m:d>
                              <m:dPr>
                                <m:ctrlPr>
                                  <a:rPr lang="en-US" sz="2200" i="1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200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200" i="1">
                                        <a:latin typeface="Cambria Math"/>
                                      </a:rPr>
                                      <m:t>2</m:t>
                                    </m:r>
                                    <m:sSup>
                                      <m:sSupPr>
                                        <m:ctrlPr>
                                          <a:rPr lang="en-US" sz="220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200" i="1">
                                            <a:latin typeface="Cambria Math"/>
                                          </a:rPr>
                                          <m:t>h</m:t>
                                        </m:r>
                                      </m:e>
                                      <m:sup>
                                        <m:r>
                                          <a:rPr lang="en-US" sz="220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2200" i="1">
                                        <a:latin typeface="Cambria Math"/>
                                      </a:rPr>
                                      <m:t>−</m:t>
                                    </m:r>
                                    <m:sSubSup>
                                      <m:sSubSupPr>
                                        <m:ctrlPr>
                                          <a:rPr lang="en-US" sz="2200" i="1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200" i="1">
                                            <a:latin typeface="Cambria Math"/>
                                          </a:rPr>
                                          <m:t>𝐿</m:t>
                                        </m:r>
                                      </m:e>
                                      <m:sub>
                                        <m:r>
                                          <a:rPr lang="en-US" sz="2200" i="1">
                                            <a:latin typeface="Cambria Math"/>
                                          </a:rPr>
                                          <m:t>𝑦</m:t>
                                        </m:r>
                                      </m:sub>
                                      <m:sup>
                                        <m:r>
                                          <a:rPr lang="en-US" sz="220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  <m:sSup>
                                      <m:sSupPr>
                                        <m:ctrlPr>
                                          <a:rPr lang="en-US" sz="220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200" i="1">
                                            <a:latin typeface="Cambria Math"/>
                                          </a:rPr>
                                          <m:t>𝑡𝑎𝑛</m:t>
                                        </m:r>
                                      </m:e>
                                      <m:sup>
                                        <m:r>
                                          <a:rPr lang="en-US" sz="220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2200" i="1">
                                        <a:latin typeface="Cambria Math"/>
                                      </a:rPr>
                                      <m:t>𝛼</m:t>
                                    </m:r>
                                  </m:num>
                                  <m:den>
                                    <m:r>
                                      <a:rPr lang="en-US" sz="2200" i="1">
                                        <a:latin typeface="Cambria Math"/>
                                      </a:rPr>
                                      <m:t>2</m:t>
                                    </m:r>
                                    <m:sSup>
                                      <m:sSupPr>
                                        <m:ctrlPr>
                                          <a:rPr lang="en-US" sz="220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200" i="1">
                                            <a:latin typeface="Cambria Math"/>
                                          </a:rPr>
                                          <m:t>h</m:t>
                                        </m:r>
                                      </m:e>
                                      <m:sup>
                                        <m:r>
                                          <a:rPr lang="en-US" sz="220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d>
                          </m:e>
                        </m:func>
                        <m:r>
                          <a:rPr lang="en-US" sz="2200" i="1">
                            <a:latin typeface="Cambria Math"/>
                          </a:rPr>
                          <m:t> −2</m:t>
                        </m:r>
                        <m:sSub>
                          <m:sSubPr>
                            <m:ctrlPr>
                              <a:rPr lang="en-US" sz="2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200" i="1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  <m:d>
                          <m:dPr>
                            <m:ctrlPr>
                              <a:rPr lang="en-US" sz="22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200" i="1">
                                    <a:latin typeface="Cambria Math"/>
                                  </a:rPr>
                                  <m:t>h</m:t>
                                </m:r>
                              </m:num>
                              <m:den>
                                <m:func>
                                  <m:funcPr>
                                    <m:ctrlPr>
                                      <a:rPr lang="en-US" sz="2200" i="1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200">
                                        <a:latin typeface="Cambria Math"/>
                                      </a:rPr>
                                      <m:t>tan</m:t>
                                    </m:r>
                                  </m:fName>
                                  <m:e>
                                    <m:r>
                                      <a:rPr lang="en-US" sz="2200" i="1">
                                        <a:latin typeface="Cambria Math"/>
                                      </a:rPr>
                                      <m:t>𝛼</m:t>
                                    </m:r>
                                  </m:e>
                                </m:func>
                              </m:den>
                            </m:f>
                            <m:r>
                              <a:rPr lang="en-US" sz="2200" i="1">
                                <a:latin typeface="Cambria Math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en-US" sz="2200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sz="22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200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2200" i="1">
                                                <a:latin typeface="Cambria Math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2200" i="1">
                                                <a:latin typeface="Cambria Math"/>
                                              </a:rPr>
                                              <m:t>2</m:t>
                                            </m:r>
                                            <m:r>
                                              <a:rPr lang="en-US" sz="2200" i="1">
                                                <a:latin typeface="Cambria Math"/>
                                              </a:rPr>
                                              <m:t>h</m:t>
                                            </m:r>
                                          </m:num>
                                          <m:den>
                                            <m:func>
                                              <m:funcPr>
                                                <m:ctrlPr>
                                                  <a:rPr lang="en-US" sz="2200" i="1">
                                                    <a:latin typeface="Cambria Math"/>
                                                  </a:rPr>
                                                </m:ctrlPr>
                                              </m:funcPr>
                                              <m:fName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en-US" sz="2200">
                                                    <a:latin typeface="Cambria Math"/>
                                                  </a:rPr>
                                                  <m:t>tan</m:t>
                                                </m:r>
                                              </m:fName>
                                              <m:e>
                                                <m:r>
                                                  <a:rPr lang="en-US" sz="2200" i="1">
                                                    <a:latin typeface="Cambria Math"/>
                                                  </a:rPr>
                                                  <m:t>𝛼</m:t>
                                                </m:r>
                                              </m:e>
                                            </m:func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US" sz="22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200" i="1">
                                    <a:latin typeface="Cambria Math"/>
                                  </a:rPr>
                                  <m:t>−</m:t>
                                </m:r>
                                <m:sSubSup>
                                  <m:sSubSupPr>
                                    <m:ctrlPr>
                                      <a:rPr lang="en-US" sz="22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200" i="1">
                                        <a:latin typeface="Cambria Math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sz="2200" i="1">
                                        <a:latin typeface="Cambria Math"/>
                                      </a:rPr>
                                      <m:t>𝑦</m:t>
                                    </m:r>
                                  </m:sub>
                                  <m:sup>
                                    <m:r>
                                      <a:rPr lang="en-US" sz="22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</m:rad>
                          </m:e>
                        </m:d>
                        <m:r>
                          <a:rPr lang="en-US" sz="2200" i="1">
                            <a:latin typeface="Cambria Math"/>
                          </a:rPr>
                          <m:t>−</m:t>
                        </m:r>
                        <m:sSubSup>
                          <m:sSubSupPr>
                            <m:ctrlPr>
                              <a:rPr lang="en-US" sz="22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20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200" i="1">
                                <a:latin typeface="Cambria Math"/>
                              </a:rPr>
                              <m:t>𝑦</m:t>
                            </m:r>
                          </m:sub>
                          <m:sup>
                            <m:r>
                              <a:rPr lang="en-US" sz="2200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e>
                    </m:d>
                    <m:r>
                      <a:rPr lang="en-US" sz="2200" b="1" i="1" smtClean="0">
                        <a:latin typeface="Cambria Math"/>
                      </a:rPr>
                      <m:t>.</m:t>
                    </m:r>
                  </m:oMath>
                </a14:m>
                <a:endParaRPr lang="en-US" sz="2200" i="1" dirty="0"/>
              </a:p>
            </p:txBody>
          </p:sp>
        </mc:Choice>
        <mc:Fallback xmlns="">
          <p:sp>
            <p:nvSpPr>
              <p:cNvPr id="10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20804"/>
                <a:ext cx="8229600" cy="4341796"/>
              </a:xfrm>
              <a:blipFill rotWithShape="1">
                <a:blip r:embed="rId3"/>
                <a:stretch>
                  <a:fillRect l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1595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304800" y="990600"/>
            <a:ext cx="8610600" cy="4876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228600" y="1066800"/>
                <a:ext cx="8610600" cy="4724400"/>
              </a:xfrm>
            </p:spPr>
            <p:txBody>
              <a:bodyPr/>
              <a:lstStyle/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2800" b="0" dirty="0" smtClean="0"/>
                  <a:t>  3) for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/>
                              </a:rPr>
                              <m:t>tan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h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2800" i="1"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sSubSup>
                                      <m:sSubSupPr>
                                        <m:ctrlPr>
                                          <a:rPr lang="en-US" sz="2800" i="1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800" i="1">
                                            <a:latin typeface="Cambria Math"/>
                                          </a:rPr>
                                          <m:t>𝐿</m:t>
                                        </m:r>
                                      </m:e>
                                      <m:sub>
                                        <m:r>
                                          <a:rPr lang="en-US" sz="2800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sub>
                                      <m:sup>
                                        <m:r>
                                          <a:rPr lang="en-US" sz="280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+</m:t>
                                    </m:r>
                                    <m:sSubSup>
                                      <m:sSubSupPr>
                                        <m:ctrlPr>
                                          <a:rPr lang="en-US" sz="2800" i="1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800" i="1">
                                            <a:latin typeface="Cambria Math"/>
                                          </a:rPr>
                                          <m:t>𝐿</m:t>
                                        </m:r>
                                      </m:e>
                                      <m:sub>
                                        <m:r>
                                          <a:rPr lang="en-US" sz="2800" i="1">
                                            <a:latin typeface="Cambria Math"/>
                                          </a:rPr>
                                          <m:t>𝑦</m:t>
                                        </m:r>
                                      </m:sub>
                                      <m:sup>
                                        <m:r>
                                          <a:rPr lang="en-US" sz="280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e>
                                </m:rad>
                              </m:den>
                            </m:f>
                          </m:e>
                        </m:d>
                      </m:e>
                    </m:func>
                    <m:r>
                      <a:rPr lang="en-US" sz="2800" i="1">
                        <a:latin typeface="Cambria Math"/>
                      </a:rPr>
                      <m:t>≤</m:t>
                    </m:r>
                    <m:r>
                      <a:rPr lang="en-US" sz="2800" i="1">
                        <a:latin typeface="Cambria Math"/>
                      </a:rPr>
                      <m:t>𝛼</m:t>
                    </m:r>
                    <m:r>
                      <a:rPr lang="en-US" sz="2800" i="1" smtClean="0">
                        <a:latin typeface="Cambria Math"/>
                      </a:rPr>
                      <m:t>≤</m:t>
                    </m:r>
                    <m:func>
                      <m:funcPr>
                        <m:ctrlPr>
                          <a:rPr lang="en-US" sz="2800" i="1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/>
                              </a:rPr>
                              <m:t>tan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h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𝑥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sz="2800" b="0" dirty="0" smtClean="0"/>
                  <a:t>:</a:t>
                </a:r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i="1" dirty="0" smtClean="0"/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/>
                          </a:rPr>
                          <m:t>  </m:t>
                        </m:r>
                        <m:r>
                          <a:rPr lang="en-US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>
                            <a:latin typeface="Cambria Math"/>
                          </a:rPr>
                          <m:t>Α</m:t>
                        </m:r>
                      </m:sub>
                    </m:sSub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𝛼</m:t>
                        </m:r>
                      </m:e>
                    </m:d>
                    <m:r>
                      <a:rPr lang="en-US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>
                            <a:latin typeface="Cambria Math"/>
                          </a:rPr>
                          <m:t>8</m:t>
                        </m:r>
                        <m:sSup>
                          <m:sSupPr>
                            <m:ctrlPr>
                              <a:rPr lang="en-US" sz="2800" b="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>
                                <a:latin typeface="Cambria Math"/>
                              </a:rPr>
                              <m:t>h</m:t>
                            </m:r>
                          </m:e>
                          <m:sup>
                            <m:r>
                              <a:rPr lang="en-US" sz="2800" b="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>
                            <a:latin typeface="Cambria Math"/>
                          </a:rPr>
                          <m:t> </m:t>
                        </m:r>
                      </m:num>
                      <m:den>
                        <m:sSup>
                          <m:sSupPr>
                            <m:ctrlPr>
                              <a:rPr lang="en-US" sz="2800" b="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>
                                <a:latin typeface="Cambria Math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2800" b="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>
                            <a:latin typeface="Cambria Math"/>
                          </a:rPr>
                          <m:t>(</m:t>
                        </m:r>
                        <m:r>
                          <a:rPr lang="en-US" sz="2800" b="0" i="1">
                            <a:latin typeface="Cambria Math"/>
                          </a:rPr>
                          <m:t>𝑎</m:t>
                        </m:r>
                        <m:r>
                          <a:rPr lang="en-US" sz="2800" b="0" i="1">
                            <a:latin typeface="Cambria Math"/>
                          </a:rPr>
                          <m:t>) </m:t>
                        </m:r>
                        <m:sSubSup>
                          <m:sSubSupPr>
                            <m:ctrlPr>
                              <a:rPr lang="en-US" sz="2800" b="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800" b="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800" b="0" i="1">
                                <a:latin typeface="Cambria Math"/>
                              </a:rPr>
                              <m:t>𝑥</m:t>
                            </m:r>
                          </m:sub>
                          <m:sup>
                            <m:r>
                              <a:rPr lang="en-US" sz="2800" b="0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  <m:sSubSup>
                          <m:sSubSupPr>
                            <m:ctrlPr>
                              <a:rPr lang="en-US" sz="2800" b="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800" b="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800" b="0" i="1">
                                <a:latin typeface="Cambria Math"/>
                              </a:rPr>
                              <m:t>𝑦</m:t>
                            </m:r>
                          </m:sub>
                          <m:sup>
                            <m:r>
                              <a:rPr lang="en-US" sz="2800" b="0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  <m:func>
                          <m:funcPr>
                            <m:ctrlPr>
                              <a:rPr lang="en-US" sz="2800" b="0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 b="0">
                                <a:latin typeface="Cambria Math"/>
                              </a:rPr>
                              <m:t>tan</m:t>
                            </m:r>
                          </m:fName>
                          <m:e>
                            <m:r>
                              <a:rPr lang="en-US" sz="2800" b="0" i="1">
                                <a:latin typeface="Cambria Math"/>
                              </a:rPr>
                              <m:t>𝛼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800" b="0" i="1" dirty="0" smtClean="0"/>
                  <a:t> </a:t>
                </a:r>
                <a:r>
                  <a:rPr lang="en-US" b="0" dirty="0" smtClean="0"/>
                  <a:t>×</a:t>
                </a:r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600" i="1" dirty="0" smtClean="0"/>
              </a:p>
              <a:p>
                <a:pPr marL="0" indent="0" algn="just">
                  <a:tabLst>
                    <a:tab pos="346075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𝑦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latin typeface="Cambria Math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−1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800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h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𝐿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  <m:sSup>
                                            <m:sSup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𝑡𝑎𝑛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𝛼</m:t>
                                          </m:r>
                                        </m:num>
                                        <m:den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h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  <m:r>
                                <a:rPr lang="en-US" sz="1800" i="1">
                                  <a:latin typeface="Cambria Math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latin typeface="Cambria Math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−1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800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sSubSup>
                                            <m:sSubSup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𝐿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  <m:sSup>
                                            <m:sSup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𝑡𝑎𝑛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𝛼</m:t>
                                          </m:r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−2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h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h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e>
                          </m:d>
                          <m:r>
                            <a:rPr lang="en-US" sz="1800" i="1">
                              <a:latin typeface="Cambria Math"/>
                            </a:rPr>
                            <m:t>+2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  <m:rad>
                            <m:radPr>
                              <m:degHide m:val="on"/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800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h</m:t>
                                          </m:r>
                                        </m:num>
                                        <m:den>
                                          <m:func>
                                            <m:func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1800">
                                                  <a:latin typeface="Cambria Math"/>
                                                </a:rPr>
                                                <m:t>tan</m:t>
                                              </m:r>
                                            </m:fName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𝛼</m:t>
                                              </m:r>
                                            </m:e>
                                          </m:func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1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latin typeface="Cambria Math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latin typeface="Cambria Math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  <m:r>
                            <a:rPr lang="en-US" sz="1800" b="1" i="1" smtClean="0">
                              <a:latin typeface="Cambria Math"/>
                            </a:rPr>
                            <m:t> +</m:t>
                          </m:r>
                          <m:r>
                            <a:rPr lang="en-US" sz="1800" i="1">
                              <a:latin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𝑦</m:t>
                              </m:r>
                            </m:sub>
                          </m:sSub>
                          <m:rad>
                            <m:radPr>
                              <m:degHide m:val="on"/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800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h</m:t>
                                          </m:r>
                                        </m:num>
                                        <m:den>
                                          <m:func>
                                            <m:func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1800">
                                                  <a:latin typeface="Cambria Math"/>
                                                </a:rPr>
                                                <m:t>tan</m:t>
                                              </m:r>
                                            </m:fName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𝛼</m:t>
                                              </m:r>
                                            </m:e>
                                          </m:func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1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latin typeface="Cambria Math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latin typeface="Cambria Math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  <m:r>
                            <a:rPr lang="en-US" sz="1800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h</m:t>
                                      </m:r>
                                    </m:num>
                                    <m:den>
                                      <m:func>
                                        <m:funcPr>
                                          <m:ctrlPr>
                                            <a:rPr lang="en-US" sz="1800" i="1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800">
                                              <a:latin typeface="Cambria Math"/>
                                            </a:rPr>
                                            <m:t>tan</m:t>
                                          </m:r>
                                        </m:fName>
                                        <m:e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𝛼</m:t>
                                          </m:r>
                                        </m:e>
                                      </m:func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1800" i="1"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  <m:r>
                        <m:rPr>
                          <m:nor/>
                        </m:rPr>
                        <a:rPr lang="en-US" sz="1800"/>
                        <m:t>.</m:t>
                      </m:r>
                      <m:r>
                        <m:rPr>
                          <m:nor/>
                        </m:rPr>
                        <a:rPr lang="en-US" sz="1800" b="1" i="0" smtClean="0"/>
                        <m:t> </m:t>
                      </m:r>
                    </m:oMath>
                  </m:oMathPara>
                </a14:m>
                <a:endParaRPr lang="en-US" sz="1800" dirty="0" smtClean="0"/>
              </a:p>
            </p:txBody>
          </p:sp>
        </mc:Choice>
        <mc:Fallback xmlns="">
          <p:sp>
            <p:nvSpPr>
              <p:cNvPr id="10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066800"/>
                <a:ext cx="8610600" cy="4724400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86536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/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610600" cy="4724400"/>
          </a:xfrm>
        </p:spPr>
        <p:txBody>
          <a:bodyPr/>
          <a:lstStyle/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800" b="0" dirty="0" smtClean="0"/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i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048000" y="58674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i="1" dirty="0" smtClean="0">
                <a:solidFill>
                  <a:schemeClr val="tx1"/>
                </a:solidFill>
              </a:rPr>
              <a:t>L</a:t>
            </a:r>
            <a:r>
              <a:rPr lang="en-US" i="1" baseline="-25000" dirty="0" smtClean="0">
                <a:solidFill>
                  <a:schemeClr val="tx1"/>
                </a:solidFill>
              </a:rPr>
              <a:t>x</a:t>
            </a:r>
            <a:r>
              <a:rPr lang="en-US" dirty="0" smtClean="0">
                <a:solidFill>
                  <a:schemeClr val="tx1"/>
                </a:solidFill>
              </a:rPr>
              <a:t> = 2.5m, </a:t>
            </a:r>
            <a:r>
              <a:rPr lang="en-US" i="1" dirty="0" smtClean="0">
                <a:solidFill>
                  <a:schemeClr val="tx1"/>
                </a:solidFill>
              </a:rPr>
              <a:t>L</a:t>
            </a:r>
            <a:r>
              <a:rPr lang="en-US" i="1" baseline="-25000" dirty="0" smtClean="0">
                <a:solidFill>
                  <a:schemeClr val="tx1"/>
                </a:solidFill>
              </a:rPr>
              <a:t>y</a:t>
            </a:r>
            <a:r>
              <a:rPr lang="en-US" dirty="0" smtClean="0">
                <a:solidFill>
                  <a:schemeClr val="tx1"/>
                </a:solidFill>
              </a:rPr>
              <a:t> = 1m, </a:t>
            </a:r>
            <a:r>
              <a:rPr lang="en-US" i="1" dirty="0" smtClean="0">
                <a:solidFill>
                  <a:schemeClr val="tx1"/>
                </a:solidFill>
              </a:rPr>
              <a:t>h</a:t>
            </a:r>
            <a:r>
              <a:rPr lang="en-US" dirty="0" smtClean="0">
                <a:solidFill>
                  <a:schemeClr val="tx1"/>
                </a:solidFill>
              </a:rPr>
              <a:t> = 2m)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89221"/>
            <a:ext cx="6400800" cy="5204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ight Arrow 7"/>
          <p:cNvSpPr/>
          <p:nvPr/>
        </p:nvSpPr>
        <p:spPr bwMode="auto">
          <a:xfrm flipH="1">
            <a:off x="7543800" y="4629790"/>
            <a:ext cx="533400" cy="215043"/>
          </a:xfrm>
          <a:prstGeom prst="rightArrow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75054" y="4742319"/>
            <a:ext cx="10518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negative</a:t>
            </a:r>
            <a:endParaRPr 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7635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381000" y="2057400"/>
            <a:ext cx="8382000" cy="2819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914400"/>
            <a:ext cx="76962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New Approximate PDF of </a:t>
            </a:r>
            <a:r>
              <a:rPr lang="en-US" sz="3600" dirty="0" smtClean="0">
                <a:solidFill>
                  <a:schemeClr val="tx1"/>
                </a:solidFill>
              </a:rPr>
              <a:t>EA 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2800" b="0" dirty="0" smtClean="0">
                <a:solidFill>
                  <a:schemeClr val="tx1"/>
                </a:solidFill>
              </a:rPr>
              <a:t>(</a:t>
            </a:r>
            <a:r>
              <a:rPr lang="en-US" sz="2800" b="0" i="1" dirty="0">
                <a:solidFill>
                  <a:schemeClr val="tx1"/>
                </a:solidFill>
              </a:rPr>
              <a:t>L</a:t>
            </a:r>
            <a:r>
              <a:rPr lang="en-US" sz="2800" b="0" i="1" baseline="-25000" dirty="0">
                <a:solidFill>
                  <a:schemeClr val="tx1"/>
                </a:solidFill>
              </a:rPr>
              <a:t>x</a:t>
            </a:r>
            <a:r>
              <a:rPr lang="en-US" sz="2800" b="0" dirty="0">
                <a:solidFill>
                  <a:schemeClr val="tx1"/>
                </a:solidFill>
              </a:rPr>
              <a:t>=2.5m, </a:t>
            </a:r>
            <a:r>
              <a:rPr lang="en-US" sz="2800" b="0" i="1" dirty="0">
                <a:solidFill>
                  <a:schemeClr val="tx1"/>
                </a:solidFill>
              </a:rPr>
              <a:t>L</a:t>
            </a:r>
            <a:r>
              <a:rPr lang="en-US" sz="2800" b="0" i="1" baseline="-25000" dirty="0">
                <a:solidFill>
                  <a:schemeClr val="tx1"/>
                </a:solidFill>
              </a:rPr>
              <a:t>y</a:t>
            </a:r>
            <a:r>
              <a:rPr lang="en-US" sz="2800" b="0" dirty="0">
                <a:solidFill>
                  <a:schemeClr val="tx1"/>
                </a:solidFill>
              </a:rPr>
              <a:t>=1m, </a:t>
            </a:r>
            <a:r>
              <a:rPr lang="en-US" sz="2800" b="0" i="1" dirty="0">
                <a:solidFill>
                  <a:schemeClr val="tx1"/>
                </a:solidFill>
              </a:rPr>
              <a:t>h</a:t>
            </a:r>
            <a:r>
              <a:rPr lang="en-US" sz="2800" b="0" dirty="0">
                <a:solidFill>
                  <a:schemeClr val="tx1"/>
                </a:solidFill>
              </a:rPr>
              <a:t>=2m)</a:t>
            </a:r>
            <a:br>
              <a:rPr lang="en-US" sz="2800" b="0" dirty="0">
                <a:solidFill>
                  <a:schemeClr val="tx1"/>
                </a:solidFill>
              </a:rPr>
            </a:br>
            <a:endParaRPr lang="en-GB" sz="2800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2286000"/>
                <a:ext cx="8610600" cy="4114800"/>
              </a:xfrm>
            </p:spPr>
            <p:txBody>
              <a:bodyPr/>
              <a:lstStyle/>
              <a:p>
                <a:r>
                  <a:rPr lang="en-US" sz="2800" dirty="0" smtClean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>
                            <a:latin typeface="Cambria Math"/>
                          </a:rPr>
                          <m:t>Α</m:t>
                        </m:r>
                      </m:sub>
                    </m:sSub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𝛼</m:t>
                        </m:r>
                      </m:e>
                    </m:d>
                  </m:oMath>
                </a14:m>
                <a:endParaRPr lang="en-US" sz="2800" i="1" dirty="0" smtClean="0">
                  <a:latin typeface="Cambria Math"/>
                </a:endParaRPr>
              </a:p>
              <a:p>
                <a:endParaRPr lang="en-US" sz="2800" i="1" dirty="0" smtClean="0">
                  <a:latin typeface="Cambria Math"/>
                </a:endParaRP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≈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b="0" i="1">
                                  <a:latin typeface="Cambria Math"/>
                                </a:rPr>
                                <m:t> 0.00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225338</m:t>
                              </m:r>
                              <m:r>
                                <a:rPr lang="en-US" b="0" i="1">
                                  <a:latin typeface="Cambria Math"/>
                                </a:rPr>
                                <m:t>𝛼</m:t>
                              </m:r>
                              <m:r>
                                <a:rPr lang="en-US" b="0" i="1">
                                  <a:latin typeface="Cambria Math"/>
                                </a:rPr>
                                <m:t>−0.128168                                  57°≤</m:t>
                              </m:r>
                              <m:r>
                                <a:rPr lang="en-US" b="0" i="1">
                                  <a:latin typeface="Cambria Math"/>
                                </a:rPr>
                                <m:t>𝛼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&lt;76</m:t>
                              </m:r>
                              <m:r>
                                <a:rPr lang="en-US" b="0" i="1">
                                  <a:latin typeface="Cambria Math"/>
                                </a:rPr>
                                <m:t>°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−0.00060672</m:t>
                              </m:r>
                              <m:r>
                                <a:rPr lang="en-US" b="0" i="1">
                                  <a:latin typeface="Cambria Math"/>
                                </a:rPr>
                                <m:t>𝛼</m:t>
                              </m:r>
                              <m:r>
                                <a:rPr lang="en-US" b="0" i="1" baseline="30000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+0.097636</m:t>
                              </m:r>
                              <m:r>
                                <a:rPr lang="en-US" b="0" i="1">
                                  <a:latin typeface="Cambria Math"/>
                                </a:rPr>
                                <m:t>𝛼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−3.87211</m:t>
                              </m:r>
                              <m:r>
                                <a:rPr lang="en-US" b="0" i="1">
                                  <a:latin typeface="Cambria Math"/>
                                </a:rPr>
                                <m:t>  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  76</m:t>
                              </m:r>
                              <m:r>
                                <a:rPr lang="en-US" b="0" i="1">
                                  <a:latin typeface="Cambria Math"/>
                                </a:rPr>
                                <m:t>°≤</m:t>
                              </m:r>
                              <m:r>
                                <a:rPr lang="en-US" b="0" i="1">
                                  <a:latin typeface="Cambria Math"/>
                                </a:rPr>
                                <m:t>𝛼</m:t>
                              </m:r>
                              <m:r>
                                <a:rPr lang="en-US" b="0" i="1">
                                  <a:latin typeface="Cambria Math"/>
                                </a:rPr>
                                <m:t>≤90°</m:t>
                              </m:r>
                            </m:e>
                            <m:e>
                              <m:r>
                                <a:rPr lang="en-US" b="0" i="1">
                                  <a:latin typeface="Cambria Math"/>
                                </a:rPr>
                                <m:t>0                                   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                                           </m:t>
                              </m:r>
                              <m:r>
                                <a:rPr lang="en-US" b="0" i="1">
                                  <a:latin typeface="Cambria Math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2286000"/>
                <a:ext cx="8610600" cy="4114800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20687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16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762000" y="772180"/>
            <a:ext cx="7315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New Approximate PDF of EA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(</a:t>
            </a:r>
            <a:r>
              <a:rPr lang="en-US" sz="2800" i="1" dirty="0">
                <a:solidFill>
                  <a:schemeClr val="tx1"/>
                </a:solidFill>
              </a:rPr>
              <a:t>L</a:t>
            </a:r>
            <a:r>
              <a:rPr lang="en-US" sz="2800" i="1" baseline="-25000" dirty="0">
                <a:solidFill>
                  <a:schemeClr val="tx1"/>
                </a:solidFill>
              </a:rPr>
              <a:t>x</a:t>
            </a:r>
            <a:r>
              <a:rPr lang="en-US" sz="2800" dirty="0">
                <a:solidFill>
                  <a:schemeClr val="tx1"/>
                </a:solidFill>
              </a:rPr>
              <a:t>=2.5m, </a:t>
            </a:r>
            <a:r>
              <a:rPr lang="en-US" sz="2800" i="1" dirty="0">
                <a:solidFill>
                  <a:schemeClr val="tx1"/>
                </a:solidFill>
              </a:rPr>
              <a:t>L</a:t>
            </a:r>
            <a:r>
              <a:rPr lang="en-US" sz="2800" i="1" baseline="-25000" dirty="0">
                <a:solidFill>
                  <a:schemeClr val="tx1"/>
                </a:solidFill>
              </a:rPr>
              <a:t>y</a:t>
            </a:r>
            <a:r>
              <a:rPr lang="en-US" sz="2800" dirty="0">
                <a:solidFill>
                  <a:schemeClr val="tx1"/>
                </a:solidFill>
              </a:rPr>
              <a:t>=1m, </a:t>
            </a:r>
            <a:r>
              <a:rPr lang="en-US" sz="2800" i="1" dirty="0">
                <a:solidFill>
                  <a:schemeClr val="tx1"/>
                </a:solidFill>
              </a:rPr>
              <a:t>h</a:t>
            </a:r>
            <a:r>
              <a:rPr lang="en-US" sz="2800" dirty="0">
                <a:solidFill>
                  <a:schemeClr val="tx1"/>
                </a:solidFill>
              </a:rPr>
              <a:t>=2m)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817" y="1752600"/>
            <a:ext cx="5867400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41050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17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458200" cy="4343400"/>
          </a:xfrm>
        </p:spPr>
        <p:txBody>
          <a:bodyPr/>
          <a:lstStyle/>
          <a:p>
            <a:pPr algn="just" eaLnBrk="1" hangingPunct="1"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b="0" dirty="0"/>
              <a:t>A</a:t>
            </a:r>
            <a:r>
              <a:rPr lang="en-US" altLang="en-US" b="0" dirty="0" smtClean="0"/>
              <a:t>n accurate analytical expression for the PDF of the spatial angles with first-order reflection from the ceiling in the conference room model specified in [1] is presented.</a:t>
            </a:r>
          </a:p>
          <a:p>
            <a:pPr algn="just" eaLnBrk="1" hangingPunct="1"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b="0" dirty="0" smtClean="0"/>
              <a:t>Only elementary functions are involved. No special function is needed.</a:t>
            </a:r>
          </a:p>
          <a:p>
            <a:pPr algn="just"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b="0" dirty="0"/>
              <a:t>While </a:t>
            </a:r>
            <a:r>
              <a:rPr lang="en-GB" altLang="en-US" b="0" dirty="0" smtClean="0"/>
              <a:t>the corresponding </a:t>
            </a:r>
            <a:r>
              <a:rPr lang="en-US" b="0" dirty="0" smtClean="0"/>
              <a:t>statistical </a:t>
            </a:r>
            <a:r>
              <a:rPr lang="en-US" b="0" dirty="0"/>
              <a:t>distribution </a:t>
            </a:r>
            <a:r>
              <a:rPr lang="en-US" b="0" dirty="0" smtClean="0"/>
              <a:t>obtained from experiment in [1] is consistent with the</a:t>
            </a:r>
            <a:r>
              <a:rPr lang="en-GB" altLang="en-US" b="0" dirty="0" smtClean="0"/>
              <a:t> analytical result</a:t>
            </a:r>
            <a:r>
              <a:rPr lang="en-GB" altLang="en-US" b="0" dirty="0"/>
              <a:t> </a:t>
            </a:r>
            <a:r>
              <a:rPr lang="en-GB" altLang="en-US" b="0" dirty="0" smtClean="0"/>
              <a:t>for the specific example, </a:t>
            </a:r>
            <a:r>
              <a:rPr lang="en-GB" altLang="en-US" b="0" dirty="0"/>
              <a:t>the analytical result provides a </a:t>
            </a:r>
            <a:r>
              <a:rPr lang="en-GB" altLang="en-US" b="0" dirty="0" smtClean="0"/>
              <a:t>theoretical, general and </a:t>
            </a:r>
            <a:r>
              <a:rPr lang="en-GB" altLang="en-US" b="0" dirty="0"/>
              <a:t>accurate </a:t>
            </a:r>
            <a:r>
              <a:rPr lang="en-GB" altLang="en-US" b="0" dirty="0" smtClean="0"/>
              <a:t>PDF </a:t>
            </a:r>
            <a:r>
              <a:rPr lang="en-GB" altLang="en-US" b="0" dirty="0"/>
              <a:t>for </a:t>
            </a:r>
            <a:r>
              <a:rPr lang="en-GB" altLang="en-US" b="0" dirty="0" smtClean="0"/>
              <a:t>the EA.</a:t>
            </a:r>
          </a:p>
          <a:p>
            <a:pPr algn="just"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b="0" dirty="0" smtClean="0"/>
              <a:t>A new approximate PDF with higher accuracy is proposed.</a:t>
            </a:r>
          </a:p>
        </p:txBody>
      </p:sp>
    </p:spTree>
    <p:extLst>
      <p:ext uri="{BB962C8B-B14F-4D97-AF65-F5344CB8AC3E}">
        <p14:creationId xmlns:p14="http://schemas.microsoft.com/office/powerpoint/2010/main" val="15378928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7400" y="6477000"/>
            <a:ext cx="2590800" cy="152400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(Simon) Qu, Blackberry, </a:t>
            </a:r>
            <a:r>
              <a:rPr lang="en-GB" dirty="0" smtClean="0"/>
              <a:t>Ltd.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3276599"/>
          </a:xfrm>
          <a:ln/>
        </p:spPr>
        <p:txBody>
          <a:bodyPr/>
          <a:lstStyle/>
          <a:p>
            <a:pPr algn="just"/>
            <a:r>
              <a:rPr lang="en-US" sz="2000" b="0" dirty="0" smtClean="0"/>
              <a:t>[1</a:t>
            </a:r>
            <a:r>
              <a:rPr lang="en-US" sz="2000" b="0" dirty="0"/>
              <a:t>]</a:t>
            </a:r>
            <a:r>
              <a:rPr lang="en-US" sz="2000" dirty="0" smtClean="0"/>
              <a:t> </a:t>
            </a:r>
            <a:r>
              <a:rPr lang="en-US" sz="2000" b="0" dirty="0" smtClean="0"/>
              <a:t>Alexander </a:t>
            </a:r>
            <a:r>
              <a:rPr lang="en-US" sz="2000" b="0" dirty="0" err="1" smtClean="0"/>
              <a:t>Maltsev</a:t>
            </a:r>
            <a:r>
              <a:rPr lang="en-US" sz="2000" b="0" dirty="0" smtClean="0"/>
              <a:t> et al.: “</a:t>
            </a:r>
            <a:r>
              <a:rPr lang="da-DK" sz="2000" b="0" dirty="0" smtClean="0"/>
              <a:t>Channel </a:t>
            </a:r>
            <a:r>
              <a:rPr lang="da-DK" sz="2000" b="0" dirty="0"/>
              <a:t>m</a:t>
            </a:r>
            <a:r>
              <a:rPr lang="da-DK" sz="2000" b="0" dirty="0" smtClean="0"/>
              <a:t>odels </a:t>
            </a:r>
            <a:r>
              <a:rPr lang="da-DK" sz="2000" b="0" dirty="0"/>
              <a:t>for 60 GHz WLAN s</a:t>
            </a:r>
            <a:r>
              <a:rPr lang="da-DK" sz="2000" b="0" dirty="0" smtClean="0"/>
              <a:t>ystems</a:t>
            </a:r>
            <a:r>
              <a:rPr lang="en-US" sz="2000" b="0" dirty="0" smtClean="0"/>
              <a:t>”, </a:t>
            </a:r>
            <a:r>
              <a:rPr lang="en-US" sz="2000" b="0" dirty="0"/>
              <a:t>IEEE </a:t>
            </a:r>
            <a:r>
              <a:rPr lang="en-US" sz="2000" b="0" dirty="0" smtClean="0"/>
              <a:t>802.11-09/0334r8.</a:t>
            </a:r>
            <a:endParaRPr lang="en-US" sz="2000" b="0" dirty="0"/>
          </a:p>
          <a:p>
            <a:pPr algn="just"/>
            <a:r>
              <a:rPr lang="en-US" sz="2000" b="0" dirty="0" smtClean="0"/>
              <a:t>[</a:t>
            </a:r>
            <a:r>
              <a:rPr lang="en-US" sz="2000" b="0" dirty="0"/>
              <a:t>2] Alexander </a:t>
            </a:r>
            <a:r>
              <a:rPr lang="en-US" sz="2000" b="0" dirty="0" err="1"/>
              <a:t>Maltsev</a:t>
            </a:r>
            <a:r>
              <a:rPr lang="en-US" sz="2000" b="0" dirty="0"/>
              <a:t> et al.: </a:t>
            </a:r>
            <a:r>
              <a:rPr lang="en-US" sz="2000" b="0" dirty="0" smtClean="0"/>
              <a:t>“</a:t>
            </a:r>
            <a:r>
              <a:rPr lang="en-US" altLang="en-US" sz="2000" b="0" dirty="0"/>
              <a:t>Verification of IEEE 802.11ad </a:t>
            </a:r>
            <a:r>
              <a:rPr lang="en-US" altLang="en-US" sz="2000" b="0" dirty="0" smtClean="0"/>
              <a:t>channel model </a:t>
            </a:r>
            <a:r>
              <a:rPr lang="en-US" altLang="en-US" sz="2000" b="0" dirty="0"/>
              <a:t>for </a:t>
            </a:r>
            <a:r>
              <a:rPr lang="en-US" altLang="en-US" sz="2000" b="0" dirty="0" smtClean="0"/>
              <a:t>enterprise cubical environment</a:t>
            </a:r>
            <a:r>
              <a:rPr lang="en-US" sz="2000" b="0" dirty="0" smtClean="0"/>
              <a:t>”, </a:t>
            </a:r>
            <a:r>
              <a:rPr lang="en-US" sz="2000" b="0" dirty="0"/>
              <a:t>IEEE </a:t>
            </a:r>
            <a:r>
              <a:rPr lang="en-US" sz="2000" b="0" dirty="0" smtClean="0"/>
              <a:t>802.11-15/0630r0.</a:t>
            </a:r>
          </a:p>
          <a:p>
            <a:pPr algn="just"/>
            <a:r>
              <a:rPr lang="en-US" sz="2000" b="0" dirty="0" smtClean="0"/>
              <a:t>[3] </a:t>
            </a:r>
            <a:r>
              <a:rPr lang="en-US" sz="2000" b="0" dirty="0"/>
              <a:t>Alexander </a:t>
            </a:r>
            <a:r>
              <a:rPr lang="en-US" sz="2000" b="0" dirty="0" err="1"/>
              <a:t>Maltsev</a:t>
            </a:r>
            <a:r>
              <a:rPr lang="en-US" sz="2000" b="0" dirty="0"/>
              <a:t> et al.: </a:t>
            </a:r>
            <a:r>
              <a:rPr lang="en-US" sz="2000" b="0" dirty="0" smtClean="0"/>
              <a:t>“</a:t>
            </a:r>
            <a:r>
              <a:rPr lang="en-US" sz="2000" b="0" dirty="0"/>
              <a:t>NG60 c</a:t>
            </a:r>
            <a:r>
              <a:rPr lang="ru-RU" sz="2000" b="0" dirty="0"/>
              <a:t>hannel modeling plan</a:t>
            </a:r>
            <a:r>
              <a:rPr lang="en-US" sz="2000" b="0" dirty="0" smtClean="0"/>
              <a:t>”, </a:t>
            </a:r>
            <a:r>
              <a:rPr lang="en-US" sz="2000" b="0" dirty="0"/>
              <a:t>IEEE </a:t>
            </a:r>
            <a:r>
              <a:rPr lang="en-US" sz="2000" b="0" dirty="0" smtClean="0"/>
              <a:t>802.11-15/0614r1.</a:t>
            </a:r>
            <a:r>
              <a:rPr lang="en-US" b="0" dirty="0"/>
              <a:t>	</a:t>
            </a:r>
          </a:p>
          <a:p>
            <a:endParaRPr lang="en-US" b="0" dirty="0"/>
          </a:p>
          <a:p>
            <a:pPr marL="0" indent="0"/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..</a:t>
            </a:r>
            <a:endParaRPr lang="en-GB" dirty="0"/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153400" cy="4114800"/>
          </a:xfrm>
        </p:spPr>
        <p:txBody>
          <a:bodyPr/>
          <a:lstStyle/>
          <a:p>
            <a:pPr marL="0" indent="0" algn="just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800" b="0" dirty="0" smtClean="0"/>
              <a:t>This submission presents an analytical expression for the probability density function (PDF) of the spatial angles with 1</a:t>
            </a:r>
            <a:r>
              <a:rPr lang="en-US" altLang="en-US" sz="2800" b="0" baseline="30000" dirty="0" smtClean="0"/>
              <a:t>st</a:t>
            </a:r>
            <a:r>
              <a:rPr lang="en-US" altLang="en-US" sz="2800" b="0" dirty="0" smtClean="0"/>
              <a:t>-order reflection from the ceiling in the conference room channel model specified in </a:t>
            </a:r>
            <a:r>
              <a:rPr lang="en-US" altLang="en-US" sz="2800" b="0" dirty="0"/>
              <a:t>[</a:t>
            </a:r>
            <a:r>
              <a:rPr lang="en-US" altLang="en-US" sz="2800" b="0" dirty="0" smtClean="0"/>
              <a:t>1].</a:t>
            </a:r>
          </a:p>
          <a:p>
            <a:pPr marL="0" indent="0" algn="just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 dirty="0"/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 marL="404813" indent="-404813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[1]</a:t>
            </a:r>
            <a:r>
              <a:rPr lang="en-US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</a:t>
            </a:r>
            <a:r>
              <a:rPr lang="en-US" b="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Alexander </a:t>
            </a:r>
            <a:r>
              <a:rPr lang="en-US" b="0" dirty="0" err="1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Maltsev</a:t>
            </a:r>
            <a:r>
              <a:rPr lang="en-US" b="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et al.: “</a:t>
            </a:r>
            <a:r>
              <a:rPr lang="da-DK" b="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Channel models for 60 GHz WLAN systems</a:t>
            </a:r>
            <a:r>
              <a:rPr lang="en-US" b="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”, IEEE 802.11-09/0334r8.</a:t>
            </a:r>
            <a:endParaRPr lang="en-GB" altLang="en-US" dirty="0" smtClean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..</a:t>
            </a:r>
            <a:endParaRPr lang="en-GB" dirty="0"/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2672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b="0" dirty="0"/>
              <a:t>The IEEE 802.11ad group </a:t>
            </a:r>
            <a:r>
              <a:rPr lang="en-US" altLang="en-US" b="0" dirty="0" smtClean="0"/>
              <a:t>has developed a set of </a:t>
            </a:r>
            <a:r>
              <a:rPr lang="en-US" altLang="en-US" b="0" dirty="0"/>
              <a:t>channel models </a:t>
            </a:r>
            <a:r>
              <a:rPr lang="en-US" altLang="en-US" b="0" dirty="0" smtClean="0"/>
              <a:t>in </a:t>
            </a:r>
            <a:r>
              <a:rPr lang="en-US" altLang="en-US" b="0" dirty="0"/>
              <a:t>60 GHz band </a:t>
            </a:r>
            <a:r>
              <a:rPr lang="en-US" altLang="en-US" b="0" dirty="0" smtClean="0"/>
              <a:t>based </a:t>
            </a:r>
            <a:r>
              <a:rPr lang="en-US" altLang="en-US" b="0" dirty="0"/>
              <a:t>on the results of experimental </a:t>
            </a:r>
            <a:r>
              <a:rPr lang="en-US" altLang="en-US" b="0" dirty="0" smtClean="0"/>
              <a:t>measurements.</a:t>
            </a:r>
            <a:endParaRPr lang="en-US" altLang="en-US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b="0" dirty="0"/>
              <a:t>The developed models include conference room, living room, and enterprise cubicle </a:t>
            </a:r>
            <a:r>
              <a:rPr lang="en-US" altLang="en-US" b="0" dirty="0" smtClean="0"/>
              <a:t>environments [1]-[2].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b="0" dirty="0" smtClean="0"/>
              <a:t>Statistic characteristics of arriving and departure angles were reported in [1] based on experimental results.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b="0" dirty="0" smtClean="0"/>
              <a:t>No analytical results were available.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b="0" dirty="0" smtClean="0"/>
              <a:t>As proposed in [3] for NG60, the set of 802.11ad model is to be updated and improved. </a:t>
            </a:r>
            <a:endParaRPr lang="en-US" altLang="en-US" dirty="0"/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 marL="404813" indent="-4048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20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Ray Tracing Model for </a:t>
            </a:r>
            <a:r>
              <a:rPr lang="en-GB" sz="2800" dirty="0"/>
              <a:t>Conference </a:t>
            </a:r>
            <a:r>
              <a:rPr lang="en-GB" sz="2800" dirty="0" smtClean="0"/>
              <a:t>Room in [1] </a:t>
            </a:r>
            <a:endParaRPr lang="en-GB" sz="2800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6858000" cy="4205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43200" y="59436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(Figure copied from [1])</a:t>
            </a:r>
          </a:p>
        </p:txBody>
      </p:sp>
    </p:spTree>
    <p:extLst>
      <p:ext uri="{BB962C8B-B14F-4D97-AF65-F5344CB8AC3E}">
        <p14:creationId xmlns:p14="http://schemas.microsoft.com/office/powerpoint/2010/main" val="31468948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82000" cy="914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Spatial Angles with 1</a:t>
            </a:r>
            <a:r>
              <a:rPr lang="en-GB" sz="2800" baseline="30000" dirty="0" smtClean="0"/>
              <a:t>st</a:t>
            </a:r>
            <a:r>
              <a:rPr lang="en-GB" sz="2800" dirty="0" smtClean="0"/>
              <a:t>-Order Reflection from Ceiling </a:t>
            </a:r>
            <a:endParaRPr lang="en-GB" sz="2800" dirty="0"/>
          </a:p>
        </p:txBody>
      </p:sp>
      <p:pic>
        <p:nvPicPr>
          <p:cNvPr id="8" name="Content Placeholder 7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752600"/>
            <a:ext cx="62484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1046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48376" y="762000"/>
                <a:ext cx="8467023" cy="4267200"/>
              </a:xfrm>
            </p:spPr>
            <p:txBody>
              <a:bodyPr/>
              <a:lstStyle/>
              <a:p>
                <a:pPr algn="ctr"/>
                <a:r>
                  <a:rPr lang="en-US" sz="2800" dirty="0">
                    <a:solidFill>
                      <a:srgbClr val="FF0000"/>
                    </a:solidFill>
                  </a:rPr>
                  <a:t>What is the PDF of the elevation angle (EA) 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?</a:t>
                </a:r>
              </a:p>
              <a:p>
                <a:pPr algn="ctr"/>
                <a:endParaRPr lang="en-US" sz="1600" dirty="0" smtClean="0"/>
              </a:p>
              <a:p>
                <a:r>
                  <a:rPr lang="en-US" dirty="0" smtClean="0"/>
                  <a:t>	  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𝛼</m:t>
                    </m:r>
                    <m:r>
                      <a:rPr lang="en-US" sz="2800" i="1">
                        <a:latin typeface="Cambria Math"/>
                      </a:rPr>
                      <m:t>=</m:t>
                    </m:r>
                    <m:r>
                      <a:rPr lang="en-US" sz="2800" i="1">
                        <a:latin typeface="Cambria Math"/>
                      </a:rPr>
                      <m:t>𝛽</m:t>
                    </m:r>
                    <m:r>
                      <a:rPr lang="en-US" sz="2800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800" b="0" i="1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800" b="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800" b="0">
                                <a:latin typeface="Cambria Math"/>
                              </a:rPr>
                              <m:t>tan</m:t>
                            </m:r>
                          </m:e>
                          <m:sup>
                            <m:r>
                              <a:rPr lang="en-US" sz="2800" b="0" i="1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US" sz="2800" b="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b="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800" b="0" i="1">
                                    <a:latin typeface="Cambria Math"/>
                                  </a:rPr>
                                  <m:t>h</m:t>
                                </m:r>
                              </m:num>
                              <m:den>
                                <m:r>
                                  <a:rPr lang="en-US" sz="2800" b="0" i="1">
                                    <a:latin typeface="Cambria Math"/>
                                  </a:rPr>
                                  <m:t>𝑟</m:t>
                                </m:r>
                              </m:den>
                            </m:f>
                          </m:e>
                        </m:d>
                        <m:r>
                          <a:rPr lang="en-US" sz="2800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sz="2800" b="0" i="1">
                                <a:latin typeface="Cambria Math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sz="2800" b="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sz="2800" b="0">
                                    <a:latin typeface="Cambria Math"/>
                                  </a:rPr>
                                  <m:t>tan</m:t>
                                </m:r>
                              </m:e>
                              <m:sup>
                                <m:r>
                                  <a:rPr lang="en-US" sz="2800" b="0" i="1">
                                    <a:latin typeface="Cambria Math"/>
                                  </a:rPr>
                                  <m:t>−1</m:t>
                                </m:r>
                              </m:sup>
                            </m:sSup>
                          </m:fName>
                          <m:e>
                            <m:d>
                              <m:dPr>
                                <m:ctrlPr>
                                  <a:rPr lang="en-US" sz="2800" b="0" i="1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800" b="0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0" i="1"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US" sz="2800" b="0" i="1">
                                        <a:latin typeface="Cambria Math"/>
                                      </a:rPr>
                                      <m:t>h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2800" b="0" i="1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sSup>
                                          <m:sSupPr>
                                            <m:ctrlPr>
                                              <a:rPr lang="en-US" sz="2800" b="0" i="1">
                                                <a:latin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800" b="0" i="1">
                                                <a:latin typeface="Cambria Math"/>
                                              </a:rPr>
                                              <m:t>(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sz="2800" b="0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2800" b="0" i="1">
                                                    <a:latin typeface="Cambria Math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2800" b="0" i="1">
                                                    <a:latin typeface="Cambria Math"/>
                                                  </a:rPr>
                                                  <m:t>𝑎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2800" b="0" i="1">
                                                <a:latin typeface="Cambria Math"/>
                                              </a:rPr>
                                              <m:t>−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sz="2800" b="0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2800" b="0" i="1">
                                                    <a:latin typeface="Cambria Math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2800" b="0" i="1">
                                                    <a:latin typeface="Cambria Math"/>
                                                  </a:rPr>
                                                  <m:t>𝑏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2800" b="0" i="1">
                                                <a:latin typeface="Cambria Math"/>
                                              </a:rPr>
                                              <m:t>)</m:t>
                                            </m:r>
                                          </m:e>
                                          <m:sup>
                                            <m:r>
                                              <a:rPr lang="en-US" sz="2800" b="0" i="1">
                                                <a:latin typeface="Cambria Math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US" sz="2800" b="0" i="1">
                                            <a:latin typeface="Cambria Math"/>
                                          </a:rPr>
                                          <m:t>+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2800" b="0" i="1">
                                                <a:latin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800" b="0" i="1">
                                                <a:latin typeface="Cambria Math"/>
                                              </a:rPr>
                                              <m:t>(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sz="2800" b="0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2800" b="0" i="1">
                                                    <a:latin typeface="Cambria Math"/>
                                                  </a:rPr>
                                                  <m:t>𝑦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2800" b="0" i="1">
                                                    <a:latin typeface="Cambria Math"/>
                                                  </a:rPr>
                                                  <m:t>𝑎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2800" b="0" i="1">
                                                <a:latin typeface="Cambria Math"/>
                                              </a:rPr>
                                              <m:t>−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sz="2800" b="0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2800" b="0" i="1">
                                                    <a:latin typeface="Cambria Math"/>
                                                  </a:rPr>
                                                  <m:t>𝑦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2800" b="0" i="1">
                                                    <a:latin typeface="Cambria Math"/>
                                                  </a:rPr>
                                                  <m:t>𝑏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2800" b="0" i="1">
                                                <a:latin typeface="Cambria Math"/>
                                              </a:rPr>
                                              <m:t>)</m:t>
                                            </m:r>
                                          </m:e>
                                          <m:sup>
                                            <m:r>
                                              <a:rPr lang="en-US" sz="2800" b="0" i="1">
                                                <a:latin typeface="Cambria Math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</m:den>
                                </m:f>
                              </m:e>
                            </m:d>
                          </m:e>
                        </m:func>
                      </m:e>
                    </m:func>
                  </m:oMath>
                </a14:m>
                <a:endParaRPr lang="en-US" b="0" dirty="0" smtClean="0"/>
              </a:p>
              <a:p>
                <a:endParaRPr lang="en-US" sz="800" b="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600" b="0" i="1" dirty="0"/>
                  <a:t>h</a:t>
                </a:r>
                <a:r>
                  <a:rPr lang="en-US" sz="2600" b="0" dirty="0"/>
                  <a:t>: distance between table surface and the ceiling.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600" b="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b="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600" b="0" i="1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en-US" sz="2600" b="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b="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600" b="0" i="1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en-US" sz="2600" b="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600" b="0" dirty="0"/>
                  <a:t> </a:t>
                </a:r>
                <a:r>
                  <a:rPr lang="en-US" sz="2600" b="0" dirty="0" smtClean="0"/>
                  <a:t>specifies </a:t>
                </a:r>
                <a:r>
                  <a:rPr lang="en-US" sz="2600" b="0" dirty="0"/>
                  <a:t>the </a:t>
                </a:r>
                <a:r>
                  <a:rPr lang="en-US" sz="2600" b="0" dirty="0" smtClean="0"/>
                  <a:t>location </a:t>
                </a:r>
                <a:r>
                  <a:rPr lang="en-US" sz="2600" b="0" dirty="0"/>
                  <a:t>of </a:t>
                </a:r>
                <a:r>
                  <a:rPr lang="en-US" sz="2600" b="0" dirty="0" err="1" smtClean="0"/>
                  <a:t>Tx</a:t>
                </a:r>
                <a:r>
                  <a:rPr lang="en-US" sz="2600" b="0" dirty="0" smtClean="0"/>
                  <a:t>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600" b="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b="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600" b="0" i="1">
                            <a:latin typeface="Cambria Math"/>
                          </a:rPr>
                          <m:t>𝑏</m:t>
                        </m:r>
                      </m:sub>
                    </m:sSub>
                    <m:r>
                      <a:rPr lang="en-US" sz="2600" b="0" i="1">
                        <a:latin typeface="Cambria Math"/>
                      </a:rPr>
                      <m:t>,  </m:t>
                    </m:r>
                    <m:sSub>
                      <m:sSubPr>
                        <m:ctrlPr>
                          <a:rPr lang="en-US" sz="2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b="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600" b="0" i="1">
                            <a:latin typeface="Cambria Math"/>
                          </a:rPr>
                          <m:t>𝑏</m:t>
                        </m:r>
                      </m:sub>
                    </m:sSub>
                    <m:r>
                      <a:rPr lang="en-US" sz="2600" b="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600" b="0" dirty="0"/>
                  <a:t> </a:t>
                </a:r>
                <a:r>
                  <a:rPr lang="en-US" sz="2600" b="0" dirty="0" smtClean="0"/>
                  <a:t>specifies </a:t>
                </a:r>
                <a:r>
                  <a:rPr lang="en-US" sz="2600" b="0" dirty="0"/>
                  <a:t>the </a:t>
                </a:r>
                <a:r>
                  <a:rPr lang="en-US" sz="2600" b="0" dirty="0" smtClean="0"/>
                  <a:t>location </a:t>
                </a:r>
                <a:r>
                  <a:rPr lang="en-US" sz="2600" b="0" dirty="0"/>
                  <a:t>of </a:t>
                </a:r>
                <a:r>
                  <a:rPr lang="en-US" sz="2600" b="0" dirty="0" smtClean="0"/>
                  <a:t>Rx. </a:t>
                </a:r>
                <a:endParaRPr lang="en-US" sz="2600" b="0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6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600" i="1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en-US" sz="26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600" i="1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en-US" sz="26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600" dirty="0"/>
                  <a:t> </a:t>
                </a:r>
                <a:r>
                  <a:rPr lang="en-US" sz="2600" b="0" dirty="0"/>
                  <a:t>and </a:t>
                </a:r>
                <a14:m>
                  <m:oMath xmlns:m="http://schemas.openxmlformats.org/officeDocument/2006/math">
                    <m:r>
                      <a:rPr lang="en-US" sz="2600" b="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b="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600" b="0" i="1">
                            <a:latin typeface="Cambria Math"/>
                          </a:rPr>
                          <m:t>𝑏</m:t>
                        </m:r>
                      </m:sub>
                    </m:sSub>
                    <m:r>
                      <a:rPr lang="en-US" sz="2600" b="0" i="1">
                        <a:latin typeface="Cambria Math"/>
                      </a:rPr>
                      <m:t>,  </m:t>
                    </m:r>
                    <m:sSub>
                      <m:sSubPr>
                        <m:ctrlPr>
                          <a:rPr lang="en-US" sz="2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b="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600" b="0" i="1">
                            <a:latin typeface="Cambria Math"/>
                          </a:rPr>
                          <m:t>𝑏</m:t>
                        </m:r>
                      </m:sub>
                    </m:sSub>
                    <m:r>
                      <a:rPr lang="en-US" sz="2600" b="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600" b="0" dirty="0"/>
                  <a:t> </a:t>
                </a:r>
                <a:r>
                  <a:rPr lang="en-US" sz="2600" b="0" dirty="0" smtClean="0"/>
                  <a:t>are independently and uniformly distributed on the table surface.</a:t>
                </a: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48376" y="762000"/>
                <a:ext cx="8467023" cy="4267200"/>
              </a:xfrm>
              <a:blipFill rotWithShape="1">
                <a:blip r:embed="rId3"/>
                <a:stretch>
                  <a:fillRect l="-1153" t="-1429" b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4495800"/>
            <a:ext cx="8458200" cy="1524000"/>
          </a:xfrm>
        </p:spPr>
        <p:txBody>
          <a:bodyPr/>
          <a:lstStyle/>
          <a:p>
            <a:pPr algn="l"/>
            <a:r>
              <a:rPr lang="en-US" sz="900" b="0" dirty="0">
                <a:solidFill>
                  <a:schemeClr val="tx1"/>
                </a:solidFill>
              </a:rPr>
              <a:t/>
            </a:r>
            <a:br>
              <a:rPr lang="en-US" sz="900" b="0" dirty="0">
                <a:solidFill>
                  <a:schemeClr val="tx1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8376" y="5181601"/>
            <a:ext cx="839082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</a:rPr>
              <a:t>No </a:t>
            </a:r>
            <a:r>
              <a:rPr lang="en-US" sz="2600" dirty="0">
                <a:solidFill>
                  <a:srgbClr val="FF0000"/>
                </a:solidFill>
              </a:rPr>
              <a:t>general and accurate analytical expression for the PDF of EA was available</a:t>
            </a:r>
            <a:r>
              <a:rPr lang="en-US" sz="2600" dirty="0" smtClean="0">
                <a:solidFill>
                  <a:srgbClr val="FF0000"/>
                </a:solidFill>
              </a:rPr>
              <a:t>.</a:t>
            </a:r>
            <a:endParaRPr lang="en-US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2904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838200"/>
          </a:xfrm>
        </p:spPr>
        <p:txBody>
          <a:bodyPr/>
          <a:lstStyle/>
          <a:p>
            <a:r>
              <a:rPr lang="en-US" sz="3000" dirty="0" smtClean="0"/>
              <a:t>Experimental Result of the PDF Reported in [1]</a:t>
            </a:r>
            <a:endParaRPr lang="en-US" sz="3000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371601"/>
            <a:ext cx="5791200" cy="4528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971800" y="5873015"/>
            <a:ext cx="31999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(Figure copied </a:t>
            </a:r>
            <a:r>
              <a:rPr lang="en-US" dirty="0">
                <a:solidFill>
                  <a:schemeClr val="bg2"/>
                </a:solidFill>
              </a:rPr>
              <a:t>from [1])</a:t>
            </a:r>
          </a:p>
        </p:txBody>
      </p:sp>
    </p:spTree>
    <p:extLst>
      <p:ext uri="{BB962C8B-B14F-4D97-AF65-F5344CB8AC3E}">
        <p14:creationId xmlns:p14="http://schemas.microsoft.com/office/powerpoint/2010/main" val="5220646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990600" y="4114800"/>
            <a:ext cx="7391400" cy="15240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..</a:t>
            </a:r>
            <a:endParaRPr lang="en-GB" dirty="0"/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58200" cy="838200"/>
          </a:xfrm>
        </p:spPr>
        <p:txBody>
          <a:bodyPr/>
          <a:lstStyle/>
          <a:p>
            <a:r>
              <a:rPr lang="en-US" sz="3000" dirty="0" smtClean="0"/>
              <a:t>Approximate PDF from Experimental Result [1]</a:t>
            </a:r>
            <a:endParaRPr lang="en-US" sz="3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828800"/>
                <a:ext cx="7924800" cy="3886200"/>
              </a:xfrm>
            </p:spPr>
            <p:txBody>
              <a:bodyPr/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b="0" dirty="0" smtClean="0">
                    <a:solidFill>
                      <a:schemeClr val="tx1"/>
                    </a:solidFill>
                  </a:rPr>
                  <a:t>An approximate </a:t>
                </a:r>
                <a:r>
                  <a:rPr lang="en-US" sz="2800" b="0" dirty="0" smtClean="0">
                    <a:solidFill>
                      <a:schemeClr val="tx1"/>
                    </a:solidFill>
                  </a:rPr>
                  <a:t>PDF of EA with 1</a:t>
                </a:r>
                <a:r>
                  <a:rPr lang="en-US" sz="2800" b="0" baseline="30000" dirty="0" smtClean="0">
                    <a:solidFill>
                      <a:schemeClr val="tx1"/>
                    </a:solidFill>
                  </a:rPr>
                  <a:t>st</a:t>
                </a:r>
                <a:r>
                  <a:rPr lang="en-US" sz="2800" b="0" dirty="0" smtClean="0">
                    <a:solidFill>
                      <a:schemeClr val="tx1"/>
                    </a:solidFill>
                  </a:rPr>
                  <a:t>-order reflection from ceiling </a:t>
                </a:r>
                <a:r>
                  <a:rPr lang="en-US" sz="2800" b="0" dirty="0" smtClean="0">
                    <a:solidFill>
                      <a:schemeClr val="tx1"/>
                    </a:solidFill>
                  </a:rPr>
                  <a:t>has been</a:t>
                </a:r>
                <a:r>
                  <a:rPr lang="en-US" sz="2800" b="0" dirty="0" smtClean="0">
                    <a:solidFill>
                      <a:schemeClr val="tx1"/>
                    </a:solidFill>
                  </a:rPr>
                  <a:t> proposed </a:t>
                </a:r>
                <a:r>
                  <a:rPr lang="en-US" sz="2800" b="0" dirty="0" smtClean="0">
                    <a:solidFill>
                      <a:schemeClr val="tx1"/>
                    </a:solidFill>
                  </a:rPr>
                  <a:t>in [1].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sz="2800" b="0" dirty="0" smtClean="0">
                  <a:solidFill>
                    <a:schemeClr val="tx1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800" b="0" dirty="0" smtClean="0">
                    <a:solidFill>
                      <a:schemeClr val="tx1"/>
                    </a:solidFill>
                  </a:rPr>
                  <a:t>For </a:t>
                </a:r>
                <a:r>
                  <a:rPr lang="en-US" sz="2800" b="0" i="1" dirty="0">
                    <a:solidFill>
                      <a:schemeClr val="tx1"/>
                    </a:solidFill>
                  </a:rPr>
                  <a:t>L</a:t>
                </a:r>
                <a:r>
                  <a:rPr lang="en-US" sz="2800" b="0" i="1" baseline="-25000" dirty="0">
                    <a:solidFill>
                      <a:schemeClr val="tx1"/>
                    </a:solidFill>
                  </a:rPr>
                  <a:t>x</a:t>
                </a:r>
                <a:r>
                  <a:rPr lang="en-US" sz="2800" b="0" dirty="0">
                    <a:solidFill>
                      <a:schemeClr val="tx1"/>
                    </a:solidFill>
                  </a:rPr>
                  <a:t> = 2.5m, </a:t>
                </a:r>
                <a:r>
                  <a:rPr lang="en-US" sz="2800" b="0" i="1" dirty="0">
                    <a:solidFill>
                      <a:schemeClr val="tx1"/>
                    </a:solidFill>
                  </a:rPr>
                  <a:t>L</a:t>
                </a:r>
                <a:r>
                  <a:rPr lang="en-US" sz="2800" b="0" i="1" baseline="-25000" dirty="0">
                    <a:solidFill>
                      <a:schemeClr val="tx1"/>
                    </a:solidFill>
                  </a:rPr>
                  <a:t>y</a:t>
                </a:r>
                <a:r>
                  <a:rPr lang="en-US" sz="2800" b="0" dirty="0">
                    <a:solidFill>
                      <a:schemeClr val="tx1"/>
                    </a:solidFill>
                  </a:rPr>
                  <a:t> = 1m, </a:t>
                </a:r>
                <a:r>
                  <a:rPr lang="en-US" sz="2800" b="0" i="1" dirty="0">
                    <a:solidFill>
                      <a:schemeClr val="tx1"/>
                    </a:solidFill>
                  </a:rPr>
                  <a:t>h</a:t>
                </a:r>
                <a:r>
                  <a:rPr lang="en-US" sz="2800" b="0" dirty="0">
                    <a:solidFill>
                      <a:schemeClr val="tx1"/>
                    </a:solidFill>
                  </a:rPr>
                  <a:t> = 2m only.</a:t>
                </a:r>
              </a:p>
              <a:p>
                <a:pPr marL="0" indent="0"/>
                <a:endParaRPr lang="en-US" i="1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600">
                            <a:latin typeface="Cambria Math"/>
                          </a:rPr>
                          <m:t>Α</m:t>
                        </m:r>
                      </m:sub>
                    </m:sSub>
                    <m:d>
                      <m:dPr>
                        <m:ctrlPr>
                          <a:rPr lang="en-US" sz="2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600" i="1">
                            <a:latin typeface="Cambria Math"/>
                          </a:rPr>
                          <m:t>𝛼</m:t>
                        </m:r>
                      </m:e>
                    </m:d>
                    <m:r>
                      <a:rPr lang="en-US" sz="2600" i="1">
                        <a:latin typeface="Cambria Math"/>
                      </a:rPr>
                      <m:t>≈</m:t>
                    </m:r>
                    <m:d>
                      <m:dPr>
                        <m:begChr m:val="{"/>
                        <m:endChr m:val=""/>
                        <m:ctrlPr>
                          <a:rPr lang="en-US" sz="2600" i="1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600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sz="2600" i="1">
                                <a:latin typeface="Cambria Math"/>
                              </a:rPr>
                              <m:t> 0.0023</m:t>
                            </m:r>
                            <m:r>
                              <a:rPr lang="en-US" sz="2600" i="1">
                                <a:latin typeface="Cambria Math"/>
                              </a:rPr>
                              <m:t>𝛼</m:t>
                            </m:r>
                            <m:r>
                              <a:rPr lang="en-US" sz="2600" i="1">
                                <a:latin typeface="Cambria Math"/>
                              </a:rPr>
                              <m:t>−0.1302         56.6°≤</m:t>
                            </m:r>
                            <m:r>
                              <a:rPr lang="en-US" sz="2600" i="1">
                                <a:latin typeface="Cambria Math"/>
                              </a:rPr>
                              <m:t>𝛼</m:t>
                            </m:r>
                            <m:r>
                              <a:rPr lang="en-US" sz="2600" i="1">
                                <a:latin typeface="Cambria Math"/>
                              </a:rPr>
                              <m:t>≤83°</m:t>
                            </m:r>
                          </m:e>
                          <m:e>
                            <m:r>
                              <a:rPr lang="en-US" sz="2600" i="1">
                                <a:latin typeface="Cambria Math"/>
                              </a:rPr>
                              <m:t>−0.0087</m:t>
                            </m:r>
                            <m:r>
                              <a:rPr lang="en-US" sz="2600" i="1">
                                <a:latin typeface="Cambria Math"/>
                              </a:rPr>
                              <m:t>𝛼</m:t>
                            </m:r>
                            <m:r>
                              <a:rPr lang="en-US" sz="2600" i="1">
                                <a:latin typeface="Cambria Math"/>
                              </a:rPr>
                              <m:t>+0.7810        83°≤</m:t>
                            </m:r>
                            <m:r>
                              <a:rPr lang="en-US" sz="2600" i="1">
                                <a:latin typeface="Cambria Math"/>
                              </a:rPr>
                              <m:t>𝛼</m:t>
                            </m:r>
                            <m:r>
                              <a:rPr lang="en-US" sz="2600" i="1">
                                <a:latin typeface="Cambria Math"/>
                              </a:rPr>
                              <m:t>≤90°</m:t>
                            </m:r>
                          </m:e>
                          <m:e>
                            <m:r>
                              <a:rPr lang="en-US" sz="2600" i="1">
                                <a:latin typeface="Cambria Math"/>
                              </a:rPr>
                              <m:t>0                                   </m:t>
                            </m:r>
                            <m:r>
                              <a:rPr lang="en-US" sz="2600" i="1">
                                <a:latin typeface="Cambria Math"/>
                              </a:rPr>
                              <m:t>𝑜𝑡h𝑒𝑟𝑤𝑖𝑠𝑒</m:t>
                            </m:r>
                          </m:e>
                        </m:eqArr>
                      </m:e>
                    </m:d>
                  </m:oMath>
                </a14:m>
                <a:endParaRPr lang="en-US" sz="2600" dirty="0" smtClean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828800"/>
                <a:ext cx="7924800" cy="3886200"/>
              </a:xfrm>
              <a:blipFill rotWithShape="1">
                <a:blip r:embed="rId3"/>
                <a:stretch>
                  <a:fillRect l="-1385" t="-15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4307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696200" cy="914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Comments </a:t>
            </a:r>
            <a:r>
              <a:rPr lang="en-GB" dirty="0" smtClean="0"/>
              <a:t>on the Approximate PDF</a:t>
            </a:r>
            <a:endParaRPr lang="en-GB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391400" cy="2743200"/>
          </a:xfrm>
        </p:spPr>
        <p:txBody>
          <a:bodyPr/>
          <a:lstStyle/>
          <a:p>
            <a:pPr algn="just" eaLnBrk="1" hangingPunct="1"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800" b="0" dirty="0"/>
              <a:t>P</a:t>
            </a:r>
            <a:r>
              <a:rPr lang="en-US" altLang="en-US" sz="2800" b="0" dirty="0" smtClean="0"/>
              <a:t>iece-wise linear approximation.</a:t>
            </a:r>
          </a:p>
          <a:p>
            <a:pPr algn="just" eaLnBrk="1" hangingPunct="1"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 sz="2800" b="0" dirty="0"/>
          </a:p>
          <a:p>
            <a:pPr algn="just" eaLnBrk="1" hangingPunct="1"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800" b="0" dirty="0" smtClean="0"/>
              <a:t>Error is relatively large around the peak.</a:t>
            </a:r>
          </a:p>
          <a:p>
            <a:pPr algn="just" eaLnBrk="1" hangingPunct="1"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 sz="2800" b="0" dirty="0" smtClean="0"/>
          </a:p>
          <a:p>
            <a:pPr algn="just"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800" b="0" dirty="0"/>
              <a:t>Yielding negative values around </a:t>
            </a:r>
            <a:r>
              <a:rPr lang="en-US" altLang="en-US" sz="2800" b="0" i="1" dirty="0">
                <a:latin typeface="Symbol" panose="05050102010706020507" pitchFamily="18" charset="2"/>
              </a:rPr>
              <a:t>a </a:t>
            </a:r>
            <a:r>
              <a:rPr lang="en-US" altLang="en-US" sz="2800" b="0" dirty="0"/>
              <a:t>= </a:t>
            </a:r>
            <a:r>
              <a:rPr lang="en-US" altLang="en-US" sz="2800" b="0" dirty="0">
                <a:latin typeface="Symbol" panose="05050102010706020507" pitchFamily="18" charset="2"/>
              </a:rPr>
              <a:t>90</a:t>
            </a:r>
            <a:r>
              <a:rPr lang="en-US" altLang="en-US" sz="2800" b="0" dirty="0" smtClean="0"/>
              <a:t>°.</a:t>
            </a:r>
            <a:endParaRPr lang="en-US" alt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26627894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EEE802.1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</Template>
  <TotalTime>728</TotalTime>
  <Words>1424</Words>
  <Application>Microsoft Office PowerPoint</Application>
  <PresentationFormat>On-screen Show (4:3)</PresentationFormat>
  <Paragraphs>220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IEEE802.11</vt:lpstr>
      <vt:lpstr>PDF of Spatial Angles Reflected from Ceiling in the Conference Room Channel Model</vt:lpstr>
      <vt:lpstr>Abstract</vt:lpstr>
      <vt:lpstr>Introduction</vt:lpstr>
      <vt:lpstr>Ray Tracing Model for Conference Room in [1] </vt:lpstr>
      <vt:lpstr>Spatial Angles with 1st-Order Reflection from Ceiling </vt:lpstr>
      <vt:lpstr> </vt:lpstr>
      <vt:lpstr>Experimental Result of the PDF Reported in [1]</vt:lpstr>
      <vt:lpstr>Approximate PDF from Experimental Result [1]</vt:lpstr>
      <vt:lpstr>Comments on the Approximate PDF</vt:lpstr>
      <vt:lpstr>Analysis of General and Accurate PDF of EA</vt:lpstr>
      <vt:lpstr>Analytical PDF Expression  for the Elevation Angles</vt:lpstr>
      <vt:lpstr>PowerPoint Presentation</vt:lpstr>
      <vt:lpstr>PowerPoint Presentation</vt:lpstr>
      <vt:lpstr>PowerPoint Presentation</vt:lpstr>
      <vt:lpstr>New Approximate PDF of EA  (Lx=2.5m, Ly=1m, h=2m) </vt:lpstr>
      <vt:lpstr>PowerPoint Presentation</vt:lpstr>
      <vt:lpstr>Conclusions</vt:lpstr>
      <vt:lpstr>References</vt:lpstr>
    </vt:vector>
  </TitlesOfParts>
  <Company>SiBEAM,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Beamforming to Enable Concurrent Links for 802.11ay.</dc:title>
  <dc:creator>Dmitry Cherniavsky</dc:creator>
  <cp:lastModifiedBy>Simon Qu</cp:lastModifiedBy>
  <cp:revision>142</cp:revision>
  <cp:lastPrinted>2015-08-21T14:31:24Z</cp:lastPrinted>
  <dcterms:created xsi:type="dcterms:W3CDTF">2015-07-11T00:31:05Z</dcterms:created>
  <dcterms:modified xsi:type="dcterms:W3CDTF">2015-09-10T14:53:20Z</dcterms:modified>
</cp:coreProperties>
</file>