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460" r:id="rId5"/>
    <p:sldId id="443" r:id="rId6"/>
    <p:sldId id="414" r:id="rId7"/>
    <p:sldId id="506" r:id="rId8"/>
    <p:sldId id="510" r:id="rId9"/>
    <p:sldId id="511" r:id="rId10"/>
    <p:sldId id="470" r:id="rId11"/>
    <p:sldId id="471" r:id="rId12"/>
    <p:sldId id="472" r:id="rId13"/>
    <p:sldId id="474" r:id="rId14"/>
    <p:sldId id="499" r:id="rId15"/>
    <p:sldId id="495" r:id="rId16"/>
    <p:sldId id="496" r:id="rId17"/>
    <p:sldId id="430" r:id="rId18"/>
    <p:sldId id="507" r:id="rId19"/>
    <p:sldId id="493" r:id="rId20"/>
    <p:sldId id="477"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34" autoAdjust="0"/>
    <p:restoredTop sz="98109" autoAdjust="0"/>
  </p:normalViewPr>
  <p:slideViewPr>
    <p:cSldViewPr>
      <p:cViewPr varScale="1">
        <p:scale>
          <a:sx n="90" d="100"/>
          <a:sy n="90" d="100"/>
        </p:scale>
        <p:origin x="-96"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P802.11-15/0982r3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P802.11-15/0982r3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P802.11-15/0982r3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P802.11-15/0982r3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P802.11-15/0982r3</a:t>
            </a:r>
            <a:endParaRPr lang="en-US"/>
          </a:p>
        </p:txBody>
      </p:sp>
      <p:sp>
        <p:nvSpPr>
          <p:cNvPr id="5" name="Date Placeholder 4"/>
          <p:cNvSpPr>
            <a:spLocks noGrp="1"/>
          </p:cNvSpPr>
          <p:nvPr>
            <p:ph type="dt" idx="11"/>
          </p:nvPr>
        </p:nvSpPr>
        <p:spPr/>
        <p:txBody>
          <a:bodyPr/>
          <a:lstStyle/>
          <a:p>
            <a:r>
              <a:rPr lang="en-US" smtClean="0"/>
              <a:t>September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P802.11-15/0982r3</a:t>
            </a:r>
            <a:endParaRPr lang="en-US"/>
          </a:p>
        </p:txBody>
      </p:sp>
      <p:sp>
        <p:nvSpPr>
          <p:cNvPr id="5" name="Date Placeholder 4"/>
          <p:cNvSpPr>
            <a:spLocks noGrp="1"/>
          </p:cNvSpPr>
          <p:nvPr>
            <p:ph type="dt" idx="11"/>
          </p:nvPr>
        </p:nvSpPr>
        <p:spPr/>
        <p:txBody>
          <a:bodyPr/>
          <a:lstStyle/>
          <a:p>
            <a:r>
              <a:rPr lang="en-US" smtClean="0"/>
              <a:t>September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P802.11-15/0982r3</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0982r3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2015-09-12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14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Draft comment resolutions.</a:t>
            </a:r>
            <a:endParaRPr lang="en-US" b="0" dirty="0"/>
          </a:p>
          <a:p>
            <a:pPr>
              <a:lnSpc>
                <a:spcPct val="80000"/>
              </a:lnSpc>
            </a:pPr>
            <a:r>
              <a:rPr lang="en-US" b="0" dirty="0" smtClean="0"/>
              <a:t>Recess until Tuesday 08:00.</a:t>
            </a: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smtClean="0"/>
              <a:t>Recess </a:t>
            </a:r>
            <a:r>
              <a:rPr lang="en-US" b="0" dirty="0"/>
              <a:t>until Tuesday 19:30.</a:t>
            </a:r>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a:t>
            </a:r>
            <a:r>
              <a:rPr lang="en-US" b="0"/>
              <a:t>draft</a:t>
            </a:r>
            <a:r>
              <a:rPr lang="en-US" b="0" smtClean="0"/>
              <a:t>:</a:t>
            </a:r>
          </a:p>
          <a:p>
            <a:pPr lvl="1">
              <a:lnSpc>
                <a:spcPct val="80000"/>
              </a:lnSpc>
            </a:pPr>
            <a:r>
              <a:rPr lang="en-US" smtClean="0"/>
              <a:t>11</a:t>
            </a:r>
            <a:r>
              <a:rPr lang="en-US"/>
              <a:t>-15/931r2, Mark Hamilton (Ruckus)</a:t>
            </a:r>
          </a:p>
          <a:p>
            <a:pPr>
              <a:lnSpc>
                <a:spcPct val="80000"/>
              </a:lnSpc>
            </a:pPr>
            <a:r>
              <a:rPr lang="en-US" b="0" dirty="0" smtClean="0"/>
              <a:t>Recess </a:t>
            </a:r>
            <a:r>
              <a:rPr lang="en-US" b="0" dirty="0"/>
              <a:t>until </a:t>
            </a:r>
            <a:r>
              <a:rPr lang="en-US" b="0" dirty="0" smtClean="0"/>
              <a:t>Thursday 08</a:t>
            </a:r>
            <a:r>
              <a:rPr lang="en-US" b="0" dirty="0"/>
              <a:t>:00.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September 2015</a:t>
            </a:r>
            <a:br>
              <a:rPr lang="en-US" sz="4000" dirty="0" smtClean="0">
                <a:latin typeface="Arial" charset="0"/>
                <a:cs typeface="Arial" charset="0"/>
              </a:rPr>
            </a:br>
            <a:r>
              <a:rPr lang="en-US" sz="2800"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endParaRPr lang="en-GB" b="0" dirty="0"/>
          </a:p>
          <a:p>
            <a:pPr>
              <a:lnSpc>
                <a:spcPct val="80000"/>
              </a:lnSpc>
            </a:pPr>
            <a:r>
              <a:rPr lang="en-GB" b="0" dirty="0" smtClean="0"/>
              <a:t>802.1AC and</a:t>
            </a:r>
            <a:r>
              <a:rPr lang="en-GB" b="0" dirty="0"/>
              <a:t> </a:t>
            </a:r>
            <a:r>
              <a:rPr lang="en-GB" b="0" dirty="0" smtClean="0"/>
              <a:t>802.1Qbz status.</a:t>
            </a:r>
            <a:endParaRPr lang="en-GB" b="0" dirty="0"/>
          </a:p>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November 2015 802.11 meeting on Thursday, October 1</a:t>
            </a:r>
            <a:r>
              <a:rPr lang="en-US" baseline="30000" dirty="0"/>
              <a:t>st</a:t>
            </a:r>
            <a:r>
              <a:rPr lang="en-US" dirty="0"/>
              <a:t>, 8</a:t>
            </a:r>
            <a:r>
              <a:rPr lang="en-US" baseline="30000" dirty="0"/>
              <a:t>th</a:t>
            </a:r>
            <a:r>
              <a:rPr lang="en-US" dirty="0"/>
              <a:t>, 15</a:t>
            </a:r>
            <a:r>
              <a:rPr lang="en-US" baseline="30000" dirty="0"/>
              <a:t>th</a:t>
            </a:r>
            <a:r>
              <a:rPr lang="en-US" dirty="0"/>
              <a:t>, 22</a:t>
            </a:r>
            <a:r>
              <a:rPr lang="en-US" baseline="30000" dirty="0"/>
              <a:t>nd</a:t>
            </a:r>
            <a:r>
              <a:rPr lang="en-US" dirty="0"/>
              <a:t>, and 29</a:t>
            </a:r>
            <a:r>
              <a:rPr lang="en-US" baseline="30000" dirty="0"/>
              <a:t>th</a:t>
            </a:r>
            <a:r>
              <a:rPr lang="en-US" dirty="0"/>
              <a:t> at 10am Eastern US time.</a:t>
            </a:r>
          </a:p>
          <a:p>
            <a:pPr lvl="1">
              <a:lnSpc>
                <a:spcPct val="80000"/>
              </a:lnSpc>
            </a:pPr>
            <a:r>
              <a:rPr lang="en-US" dirty="0"/>
              <a:t>Yes:    No:    Abstain: </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September 2015</a:t>
            </a:r>
            <a:br>
              <a:rPr lang="en-US" sz="4000" dirty="0" smtClean="0">
                <a:latin typeface="Arial" charset="0"/>
                <a:cs typeface="Arial" charset="0"/>
              </a:rPr>
            </a:br>
            <a:r>
              <a:rPr lang="en-US" sz="2800"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Recess </a:t>
            </a:r>
            <a:r>
              <a:rPr lang="en-US" b="0" dirty="0" err="1"/>
              <a:t>TGk</a:t>
            </a:r>
            <a:r>
              <a:rPr lang="en-US" b="0" dirty="0"/>
              <a:t> until 10:30 </a:t>
            </a:r>
            <a:r>
              <a:rPr lang="en-US" b="0" dirty="0" smtClean="0"/>
              <a:t>today</a:t>
            </a:r>
          </a:p>
          <a:p>
            <a:pPr>
              <a:lnSpc>
                <a:spcPct val="80000"/>
              </a:lnSpc>
            </a:pPr>
            <a:r>
              <a:rPr lang="en-US" b="0" dirty="0" smtClean="0"/>
              <a:t>Adjourn ARC</a:t>
            </a:r>
            <a:endParaRPr lang="en-US" b="0" dirty="0"/>
          </a:p>
          <a:p>
            <a:pPr>
              <a:lnSpc>
                <a:spcPct val="80000"/>
              </a:lnSpc>
            </a:pPr>
            <a:endParaRPr lang="en-US" b="0" dirty="0"/>
          </a:p>
        </p:txBody>
      </p:sp>
    </p:spTree>
    <p:extLst>
      <p:ext uri="{BB962C8B-B14F-4D97-AF65-F5344CB8AC3E}">
        <p14:creationId xmlns:p14="http://schemas.microsoft.com/office/powerpoint/2010/main" val="396999902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a:t>
            </a:r>
            <a:r>
              <a:rPr lang="en-US" sz="4000" dirty="0">
                <a:latin typeface="Arial" charset="0"/>
                <a:cs typeface="Arial" charset="0"/>
              </a:rPr>
              <a:t>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Bangkok, Thailand</a:t>
            </a:r>
          </a:p>
          <a:p>
            <a:pPr algn="ctr">
              <a:lnSpc>
                <a:spcPct val="90000"/>
              </a:lnSpc>
              <a:buFontTx/>
              <a:buNone/>
            </a:pPr>
            <a:r>
              <a:rPr lang="en-US" sz="2800" dirty="0" smtClean="0">
                <a:latin typeface="Arial" charset="0"/>
              </a:rPr>
              <a:t>14-17 September,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2015</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dirty="0">
                <a:cs typeface="ＭＳ Ｐゴシック" charset="0"/>
              </a:rPr>
              <a:t>Moved, </a:t>
            </a:r>
            <a:r>
              <a:rPr lang="en-US" b="0" dirty="0">
                <a:cs typeface="ＭＳ Ｐゴシック" charset="0"/>
              </a:rPr>
              <a:t>to approve the comment resolutions in the Bangkok tab of 11-15/556rTBD and direct the Editor to produce a Draft P802.11ak_D1.TBD incorporating all P802.11ak resolutions approved at this meeting through and including this motion.</a:t>
            </a:r>
          </a:p>
          <a:p>
            <a:pPr lvl="1">
              <a:lnSpc>
                <a:spcPct val="90000"/>
              </a:lnSpc>
            </a:pPr>
            <a:r>
              <a:rPr lang="en-US" dirty="0">
                <a:cs typeface="ＭＳ Ｐゴシック" charset="0"/>
              </a:rPr>
              <a:t>Moved:     Seconded: </a:t>
            </a:r>
          </a:p>
          <a:p>
            <a:pPr lvl="1">
              <a:lnSpc>
                <a:spcPct val="90000"/>
              </a:lnSpc>
            </a:pPr>
            <a:r>
              <a:rPr lang="en-US" dirty="0">
                <a:cs typeface="ＭＳ Ｐゴシック" charset="0"/>
              </a:rPr>
              <a:t>Yes:    No:    Abstain: </a:t>
            </a:r>
          </a:p>
          <a:p>
            <a:pPr>
              <a:lnSpc>
                <a:spcPct val="90000"/>
              </a:lnSpc>
            </a:pPr>
            <a:r>
              <a:rPr lang="en-US" dirty="0"/>
              <a:t>Adjourn </a:t>
            </a:r>
            <a:r>
              <a:rPr lang="en-US" dirty="0" err="1"/>
              <a:t>TGak</a:t>
            </a:r>
            <a:endParaRPr lang="en-GB" dirty="0"/>
          </a:p>
          <a:p>
            <a:pPr marL="0" indent="0">
              <a:lnSpc>
                <a:spcPct val="90000"/>
              </a:lnSpc>
              <a:buNone/>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638800"/>
            <a:ext cx="7772400" cy="838200"/>
          </a:xfrm>
        </p:spPr>
        <p:txBody>
          <a:bodyPr/>
          <a:lstStyle/>
          <a:p>
            <a:r>
              <a:rPr lang="en-US" dirty="0" err="1" smtClean="0">
                <a:latin typeface="Arial"/>
                <a:cs typeface="Arial"/>
              </a:rPr>
              <a:t>Centara</a:t>
            </a:r>
            <a:r>
              <a:rPr lang="en-US" dirty="0" smtClean="0">
                <a:latin typeface="Arial"/>
                <a:cs typeface="Arial"/>
              </a:rPr>
              <a:t> Grand Hotel &amp; Bangkok Convention Center, Bangkok, Thailand</a:t>
            </a:r>
            <a:endParaRPr lang="en-US" dirty="0">
              <a:latin typeface="Arial"/>
              <a:cs typeface="Arial"/>
            </a:endParaRPr>
          </a:p>
        </p:txBody>
      </p:sp>
      <p:pic>
        <p:nvPicPr>
          <p:cNvPr id="2" name="Picture 1"/>
          <p:cNvPicPr>
            <a:picLocks noChangeAspect="1"/>
          </p:cNvPicPr>
          <p:nvPr/>
        </p:nvPicPr>
        <p:blipFill rotWithShape="1">
          <a:blip r:embed="rId3"/>
          <a:srcRect l="5138" t="3341" r="2038" b="3811"/>
          <a:stretch/>
        </p:blipFill>
        <p:spPr>
          <a:xfrm>
            <a:off x="1502313" y="1219200"/>
            <a:ext cx="6193887" cy="445731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7030624"/>
              </p:ext>
            </p:extLst>
          </p:nvPr>
        </p:nvGraphicFramePr>
        <p:xfrm>
          <a:off x="685800" y="1905000"/>
          <a:ext cx="7696199" cy="3615523"/>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TBD</a:t>
                      </a:r>
                    </a:p>
                  </a:txBody>
                  <a:tcPr/>
                </a:tc>
              </a:tr>
              <a:tr h="488594">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TBD</a:t>
                      </a:r>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a:t>
                      </a:r>
                      <a:endParaRPr lang="en-US" sz="2000" dirty="0"/>
                    </a:p>
                  </a:txBody>
                  <a:tcPr/>
                </a:tc>
                <a:tc>
                  <a:txBody>
                    <a:bodyPr/>
                    <a:lstStyle/>
                    <a:p>
                      <a:r>
                        <a:rPr lang="en-US" sz="2000" baseline="0" dirty="0" smtClean="0"/>
                        <a:t>TBD</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p>
                  </a:txBody>
                  <a:tcPr/>
                </a:tc>
              </a:tr>
            </a:tbl>
          </a:graphicData>
        </a:graphic>
      </p:graphicFrame>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14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meeting to Order.</a:t>
            </a:r>
          </a:p>
          <a:p>
            <a:pPr>
              <a:lnSpc>
                <a:spcPct val="80000"/>
              </a:lnSpc>
            </a:pPr>
            <a:r>
              <a:rPr lang="en-US" b="0" dirty="0" smtClean="0"/>
              <a:t>Appointment of Secretary</a:t>
            </a:r>
            <a:r>
              <a:rPr lang="en-US" b="0" dirty="0" smtClean="0"/>
              <a:t>.</a:t>
            </a:r>
          </a:p>
          <a:p>
            <a:pPr lvl="1">
              <a:lnSpc>
                <a:spcPct val="80000"/>
              </a:lnSpc>
            </a:pPr>
            <a:r>
              <a:rPr lang="en-US" dirty="0" smtClean="0"/>
              <a:t>Mark Hamilton (Ruckus)</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Agenda approved without objection.</a:t>
            </a:r>
            <a:endParaRPr lang="en-US" b="0" dirty="0" smtClean="0"/>
          </a:p>
          <a:p>
            <a:pPr>
              <a:lnSpc>
                <a:spcPct val="80000"/>
              </a:lnSpc>
            </a:pPr>
            <a:endParaRPr lang="en-US" b="0" dirty="0"/>
          </a:p>
          <a:p>
            <a:pPr>
              <a:lnSpc>
                <a:spcPct val="80000"/>
              </a:lnSpc>
            </a:pPr>
            <a:r>
              <a:rPr lang="en-US" b="0" dirty="0" smtClean="0"/>
              <a:t>[6] Moved, to approve </a:t>
            </a:r>
            <a:r>
              <a:rPr lang="en-US" b="0" dirty="0"/>
              <a:t>the Minutes of the </a:t>
            </a:r>
            <a:r>
              <a:rPr lang="en-US" b="0" dirty="0" smtClean="0"/>
              <a:t>July 802.11ak </a:t>
            </a:r>
            <a:r>
              <a:rPr lang="en-US" b="0" dirty="0"/>
              <a:t>Meeting in </a:t>
            </a:r>
            <a:r>
              <a:rPr lang="en-US" b="0" dirty="0" smtClean="0"/>
              <a:t>Waikoloa, Hawai‘i: 11-15/964r0.</a:t>
            </a:r>
            <a:endParaRPr lang="en-US" b="0" dirty="0"/>
          </a:p>
          <a:p>
            <a:pPr lvl="1">
              <a:lnSpc>
                <a:spcPct val="80000"/>
              </a:lnSpc>
            </a:pPr>
            <a:r>
              <a:rPr lang="en-US" dirty="0" smtClean="0"/>
              <a:t>Approved without objection.</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a:latin typeface="Arial" charset="0"/>
                <a:cs typeface="Arial" charset="0"/>
              </a:rPr>
              <a:t>14 September 2015</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[7] Moved, to approve the </a:t>
            </a:r>
            <a:r>
              <a:rPr lang="en-US" b="0" dirty="0"/>
              <a:t>Minutes of Teleconferences since </a:t>
            </a:r>
            <a:r>
              <a:rPr lang="en-US" b="0" dirty="0" smtClean="0"/>
              <a:t>Waikoloa:</a:t>
            </a:r>
            <a:endParaRPr lang="en-US" b="0" dirty="0"/>
          </a:p>
          <a:p>
            <a:pPr lvl="1">
              <a:lnSpc>
                <a:spcPct val="80000"/>
              </a:lnSpc>
            </a:pPr>
            <a:r>
              <a:rPr lang="en-US" dirty="0" smtClean="0"/>
              <a:t>August 3</a:t>
            </a:r>
            <a:r>
              <a:rPr lang="en-US" baseline="30000" dirty="0" smtClean="0"/>
              <a:t>rd</a:t>
            </a:r>
            <a:r>
              <a:rPr lang="en-US" dirty="0" smtClean="0"/>
              <a:t>, 11-15/1002r1, </a:t>
            </a:r>
            <a:r>
              <a:rPr lang="en-US" dirty="0"/>
              <a:t>“11ak </a:t>
            </a:r>
            <a:r>
              <a:rPr lang="en-US" dirty="0" err="1"/>
              <a:t>Telecon</a:t>
            </a:r>
            <a:r>
              <a:rPr lang="en-US" dirty="0"/>
              <a:t> Minutes </a:t>
            </a:r>
            <a:r>
              <a:rPr lang="en-US" dirty="0" smtClean="0"/>
              <a:t>20150803”</a:t>
            </a:r>
            <a:endParaRPr lang="en-US" dirty="0"/>
          </a:p>
          <a:p>
            <a:pPr lvl="1">
              <a:lnSpc>
                <a:spcPct val="80000"/>
              </a:lnSpc>
            </a:pPr>
            <a:r>
              <a:rPr lang="en-US" dirty="0" smtClean="0"/>
              <a:t>August 10</a:t>
            </a:r>
            <a:r>
              <a:rPr lang="en-US" baseline="30000" dirty="0" smtClean="0"/>
              <a:t>th</a:t>
            </a:r>
            <a:r>
              <a:rPr lang="en-US" dirty="0" smtClean="0"/>
              <a:t>, 11-15/1008r0, </a:t>
            </a:r>
            <a:r>
              <a:rPr lang="en-US" dirty="0"/>
              <a:t>“11ak </a:t>
            </a:r>
            <a:r>
              <a:rPr lang="en-US" dirty="0" err="1"/>
              <a:t>Telecon</a:t>
            </a:r>
            <a:r>
              <a:rPr lang="en-US" dirty="0"/>
              <a:t> Minutes </a:t>
            </a:r>
            <a:r>
              <a:rPr lang="en-US" dirty="0" smtClean="0"/>
              <a:t>20150810”</a:t>
            </a:r>
            <a:endParaRPr lang="en-US" dirty="0"/>
          </a:p>
          <a:p>
            <a:pPr lvl="1">
              <a:lnSpc>
                <a:spcPct val="80000"/>
              </a:lnSpc>
            </a:pPr>
            <a:r>
              <a:rPr lang="en-US" dirty="0" smtClean="0"/>
              <a:t>August 27</a:t>
            </a:r>
            <a:r>
              <a:rPr lang="en-US" baseline="30000" dirty="0" smtClean="0"/>
              <a:t>th</a:t>
            </a:r>
            <a:r>
              <a:rPr lang="en-US" dirty="0" smtClean="0"/>
              <a:t>, 11-15/1027r0, </a:t>
            </a:r>
            <a:r>
              <a:rPr lang="en-US" dirty="0"/>
              <a:t>“11ak </a:t>
            </a:r>
            <a:r>
              <a:rPr lang="en-US" dirty="0" err="1"/>
              <a:t>Telecon</a:t>
            </a:r>
            <a:r>
              <a:rPr lang="en-US" dirty="0"/>
              <a:t> Minutes </a:t>
            </a:r>
            <a:r>
              <a:rPr lang="en-US" dirty="0" smtClean="0"/>
              <a:t>20150824”</a:t>
            </a:r>
          </a:p>
          <a:p>
            <a:pPr lvl="1">
              <a:lnSpc>
                <a:spcPct val="80000"/>
              </a:lnSpc>
            </a:pPr>
            <a:r>
              <a:rPr lang="en-US" dirty="0" smtClean="0"/>
              <a:t>September 3</a:t>
            </a:r>
            <a:r>
              <a:rPr lang="en-US" baseline="30000" dirty="0" smtClean="0"/>
              <a:t>rd</a:t>
            </a:r>
            <a:r>
              <a:rPr lang="en-US" dirty="0" smtClean="0"/>
              <a:t>. 11-15/1035r0, “11ak </a:t>
            </a:r>
            <a:r>
              <a:rPr lang="en-US" dirty="0" err="1" smtClean="0"/>
              <a:t>Telecon</a:t>
            </a:r>
            <a:r>
              <a:rPr lang="en-US" dirty="0" smtClean="0"/>
              <a:t> Minutes 20150821”</a:t>
            </a:r>
            <a:endParaRPr lang="en-US" dirty="0"/>
          </a:p>
          <a:p>
            <a:pPr lvl="1">
              <a:lnSpc>
                <a:spcPct val="80000"/>
              </a:lnSpc>
            </a:pPr>
            <a:r>
              <a:rPr lang="en-US" dirty="0" smtClean="0"/>
              <a:t>Approved without objection</a:t>
            </a:r>
            <a:endParaRPr lang="en-US" dirty="0" smtClean="0"/>
          </a:p>
          <a:p>
            <a:pPr>
              <a:lnSpc>
                <a:spcPct val="80000"/>
              </a:lnSpc>
            </a:pPr>
            <a:endParaRPr lang="en-US" dirty="0"/>
          </a:p>
        </p:txBody>
      </p:sp>
    </p:spTree>
    <p:extLst>
      <p:ext uri="{BB962C8B-B14F-4D97-AF65-F5344CB8AC3E}">
        <p14:creationId xmlns:p14="http://schemas.microsoft.com/office/powerpoint/2010/main" val="33601143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a:latin typeface="Arial" charset="0"/>
                <a:cs typeface="Arial" charset="0"/>
              </a:rPr>
              <a:t>14 September 2015</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[8] Moved, to approved the following comment resolutions in 11-15/</a:t>
            </a:r>
            <a:r>
              <a:rPr lang="en-US" b="0" dirty="0" smtClean="0"/>
              <a:t>0556r9</a:t>
            </a:r>
            <a:endParaRPr lang="en-US" b="0" dirty="0"/>
          </a:p>
          <a:p>
            <a:pPr lvl="1">
              <a:lnSpc>
                <a:spcPct val="80000"/>
              </a:lnSpc>
            </a:pPr>
            <a:r>
              <a:rPr lang="en-US" dirty="0"/>
              <a:t>The 25 CIDs in the Waikoloa tab that are not in that tab of 11-15/0556r8, specifically CIDs 5, 47, 48, 57, 58, 132, 197, 241, 242, 260, 294, 296, 301, 353, 357, 358, 359, 360, 361, 376, 377, 380, 381, 387, 423.</a:t>
            </a:r>
          </a:p>
          <a:p>
            <a:pPr lvl="1">
              <a:lnSpc>
                <a:spcPct val="80000"/>
              </a:lnSpc>
            </a:pPr>
            <a:r>
              <a:rPr lang="en-US" dirty="0"/>
              <a:t>The resolutions of CIDs 303, 304, and 384.</a:t>
            </a:r>
          </a:p>
          <a:p>
            <a:pPr lvl="1">
              <a:lnSpc>
                <a:spcPct val="80000"/>
              </a:lnSpc>
            </a:pPr>
            <a:r>
              <a:rPr lang="en-US" dirty="0"/>
              <a:t>Correct the resolution of CID 45 by replacing the reference to “line 25” with “line 45”</a:t>
            </a:r>
            <a:r>
              <a:rPr lang="en-US" dirty="0" smtClean="0"/>
              <a:t>.</a:t>
            </a:r>
            <a:endParaRPr lang="en-US" dirty="0"/>
          </a:p>
          <a:p>
            <a:pPr lvl="1">
              <a:lnSpc>
                <a:spcPct val="80000"/>
              </a:lnSpc>
            </a:pPr>
            <a:r>
              <a:rPr lang="en-US" dirty="0"/>
              <a:t>Moved: </a:t>
            </a:r>
            <a:r>
              <a:rPr lang="en-US" dirty="0" smtClean="0"/>
              <a:t>Mark Hamilton    </a:t>
            </a:r>
            <a:r>
              <a:rPr lang="en-US" dirty="0"/>
              <a:t>Seconded</a:t>
            </a:r>
            <a:r>
              <a:rPr lang="en-US" dirty="0" smtClean="0"/>
              <a:t>: David </a:t>
            </a:r>
            <a:r>
              <a:rPr lang="en-US" dirty="0" err="1" smtClean="0"/>
              <a:t>Kloper</a:t>
            </a:r>
            <a:endParaRPr lang="en-US" dirty="0"/>
          </a:p>
          <a:p>
            <a:pPr lvl="1">
              <a:lnSpc>
                <a:spcPct val="80000"/>
              </a:lnSpc>
            </a:pPr>
            <a:r>
              <a:rPr lang="en-US" dirty="0"/>
              <a:t>Yes: </a:t>
            </a:r>
            <a:r>
              <a:rPr lang="en-US" dirty="0" smtClean="0"/>
              <a:t>5    </a:t>
            </a:r>
            <a:r>
              <a:rPr lang="en-US" dirty="0"/>
              <a:t>No: </a:t>
            </a:r>
            <a:r>
              <a:rPr lang="en-US" dirty="0" smtClean="0"/>
              <a:t>0    </a:t>
            </a:r>
            <a:r>
              <a:rPr lang="en-US" dirty="0"/>
              <a:t>Abstain: </a:t>
            </a:r>
            <a:r>
              <a:rPr lang="en-US" dirty="0" smtClean="0"/>
              <a:t>0</a:t>
            </a:r>
            <a:endParaRPr lang="en-US" dirty="0" smtClean="0"/>
          </a:p>
          <a:p>
            <a:pPr>
              <a:lnSpc>
                <a:spcPct val="80000"/>
              </a:lnSpc>
            </a:pPr>
            <a:endParaRPr lang="en-US" dirty="0"/>
          </a:p>
        </p:txBody>
      </p:sp>
    </p:spTree>
    <p:extLst>
      <p:ext uri="{BB962C8B-B14F-4D97-AF65-F5344CB8AC3E}">
        <p14:creationId xmlns:p14="http://schemas.microsoft.com/office/powerpoint/2010/main" val="28195306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a:latin typeface="Arial" charset="0"/>
                <a:cs typeface="Arial" charset="0"/>
              </a:rPr>
              <a:t>14 September 2015</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Topics for the week</a:t>
            </a:r>
          </a:p>
          <a:p>
            <a:pPr lvl="1">
              <a:lnSpc>
                <a:spcPct val="80000"/>
              </a:lnSpc>
            </a:pPr>
            <a:r>
              <a:rPr lang="en-US" dirty="0" smtClean="0"/>
              <a:t>SYNRA revision, David </a:t>
            </a:r>
            <a:r>
              <a:rPr lang="en-US" dirty="0" err="1" smtClean="0"/>
              <a:t>Kloper</a:t>
            </a:r>
            <a:endParaRPr lang="en-US" dirty="0" smtClean="0"/>
          </a:p>
          <a:p>
            <a:pPr lvl="1">
              <a:lnSpc>
                <a:spcPct val="80000"/>
              </a:lnSpc>
            </a:pPr>
            <a:r>
              <a:rPr lang="en-US" b="0" dirty="0" smtClean="0"/>
              <a:t>GLK-GCR, Ganesh </a:t>
            </a:r>
            <a:r>
              <a:rPr lang="en-US" b="0" dirty="0" err="1" smtClean="0"/>
              <a:t>Venkatesen</a:t>
            </a:r>
            <a:endParaRPr lang="en-US" b="0" dirty="0" smtClean="0"/>
          </a:p>
          <a:p>
            <a:pPr lvl="2">
              <a:lnSpc>
                <a:spcPct val="80000"/>
              </a:lnSpc>
            </a:pPr>
            <a:r>
              <a:rPr lang="en-US" b="0" dirty="0" smtClean="0"/>
              <a:t>Part 2</a:t>
            </a:r>
          </a:p>
          <a:p>
            <a:pPr lvl="2">
              <a:lnSpc>
                <a:spcPct val="80000"/>
              </a:lnSpc>
            </a:pPr>
            <a:r>
              <a:rPr lang="en-US" b="0" dirty="0" smtClean="0"/>
              <a:t>Power save</a:t>
            </a:r>
          </a:p>
          <a:p>
            <a:pPr lvl="1">
              <a:lnSpc>
                <a:spcPct val="80000"/>
              </a:lnSpc>
            </a:pPr>
            <a:r>
              <a:rPr lang="en-US" dirty="0" smtClean="0"/>
              <a:t>Architecture / MAC-SAP, Mark Hamilton</a:t>
            </a:r>
            <a:endParaRPr lang="en-US" b="0" dirty="0" smtClean="0"/>
          </a:p>
          <a:p>
            <a:pPr>
              <a:lnSpc>
                <a:spcPct val="80000"/>
              </a:lnSpc>
            </a:pPr>
            <a:r>
              <a:rPr lang="en-US" b="0" dirty="0" smtClean="0"/>
              <a:t>CID Assignment</a:t>
            </a:r>
          </a:p>
          <a:p>
            <a:pPr lvl="1">
              <a:lnSpc>
                <a:spcPct val="80000"/>
              </a:lnSpc>
            </a:pPr>
            <a:r>
              <a:rPr lang="en-US" dirty="0" smtClean="0"/>
              <a:t>6,7,8, &amp; 11 -&gt; Donald Eastlake</a:t>
            </a:r>
            <a:endParaRPr lang="en-US" b="0" dirty="0" smtClean="0"/>
          </a:p>
          <a:p>
            <a:pPr>
              <a:lnSpc>
                <a:spcPct val="80000"/>
              </a:lnSpc>
            </a:pPr>
            <a:r>
              <a:rPr lang="en-US" b="0" dirty="0" smtClean="0"/>
              <a:t>Drafted resolutions for all remaining comments in the “Link Metrics” and “Definitions” comment groups.</a:t>
            </a:r>
            <a:endParaRPr lang="en-US" b="0" dirty="0"/>
          </a:p>
          <a:p>
            <a:pPr>
              <a:lnSpc>
                <a:spcPct val="80000"/>
              </a:lnSpc>
            </a:pPr>
            <a:r>
              <a:rPr lang="en-US" b="0" dirty="0" smtClean="0"/>
              <a:t>Recess </a:t>
            </a:r>
            <a:r>
              <a:rPr lang="en-US" b="0" dirty="0"/>
              <a:t>until </a:t>
            </a:r>
            <a:r>
              <a:rPr lang="en-US" b="0" dirty="0" smtClean="0"/>
              <a:t>19:</a:t>
            </a:r>
            <a:r>
              <a:rPr lang="en-US" b="0" dirty="0"/>
              <a:t>30.</a:t>
            </a:r>
          </a:p>
          <a:p>
            <a:pPr>
              <a:lnSpc>
                <a:spcPct val="80000"/>
              </a:lnSpc>
            </a:pPr>
            <a:endParaRPr lang="en-US" dirty="0"/>
          </a:p>
        </p:txBody>
      </p:sp>
    </p:spTree>
    <p:extLst>
      <p:ext uri="{BB962C8B-B14F-4D97-AF65-F5344CB8AC3E}">
        <p14:creationId xmlns:p14="http://schemas.microsoft.com/office/powerpoint/2010/main" val="333311873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66997</TotalTime>
  <Words>2225</Words>
  <Application>Microsoft Macintosh PowerPoint</Application>
  <PresentationFormat>On-screen Show (4:3)</PresentationFormat>
  <Paragraphs>331</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September 2015 802.11ak Agenda</vt:lpstr>
      <vt:lpstr>IEEE 802.11ak/GLK: Enhancements For Transit Links Within Bridged Networks</vt:lpstr>
      <vt:lpstr>Venue</vt:lpstr>
      <vt:lpstr>TGak Timeline At Start of Meeting</vt:lpstr>
      <vt:lpstr>Sessions</vt:lpstr>
      <vt:lpstr>Monday, 14 September 2015  10:30 – 12:30</vt:lpstr>
      <vt:lpstr>Monday, 14 September 2015  10:30 – 12:30</vt:lpstr>
      <vt:lpstr>Monday, 14 September 2015  10:30 – 12:30</vt:lpstr>
      <vt:lpstr>Monday, 14 September 2015  10:30 – 12:30</vt:lpstr>
      <vt:lpstr>Participants, Patents, and Duty to Inform</vt:lpstr>
      <vt:lpstr>Patent Related Links</vt:lpstr>
      <vt:lpstr>Call for Potentially Essential Patents</vt:lpstr>
      <vt:lpstr>Other Guidelines for IEEE WG Meetings</vt:lpstr>
      <vt:lpstr>Monday, 14 September 2015  19:30 – 21:30</vt:lpstr>
      <vt:lpstr>Tuesday, 15 September 2015  08:00 – 10:00</vt:lpstr>
      <vt:lpstr>Tuesday, 15 September 2015  19:30 – 21:30</vt:lpstr>
      <vt:lpstr>Thursday, 17 September 2015 08:00 – 10:00</vt:lpstr>
      <vt:lpstr>Thursday, 17 September 2015 08:00 – 10:00</vt:lpstr>
      <vt:lpstr>Thursday, 17 September 2015 10:30 – 12:30</vt:lpstr>
      <vt:lpstr>Thursday, 17 September 2015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918</cp:revision>
  <cp:lastPrinted>1998-02-10T13:28:06Z</cp:lastPrinted>
  <dcterms:created xsi:type="dcterms:W3CDTF">2006-12-04T03:46:13Z</dcterms:created>
  <dcterms:modified xsi:type="dcterms:W3CDTF">2015-09-15T00:19:26Z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