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9" r:id="rId2"/>
    <p:sldId id="271" r:id="rId3"/>
    <p:sldId id="358" r:id="rId4"/>
    <p:sldId id="460" r:id="rId5"/>
    <p:sldId id="443" r:id="rId6"/>
    <p:sldId id="414" r:id="rId7"/>
    <p:sldId id="506" r:id="rId8"/>
    <p:sldId id="470" r:id="rId9"/>
    <p:sldId id="471" r:id="rId10"/>
    <p:sldId id="472" r:id="rId11"/>
    <p:sldId id="474" r:id="rId12"/>
    <p:sldId id="499" r:id="rId13"/>
    <p:sldId id="495" r:id="rId14"/>
    <p:sldId id="496" r:id="rId15"/>
    <p:sldId id="430" r:id="rId16"/>
    <p:sldId id="493" r:id="rId17"/>
    <p:sldId id="477" r:id="rId18"/>
    <p:sldId id="39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05" autoAdjust="0"/>
    <p:restoredTop sz="98109" autoAdjust="0"/>
  </p:normalViewPr>
  <p:slideViewPr>
    <p:cSldViewPr>
      <p:cViewPr varScale="1">
        <p:scale>
          <a:sx n="110" d="100"/>
          <a:sy n="110" d="100"/>
        </p:scale>
        <p:origin x="-120" y="-14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3936"/>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P802.11-15/0982r10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P802.11-15/0982r10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P802.11-15/0982r10</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P802.11-15/0982r10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11</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P802.11-15/0982r10</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P802.11-15/0982r10</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P802.11-15/0982r10</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P802.11-15/0982r10</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P802.11-15/0982r10</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P802.11-15/0982r10</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P802.11-15/0982r10</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18</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P802.11-15/0982r10</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P802.11-15/0982r10</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P802.11-15/0982r10</a:t>
            </a:r>
            <a:endParaRPr lang="en-US"/>
          </a:p>
        </p:txBody>
      </p:sp>
      <p:sp>
        <p:nvSpPr>
          <p:cNvPr id="5" name="Date Placeholder 4"/>
          <p:cNvSpPr>
            <a:spLocks noGrp="1"/>
          </p:cNvSpPr>
          <p:nvPr>
            <p:ph type="dt" idx="11"/>
          </p:nvPr>
        </p:nvSpPr>
        <p:spPr/>
        <p:txBody>
          <a:bodyPr/>
          <a:lstStyle/>
          <a:p>
            <a:r>
              <a:rPr lang="en-US" smtClean="0"/>
              <a:t>September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P802.11-15/0982r10</a:t>
            </a:r>
            <a:endParaRPr lang="en-US"/>
          </a:p>
        </p:txBody>
      </p:sp>
      <p:sp>
        <p:nvSpPr>
          <p:cNvPr id="5" name="Date Placeholder 4"/>
          <p:cNvSpPr>
            <a:spLocks noGrp="1"/>
          </p:cNvSpPr>
          <p:nvPr>
            <p:ph type="dt" idx="11"/>
          </p:nvPr>
        </p:nvSpPr>
        <p:spPr/>
        <p:txBody>
          <a:bodyPr/>
          <a:lstStyle/>
          <a:p>
            <a:r>
              <a:rPr lang="en-US" smtClean="0"/>
              <a:t>September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P802.11-15/0982r10</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P802.11-15/0982r10</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P802.11-15/0982r10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September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September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0982r0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2-1.pdf" TargetMode="External"/><Relationship Id="rId5" Type="http://schemas.openxmlformats.org/officeDocument/2006/relationships/hyperlink" Target="http://www.ieee802.org/1/files/private/ac-rev-drafts/d1/802-1ac-rev-d2-0.pdf" TargetMode="External"/><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September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September 2015 </a:t>
            </a:r>
            <a:r>
              <a:rPr lang="en-US" dirty="0" smtClean="0">
                <a:latin typeface="Arial" charset="0"/>
              </a:rPr>
              <a:t>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a:t>
            </a:r>
            <a:r>
              <a:rPr lang="en-US" sz="1800" b="0" dirty="0" smtClean="0">
                <a:latin typeface="Arial" charset="0"/>
              </a:rPr>
              <a:t>-08-03</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11</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14 </a:t>
            </a:r>
            <a:r>
              <a:rPr lang="en-US" sz="4000" dirty="0" smtClean="0">
                <a:latin typeface="Arial" charset="0"/>
                <a:cs typeface="Arial" charset="0"/>
              </a:rPr>
              <a:t>September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meeting to order.</a:t>
            </a:r>
          </a:p>
          <a:p>
            <a:pPr>
              <a:lnSpc>
                <a:spcPct val="80000"/>
              </a:lnSpc>
            </a:pPr>
            <a:r>
              <a:rPr lang="en-US" b="0" dirty="0"/>
              <a:t>Call for essential patents</a:t>
            </a:r>
            <a:r>
              <a:rPr lang="en-US" b="0" dirty="0" smtClean="0"/>
              <a:t>.</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 of submissions to resolve LB212 comments and improve the P802.11ak draft</a:t>
            </a:r>
            <a:r>
              <a:rPr lang="en-US" b="0" dirty="0" smtClean="0"/>
              <a:t>:</a:t>
            </a:r>
            <a:endParaRPr lang="en-US" b="0" dirty="0"/>
          </a:p>
          <a:p>
            <a:pPr>
              <a:lnSpc>
                <a:spcPct val="80000"/>
              </a:lnSpc>
            </a:pPr>
            <a:r>
              <a:rPr lang="en-US" b="0" dirty="0" smtClean="0"/>
              <a:t>Recess until Tuesday 08:00.</a:t>
            </a:r>
            <a:endParaRPr lang="en-US" b="0" dirty="0"/>
          </a:p>
        </p:txBody>
      </p:sp>
    </p:spTree>
    <p:extLst>
      <p:ext uri="{BB962C8B-B14F-4D97-AF65-F5344CB8AC3E}">
        <p14:creationId xmlns:p14="http://schemas.microsoft.com/office/powerpoint/2010/main" val="347757940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15 September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a:t>
            </a:r>
            <a:r>
              <a:rPr lang="en-US" dirty="0" smtClean="0">
                <a:latin typeface="Arial" charset="0"/>
                <a:cs typeface="Arial" charset="0"/>
              </a:rPr>
              <a:t>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 of submissions to resolve LB212 comments and improve the P802.11ak draft:</a:t>
            </a:r>
          </a:p>
          <a:p>
            <a:pPr>
              <a:lnSpc>
                <a:spcPct val="80000"/>
              </a:lnSpc>
            </a:pPr>
            <a:r>
              <a:rPr lang="en-US" b="0" dirty="0"/>
              <a:t>Recess until Tuesday </a:t>
            </a:r>
            <a:r>
              <a:rPr lang="en-US" b="0" dirty="0" smtClean="0"/>
              <a:t>19:30</a:t>
            </a:r>
            <a:r>
              <a:rPr lang="en-US" b="0" dirty="0"/>
              <a:t>.</a:t>
            </a:r>
          </a:p>
          <a:p>
            <a:pPr>
              <a:lnSpc>
                <a:spcPct val="80000"/>
              </a:lnSpc>
            </a:pPr>
            <a:endParaRPr lang="en-US" b="0" dirty="0"/>
          </a:p>
        </p:txBody>
      </p:sp>
    </p:spTree>
    <p:extLst>
      <p:ext uri="{BB962C8B-B14F-4D97-AF65-F5344CB8AC3E}">
        <p14:creationId xmlns:p14="http://schemas.microsoft.com/office/powerpoint/2010/main" val="237019118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15 September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a:t>
            </a:r>
            <a:r>
              <a:rPr lang="en-US" dirty="0" smtClean="0">
                <a:latin typeface="Arial" charset="0"/>
                <a:cs typeface="Arial" charset="0"/>
              </a:rPr>
              <a:t>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 of submissions to resolve LB212 comments and improve the P802.11ak draft:</a:t>
            </a:r>
          </a:p>
          <a:p>
            <a:pPr>
              <a:lnSpc>
                <a:spcPct val="80000"/>
              </a:lnSpc>
            </a:pPr>
            <a:r>
              <a:rPr lang="en-US" b="0" dirty="0"/>
              <a:t>Recess until </a:t>
            </a:r>
            <a:r>
              <a:rPr lang="en-US" b="0" dirty="0" smtClean="0"/>
              <a:t>Thursday 08</a:t>
            </a:r>
            <a:r>
              <a:rPr lang="en-US" b="0" dirty="0"/>
              <a:t>:00.</a:t>
            </a:r>
          </a:p>
          <a:p>
            <a:pPr>
              <a:lnSpc>
                <a:spcPct val="80000"/>
              </a:lnSpc>
            </a:pPr>
            <a:endParaRPr lang="en-US" b="0" dirty="0"/>
          </a:p>
        </p:txBody>
      </p:sp>
    </p:spTree>
    <p:extLst>
      <p:ext uri="{BB962C8B-B14F-4D97-AF65-F5344CB8AC3E}">
        <p14:creationId xmlns:p14="http://schemas.microsoft.com/office/powerpoint/2010/main" val="265250157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a:t>
            </a:r>
            <a:r>
              <a:rPr lang="en-US" sz="4000" dirty="0" smtClean="0">
                <a:latin typeface="Arial" charset="0"/>
                <a:cs typeface="Arial" charset="0"/>
              </a:rPr>
              <a:t>17 September 2015</a:t>
            </a:r>
            <a:r>
              <a:rPr lang="en-US" sz="4000" dirty="0" smtClean="0">
                <a:latin typeface="Arial" charset="0"/>
                <a:cs typeface="Arial" charset="0"/>
              </a:rPr>
              <a:t/>
            </a:r>
            <a:br>
              <a:rPr lang="en-US" sz="4000" dirty="0" smtClean="0">
                <a:latin typeface="Arial" charset="0"/>
                <a:cs typeface="Arial" charset="0"/>
              </a:rPr>
            </a:br>
            <a:r>
              <a:rPr lang="en-US" sz="2800" dirty="0" smtClean="0">
                <a:latin typeface="Arial" charset="0"/>
                <a:cs typeface="Arial" charset="0"/>
              </a:rPr>
              <a:t>08:00 – 10:</a:t>
            </a:r>
            <a:r>
              <a:rPr lang="en-US" sz="2800" dirty="0" smtClean="0">
                <a:latin typeface="Arial" charset="0"/>
                <a:cs typeface="Arial" charset="0"/>
              </a:rPr>
              <a:t>00</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t>
            </a:r>
            <a:r>
              <a:rPr lang="en-US" dirty="0" smtClean="0"/>
              <a:t>ARC SC </a:t>
            </a:r>
            <a:r>
              <a:rPr lang="en-US" dirty="0" smtClean="0"/>
              <a:t>to </a:t>
            </a:r>
            <a:r>
              <a:rPr lang="en-US"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t>
            </a:r>
            <a:r>
              <a:rPr lang="en-US" altLang="ja-JP" b="0" dirty="0" smtClean="0">
                <a:cs typeface="ＭＳ Ｐゴシック" charset="0"/>
              </a:rPr>
              <a:t>Agenda</a:t>
            </a:r>
            <a:endParaRPr lang="en-US" altLang="ja-JP" b="0" dirty="0" smtClean="0">
              <a:cs typeface="ＭＳ Ｐゴシック" charset="0"/>
            </a:endParaRPr>
          </a:p>
          <a:p>
            <a:pPr>
              <a:lnSpc>
                <a:spcPct val="80000"/>
              </a:lnSpc>
            </a:pPr>
            <a:r>
              <a:rPr lang="en-GB" b="0" dirty="0"/>
              <a:t>802.11ak </a:t>
            </a:r>
            <a:r>
              <a:rPr lang="en-GB" b="0" dirty="0" smtClean="0"/>
              <a:t>status.</a:t>
            </a:r>
            <a:endParaRPr lang="en-GB" b="0" dirty="0"/>
          </a:p>
          <a:p>
            <a:pPr>
              <a:lnSpc>
                <a:spcPct val="80000"/>
              </a:lnSpc>
            </a:pPr>
            <a:r>
              <a:rPr lang="en-GB" b="0" dirty="0" smtClean="0"/>
              <a:t>802.1AC </a:t>
            </a:r>
            <a:r>
              <a:rPr lang="en-GB" b="0" dirty="0" smtClean="0"/>
              <a:t>and</a:t>
            </a:r>
            <a:r>
              <a:rPr lang="en-GB" b="0" dirty="0"/>
              <a:t> </a:t>
            </a:r>
            <a:r>
              <a:rPr lang="en-GB" b="0" dirty="0" smtClean="0"/>
              <a:t>802.1Qbz status.</a:t>
            </a:r>
            <a:endParaRPr lang="en-GB" b="0" dirty="0"/>
          </a:p>
          <a:p>
            <a:pPr>
              <a:lnSpc>
                <a:spcPct val="80000"/>
              </a:lnSpc>
            </a:pPr>
            <a:r>
              <a:rPr lang="en-US" b="0" dirty="0" smtClean="0"/>
              <a:t>802.1Qbz </a:t>
            </a:r>
            <a:r>
              <a:rPr lang="en-US" b="0" dirty="0"/>
              <a:t>Comment </a:t>
            </a:r>
            <a:r>
              <a:rPr lang="en-US" b="0" dirty="0" smtClean="0"/>
              <a:t>Resolution</a:t>
            </a:r>
          </a:p>
          <a:p>
            <a:pPr>
              <a:lnSpc>
                <a:spcPct val="80000"/>
              </a:lnSpc>
            </a:pPr>
            <a:r>
              <a:rPr lang="en-US" dirty="0"/>
              <a:t>802.11ak 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November 2015 </a:t>
            </a:r>
            <a:r>
              <a:rPr lang="en-US" dirty="0"/>
              <a:t>802.11 meeting on </a:t>
            </a:r>
            <a:r>
              <a:rPr lang="en-US" dirty="0" smtClean="0"/>
              <a:t>xxx at </a:t>
            </a:r>
            <a:r>
              <a:rPr lang="en-US" dirty="0" err="1" smtClean="0"/>
              <a:t>yyy</a:t>
            </a:r>
            <a:r>
              <a:rPr lang="en-US" dirty="0" smtClean="0"/>
              <a:t> </a:t>
            </a:r>
            <a:r>
              <a:rPr lang="en-US" dirty="0"/>
              <a:t>Eastern time.</a:t>
            </a:r>
          </a:p>
          <a:p>
            <a:pPr>
              <a:lnSpc>
                <a:spcPct val="80000"/>
              </a:lnSpc>
            </a:pPr>
            <a:r>
              <a:rPr lang="en-US" b="0" dirty="0" smtClean="0"/>
              <a:t>Recess </a:t>
            </a:r>
            <a:r>
              <a:rPr lang="en-US" b="0" dirty="0" err="1"/>
              <a:t>TGk</a:t>
            </a:r>
            <a:r>
              <a:rPr lang="en-US" b="0" dirty="0"/>
              <a:t> until 10:30 </a:t>
            </a:r>
            <a:r>
              <a:rPr lang="en-US" b="0" dirty="0" smtClean="0"/>
              <a:t>today</a:t>
            </a:r>
          </a:p>
          <a:p>
            <a:pPr>
              <a:lnSpc>
                <a:spcPct val="80000"/>
              </a:lnSpc>
            </a:pPr>
            <a:r>
              <a:rPr lang="en-US" b="0" dirty="0" smtClean="0"/>
              <a:t>Adjourn ARC</a:t>
            </a:r>
            <a:endParaRPr lang="en-US" b="0" dirty="0"/>
          </a:p>
          <a:p>
            <a:pPr>
              <a:lnSpc>
                <a:spcPct val="80000"/>
              </a:lnSpc>
            </a:pPr>
            <a:endParaRPr lang="en-US" b="0" dirty="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17 September </a:t>
            </a:r>
            <a:r>
              <a:rPr lang="en-US" sz="4000" dirty="0">
                <a:latin typeface="Arial" charset="0"/>
                <a:cs typeface="Arial" charset="0"/>
              </a:rPr>
              <a:t>2015</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smtClean="0">
                <a:latin typeface="Arial" charset="0"/>
                <a:cs typeface="Arial" charset="0"/>
              </a:rPr>
              <a:t>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US" b="0" dirty="0"/>
              <a:t>Presentation of submissions to resolve LB212 comments and improve the P802.11ak draft</a:t>
            </a:r>
            <a:r>
              <a:rPr lang="en-US" b="0" dirty="0" smtClean="0"/>
              <a:t>:</a:t>
            </a:r>
          </a:p>
          <a:p>
            <a:pPr>
              <a:lnSpc>
                <a:spcPct val="80000"/>
              </a:lnSpc>
            </a:pPr>
            <a:r>
              <a:rPr lang="en-US" b="0" dirty="0" smtClean="0"/>
              <a:t>Recess </a:t>
            </a:r>
            <a:r>
              <a:rPr lang="en-US" b="0" dirty="0"/>
              <a:t>until 16:00 today</a:t>
            </a:r>
          </a:p>
          <a:p>
            <a:pPr>
              <a:lnSpc>
                <a:spcPct val="80000"/>
              </a:lnSpc>
            </a:pPr>
            <a:endParaRPr lang="en-US" b="0"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17 September 2015</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t>
            </a:r>
            <a:r>
              <a:rPr lang="en-US" altLang="ja-JP" b="0" dirty="0" smtClean="0">
                <a:cs typeface="ＭＳ Ｐゴシック" charset="0"/>
              </a:rPr>
              <a:t>agenda</a:t>
            </a:r>
          </a:p>
          <a:p>
            <a:pPr>
              <a:lnSpc>
                <a:spcPct val="90000"/>
              </a:lnSpc>
            </a:pPr>
            <a:r>
              <a:rPr lang="en-US" dirty="0">
                <a:cs typeface="ＭＳ Ｐゴシック" charset="0"/>
              </a:rPr>
              <a:t>Moved, </a:t>
            </a:r>
            <a:r>
              <a:rPr lang="en-US" b="0" dirty="0">
                <a:cs typeface="ＭＳ Ｐゴシック" charset="0"/>
              </a:rPr>
              <a:t>to approve the comment resolutions in the Bangkok tab of 11-15/556rTBD and direct the Editor to produce a Draft P802.11ak_D1.TBD incorporating all P802.11ak resolutions approved at this meeting through and including this motion.</a:t>
            </a:r>
          </a:p>
          <a:p>
            <a:pPr lvl="1">
              <a:lnSpc>
                <a:spcPct val="90000"/>
              </a:lnSpc>
            </a:pPr>
            <a:r>
              <a:rPr lang="en-US" dirty="0">
                <a:cs typeface="ＭＳ Ｐゴシック" charset="0"/>
              </a:rPr>
              <a:t>Moved:     Seconded: </a:t>
            </a:r>
          </a:p>
          <a:p>
            <a:pPr lvl="1">
              <a:lnSpc>
                <a:spcPct val="90000"/>
              </a:lnSpc>
            </a:pPr>
            <a:r>
              <a:rPr lang="en-US" dirty="0">
                <a:cs typeface="ＭＳ Ｐゴシック" charset="0"/>
              </a:rPr>
              <a:t>Yes:    No:    Abstain: </a:t>
            </a:r>
          </a:p>
          <a:p>
            <a:pPr>
              <a:lnSpc>
                <a:spcPct val="90000"/>
              </a:lnSpc>
            </a:pPr>
            <a:r>
              <a:rPr lang="en-US" dirty="0"/>
              <a:t>Adjourn </a:t>
            </a:r>
            <a:r>
              <a:rPr lang="en-US" dirty="0" err="1"/>
              <a:t>TGak</a:t>
            </a:r>
            <a:endParaRPr lang="en-GB" dirty="0"/>
          </a:p>
          <a:p>
            <a:pPr marL="0" indent="0">
              <a:lnSpc>
                <a:spcPct val="90000"/>
              </a:lnSpc>
              <a:buNone/>
            </a:pPr>
            <a:endParaRPr lang="en-US" altLang="ja-JP" b="0" dirty="0" smtClean="0">
              <a:cs typeface="ＭＳ Ｐゴシック" charset="0"/>
            </a:endParaRP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366085232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18</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11-15/556r6, “</a:t>
            </a:r>
            <a:r>
              <a:rPr lang="en-GB" dirty="0" err="1" smtClean="0"/>
              <a:t>TGak</a:t>
            </a:r>
            <a:r>
              <a:rPr lang="en-GB" dirty="0" smtClean="0"/>
              <a:t> LB212 Comments”</a:t>
            </a:r>
            <a:endParaRPr lang="en-GB" dirty="0"/>
          </a:p>
          <a:p>
            <a:pPr>
              <a:lnSpc>
                <a:spcPct val="80000"/>
              </a:lnSpc>
            </a:pPr>
            <a:r>
              <a:rPr lang="en-GB" dirty="0" smtClean="0"/>
              <a:t>Draft 2.1 of 802.1Qbz is at</a:t>
            </a:r>
          </a:p>
          <a:p>
            <a:pPr lvl="1">
              <a:lnSpc>
                <a:spcPct val="80000"/>
              </a:lnSpc>
            </a:pPr>
            <a:r>
              <a:rPr lang="en-GB" dirty="0" smtClean="0">
                <a:hlinkClick r:id="rId4"/>
              </a:rPr>
              <a:t>http://www.ieee802.org/1/files/private/bz-drafts/d1/802-1Qbz-d2-1.pdf</a:t>
            </a:r>
            <a:endParaRPr lang="en-GB" dirty="0" smtClean="0"/>
          </a:p>
          <a:p>
            <a:pPr>
              <a:lnSpc>
                <a:spcPct val="80000"/>
              </a:lnSpc>
            </a:pPr>
            <a:r>
              <a:rPr lang="en-US" dirty="0" smtClean="0"/>
              <a:t>Draft 2.0 of 802.1AC-REV is at</a:t>
            </a:r>
          </a:p>
          <a:p>
            <a:pPr lvl="1">
              <a:lnSpc>
                <a:spcPct val="80000"/>
              </a:lnSpc>
            </a:pPr>
            <a:r>
              <a:rPr lang="en-US" dirty="0" smtClean="0">
                <a:hlinkClick r:id="rId5"/>
              </a:rPr>
              <a:t>http://www.ieee802.org/1/files/private/ac-rev-drafts/d1/802-1ac-rev-d2-0.pdf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Bangkok, Thailand</a:t>
            </a:r>
          </a:p>
          <a:p>
            <a:pPr algn="ctr">
              <a:lnSpc>
                <a:spcPct val="90000"/>
              </a:lnSpc>
              <a:buFontTx/>
              <a:buNone/>
            </a:pPr>
            <a:r>
              <a:rPr lang="en-US" sz="2800" dirty="0" smtClean="0">
                <a:latin typeface="Arial" charset="0"/>
              </a:rPr>
              <a:t>14-17 September, </a:t>
            </a:r>
            <a:r>
              <a:rPr lang="en-US" sz="2800" dirty="0" smtClean="0">
                <a:latin typeface="Arial" charset="0"/>
              </a:rPr>
              <a:t>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September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638800"/>
            <a:ext cx="7772400" cy="838200"/>
          </a:xfrm>
        </p:spPr>
        <p:txBody>
          <a:bodyPr/>
          <a:lstStyle/>
          <a:p>
            <a:r>
              <a:rPr lang="en-US" dirty="0" err="1" smtClean="0">
                <a:latin typeface="Arial"/>
                <a:cs typeface="Arial"/>
              </a:rPr>
              <a:t>Centara</a:t>
            </a:r>
            <a:r>
              <a:rPr lang="en-US" dirty="0" smtClean="0">
                <a:latin typeface="Arial"/>
                <a:cs typeface="Arial"/>
              </a:rPr>
              <a:t> Grand Hotel &amp; Bangkok Convention Center, Bangkok, Thailand</a:t>
            </a:r>
            <a:endParaRPr lang="en-US" dirty="0">
              <a:latin typeface="Arial"/>
              <a:cs typeface="Arial"/>
            </a:endParaRPr>
          </a:p>
        </p:txBody>
      </p:sp>
      <p:pic>
        <p:nvPicPr>
          <p:cNvPr id="2" name="Picture 1"/>
          <p:cNvPicPr>
            <a:picLocks noChangeAspect="1"/>
          </p:cNvPicPr>
          <p:nvPr/>
        </p:nvPicPr>
        <p:blipFill rotWithShape="1">
          <a:blip r:embed="rId3"/>
          <a:srcRect l="5138" t="3341" r="2038" b="3811"/>
          <a:stretch/>
        </p:blipFill>
        <p:spPr>
          <a:xfrm>
            <a:off x="1502313" y="1219200"/>
            <a:ext cx="6193887" cy="4457318"/>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November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September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07030624"/>
              </p:ext>
            </p:extLst>
          </p:nvPr>
        </p:nvGraphicFramePr>
        <p:xfrm>
          <a:off x="685800" y="1905000"/>
          <a:ext cx="7696199" cy="3615523"/>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dirty="0" smtClean="0"/>
                        <a:t>Monday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TBD</a:t>
                      </a:r>
                      <a:endParaRPr lang="en-US" sz="2000" dirty="0" smtClean="0"/>
                    </a:p>
                  </a:txBody>
                  <a:tcPr/>
                </a:tc>
              </a:tr>
              <a:tr h="438695">
                <a:tc>
                  <a:txBody>
                    <a:bodyPr/>
                    <a:lstStyle/>
                    <a:p>
                      <a:r>
                        <a:rPr lang="en-US" sz="2000" dirty="0" smtClean="0"/>
                        <a:t>Monday</a:t>
                      </a:r>
                      <a:endParaRPr lang="en-US" sz="2000" dirty="0"/>
                    </a:p>
                  </a:txBody>
                  <a:tcPr/>
                </a:tc>
                <a:tc>
                  <a:txBody>
                    <a:bodyPr/>
                    <a:lstStyle/>
                    <a:p>
                      <a:r>
                        <a:rPr lang="en-US" sz="2000" dirty="0" smtClean="0"/>
                        <a:t>EVE</a:t>
                      </a:r>
                      <a:endParaRPr lang="en-US" sz="2000" dirty="0"/>
                    </a:p>
                  </a:txBody>
                  <a:tcPr/>
                </a:tc>
                <a:tc>
                  <a:txBody>
                    <a:bodyPr/>
                    <a:lstStyle/>
                    <a:p>
                      <a:r>
                        <a:rPr lang="en-US" sz="2000" dirty="0" smtClean="0"/>
                        <a:t>TBD</a:t>
                      </a:r>
                      <a:endParaRPr lang="en-US" sz="2000" dirty="0" smtClean="0"/>
                    </a:p>
                  </a:txBody>
                  <a:tcPr/>
                </a:tc>
              </a:tr>
              <a:tr h="488594">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r>
                        <a:rPr lang="en-US" sz="2000" dirty="0" smtClean="0"/>
                        <a:t>TBD</a:t>
                      </a:r>
                      <a:endParaRPr lang="en-US" sz="2000" dirty="0" smtClean="0"/>
                    </a:p>
                  </a:txBody>
                  <a:tcPr/>
                </a:tc>
              </a:tr>
              <a:tr h="438695">
                <a:tc>
                  <a:txBody>
                    <a:bodyPr/>
                    <a:lstStyle/>
                    <a:p>
                      <a:r>
                        <a:rPr lang="en-US" sz="2000" dirty="0" smtClean="0"/>
                        <a:t>Tuesday</a:t>
                      </a:r>
                      <a:endParaRPr lang="en-US" sz="2000" dirty="0"/>
                    </a:p>
                  </a:txBody>
                  <a:tcPr/>
                </a:tc>
                <a:tc>
                  <a:txBody>
                    <a:bodyPr/>
                    <a:lstStyle/>
                    <a:p>
                      <a:r>
                        <a:rPr lang="en-US" sz="2000" dirty="0" smtClean="0"/>
                        <a:t>EVE</a:t>
                      </a:r>
                      <a:endParaRPr lang="en-US" sz="2000" dirty="0"/>
                    </a:p>
                  </a:txBody>
                  <a:tcPr/>
                </a:tc>
                <a:tc>
                  <a:txBody>
                    <a:bodyPr/>
                    <a:lstStyle/>
                    <a:p>
                      <a:r>
                        <a:rPr lang="en-US" sz="2000" dirty="0" smtClean="0"/>
                        <a:t>TBD</a:t>
                      </a:r>
                    </a:p>
                  </a:txBody>
                  <a:tcPr/>
                </a:tc>
              </a:tr>
              <a:tr h="438695">
                <a:tc>
                  <a:txBody>
                    <a:bodyPr/>
                    <a:lstStyle/>
                    <a:p>
                      <a:r>
                        <a:rPr lang="en-US" sz="2000" dirty="0" smtClean="0"/>
                        <a:t>Thursday</a:t>
                      </a:r>
                      <a:endParaRPr lang="en-US" sz="2000" dirty="0"/>
                    </a:p>
                  </a:txBody>
                  <a:tcPr/>
                </a:tc>
                <a:tc>
                  <a:txBody>
                    <a:bodyPr/>
                    <a:lstStyle/>
                    <a:p>
                      <a:r>
                        <a:rPr lang="en-US" sz="2000" dirty="0" smtClean="0"/>
                        <a:t>AM1</a:t>
                      </a:r>
                      <a:r>
                        <a:rPr lang="en-US" sz="2000" baseline="0" dirty="0" smtClean="0"/>
                        <a:t> </a:t>
                      </a:r>
                      <a:r>
                        <a:rPr lang="en-US" sz="2000" dirty="0" smtClean="0"/>
                        <a:t>(joint with </a:t>
                      </a:r>
                      <a:r>
                        <a:rPr lang="en-US" sz="2000" dirty="0" smtClean="0"/>
                        <a:t>ARC)</a:t>
                      </a:r>
                      <a:endParaRPr lang="en-US" sz="2000" dirty="0"/>
                    </a:p>
                  </a:txBody>
                  <a:tcPr/>
                </a:tc>
                <a:tc>
                  <a:txBody>
                    <a:bodyPr/>
                    <a:lstStyle/>
                    <a:p>
                      <a:r>
                        <a:rPr lang="en-US" sz="2000" baseline="0" dirty="0" smtClean="0"/>
                        <a:t>TBD</a:t>
                      </a:r>
                      <a:endParaRPr lang="en-US" sz="2000" dirty="0"/>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TBD</a:t>
                      </a:r>
                      <a:endParaRPr lang="en-US" sz="2000" dirty="0" smtClean="0"/>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TBD</a:t>
                      </a:r>
                      <a:endParaRPr lang="en-US" sz="2000" dirty="0" smtClean="0"/>
                    </a:p>
                  </a:txBody>
                  <a:tcPr/>
                </a:tc>
              </a:tr>
            </a:tbl>
          </a:graphicData>
        </a:graphic>
      </p:graphicFrame>
      <p:sp>
        <p:nvSpPr>
          <p:cNvPr id="4" name="Date Placeholder 3"/>
          <p:cNvSpPr>
            <a:spLocks noGrp="1"/>
          </p:cNvSpPr>
          <p:nvPr>
            <p:ph type="dt" sz="half" idx="10"/>
          </p:nvPr>
        </p:nvSpPr>
        <p:spPr/>
        <p:txBody>
          <a:bodyPr/>
          <a:lstStyle/>
          <a:p>
            <a:r>
              <a:rPr lang="en-US" smtClean="0"/>
              <a:t>September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a:t>
            </a:r>
            <a:r>
              <a:rPr lang="en-US" sz="4000" dirty="0" smtClean="0">
                <a:latin typeface="Arial" charset="0"/>
                <a:cs typeface="Arial" charset="0"/>
              </a:rPr>
              <a:t>14 September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a:t>
            </a:r>
            <a:r>
              <a:rPr lang="en-US" dirty="0" smtClean="0">
                <a:latin typeface="Arial" charset="0"/>
                <a:cs typeface="Arial" charset="0"/>
              </a:rPr>
              <a:t>– </a:t>
            </a:r>
            <a:r>
              <a:rPr lang="en-US" dirty="0" smtClean="0">
                <a:latin typeface="Arial" charset="0"/>
                <a:cs typeface="Arial" charset="0"/>
              </a:rPr>
              <a:t>12:30</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meeting to Order.</a:t>
            </a:r>
          </a:p>
          <a:p>
            <a:pPr>
              <a:lnSpc>
                <a:spcPct val="80000"/>
              </a:lnSpc>
            </a:pPr>
            <a:r>
              <a:rPr lang="en-US" b="0" dirty="0" smtClean="0"/>
              <a:t>Appointment of Secretary.</a:t>
            </a:r>
            <a:endParaRPr lang="en-US" b="0" dirty="0"/>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a:t>
            </a:r>
            <a:r>
              <a:rPr lang="en-US" b="0" dirty="0" smtClean="0"/>
              <a:t>Reminder</a:t>
            </a:r>
          </a:p>
          <a:p>
            <a:pPr>
              <a:lnSpc>
                <a:spcPct val="80000"/>
              </a:lnSpc>
            </a:pPr>
            <a:endParaRPr lang="en-US" b="0" dirty="0"/>
          </a:p>
          <a:p>
            <a:pPr>
              <a:lnSpc>
                <a:spcPct val="80000"/>
              </a:lnSpc>
            </a:pPr>
            <a:r>
              <a:rPr lang="en-US" b="0" dirty="0" smtClean="0"/>
              <a:t>Approval </a:t>
            </a:r>
            <a:r>
              <a:rPr lang="en-US" b="0" dirty="0"/>
              <a:t>of the Minutes of the </a:t>
            </a:r>
            <a:r>
              <a:rPr lang="en-US" b="0" dirty="0" smtClean="0"/>
              <a:t>July 802.11ak </a:t>
            </a:r>
            <a:r>
              <a:rPr lang="en-US" b="0" dirty="0"/>
              <a:t>Meeting in </a:t>
            </a:r>
            <a:r>
              <a:rPr lang="en-US" b="0" dirty="0" smtClean="0"/>
              <a:t>Waikoloa, Hawai‘i: 11-15/964r0.</a:t>
            </a:r>
            <a:endParaRPr lang="en-US" b="0" dirty="0"/>
          </a:p>
          <a:p>
            <a:pPr lvl="1">
              <a:lnSpc>
                <a:spcPct val="80000"/>
              </a:lnSpc>
            </a:pPr>
            <a:r>
              <a:rPr lang="en-US" dirty="0" smtClean="0"/>
              <a:t>Yes:    No:    Abstain:</a:t>
            </a:r>
            <a:endParaRPr lang="en-US"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a:t>
            </a:r>
            <a:r>
              <a:rPr lang="en-US" sz="4000" dirty="0">
                <a:latin typeface="Arial" charset="0"/>
                <a:cs typeface="Arial" charset="0"/>
              </a:rPr>
              <a:t>14 September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a:t>
            </a:r>
            <a:r>
              <a:rPr lang="en-US" dirty="0" smtClean="0">
                <a:latin typeface="Arial" charset="0"/>
                <a:cs typeface="Arial" charset="0"/>
              </a:rPr>
              <a:t>– </a:t>
            </a:r>
            <a:r>
              <a:rPr lang="en-US" dirty="0" smtClean="0">
                <a:latin typeface="Arial" charset="0"/>
                <a:cs typeface="Arial" charset="0"/>
              </a:rPr>
              <a:t>12:30</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smtClean="0"/>
              <a:t>Approval </a:t>
            </a:r>
            <a:r>
              <a:rPr lang="en-US" b="0" dirty="0"/>
              <a:t>of the Minutes of Teleconferences since </a:t>
            </a:r>
            <a:r>
              <a:rPr lang="en-US" b="0" dirty="0" smtClean="0"/>
              <a:t>Waikoloa:</a:t>
            </a:r>
            <a:endParaRPr lang="en-US" b="0" dirty="0"/>
          </a:p>
          <a:p>
            <a:pPr lvl="1">
              <a:lnSpc>
                <a:spcPct val="80000"/>
              </a:lnSpc>
            </a:pPr>
            <a:r>
              <a:rPr lang="en-US" dirty="0" smtClean="0"/>
              <a:t>August 3</a:t>
            </a:r>
            <a:r>
              <a:rPr lang="en-US" baseline="30000" dirty="0" smtClean="0"/>
              <a:t>rd</a:t>
            </a:r>
            <a:r>
              <a:rPr lang="en-US" dirty="0" smtClean="0"/>
              <a:t>, </a:t>
            </a:r>
            <a:r>
              <a:rPr lang="en-US" dirty="0" err="1" smtClean="0"/>
              <a:t>tbd</a:t>
            </a:r>
            <a:r>
              <a:rPr lang="en-US" dirty="0" smtClean="0"/>
              <a:t>, </a:t>
            </a:r>
            <a:r>
              <a:rPr lang="en-US" dirty="0"/>
              <a:t>“11ak </a:t>
            </a:r>
            <a:r>
              <a:rPr lang="en-US" dirty="0" err="1"/>
              <a:t>Telecon</a:t>
            </a:r>
            <a:r>
              <a:rPr lang="en-US" dirty="0"/>
              <a:t> Minutes </a:t>
            </a:r>
            <a:r>
              <a:rPr lang="en-US" dirty="0" smtClean="0"/>
              <a:t>20150803”</a:t>
            </a:r>
            <a:endParaRPr lang="en-US" dirty="0"/>
          </a:p>
          <a:p>
            <a:pPr lvl="1">
              <a:lnSpc>
                <a:spcPct val="80000"/>
              </a:lnSpc>
            </a:pPr>
            <a:r>
              <a:rPr lang="en-US" dirty="0" smtClean="0"/>
              <a:t>August 10</a:t>
            </a:r>
            <a:r>
              <a:rPr lang="en-US" baseline="30000" dirty="0" smtClean="0"/>
              <a:t>th</a:t>
            </a:r>
            <a:r>
              <a:rPr lang="en-US" dirty="0" smtClean="0"/>
              <a:t>, </a:t>
            </a:r>
            <a:r>
              <a:rPr lang="en-US" dirty="0" err="1" smtClean="0"/>
              <a:t>tbd</a:t>
            </a:r>
            <a:r>
              <a:rPr lang="en-US" dirty="0" smtClean="0"/>
              <a:t>, </a:t>
            </a:r>
            <a:r>
              <a:rPr lang="en-US" dirty="0"/>
              <a:t>“11ak </a:t>
            </a:r>
            <a:r>
              <a:rPr lang="en-US" dirty="0" err="1"/>
              <a:t>Telecon</a:t>
            </a:r>
            <a:r>
              <a:rPr lang="en-US" dirty="0"/>
              <a:t> Minutes </a:t>
            </a:r>
            <a:r>
              <a:rPr lang="en-US" dirty="0" smtClean="0"/>
              <a:t>20150810”</a:t>
            </a:r>
            <a:endParaRPr lang="en-US" dirty="0"/>
          </a:p>
          <a:p>
            <a:pPr lvl="1">
              <a:lnSpc>
                <a:spcPct val="80000"/>
              </a:lnSpc>
            </a:pPr>
            <a:r>
              <a:rPr lang="en-US" dirty="0" smtClean="0"/>
              <a:t>August 24</a:t>
            </a:r>
            <a:r>
              <a:rPr lang="en-US" baseline="30000" dirty="0" smtClean="0"/>
              <a:t>th</a:t>
            </a:r>
            <a:r>
              <a:rPr lang="en-US" dirty="0" smtClean="0"/>
              <a:t>, </a:t>
            </a:r>
            <a:r>
              <a:rPr lang="en-US" dirty="0" err="1" smtClean="0"/>
              <a:t>tbd</a:t>
            </a:r>
            <a:r>
              <a:rPr lang="en-US" dirty="0" smtClean="0"/>
              <a:t>, </a:t>
            </a:r>
            <a:r>
              <a:rPr lang="en-US" dirty="0"/>
              <a:t>“11ak </a:t>
            </a:r>
            <a:r>
              <a:rPr lang="en-US" dirty="0" err="1"/>
              <a:t>Telecon</a:t>
            </a:r>
            <a:r>
              <a:rPr lang="en-US" dirty="0"/>
              <a:t> Minutes </a:t>
            </a:r>
            <a:r>
              <a:rPr lang="en-US" dirty="0" smtClean="0"/>
              <a:t>20150824”</a:t>
            </a:r>
          </a:p>
          <a:p>
            <a:pPr lvl="1">
              <a:lnSpc>
                <a:spcPct val="80000"/>
              </a:lnSpc>
            </a:pPr>
            <a:r>
              <a:rPr lang="en-US" dirty="0" smtClean="0"/>
              <a:t>August 31</a:t>
            </a:r>
            <a:r>
              <a:rPr lang="en-US" baseline="30000" dirty="0" smtClean="0"/>
              <a:t>st</a:t>
            </a:r>
            <a:r>
              <a:rPr lang="en-US" dirty="0" smtClean="0"/>
              <a:t>. </a:t>
            </a:r>
            <a:r>
              <a:rPr lang="en-US" dirty="0" err="1" smtClean="0"/>
              <a:t>Tbd</a:t>
            </a:r>
            <a:r>
              <a:rPr lang="en-US" dirty="0" smtClean="0"/>
              <a:t>, “11ak </a:t>
            </a:r>
            <a:r>
              <a:rPr lang="en-US" dirty="0" err="1" smtClean="0"/>
              <a:t>Telecon</a:t>
            </a:r>
            <a:r>
              <a:rPr lang="en-US" dirty="0" smtClean="0"/>
              <a:t> Minutes 20150821”</a:t>
            </a:r>
            <a:endParaRPr lang="en-US" dirty="0"/>
          </a:p>
          <a:p>
            <a:pPr lvl="1">
              <a:lnSpc>
                <a:spcPct val="80000"/>
              </a:lnSpc>
            </a:pPr>
            <a:r>
              <a:rPr lang="en-US" dirty="0" smtClean="0"/>
              <a:t>Yes:    No:    Abstain: </a:t>
            </a:r>
          </a:p>
          <a:p>
            <a:pPr>
              <a:lnSpc>
                <a:spcPct val="80000"/>
              </a:lnSpc>
            </a:pPr>
            <a:r>
              <a:rPr lang="en-US" b="0" dirty="0" smtClean="0"/>
              <a:t>Presentation </a:t>
            </a:r>
            <a:r>
              <a:rPr lang="en-US" b="0" dirty="0"/>
              <a:t>of submissions to resolve LB212 comments and improve the P802.11ak draft:</a:t>
            </a:r>
          </a:p>
          <a:p>
            <a:pPr>
              <a:lnSpc>
                <a:spcPct val="80000"/>
              </a:lnSpc>
            </a:pPr>
            <a:r>
              <a:rPr lang="en-US" b="0" dirty="0" smtClean="0"/>
              <a:t>Recess </a:t>
            </a:r>
            <a:r>
              <a:rPr lang="en-US" b="0" dirty="0"/>
              <a:t>until </a:t>
            </a:r>
            <a:r>
              <a:rPr lang="en-US" b="0" dirty="0" smtClean="0"/>
              <a:t>19:</a:t>
            </a:r>
            <a:r>
              <a:rPr lang="en-US" b="0" dirty="0"/>
              <a:t>30.</a:t>
            </a:r>
          </a:p>
          <a:p>
            <a:pPr>
              <a:lnSpc>
                <a:spcPct val="80000"/>
              </a:lnSpc>
            </a:pPr>
            <a:endParaRPr lang="en-US" dirty="0"/>
          </a:p>
        </p:txBody>
      </p:sp>
    </p:spTree>
    <p:extLst>
      <p:ext uri="{BB962C8B-B14F-4D97-AF65-F5344CB8AC3E}">
        <p14:creationId xmlns:p14="http://schemas.microsoft.com/office/powerpoint/2010/main" val="336011432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65331</TotalTime>
  <Words>1893</Words>
  <Application>Microsoft Macintosh PowerPoint</Application>
  <PresentationFormat>On-screen Show (4:3)</PresentationFormat>
  <Paragraphs>290</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802-11-Submission</vt:lpstr>
      <vt:lpstr>September 2015 802.11ak Agenda</vt:lpstr>
      <vt:lpstr>IEEE 802.11ak/GLK: Enhancements For Transit Links Within Bridged Networks</vt:lpstr>
      <vt:lpstr>Venue</vt:lpstr>
      <vt:lpstr>TGak Timeline At Start of Meeting</vt:lpstr>
      <vt:lpstr>Sessions</vt:lpstr>
      <vt:lpstr>Monday, 14 September 2015  10:30 – 12:30</vt:lpstr>
      <vt:lpstr>Monday, 14 September 2015  10:30 – 12:30</vt:lpstr>
      <vt:lpstr>Participants, Patents, and Duty to Inform</vt:lpstr>
      <vt:lpstr>Patent Related Links</vt:lpstr>
      <vt:lpstr>Call for Potentially Essential Patents</vt:lpstr>
      <vt:lpstr>Other Guidelines for IEEE WG Meetings</vt:lpstr>
      <vt:lpstr>Monday, 14 September 2015  19:30 – 21:30</vt:lpstr>
      <vt:lpstr>Tuesday, 15 September 2015  08:00 – 10:00</vt:lpstr>
      <vt:lpstr>Tuesday, 15 September 2015  19:30 – 21:30</vt:lpstr>
      <vt:lpstr>Thursday, 17 September 2015 08:00 – 10:00</vt:lpstr>
      <vt:lpstr>Thursday, 17 September 2015 10:30 – 12:30</vt:lpstr>
      <vt:lpstr>Thursday, 17 September 2015 16:00 – 18:00</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899</cp:revision>
  <cp:lastPrinted>1998-02-10T13:28:06Z</cp:lastPrinted>
  <dcterms:created xsi:type="dcterms:W3CDTF">2006-12-04T03:46:13Z</dcterms:created>
  <dcterms:modified xsi:type="dcterms:W3CDTF">2015-08-03T18:18:36Z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