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17"/>
  </p:notesMasterIdLst>
  <p:handoutMasterIdLst>
    <p:handoutMasterId r:id="rId118"/>
  </p:handoutMasterIdLst>
  <p:sldIdLst>
    <p:sldId id="269" r:id="rId2"/>
    <p:sldId id="270" r:id="rId3"/>
    <p:sldId id="441" r:id="rId4"/>
    <p:sldId id="442" r:id="rId5"/>
    <p:sldId id="443" r:id="rId6"/>
    <p:sldId id="444" r:id="rId7"/>
    <p:sldId id="439" r:id="rId8"/>
    <p:sldId id="440" r:id="rId9"/>
    <p:sldId id="445" r:id="rId10"/>
    <p:sldId id="446" r:id="rId11"/>
    <p:sldId id="447" r:id="rId12"/>
    <p:sldId id="448" r:id="rId13"/>
    <p:sldId id="449" r:id="rId14"/>
    <p:sldId id="450" r:id="rId15"/>
    <p:sldId id="451" r:id="rId16"/>
    <p:sldId id="452" r:id="rId17"/>
    <p:sldId id="453" r:id="rId18"/>
    <p:sldId id="454" r:id="rId19"/>
    <p:sldId id="455" r:id="rId20"/>
    <p:sldId id="456" r:id="rId21"/>
    <p:sldId id="457" r:id="rId22"/>
    <p:sldId id="458" r:id="rId23"/>
    <p:sldId id="459" r:id="rId24"/>
    <p:sldId id="460" r:id="rId25"/>
    <p:sldId id="461" r:id="rId26"/>
    <p:sldId id="462" r:id="rId27"/>
    <p:sldId id="463" r:id="rId28"/>
    <p:sldId id="464" r:id="rId29"/>
    <p:sldId id="465" r:id="rId30"/>
    <p:sldId id="466" r:id="rId31"/>
    <p:sldId id="467" r:id="rId32"/>
    <p:sldId id="468" r:id="rId33"/>
    <p:sldId id="469" r:id="rId34"/>
    <p:sldId id="470" r:id="rId35"/>
    <p:sldId id="471" r:id="rId36"/>
    <p:sldId id="472" r:id="rId37"/>
    <p:sldId id="473" r:id="rId38"/>
    <p:sldId id="474" r:id="rId39"/>
    <p:sldId id="475" r:id="rId40"/>
    <p:sldId id="476" r:id="rId41"/>
    <p:sldId id="477" r:id="rId42"/>
    <p:sldId id="478" r:id="rId43"/>
    <p:sldId id="479" r:id="rId44"/>
    <p:sldId id="480" r:id="rId45"/>
    <p:sldId id="481" r:id="rId46"/>
    <p:sldId id="482" r:id="rId47"/>
    <p:sldId id="483" r:id="rId48"/>
    <p:sldId id="484" r:id="rId49"/>
    <p:sldId id="485" r:id="rId50"/>
    <p:sldId id="486" r:id="rId51"/>
    <p:sldId id="487" r:id="rId52"/>
    <p:sldId id="488" r:id="rId53"/>
    <p:sldId id="489" r:id="rId54"/>
    <p:sldId id="490" r:id="rId55"/>
    <p:sldId id="491" r:id="rId56"/>
    <p:sldId id="492" r:id="rId57"/>
    <p:sldId id="493" r:id="rId58"/>
    <p:sldId id="494" r:id="rId59"/>
    <p:sldId id="495" r:id="rId60"/>
    <p:sldId id="496" r:id="rId61"/>
    <p:sldId id="497" r:id="rId62"/>
    <p:sldId id="498" r:id="rId63"/>
    <p:sldId id="499" r:id="rId64"/>
    <p:sldId id="500" r:id="rId65"/>
    <p:sldId id="501" r:id="rId66"/>
    <p:sldId id="502" r:id="rId67"/>
    <p:sldId id="503" r:id="rId68"/>
    <p:sldId id="504" r:id="rId69"/>
    <p:sldId id="505" r:id="rId70"/>
    <p:sldId id="506" r:id="rId71"/>
    <p:sldId id="507" r:id="rId72"/>
    <p:sldId id="508" r:id="rId73"/>
    <p:sldId id="509" r:id="rId74"/>
    <p:sldId id="510" r:id="rId75"/>
    <p:sldId id="511" r:id="rId76"/>
    <p:sldId id="512" r:id="rId77"/>
    <p:sldId id="513" r:id="rId78"/>
    <p:sldId id="514" r:id="rId79"/>
    <p:sldId id="515" r:id="rId80"/>
    <p:sldId id="516" r:id="rId81"/>
    <p:sldId id="517" r:id="rId82"/>
    <p:sldId id="518" r:id="rId83"/>
    <p:sldId id="519" r:id="rId84"/>
    <p:sldId id="520" r:id="rId85"/>
    <p:sldId id="521" r:id="rId86"/>
    <p:sldId id="522" r:id="rId87"/>
    <p:sldId id="523" r:id="rId88"/>
    <p:sldId id="524" r:id="rId89"/>
    <p:sldId id="525" r:id="rId90"/>
    <p:sldId id="526" r:id="rId91"/>
    <p:sldId id="527" r:id="rId92"/>
    <p:sldId id="528" r:id="rId93"/>
    <p:sldId id="529" r:id="rId94"/>
    <p:sldId id="530" r:id="rId95"/>
    <p:sldId id="531" r:id="rId96"/>
    <p:sldId id="532" r:id="rId97"/>
    <p:sldId id="533" r:id="rId98"/>
    <p:sldId id="534" r:id="rId99"/>
    <p:sldId id="535" r:id="rId100"/>
    <p:sldId id="536" r:id="rId101"/>
    <p:sldId id="537" r:id="rId102"/>
    <p:sldId id="538" r:id="rId103"/>
    <p:sldId id="539" r:id="rId104"/>
    <p:sldId id="540" r:id="rId105"/>
    <p:sldId id="541" r:id="rId106"/>
    <p:sldId id="542" r:id="rId107"/>
    <p:sldId id="543" r:id="rId108"/>
    <p:sldId id="544" r:id="rId109"/>
    <p:sldId id="545" r:id="rId110"/>
    <p:sldId id="546" r:id="rId111"/>
    <p:sldId id="547" r:id="rId112"/>
    <p:sldId id="548" r:id="rId113"/>
    <p:sldId id="549" r:id="rId114"/>
    <p:sldId id="550" r:id="rId115"/>
    <p:sldId id="551" r:id="rId116"/>
  </p:sldIdLst>
  <p:sldSz cx="9144000" cy="6858000" type="screen4x3"/>
  <p:notesSz cx="6858000" cy="9296400"/>
  <p:defaultTextStyle>
    <a:defPPr>
      <a:defRPr lang="en-US"/>
    </a:defPPr>
    <a:lvl1pPr algn="l" rtl="0" eaLnBrk="0" fontAlgn="base" hangingPunct="0">
      <a:spcBef>
        <a:spcPct val="0"/>
      </a:spcBef>
      <a:spcAft>
        <a:spcPct val="0"/>
      </a:spcAft>
      <a:defRPr sz="24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163">
          <p15:clr>
            <a:srgbClr val="A4A3A4"/>
          </p15:clr>
        </p15:guide>
        <p15:guide id="2" pos="284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99"/>
    <a:srgbClr val="FF9966"/>
    <a:srgbClr val="FF9933"/>
    <a:srgbClr val="FFFF00"/>
    <a:srgbClr val="66FFFF"/>
    <a:srgbClr val="FF33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0" autoAdjust="0"/>
    <p:restoredTop sz="98849" autoAdjust="0"/>
  </p:normalViewPr>
  <p:slideViewPr>
    <p:cSldViewPr>
      <p:cViewPr>
        <p:scale>
          <a:sx n="85" d="100"/>
          <a:sy n="85" d="100"/>
        </p:scale>
        <p:origin x="-726" y="-18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notesViewPr>
    <p:cSldViewPr>
      <p:cViewPr>
        <p:scale>
          <a:sx n="100" d="100"/>
          <a:sy n="100" d="100"/>
        </p:scale>
        <p:origin x="-2100" y="150"/>
      </p:cViewPr>
      <p:guideLst>
        <p:guide orient="horz" pos="2163"/>
        <p:guide pos="284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notesMaster" Target="notesMasters/notesMaster1.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5529263" y="177800"/>
            <a:ext cx="641350"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8213">
              <a:defRPr sz="1400"/>
            </a:lvl1pPr>
          </a:lstStyle>
          <a:p>
            <a:pPr>
              <a:defRPr/>
            </a:pPr>
            <a:r>
              <a:rPr lang="en-US" smtClean="0"/>
              <a:t>doc.: IEEE 802.11-15/0978r0</a:t>
            </a:r>
            <a:endParaRPr lang="en-US"/>
          </a:p>
        </p:txBody>
      </p:sp>
      <p:sp>
        <p:nvSpPr>
          <p:cNvPr id="3075" name="Rectangle 3"/>
          <p:cNvSpPr>
            <a:spLocks noGrp="1" noChangeArrowheads="1"/>
          </p:cNvSpPr>
          <p:nvPr>
            <p:ph type="dt" sz="quarter" idx="1"/>
          </p:nvPr>
        </p:nvSpPr>
        <p:spPr bwMode="auto">
          <a:xfrm>
            <a:off x="687388" y="177800"/>
            <a:ext cx="827087"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8213">
              <a:defRPr sz="1400"/>
            </a:lvl1pPr>
          </a:lstStyle>
          <a:p>
            <a:pPr>
              <a:defRPr/>
            </a:pPr>
            <a:r>
              <a:rPr lang="en-US" smtClean="0"/>
              <a:t>September 2015</a:t>
            </a:r>
            <a:endParaRPr lang="en-US"/>
          </a:p>
        </p:txBody>
      </p:sp>
      <p:sp>
        <p:nvSpPr>
          <p:cNvPr id="3076" name="Rectangle 4"/>
          <p:cNvSpPr>
            <a:spLocks noGrp="1" noChangeArrowheads="1"/>
          </p:cNvSpPr>
          <p:nvPr>
            <p:ph type="ftr" sz="quarter" idx="2"/>
          </p:nvPr>
        </p:nvSpPr>
        <p:spPr bwMode="auto">
          <a:xfrm>
            <a:off x="5781675" y="8997950"/>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8213">
              <a:defRPr sz="1200" b="0"/>
            </a:lvl1pPr>
          </a:lstStyle>
          <a:p>
            <a:pPr>
              <a:defRPr/>
            </a:pPr>
            <a:r>
              <a:rPr lang="en-US" smtClean="0"/>
              <a:t>Adrian Stephens, Intel Corporation</a:t>
            </a:r>
            <a:endParaRPr lang="en-US"/>
          </a:p>
        </p:txBody>
      </p:sp>
      <p:sp>
        <p:nvSpPr>
          <p:cNvPr id="3077" name="Rectangle 5"/>
          <p:cNvSpPr>
            <a:spLocks noGrp="1" noChangeArrowheads="1"/>
          </p:cNvSpPr>
          <p:nvPr>
            <p:ph type="sldNum" sz="quarter" idx="3"/>
          </p:nvPr>
        </p:nvSpPr>
        <p:spPr bwMode="auto">
          <a:xfrm>
            <a:off x="3095625" y="89979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8213">
              <a:defRPr sz="1200" b="0"/>
            </a:lvl1pPr>
          </a:lstStyle>
          <a:p>
            <a:pPr>
              <a:defRPr/>
            </a:pPr>
            <a:r>
              <a:rPr lang="en-US"/>
              <a:t>Page </a:t>
            </a:r>
            <a:fld id="{38CC2637-1985-412C-994C-3901D4FC1647}" type="slidenum">
              <a:rPr lang="en-US"/>
              <a:pPr>
                <a:defRPr/>
              </a:pPr>
              <a:t>‹#›</a:t>
            </a:fld>
            <a:endParaRPr lang="en-US"/>
          </a:p>
        </p:txBody>
      </p:sp>
      <p:sp>
        <p:nvSpPr>
          <p:cNvPr id="151558" name="Line 6"/>
          <p:cNvSpPr>
            <a:spLocks noChangeShapeType="1"/>
          </p:cNvSpPr>
          <p:nvPr/>
        </p:nvSpPr>
        <p:spPr bwMode="auto">
          <a:xfrm>
            <a:off x="685800" y="387350"/>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151559" name="Rectangle 7"/>
          <p:cNvSpPr>
            <a:spLocks noChangeArrowheads="1"/>
          </p:cNvSpPr>
          <p:nvPr/>
        </p:nvSpPr>
        <p:spPr bwMode="auto">
          <a:xfrm>
            <a:off x="685800" y="8997950"/>
            <a:ext cx="7032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8213"/>
            <a:r>
              <a:rPr lang="en-US" sz="1200" b="0"/>
              <a:t>Submission</a:t>
            </a:r>
          </a:p>
        </p:txBody>
      </p:sp>
      <p:sp>
        <p:nvSpPr>
          <p:cNvPr id="151560" name="Line 8"/>
          <p:cNvSpPr>
            <a:spLocks noChangeShapeType="1"/>
          </p:cNvSpPr>
          <p:nvPr/>
        </p:nvSpPr>
        <p:spPr bwMode="auto">
          <a:xfrm>
            <a:off x="685800" y="8986838"/>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Tree>
    <p:extLst>
      <p:ext uri="{BB962C8B-B14F-4D97-AF65-F5344CB8AC3E}">
        <p14:creationId xmlns:p14="http://schemas.microsoft.com/office/powerpoint/2010/main" val="218822482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5572125" y="98425"/>
            <a:ext cx="641350"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8213">
              <a:defRPr sz="1400"/>
            </a:lvl1pPr>
          </a:lstStyle>
          <a:p>
            <a:pPr>
              <a:defRPr/>
            </a:pPr>
            <a:r>
              <a:rPr lang="en-US" smtClean="0"/>
              <a:t>doc.: IEEE 802.11-15/0978r0</a:t>
            </a:r>
            <a:endParaRPr lang="en-US"/>
          </a:p>
        </p:txBody>
      </p:sp>
      <p:sp>
        <p:nvSpPr>
          <p:cNvPr id="2051" name="Rectangle 3"/>
          <p:cNvSpPr>
            <a:spLocks noGrp="1" noChangeArrowheads="1"/>
          </p:cNvSpPr>
          <p:nvPr>
            <p:ph type="dt" idx="1"/>
          </p:nvPr>
        </p:nvSpPr>
        <p:spPr bwMode="auto">
          <a:xfrm>
            <a:off x="646113" y="98425"/>
            <a:ext cx="827087"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8213">
              <a:defRPr sz="1400"/>
            </a:lvl1pPr>
          </a:lstStyle>
          <a:p>
            <a:pPr>
              <a:defRPr/>
            </a:pPr>
            <a:r>
              <a:rPr lang="en-US" smtClean="0"/>
              <a:t>September 2015</a:t>
            </a:r>
            <a:endParaRPr lang="en-US"/>
          </a:p>
        </p:txBody>
      </p:sp>
      <p:sp>
        <p:nvSpPr>
          <p:cNvPr id="97284" name="Rectangle 4"/>
          <p:cNvSpPr>
            <a:spLocks noGrp="1" noRot="1" noChangeAspect="1" noChangeArrowheads="1" noTextEdit="1"/>
          </p:cNvSpPr>
          <p:nvPr>
            <p:ph type="sldImg" idx="2"/>
          </p:nvPr>
        </p:nvSpPr>
        <p:spPr bwMode="auto">
          <a:xfrm>
            <a:off x="1112838" y="701675"/>
            <a:ext cx="4635500" cy="347662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14400" y="4416425"/>
            <a:ext cx="5029200" cy="4184650"/>
          </a:xfrm>
          <a:prstGeom prst="rect">
            <a:avLst/>
          </a:prstGeom>
          <a:noFill/>
          <a:ln w="9525">
            <a:noFill/>
            <a:miter lim="800000"/>
            <a:headEnd/>
            <a:tailEnd/>
          </a:ln>
          <a:effectLst/>
        </p:spPr>
        <p:txBody>
          <a:bodyPr vert="horz" wrap="square" lIns="94112" tIns="46259" rIns="94112" bIns="4625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5287963" y="9001125"/>
            <a:ext cx="925512"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8788" lvl="4" algn="r" defTabSz="938213">
              <a:defRPr sz="1200" b="0"/>
            </a:lvl5pPr>
          </a:lstStyle>
          <a:p>
            <a:pPr lvl="4">
              <a:defRPr/>
            </a:pPr>
            <a:r>
              <a:rPr lang="en-US" smtClean="0"/>
              <a:t>Adrian Stephens, Intel Corporation</a:t>
            </a:r>
            <a:endParaRPr lang="en-US"/>
          </a:p>
        </p:txBody>
      </p:sp>
      <p:sp>
        <p:nvSpPr>
          <p:cNvPr id="2055" name="Rectangle 7"/>
          <p:cNvSpPr>
            <a:spLocks noGrp="1" noChangeArrowheads="1"/>
          </p:cNvSpPr>
          <p:nvPr>
            <p:ph type="sldNum" sz="quarter" idx="5"/>
          </p:nvPr>
        </p:nvSpPr>
        <p:spPr bwMode="auto">
          <a:xfrm>
            <a:off x="3181350" y="900112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8213">
              <a:defRPr sz="1200" b="0"/>
            </a:lvl1pPr>
          </a:lstStyle>
          <a:p>
            <a:pPr>
              <a:defRPr/>
            </a:pPr>
            <a:r>
              <a:rPr lang="en-US"/>
              <a:t>Page </a:t>
            </a:r>
            <a:fld id="{0C4CDFAE-F895-48F6-BF6B-C54B41AC9E6C}" type="slidenum">
              <a:rPr lang="en-US"/>
              <a:pPr>
                <a:defRPr/>
              </a:pPr>
              <a:t>‹#›</a:t>
            </a:fld>
            <a:endParaRPr lang="en-US"/>
          </a:p>
        </p:txBody>
      </p:sp>
      <p:sp>
        <p:nvSpPr>
          <p:cNvPr id="97288" name="Rectangle 8"/>
          <p:cNvSpPr>
            <a:spLocks noChangeArrowheads="1"/>
          </p:cNvSpPr>
          <p:nvPr/>
        </p:nvSpPr>
        <p:spPr bwMode="auto">
          <a:xfrm>
            <a:off x="715963" y="9001125"/>
            <a:ext cx="70326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9163"/>
            <a:r>
              <a:rPr lang="en-US" sz="1200" b="0"/>
              <a:t>Submission</a:t>
            </a:r>
          </a:p>
        </p:txBody>
      </p:sp>
      <p:sp>
        <p:nvSpPr>
          <p:cNvPr id="97289" name="Line 9"/>
          <p:cNvSpPr>
            <a:spLocks noChangeShapeType="1"/>
          </p:cNvSpPr>
          <p:nvPr/>
        </p:nvSpPr>
        <p:spPr bwMode="auto">
          <a:xfrm>
            <a:off x="715963" y="8999538"/>
            <a:ext cx="542607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97290" name="Line 10"/>
          <p:cNvSpPr>
            <a:spLocks noChangeShapeType="1"/>
          </p:cNvSpPr>
          <p:nvPr/>
        </p:nvSpPr>
        <p:spPr bwMode="auto">
          <a:xfrm>
            <a:off x="639763" y="296863"/>
            <a:ext cx="557847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Tree>
    <p:extLst>
      <p:ext uri="{BB962C8B-B14F-4D97-AF65-F5344CB8AC3E}">
        <p14:creationId xmlns:p14="http://schemas.microsoft.com/office/powerpoint/2010/main" val="2933068165"/>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itchFamily="18" charset="0"/>
              </a:defRPr>
            </a:lvl1pPr>
            <a:lvl2pPr marL="742950" indent="-285750" defTabSz="938213">
              <a:defRPr sz="2400" b="1">
                <a:solidFill>
                  <a:schemeClr val="tx1"/>
                </a:solidFill>
                <a:latin typeface="Times New Roman" pitchFamily="18" charset="0"/>
              </a:defRPr>
            </a:lvl2pPr>
            <a:lvl3pPr marL="1143000" indent="-228600" defTabSz="938213">
              <a:defRPr sz="2400" b="1">
                <a:solidFill>
                  <a:schemeClr val="tx1"/>
                </a:solidFill>
                <a:latin typeface="Times New Roman" pitchFamily="18" charset="0"/>
              </a:defRPr>
            </a:lvl3pPr>
            <a:lvl4pPr marL="1600200" indent="-228600" defTabSz="938213">
              <a:defRPr sz="2400" b="1">
                <a:solidFill>
                  <a:schemeClr val="tx1"/>
                </a:solidFill>
                <a:latin typeface="Times New Roman" pitchFamily="18" charset="0"/>
              </a:defRPr>
            </a:lvl4pPr>
            <a:lvl5pPr marL="2057400" indent="-228600" defTabSz="938213">
              <a:defRPr sz="2400" b="1">
                <a:solidFill>
                  <a:schemeClr val="tx1"/>
                </a:solidFill>
                <a:latin typeface="Times New Roman" pitchFamily="18" charset="0"/>
              </a:defRPr>
            </a:lvl5pPr>
            <a:lvl6pPr marL="2514600" indent="-228600" defTabSz="938213" eaLnBrk="0" fontAlgn="base" hangingPunct="0">
              <a:spcBef>
                <a:spcPct val="0"/>
              </a:spcBef>
              <a:spcAft>
                <a:spcPct val="0"/>
              </a:spcAft>
              <a:defRPr sz="2400" b="1">
                <a:solidFill>
                  <a:schemeClr val="tx1"/>
                </a:solidFill>
                <a:latin typeface="Times New Roman" pitchFamily="18" charset="0"/>
              </a:defRPr>
            </a:lvl6pPr>
            <a:lvl7pPr marL="2971800" indent="-228600" defTabSz="938213" eaLnBrk="0" fontAlgn="base" hangingPunct="0">
              <a:spcBef>
                <a:spcPct val="0"/>
              </a:spcBef>
              <a:spcAft>
                <a:spcPct val="0"/>
              </a:spcAft>
              <a:defRPr sz="2400" b="1">
                <a:solidFill>
                  <a:schemeClr val="tx1"/>
                </a:solidFill>
                <a:latin typeface="Times New Roman" pitchFamily="18" charset="0"/>
              </a:defRPr>
            </a:lvl7pPr>
            <a:lvl8pPr marL="3429000" indent="-228600" defTabSz="938213" eaLnBrk="0" fontAlgn="base" hangingPunct="0">
              <a:spcBef>
                <a:spcPct val="0"/>
              </a:spcBef>
              <a:spcAft>
                <a:spcPct val="0"/>
              </a:spcAft>
              <a:defRPr sz="2400" b="1">
                <a:solidFill>
                  <a:schemeClr val="tx1"/>
                </a:solidFill>
                <a:latin typeface="Times New Roman" pitchFamily="18" charset="0"/>
              </a:defRPr>
            </a:lvl8pPr>
            <a:lvl9pPr marL="3886200" indent="-228600" defTabSz="938213" eaLnBrk="0" fontAlgn="base" hangingPunct="0">
              <a:spcBef>
                <a:spcPct val="0"/>
              </a:spcBef>
              <a:spcAft>
                <a:spcPct val="0"/>
              </a:spcAft>
              <a:defRPr sz="2400" b="1">
                <a:solidFill>
                  <a:schemeClr val="tx1"/>
                </a:solidFill>
                <a:latin typeface="Times New Roman" pitchFamily="18" charset="0"/>
              </a:defRPr>
            </a:lvl9pPr>
          </a:lstStyle>
          <a:p>
            <a:r>
              <a:rPr lang="en-US" sz="1400" smtClean="0"/>
              <a:t>doc.: IEEE 802.11-15/0978r0</a:t>
            </a:r>
          </a:p>
        </p:txBody>
      </p:sp>
      <p:sp>
        <p:nvSpPr>
          <p:cNvPr id="98307"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itchFamily="18" charset="0"/>
              </a:defRPr>
            </a:lvl1pPr>
            <a:lvl2pPr marL="742950" indent="-285750" defTabSz="938213">
              <a:defRPr sz="2400" b="1">
                <a:solidFill>
                  <a:schemeClr val="tx1"/>
                </a:solidFill>
                <a:latin typeface="Times New Roman" pitchFamily="18" charset="0"/>
              </a:defRPr>
            </a:lvl2pPr>
            <a:lvl3pPr marL="1143000" indent="-228600" defTabSz="938213">
              <a:defRPr sz="2400" b="1">
                <a:solidFill>
                  <a:schemeClr val="tx1"/>
                </a:solidFill>
                <a:latin typeface="Times New Roman" pitchFamily="18" charset="0"/>
              </a:defRPr>
            </a:lvl3pPr>
            <a:lvl4pPr marL="1600200" indent="-228600" defTabSz="938213">
              <a:defRPr sz="2400" b="1">
                <a:solidFill>
                  <a:schemeClr val="tx1"/>
                </a:solidFill>
                <a:latin typeface="Times New Roman" pitchFamily="18" charset="0"/>
              </a:defRPr>
            </a:lvl4pPr>
            <a:lvl5pPr marL="2057400" indent="-228600" defTabSz="938213">
              <a:defRPr sz="2400" b="1">
                <a:solidFill>
                  <a:schemeClr val="tx1"/>
                </a:solidFill>
                <a:latin typeface="Times New Roman" pitchFamily="18" charset="0"/>
              </a:defRPr>
            </a:lvl5pPr>
            <a:lvl6pPr marL="2514600" indent="-228600" defTabSz="938213" eaLnBrk="0" fontAlgn="base" hangingPunct="0">
              <a:spcBef>
                <a:spcPct val="0"/>
              </a:spcBef>
              <a:spcAft>
                <a:spcPct val="0"/>
              </a:spcAft>
              <a:defRPr sz="2400" b="1">
                <a:solidFill>
                  <a:schemeClr val="tx1"/>
                </a:solidFill>
                <a:latin typeface="Times New Roman" pitchFamily="18" charset="0"/>
              </a:defRPr>
            </a:lvl6pPr>
            <a:lvl7pPr marL="2971800" indent="-228600" defTabSz="938213" eaLnBrk="0" fontAlgn="base" hangingPunct="0">
              <a:spcBef>
                <a:spcPct val="0"/>
              </a:spcBef>
              <a:spcAft>
                <a:spcPct val="0"/>
              </a:spcAft>
              <a:defRPr sz="2400" b="1">
                <a:solidFill>
                  <a:schemeClr val="tx1"/>
                </a:solidFill>
                <a:latin typeface="Times New Roman" pitchFamily="18" charset="0"/>
              </a:defRPr>
            </a:lvl7pPr>
            <a:lvl8pPr marL="3429000" indent="-228600" defTabSz="938213" eaLnBrk="0" fontAlgn="base" hangingPunct="0">
              <a:spcBef>
                <a:spcPct val="0"/>
              </a:spcBef>
              <a:spcAft>
                <a:spcPct val="0"/>
              </a:spcAft>
              <a:defRPr sz="2400" b="1">
                <a:solidFill>
                  <a:schemeClr val="tx1"/>
                </a:solidFill>
                <a:latin typeface="Times New Roman" pitchFamily="18" charset="0"/>
              </a:defRPr>
            </a:lvl8pPr>
            <a:lvl9pPr marL="3886200" indent="-228600" defTabSz="938213" eaLnBrk="0" fontAlgn="base" hangingPunct="0">
              <a:spcBef>
                <a:spcPct val="0"/>
              </a:spcBef>
              <a:spcAft>
                <a:spcPct val="0"/>
              </a:spcAft>
              <a:defRPr sz="2400" b="1">
                <a:solidFill>
                  <a:schemeClr val="tx1"/>
                </a:solidFill>
                <a:latin typeface="Times New Roman" pitchFamily="18" charset="0"/>
              </a:defRPr>
            </a:lvl9pPr>
          </a:lstStyle>
          <a:p>
            <a:r>
              <a:rPr lang="en-US" sz="1400" smtClean="0"/>
              <a:t>September 2015</a:t>
            </a:r>
          </a:p>
        </p:txBody>
      </p:sp>
      <p:sp>
        <p:nvSpPr>
          <p:cNvPr id="98308"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itchFamily="18" charset="0"/>
              </a:defRPr>
            </a:lvl1pPr>
            <a:lvl2pPr marL="742950" indent="-285750" defTabSz="938213">
              <a:defRPr sz="2400" b="1">
                <a:solidFill>
                  <a:schemeClr val="tx1"/>
                </a:solidFill>
                <a:latin typeface="Times New Roman" pitchFamily="18" charset="0"/>
              </a:defRPr>
            </a:lvl2pPr>
            <a:lvl3pPr marL="1143000" indent="-228600" defTabSz="938213">
              <a:defRPr sz="2400" b="1">
                <a:solidFill>
                  <a:schemeClr val="tx1"/>
                </a:solidFill>
                <a:latin typeface="Times New Roman" pitchFamily="18" charset="0"/>
              </a:defRPr>
            </a:lvl3pPr>
            <a:lvl4pPr marL="1600200" indent="-228600" defTabSz="938213">
              <a:defRPr sz="2400" b="1">
                <a:solidFill>
                  <a:schemeClr val="tx1"/>
                </a:solidFill>
                <a:latin typeface="Times New Roman" pitchFamily="18" charset="0"/>
              </a:defRPr>
            </a:lvl4pPr>
            <a:lvl5pPr marL="458788" defTabSz="938213">
              <a:defRPr sz="2400" b="1">
                <a:solidFill>
                  <a:schemeClr val="tx1"/>
                </a:solidFill>
                <a:latin typeface="Times New Roman" pitchFamily="18" charset="0"/>
              </a:defRPr>
            </a:lvl5pPr>
            <a:lvl6pPr marL="915988" defTabSz="938213" eaLnBrk="0" fontAlgn="base" hangingPunct="0">
              <a:spcBef>
                <a:spcPct val="0"/>
              </a:spcBef>
              <a:spcAft>
                <a:spcPct val="0"/>
              </a:spcAft>
              <a:defRPr sz="2400" b="1">
                <a:solidFill>
                  <a:schemeClr val="tx1"/>
                </a:solidFill>
                <a:latin typeface="Times New Roman" pitchFamily="18" charset="0"/>
              </a:defRPr>
            </a:lvl6pPr>
            <a:lvl7pPr marL="1373188" defTabSz="938213" eaLnBrk="0" fontAlgn="base" hangingPunct="0">
              <a:spcBef>
                <a:spcPct val="0"/>
              </a:spcBef>
              <a:spcAft>
                <a:spcPct val="0"/>
              </a:spcAft>
              <a:defRPr sz="2400" b="1">
                <a:solidFill>
                  <a:schemeClr val="tx1"/>
                </a:solidFill>
                <a:latin typeface="Times New Roman" pitchFamily="18" charset="0"/>
              </a:defRPr>
            </a:lvl7pPr>
            <a:lvl8pPr marL="1830388" defTabSz="938213" eaLnBrk="0" fontAlgn="base" hangingPunct="0">
              <a:spcBef>
                <a:spcPct val="0"/>
              </a:spcBef>
              <a:spcAft>
                <a:spcPct val="0"/>
              </a:spcAft>
              <a:defRPr sz="2400" b="1">
                <a:solidFill>
                  <a:schemeClr val="tx1"/>
                </a:solidFill>
                <a:latin typeface="Times New Roman" pitchFamily="18" charset="0"/>
              </a:defRPr>
            </a:lvl8pPr>
            <a:lvl9pPr marL="2287588" defTabSz="938213" eaLnBrk="0" fontAlgn="base" hangingPunct="0">
              <a:spcBef>
                <a:spcPct val="0"/>
              </a:spcBef>
              <a:spcAft>
                <a:spcPct val="0"/>
              </a:spcAft>
              <a:defRPr sz="2400" b="1">
                <a:solidFill>
                  <a:schemeClr val="tx1"/>
                </a:solidFill>
                <a:latin typeface="Times New Roman" pitchFamily="18" charset="0"/>
              </a:defRPr>
            </a:lvl9pPr>
          </a:lstStyle>
          <a:p>
            <a:pPr lvl="4"/>
            <a:r>
              <a:rPr lang="en-US" sz="1200" b="0" smtClean="0"/>
              <a:t>Adrian Stephens, Intel Corporation</a:t>
            </a:r>
          </a:p>
        </p:txBody>
      </p:sp>
      <p:sp>
        <p:nvSpPr>
          <p:cNvPr id="983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itchFamily="18" charset="0"/>
              </a:defRPr>
            </a:lvl1pPr>
            <a:lvl2pPr marL="742950" indent="-285750" defTabSz="938213">
              <a:defRPr sz="2400" b="1">
                <a:solidFill>
                  <a:schemeClr val="tx1"/>
                </a:solidFill>
                <a:latin typeface="Times New Roman" pitchFamily="18" charset="0"/>
              </a:defRPr>
            </a:lvl2pPr>
            <a:lvl3pPr marL="1143000" indent="-228600" defTabSz="938213">
              <a:defRPr sz="2400" b="1">
                <a:solidFill>
                  <a:schemeClr val="tx1"/>
                </a:solidFill>
                <a:latin typeface="Times New Roman" pitchFamily="18" charset="0"/>
              </a:defRPr>
            </a:lvl3pPr>
            <a:lvl4pPr marL="1600200" indent="-228600" defTabSz="938213">
              <a:defRPr sz="2400" b="1">
                <a:solidFill>
                  <a:schemeClr val="tx1"/>
                </a:solidFill>
                <a:latin typeface="Times New Roman" pitchFamily="18" charset="0"/>
              </a:defRPr>
            </a:lvl4pPr>
            <a:lvl5pPr marL="2057400" indent="-228600" defTabSz="938213">
              <a:defRPr sz="2400" b="1">
                <a:solidFill>
                  <a:schemeClr val="tx1"/>
                </a:solidFill>
                <a:latin typeface="Times New Roman" pitchFamily="18" charset="0"/>
              </a:defRPr>
            </a:lvl5pPr>
            <a:lvl6pPr marL="2514600" indent="-228600" defTabSz="938213" eaLnBrk="0" fontAlgn="base" hangingPunct="0">
              <a:spcBef>
                <a:spcPct val="0"/>
              </a:spcBef>
              <a:spcAft>
                <a:spcPct val="0"/>
              </a:spcAft>
              <a:defRPr sz="2400" b="1">
                <a:solidFill>
                  <a:schemeClr val="tx1"/>
                </a:solidFill>
                <a:latin typeface="Times New Roman" pitchFamily="18" charset="0"/>
              </a:defRPr>
            </a:lvl6pPr>
            <a:lvl7pPr marL="2971800" indent="-228600" defTabSz="938213" eaLnBrk="0" fontAlgn="base" hangingPunct="0">
              <a:spcBef>
                <a:spcPct val="0"/>
              </a:spcBef>
              <a:spcAft>
                <a:spcPct val="0"/>
              </a:spcAft>
              <a:defRPr sz="2400" b="1">
                <a:solidFill>
                  <a:schemeClr val="tx1"/>
                </a:solidFill>
                <a:latin typeface="Times New Roman" pitchFamily="18" charset="0"/>
              </a:defRPr>
            </a:lvl7pPr>
            <a:lvl8pPr marL="3429000" indent="-228600" defTabSz="938213" eaLnBrk="0" fontAlgn="base" hangingPunct="0">
              <a:spcBef>
                <a:spcPct val="0"/>
              </a:spcBef>
              <a:spcAft>
                <a:spcPct val="0"/>
              </a:spcAft>
              <a:defRPr sz="2400" b="1">
                <a:solidFill>
                  <a:schemeClr val="tx1"/>
                </a:solidFill>
                <a:latin typeface="Times New Roman" pitchFamily="18" charset="0"/>
              </a:defRPr>
            </a:lvl8pPr>
            <a:lvl9pPr marL="3886200" indent="-228600" defTabSz="938213" eaLnBrk="0" fontAlgn="base" hangingPunct="0">
              <a:spcBef>
                <a:spcPct val="0"/>
              </a:spcBef>
              <a:spcAft>
                <a:spcPct val="0"/>
              </a:spcAft>
              <a:defRPr sz="2400" b="1">
                <a:solidFill>
                  <a:schemeClr val="tx1"/>
                </a:solidFill>
                <a:latin typeface="Times New Roman" pitchFamily="18" charset="0"/>
              </a:defRPr>
            </a:lvl9pPr>
          </a:lstStyle>
          <a:p>
            <a:r>
              <a:rPr lang="en-US" sz="1200" b="0" smtClean="0"/>
              <a:t>Page </a:t>
            </a:r>
            <a:fld id="{193729FD-A0E3-43F9-BAB1-A5241DF7C04C}" type="slidenum">
              <a:rPr lang="en-US" sz="1200" b="0" smtClean="0"/>
              <a:pPr/>
              <a:t>1</a:t>
            </a:fld>
            <a:endParaRPr lang="en-US" sz="1200" b="0" smtClean="0"/>
          </a:p>
        </p:txBody>
      </p:sp>
      <p:sp>
        <p:nvSpPr>
          <p:cNvPr id="98310" name="Rectangle 2"/>
          <p:cNvSpPr>
            <a:spLocks noGrp="1" noRot="1" noChangeAspect="1" noChangeArrowheads="1" noTextEdit="1"/>
          </p:cNvSpPr>
          <p:nvPr>
            <p:ph type="sldImg"/>
          </p:nvPr>
        </p:nvSpPr>
        <p:spPr>
          <a:ln/>
        </p:spPr>
      </p:sp>
      <p:sp>
        <p:nvSpPr>
          <p:cNvPr id="983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Tree>
    <p:extLst>
      <p:ext uri="{BB962C8B-B14F-4D97-AF65-F5344CB8AC3E}">
        <p14:creationId xmlns:p14="http://schemas.microsoft.com/office/powerpoint/2010/main" val="28607560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p:cNvSpPr>
            <a:spLocks noGrp="1" noChangeArrowheads="1"/>
          </p:cNvSpPr>
          <p:nvPr>
            <p:ph type="dt" sz="quarter" idx="1"/>
          </p:nvPr>
        </p:nvSpPr>
        <p:spPr>
          <a:xfrm>
            <a:off x="646113" y="95706"/>
            <a:ext cx="753411" cy="215444"/>
          </a:xfrm>
          <a:noFill/>
        </p:spPr>
        <p:txBody>
          <a:bodyPr/>
          <a:lstStyle/>
          <a:p>
            <a:r>
              <a:rPr lang="en-US" smtClean="0"/>
              <a:t>May 2015</a:t>
            </a:r>
          </a:p>
        </p:txBody>
      </p:sp>
      <p:sp>
        <p:nvSpPr>
          <p:cNvPr id="51203" name="Rectangle 3"/>
          <p:cNvSpPr txBox="1">
            <a:spLocks noGrp="1" noChangeArrowheads="1"/>
          </p:cNvSpPr>
          <p:nvPr/>
        </p:nvSpPr>
        <p:spPr bwMode="auto">
          <a:xfrm>
            <a:off x="646863" y="96239"/>
            <a:ext cx="732573" cy="215444"/>
          </a:xfrm>
          <a:prstGeom prst="rect">
            <a:avLst/>
          </a:prstGeom>
          <a:noFill/>
          <a:ln w="9525">
            <a:noFill/>
            <a:miter lim="800000"/>
            <a:headEnd/>
            <a:tailEnd/>
          </a:ln>
        </p:spPr>
        <p:txBody>
          <a:bodyPr wrap="none" lIns="0" tIns="0" rIns="0" bIns="0" anchor="b">
            <a:spAutoFit/>
          </a:bodyPr>
          <a:lstStyle/>
          <a:p>
            <a:pPr defTabSz="933450"/>
            <a:r>
              <a:rPr lang="en-US" sz="1400" b="1"/>
              <a:t>July 2007</a:t>
            </a:r>
          </a:p>
        </p:txBody>
      </p:sp>
      <p:sp>
        <p:nvSpPr>
          <p:cNvPr id="51204" name="Rectangle 6"/>
          <p:cNvSpPr>
            <a:spLocks noGrp="1" noChangeArrowheads="1"/>
          </p:cNvSpPr>
          <p:nvPr>
            <p:ph type="ftr" sz="quarter" idx="4"/>
          </p:nvPr>
        </p:nvSpPr>
        <p:spPr>
          <a:xfrm>
            <a:off x="3756586" y="9000621"/>
            <a:ext cx="2456122" cy="184666"/>
          </a:xfrm>
          <a:noFill/>
        </p:spPr>
        <p:txBody>
          <a:bodyPr/>
          <a:lstStyle/>
          <a:p>
            <a:pPr lvl="4"/>
            <a:r>
              <a:rPr lang="en-US" smtClean="0"/>
              <a:t>Peter Ecclesine (Cisco Systems)</a:t>
            </a:r>
          </a:p>
        </p:txBody>
      </p:sp>
      <p:sp>
        <p:nvSpPr>
          <p:cNvPr id="51205" name="Rectangle 7"/>
          <p:cNvSpPr>
            <a:spLocks noGrp="1" noChangeArrowheads="1"/>
          </p:cNvSpPr>
          <p:nvPr>
            <p:ph type="sldNum" sz="quarter" idx="5"/>
          </p:nvPr>
        </p:nvSpPr>
        <p:spPr>
          <a:xfrm>
            <a:off x="3278936" y="9001125"/>
            <a:ext cx="415177" cy="184666"/>
          </a:xfrm>
          <a:noFill/>
        </p:spPr>
        <p:txBody>
          <a:bodyPr/>
          <a:lstStyle/>
          <a:p>
            <a:r>
              <a:rPr lang="en-US" smtClean="0"/>
              <a:t>Page </a:t>
            </a:r>
            <a:fld id="{2A966BB1-2648-428D-89B2-DEE69CF444F7}" type="slidenum">
              <a:rPr lang="en-US" smtClean="0"/>
              <a:pPr/>
              <a:t>10</a:t>
            </a:fld>
            <a:endParaRPr lang="en-US" smtClean="0"/>
          </a:p>
        </p:txBody>
      </p:sp>
      <p:sp>
        <p:nvSpPr>
          <p:cNvPr id="51206" name="Rectangle 2"/>
          <p:cNvSpPr>
            <a:spLocks noGrp="1" noRot="1" noChangeAspect="1" noChangeArrowheads="1" noTextEdit="1"/>
          </p:cNvSpPr>
          <p:nvPr>
            <p:ph type="sldImg"/>
          </p:nvPr>
        </p:nvSpPr>
        <p:spPr>
          <a:xfrm>
            <a:off x="1114425" y="703263"/>
            <a:ext cx="4629150" cy="3473450"/>
          </a:xfrm>
          <a:ln/>
        </p:spPr>
      </p:sp>
      <p:sp>
        <p:nvSpPr>
          <p:cNvPr id="51207" name="Rectangle 3"/>
          <p:cNvSpPr>
            <a:spLocks noGrp="1" noChangeArrowheads="1"/>
          </p:cNvSpPr>
          <p:nvPr>
            <p:ph type="body" idx="1"/>
          </p:nvPr>
        </p:nvSpPr>
        <p:spPr>
          <a:noFill/>
          <a:ln/>
        </p:spPr>
        <p:txBody>
          <a:bodyPr/>
          <a:lstStyle/>
          <a:p>
            <a:endParaRPr lang="en-GB" smtClean="0"/>
          </a:p>
        </p:txBody>
      </p:sp>
    </p:spTree>
    <p:extLst>
      <p:ext uri="{BB962C8B-B14F-4D97-AF65-F5344CB8AC3E}">
        <p14:creationId xmlns:p14="http://schemas.microsoft.com/office/powerpoint/2010/main" val="943403801"/>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a:xfrm>
            <a:off x="4017617"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doc.: IEEE 802.11-15/0979r0</a:t>
            </a:r>
          </a:p>
        </p:txBody>
      </p:sp>
      <p:sp>
        <p:nvSpPr>
          <p:cNvPr id="41987" name="Rectangle 3"/>
          <p:cNvSpPr>
            <a:spLocks noGrp="1" noChangeArrowheads="1"/>
          </p:cNvSpPr>
          <p:nvPr>
            <p:ph type="dt" sz="quarter" idx="1"/>
          </p:nvPr>
        </p:nvSpPr>
        <p:spPr>
          <a:xfrm>
            <a:off x="646113"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September 2015</a:t>
            </a:r>
          </a:p>
        </p:txBody>
      </p:sp>
      <p:sp>
        <p:nvSpPr>
          <p:cNvPr id="41988" name="Rectangle 6"/>
          <p:cNvSpPr>
            <a:spLocks noGrp="1" noChangeArrowheads="1"/>
          </p:cNvSpPr>
          <p:nvPr>
            <p:ph type="ftr" sz="quarter" idx="4"/>
          </p:nvPr>
        </p:nvSpPr>
        <p:spPr>
          <a:xfrm>
            <a:off x="3402193" y="9001125"/>
            <a:ext cx="2811282"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smtClean="0"/>
              <a:t>Dorothy Stanley, HP-Aruba Networks</a:t>
            </a:r>
          </a:p>
        </p:txBody>
      </p:sp>
      <p:sp>
        <p:nvSpPr>
          <p:cNvPr id="41989" name="Rectangle 7"/>
          <p:cNvSpPr>
            <a:spLocks noGrp="1" noChangeArrowheads="1"/>
          </p:cNvSpPr>
          <p:nvPr>
            <p:ph type="sldNum" sz="quarter" idx="5"/>
          </p:nvPr>
        </p:nvSpPr>
        <p:spPr>
          <a:xfrm>
            <a:off x="3278936" y="9001125"/>
            <a:ext cx="415177" cy="184666"/>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mtClean="0"/>
              <a:t>Page </a:t>
            </a:r>
            <a:fld id="{B0A0A058-61AE-463F-87ED-EACDF2E98EFB}" type="slidenum">
              <a:rPr lang="en-US" smtClean="0"/>
              <a:pPr/>
              <a:t>100</a:t>
            </a:fld>
            <a:endParaRPr lang="en-US" smtClean="0"/>
          </a:p>
        </p:txBody>
      </p:sp>
      <p:sp>
        <p:nvSpPr>
          <p:cNvPr id="41990" name="Rectangle 2"/>
          <p:cNvSpPr>
            <a:spLocks noGrp="1" noRot="1" noChangeAspect="1" noChangeArrowheads="1" noTextEdit="1"/>
          </p:cNvSpPr>
          <p:nvPr>
            <p:ph type="sldImg"/>
          </p:nvPr>
        </p:nvSpPr>
        <p:spPr>
          <a:xfrm>
            <a:off x="1114425" y="703263"/>
            <a:ext cx="4629150" cy="3473450"/>
          </a:xfrm>
          <a:ln/>
        </p:spPr>
      </p:sp>
      <p:sp>
        <p:nvSpPr>
          <p:cNvPr id="41991"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17617"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doc.: IEEE 802.11-15/0979r0</a:t>
            </a:r>
          </a:p>
        </p:txBody>
      </p:sp>
      <p:sp>
        <p:nvSpPr>
          <p:cNvPr id="26627" name="Rectangle 3"/>
          <p:cNvSpPr>
            <a:spLocks noGrp="1" noChangeArrowheads="1"/>
          </p:cNvSpPr>
          <p:nvPr>
            <p:ph type="dt" sz="quarter" idx="1"/>
          </p:nvPr>
        </p:nvSpPr>
        <p:spPr>
          <a:xfrm>
            <a:off x="646113"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September 2015</a:t>
            </a:r>
          </a:p>
        </p:txBody>
      </p:sp>
      <p:sp>
        <p:nvSpPr>
          <p:cNvPr id="26628" name="Rectangle 6"/>
          <p:cNvSpPr>
            <a:spLocks noGrp="1" noChangeArrowheads="1"/>
          </p:cNvSpPr>
          <p:nvPr>
            <p:ph type="ftr" sz="quarter" idx="4"/>
          </p:nvPr>
        </p:nvSpPr>
        <p:spPr>
          <a:xfrm>
            <a:off x="3402193" y="9001125"/>
            <a:ext cx="2811282"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smtClean="0"/>
              <a:t>Dorothy Stanley, HP-Aruba Networks</a:t>
            </a:r>
          </a:p>
        </p:txBody>
      </p:sp>
      <p:sp>
        <p:nvSpPr>
          <p:cNvPr id="26629" name="Rectangle 7"/>
          <p:cNvSpPr>
            <a:spLocks noGrp="1" noChangeArrowheads="1"/>
          </p:cNvSpPr>
          <p:nvPr>
            <p:ph type="sldNum" sz="quarter" idx="5"/>
          </p:nvPr>
        </p:nvSpPr>
        <p:spPr>
          <a:xfrm>
            <a:off x="3278936" y="9001125"/>
            <a:ext cx="415177" cy="184666"/>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mtClean="0"/>
              <a:t>Page </a:t>
            </a:r>
            <a:fld id="{E783FD9D-D6EB-47B8-935B-6BFFBD965035}" type="slidenum">
              <a:rPr lang="en-US" smtClean="0"/>
              <a:pPr/>
              <a:t>101</a:t>
            </a:fld>
            <a:endParaRPr lang="en-US" smtClean="0"/>
          </a:p>
        </p:txBody>
      </p:sp>
      <p:sp>
        <p:nvSpPr>
          <p:cNvPr id="26630" name="Rectangle 2"/>
          <p:cNvSpPr>
            <a:spLocks noGrp="1" noRot="1" noChangeAspect="1" noChangeArrowheads="1" noTextEdit="1"/>
          </p:cNvSpPr>
          <p:nvPr>
            <p:ph type="sldImg"/>
          </p:nvPr>
        </p:nvSpPr>
        <p:spPr>
          <a:xfrm>
            <a:off x="1114425" y="703263"/>
            <a:ext cx="4629150" cy="3473450"/>
          </a:xfrm>
          <a:ln/>
        </p:spPr>
      </p:sp>
      <p:sp>
        <p:nvSpPr>
          <p:cNvPr id="26631"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17617"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doc.: IEEE 802.11-15/0979r0</a:t>
            </a:r>
          </a:p>
        </p:txBody>
      </p:sp>
      <p:sp>
        <p:nvSpPr>
          <p:cNvPr id="26627" name="Rectangle 3"/>
          <p:cNvSpPr>
            <a:spLocks noGrp="1" noChangeArrowheads="1"/>
          </p:cNvSpPr>
          <p:nvPr>
            <p:ph type="dt" sz="quarter" idx="1"/>
          </p:nvPr>
        </p:nvSpPr>
        <p:spPr>
          <a:xfrm>
            <a:off x="646113"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September 2015</a:t>
            </a:r>
          </a:p>
        </p:txBody>
      </p:sp>
      <p:sp>
        <p:nvSpPr>
          <p:cNvPr id="26628" name="Rectangle 6"/>
          <p:cNvSpPr>
            <a:spLocks noGrp="1" noChangeArrowheads="1"/>
          </p:cNvSpPr>
          <p:nvPr>
            <p:ph type="ftr" sz="quarter" idx="4"/>
          </p:nvPr>
        </p:nvSpPr>
        <p:spPr>
          <a:xfrm>
            <a:off x="3402193" y="9001125"/>
            <a:ext cx="2811282"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smtClean="0"/>
              <a:t>Dorothy Stanley, HP-Aruba Networks</a:t>
            </a:r>
          </a:p>
        </p:txBody>
      </p:sp>
      <p:sp>
        <p:nvSpPr>
          <p:cNvPr id="26629" name="Rectangle 7"/>
          <p:cNvSpPr>
            <a:spLocks noGrp="1" noChangeArrowheads="1"/>
          </p:cNvSpPr>
          <p:nvPr>
            <p:ph type="sldNum" sz="quarter" idx="5"/>
          </p:nvPr>
        </p:nvSpPr>
        <p:spPr>
          <a:xfrm>
            <a:off x="3278936" y="9001125"/>
            <a:ext cx="415177" cy="184666"/>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mtClean="0"/>
              <a:t>Page </a:t>
            </a:r>
            <a:fld id="{E783FD9D-D6EB-47B8-935B-6BFFBD965035}" type="slidenum">
              <a:rPr lang="en-US" smtClean="0"/>
              <a:pPr/>
              <a:t>102</a:t>
            </a:fld>
            <a:endParaRPr lang="en-US" smtClean="0"/>
          </a:p>
        </p:txBody>
      </p:sp>
      <p:sp>
        <p:nvSpPr>
          <p:cNvPr id="26630" name="Rectangle 2"/>
          <p:cNvSpPr>
            <a:spLocks noGrp="1" noRot="1" noChangeAspect="1" noChangeArrowheads="1" noTextEdit="1"/>
          </p:cNvSpPr>
          <p:nvPr>
            <p:ph type="sldImg"/>
          </p:nvPr>
        </p:nvSpPr>
        <p:spPr>
          <a:xfrm>
            <a:off x="1114425" y="703263"/>
            <a:ext cx="4629150" cy="3473450"/>
          </a:xfrm>
          <a:ln/>
        </p:spPr>
      </p:sp>
      <p:sp>
        <p:nvSpPr>
          <p:cNvPr id="26631"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a:xfrm>
            <a:off x="4017617"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doc.: IEEE 802.11-15/0979r0</a:t>
            </a:r>
          </a:p>
        </p:txBody>
      </p:sp>
      <p:sp>
        <p:nvSpPr>
          <p:cNvPr id="41987" name="Rectangle 3"/>
          <p:cNvSpPr>
            <a:spLocks noGrp="1" noChangeArrowheads="1"/>
          </p:cNvSpPr>
          <p:nvPr>
            <p:ph type="dt" sz="quarter" idx="1"/>
          </p:nvPr>
        </p:nvSpPr>
        <p:spPr>
          <a:xfrm>
            <a:off x="646113"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September 2015</a:t>
            </a:r>
          </a:p>
        </p:txBody>
      </p:sp>
      <p:sp>
        <p:nvSpPr>
          <p:cNvPr id="41988" name="Rectangle 6"/>
          <p:cNvSpPr>
            <a:spLocks noGrp="1" noChangeArrowheads="1"/>
          </p:cNvSpPr>
          <p:nvPr>
            <p:ph type="ftr" sz="quarter" idx="4"/>
          </p:nvPr>
        </p:nvSpPr>
        <p:spPr>
          <a:xfrm>
            <a:off x="3402193" y="9001125"/>
            <a:ext cx="2811282"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smtClean="0"/>
              <a:t>Dorothy Stanley, HP-Aruba Networks</a:t>
            </a:r>
          </a:p>
        </p:txBody>
      </p:sp>
      <p:sp>
        <p:nvSpPr>
          <p:cNvPr id="41989" name="Rectangle 7"/>
          <p:cNvSpPr>
            <a:spLocks noGrp="1" noChangeArrowheads="1"/>
          </p:cNvSpPr>
          <p:nvPr>
            <p:ph type="sldNum" sz="quarter" idx="5"/>
          </p:nvPr>
        </p:nvSpPr>
        <p:spPr>
          <a:xfrm>
            <a:off x="3278936" y="9001125"/>
            <a:ext cx="415177" cy="184666"/>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mtClean="0"/>
              <a:t>Page </a:t>
            </a:r>
            <a:fld id="{B0A0A058-61AE-463F-87ED-EACDF2E98EFB}" type="slidenum">
              <a:rPr lang="en-US" smtClean="0"/>
              <a:pPr/>
              <a:t>103</a:t>
            </a:fld>
            <a:endParaRPr lang="en-US" smtClean="0"/>
          </a:p>
        </p:txBody>
      </p:sp>
      <p:sp>
        <p:nvSpPr>
          <p:cNvPr id="41990" name="Rectangle 2"/>
          <p:cNvSpPr>
            <a:spLocks noGrp="1" noRot="1" noChangeAspect="1" noChangeArrowheads="1" noTextEdit="1"/>
          </p:cNvSpPr>
          <p:nvPr>
            <p:ph type="sldImg"/>
          </p:nvPr>
        </p:nvSpPr>
        <p:spPr>
          <a:xfrm>
            <a:off x="1114425" y="703263"/>
            <a:ext cx="4629150" cy="3473450"/>
          </a:xfrm>
          <a:ln/>
        </p:spPr>
      </p:sp>
      <p:sp>
        <p:nvSpPr>
          <p:cNvPr id="41991"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17617"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doc.: IEEE 802.11-15/0979r0</a:t>
            </a:r>
          </a:p>
        </p:txBody>
      </p:sp>
      <p:sp>
        <p:nvSpPr>
          <p:cNvPr id="26627" name="Rectangle 3"/>
          <p:cNvSpPr>
            <a:spLocks noGrp="1" noChangeArrowheads="1"/>
          </p:cNvSpPr>
          <p:nvPr>
            <p:ph type="dt" sz="quarter" idx="1"/>
          </p:nvPr>
        </p:nvSpPr>
        <p:spPr>
          <a:xfrm>
            <a:off x="646113"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September 2015</a:t>
            </a:r>
          </a:p>
        </p:txBody>
      </p:sp>
      <p:sp>
        <p:nvSpPr>
          <p:cNvPr id="26628" name="Rectangle 6"/>
          <p:cNvSpPr>
            <a:spLocks noGrp="1" noChangeArrowheads="1"/>
          </p:cNvSpPr>
          <p:nvPr>
            <p:ph type="ftr" sz="quarter" idx="4"/>
          </p:nvPr>
        </p:nvSpPr>
        <p:spPr>
          <a:xfrm>
            <a:off x="3402193" y="9001125"/>
            <a:ext cx="2811282"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smtClean="0"/>
              <a:t>Dorothy Stanley, HP-Aruba Networks</a:t>
            </a:r>
          </a:p>
        </p:txBody>
      </p:sp>
      <p:sp>
        <p:nvSpPr>
          <p:cNvPr id="26629" name="Rectangle 7"/>
          <p:cNvSpPr>
            <a:spLocks noGrp="1" noChangeArrowheads="1"/>
          </p:cNvSpPr>
          <p:nvPr>
            <p:ph type="sldNum" sz="quarter" idx="5"/>
          </p:nvPr>
        </p:nvSpPr>
        <p:spPr>
          <a:xfrm>
            <a:off x="3278936" y="9001125"/>
            <a:ext cx="415177" cy="184666"/>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mtClean="0"/>
              <a:t>Page </a:t>
            </a:r>
            <a:fld id="{E783FD9D-D6EB-47B8-935B-6BFFBD965035}" type="slidenum">
              <a:rPr lang="en-US" smtClean="0"/>
              <a:pPr/>
              <a:t>104</a:t>
            </a:fld>
            <a:endParaRPr lang="en-US" smtClean="0"/>
          </a:p>
        </p:txBody>
      </p:sp>
      <p:sp>
        <p:nvSpPr>
          <p:cNvPr id="26630" name="Rectangle 2"/>
          <p:cNvSpPr>
            <a:spLocks noGrp="1" noRot="1" noChangeAspect="1" noChangeArrowheads="1" noTextEdit="1"/>
          </p:cNvSpPr>
          <p:nvPr>
            <p:ph type="sldImg"/>
          </p:nvPr>
        </p:nvSpPr>
        <p:spPr>
          <a:xfrm>
            <a:off x="1114425" y="703263"/>
            <a:ext cx="4629150" cy="3473450"/>
          </a:xfrm>
          <a:ln/>
        </p:spPr>
      </p:sp>
      <p:sp>
        <p:nvSpPr>
          <p:cNvPr id="26631"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a:xfrm>
            <a:off x="4017617"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doc.: IEEE 802.11-15/0979r0</a:t>
            </a:r>
          </a:p>
        </p:txBody>
      </p:sp>
      <p:sp>
        <p:nvSpPr>
          <p:cNvPr id="30723" name="Rectangle 3"/>
          <p:cNvSpPr>
            <a:spLocks noGrp="1" noChangeArrowheads="1"/>
          </p:cNvSpPr>
          <p:nvPr>
            <p:ph type="dt" sz="quarter" idx="1"/>
          </p:nvPr>
        </p:nvSpPr>
        <p:spPr>
          <a:xfrm>
            <a:off x="646113"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September 2015</a:t>
            </a:r>
          </a:p>
        </p:txBody>
      </p:sp>
      <p:sp>
        <p:nvSpPr>
          <p:cNvPr id="30724" name="Rectangle 6"/>
          <p:cNvSpPr>
            <a:spLocks noGrp="1" noChangeArrowheads="1"/>
          </p:cNvSpPr>
          <p:nvPr>
            <p:ph type="ftr" sz="quarter" idx="4"/>
          </p:nvPr>
        </p:nvSpPr>
        <p:spPr>
          <a:xfrm>
            <a:off x="3402193" y="9001125"/>
            <a:ext cx="2811282"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smtClean="0"/>
              <a:t>Dorothy Stanley, HP-Aruba Networks</a:t>
            </a:r>
          </a:p>
        </p:txBody>
      </p:sp>
      <p:sp>
        <p:nvSpPr>
          <p:cNvPr id="30725" name="Rectangle 7"/>
          <p:cNvSpPr>
            <a:spLocks noGrp="1" noChangeArrowheads="1"/>
          </p:cNvSpPr>
          <p:nvPr>
            <p:ph type="sldNum" sz="quarter" idx="5"/>
          </p:nvPr>
        </p:nvSpPr>
        <p:spPr>
          <a:xfrm>
            <a:off x="3278936" y="9001125"/>
            <a:ext cx="415177" cy="184666"/>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mtClean="0"/>
              <a:t>Page </a:t>
            </a:r>
            <a:fld id="{205BC728-8460-4716-91D0-7D214BB3AC75}" type="slidenum">
              <a:rPr lang="en-US" smtClean="0"/>
              <a:pPr/>
              <a:t>105</a:t>
            </a:fld>
            <a:endParaRPr lang="en-US" smtClean="0"/>
          </a:p>
        </p:txBody>
      </p:sp>
      <p:sp>
        <p:nvSpPr>
          <p:cNvPr id="30726" name="Rectangle 2"/>
          <p:cNvSpPr>
            <a:spLocks noGrp="1" noRot="1" noChangeAspect="1" noChangeArrowheads="1" noTextEdit="1"/>
          </p:cNvSpPr>
          <p:nvPr>
            <p:ph type="sldImg"/>
          </p:nvPr>
        </p:nvSpPr>
        <p:spPr>
          <a:xfrm>
            <a:off x="1114425" y="703263"/>
            <a:ext cx="4629150" cy="3473450"/>
          </a:xfrm>
          <a:ln/>
        </p:spPr>
      </p:sp>
      <p:sp>
        <p:nvSpPr>
          <p:cNvPr id="30727"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a:xfrm>
            <a:off x="4017617"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doc.: IEEE 802.11-15/0979r0</a:t>
            </a:r>
          </a:p>
        </p:txBody>
      </p:sp>
      <p:sp>
        <p:nvSpPr>
          <p:cNvPr id="40963" name="Rectangle 3"/>
          <p:cNvSpPr>
            <a:spLocks noGrp="1" noChangeArrowheads="1"/>
          </p:cNvSpPr>
          <p:nvPr>
            <p:ph type="dt" sz="quarter" idx="1"/>
          </p:nvPr>
        </p:nvSpPr>
        <p:spPr>
          <a:xfrm>
            <a:off x="646113"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September 2015</a:t>
            </a:r>
          </a:p>
        </p:txBody>
      </p:sp>
      <p:sp>
        <p:nvSpPr>
          <p:cNvPr id="40964" name="Rectangle 6"/>
          <p:cNvSpPr>
            <a:spLocks noGrp="1" noChangeArrowheads="1"/>
          </p:cNvSpPr>
          <p:nvPr>
            <p:ph type="ftr" sz="quarter" idx="4"/>
          </p:nvPr>
        </p:nvSpPr>
        <p:spPr>
          <a:xfrm>
            <a:off x="3402193" y="9001125"/>
            <a:ext cx="2811282"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smtClean="0"/>
              <a:t>Dorothy Stanley, HP-Aruba Networks</a:t>
            </a:r>
          </a:p>
        </p:txBody>
      </p:sp>
      <p:sp>
        <p:nvSpPr>
          <p:cNvPr id="40965" name="Rectangle 7"/>
          <p:cNvSpPr>
            <a:spLocks noGrp="1" noChangeArrowheads="1"/>
          </p:cNvSpPr>
          <p:nvPr>
            <p:ph type="sldNum" sz="quarter" idx="5"/>
          </p:nvPr>
        </p:nvSpPr>
        <p:spPr>
          <a:xfrm>
            <a:off x="3278936" y="9001125"/>
            <a:ext cx="415177" cy="184666"/>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mtClean="0"/>
              <a:t>Page </a:t>
            </a:r>
            <a:fld id="{93E5D11F-20FA-4889-9D94-08C3D54988E1}" type="slidenum">
              <a:rPr lang="en-US" smtClean="0"/>
              <a:pPr/>
              <a:t>106</a:t>
            </a:fld>
            <a:endParaRPr lang="en-US" smtClean="0"/>
          </a:p>
        </p:txBody>
      </p:sp>
      <p:sp>
        <p:nvSpPr>
          <p:cNvPr id="40966" name="Rectangle 2"/>
          <p:cNvSpPr>
            <a:spLocks noGrp="1" noRot="1" noChangeAspect="1" noChangeArrowheads="1" noTextEdit="1"/>
          </p:cNvSpPr>
          <p:nvPr>
            <p:ph type="sldImg"/>
          </p:nvPr>
        </p:nvSpPr>
        <p:spPr>
          <a:xfrm>
            <a:off x="1114425" y="703263"/>
            <a:ext cx="4629150" cy="3473450"/>
          </a:xfrm>
          <a:ln/>
        </p:spPr>
      </p:sp>
      <p:sp>
        <p:nvSpPr>
          <p:cNvPr id="40967"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a:xfrm>
            <a:off x="4017617"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doc.: IEEE 802.11-15/0979r0</a:t>
            </a:r>
          </a:p>
        </p:txBody>
      </p:sp>
      <p:sp>
        <p:nvSpPr>
          <p:cNvPr id="36867" name="Rectangle 3"/>
          <p:cNvSpPr>
            <a:spLocks noGrp="1" noChangeArrowheads="1"/>
          </p:cNvSpPr>
          <p:nvPr>
            <p:ph type="dt" sz="quarter" idx="1"/>
          </p:nvPr>
        </p:nvSpPr>
        <p:spPr>
          <a:xfrm>
            <a:off x="646113"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September 2015</a:t>
            </a:r>
          </a:p>
        </p:txBody>
      </p:sp>
      <p:sp>
        <p:nvSpPr>
          <p:cNvPr id="36868" name="Rectangle 6"/>
          <p:cNvSpPr>
            <a:spLocks noGrp="1" noChangeArrowheads="1"/>
          </p:cNvSpPr>
          <p:nvPr>
            <p:ph type="ftr" sz="quarter" idx="4"/>
          </p:nvPr>
        </p:nvSpPr>
        <p:spPr>
          <a:xfrm>
            <a:off x="3402193" y="9001125"/>
            <a:ext cx="2811282"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smtClean="0"/>
              <a:t>Dorothy Stanley, HP-Aruba Networks</a:t>
            </a:r>
          </a:p>
        </p:txBody>
      </p:sp>
      <p:sp>
        <p:nvSpPr>
          <p:cNvPr id="36869" name="Rectangle 7"/>
          <p:cNvSpPr>
            <a:spLocks noGrp="1" noChangeArrowheads="1"/>
          </p:cNvSpPr>
          <p:nvPr>
            <p:ph type="sldNum" sz="quarter" idx="5"/>
          </p:nvPr>
        </p:nvSpPr>
        <p:spPr>
          <a:xfrm>
            <a:off x="3201992" y="9001125"/>
            <a:ext cx="492121" cy="184666"/>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mtClean="0"/>
              <a:t>Page </a:t>
            </a:r>
            <a:fld id="{7DFC70CD-AA27-4F17-8E96-92B2EA82AF38}" type="slidenum">
              <a:rPr lang="en-US" smtClean="0"/>
              <a:pPr/>
              <a:t>107</a:t>
            </a:fld>
            <a:endParaRPr lang="en-US" smtClean="0"/>
          </a:p>
        </p:txBody>
      </p:sp>
      <p:sp>
        <p:nvSpPr>
          <p:cNvPr id="36870" name="Rectangle 2"/>
          <p:cNvSpPr>
            <a:spLocks noGrp="1" noRot="1" noChangeAspect="1" noChangeArrowheads="1" noTextEdit="1"/>
          </p:cNvSpPr>
          <p:nvPr>
            <p:ph type="sldImg"/>
          </p:nvPr>
        </p:nvSpPr>
        <p:spPr>
          <a:xfrm>
            <a:off x="1114425" y="703263"/>
            <a:ext cx="4629150" cy="3473450"/>
          </a:xfrm>
          <a:ln/>
        </p:spPr>
      </p:sp>
      <p:sp>
        <p:nvSpPr>
          <p:cNvPr id="36871"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a:xfrm>
            <a:off x="4017617"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doc.: IEEE 802.11-15/0979r0</a:t>
            </a:r>
          </a:p>
        </p:txBody>
      </p:sp>
      <p:sp>
        <p:nvSpPr>
          <p:cNvPr id="38915" name="Rectangle 3"/>
          <p:cNvSpPr>
            <a:spLocks noGrp="1" noChangeArrowheads="1"/>
          </p:cNvSpPr>
          <p:nvPr>
            <p:ph type="dt" sz="quarter" idx="1"/>
          </p:nvPr>
        </p:nvSpPr>
        <p:spPr>
          <a:xfrm>
            <a:off x="646113"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September 2015</a:t>
            </a:r>
          </a:p>
        </p:txBody>
      </p:sp>
      <p:sp>
        <p:nvSpPr>
          <p:cNvPr id="38916" name="Rectangle 6"/>
          <p:cNvSpPr>
            <a:spLocks noGrp="1" noChangeArrowheads="1"/>
          </p:cNvSpPr>
          <p:nvPr>
            <p:ph type="ftr" sz="quarter" idx="4"/>
          </p:nvPr>
        </p:nvSpPr>
        <p:spPr>
          <a:xfrm>
            <a:off x="3402193" y="9001125"/>
            <a:ext cx="2811282"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smtClean="0"/>
              <a:t>Dorothy Stanley, HP-Aruba Networks</a:t>
            </a:r>
          </a:p>
        </p:txBody>
      </p:sp>
      <p:sp>
        <p:nvSpPr>
          <p:cNvPr id="38917" name="Rectangle 7"/>
          <p:cNvSpPr>
            <a:spLocks noGrp="1" noChangeArrowheads="1"/>
          </p:cNvSpPr>
          <p:nvPr>
            <p:ph type="sldNum" sz="quarter" idx="5"/>
          </p:nvPr>
        </p:nvSpPr>
        <p:spPr>
          <a:xfrm>
            <a:off x="3207698" y="9001125"/>
            <a:ext cx="486415" cy="184666"/>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mtClean="0"/>
              <a:t>Page </a:t>
            </a:r>
            <a:fld id="{A734D471-6454-471D-A711-6EED3DF1D25E}" type="slidenum">
              <a:rPr lang="en-US" smtClean="0"/>
              <a:pPr/>
              <a:t>108</a:t>
            </a:fld>
            <a:endParaRPr lang="en-US" smtClean="0"/>
          </a:p>
        </p:txBody>
      </p:sp>
      <p:sp>
        <p:nvSpPr>
          <p:cNvPr id="38918" name="Rectangle 2"/>
          <p:cNvSpPr>
            <a:spLocks noGrp="1" noRot="1" noChangeAspect="1" noChangeArrowheads="1" noTextEdit="1"/>
          </p:cNvSpPr>
          <p:nvPr>
            <p:ph type="sldImg"/>
          </p:nvPr>
        </p:nvSpPr>
        <p:spPr>
          <a:xfrm>
            <a:off x="1114425" y="703263"/>
            <a:ext cx="4629150" cy="3473450"/>
          </a:xfrm>
          <a:ln/>
        </p:spPr>
      </p:sp>
      <p:sp>
        <p:nvSpPr>
          <p:cNvPr id="38919"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17617"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doc.: IEEE 802.11-15/0979r0</a:t>
            </a:r>
          </a:p>
        </p:txBody>
      </p:sp>
      <p:sp>
        <p:nvSpPr>
          <p:cNvPr id="26627" name="Rectangle 3"/>
          <p:cNvSpPr>
            <a:spLocks noGrp="1" noChangeArrowheads="1"/>
          </p:cNvSpPr>
          <p:nvPr>
            <p:ph type="dt" sz="quarter" idx="1"/>
          </p:nvPr>
        </p:nvSpPr>
        <p:spPr>
          <a:xfrm>
            <a:off x="646113"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September 2015</a:t>
            </a:r>
          </a:p>
        </p:txBody>
      </p:sp>
      <p:sp>
        <p:nvSpPr>
          <p:cNvPr id="26628" name="Rectangle 6"/>
          <p:cNvSpPr>
            <a:spLocks noGrp="1" noChangeArrowheads="1"/>
          </p:cNvSpPr>
          <p:nvPr>
            <p:ph type="ftr" sz="quarter" idx="4"/>
          </p:nvPr>
        </p:nvSpPr>
        <p:spPr>
          <a:xfrm>
            <a:off x="3402193" y="9001125"/>
            <a:ext cx="2811282"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smtClean="0"/>
              <a:t>Dorothy Stanley, HP-Aruba Networks</a:t>
            </a:r>
          </a:p>
        </p:txBody>
      </p:sp>
      <p:sp>
        <p:nvSpPr>
          <p:cNvPr id="26629" name="Rectangle 7"/>
          <p:cNvSpPr>
            <a:spLocks noGrp="1" noChangeArrowheads="1"/>
          </p:cNvSpPr>
          <p:nvPr>
            <p:ph type="sldNum" sz="quarter" idx="5"/>
          </p:nvPr>
        </p:nvSpPr>
        <p:spPr>
          <a:xfrm>
            <a:off x="3201992" y="9001125"/>
            <a:ext cx="492121" cy="184666"/>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mtClean="0"/>
              <a:t>Page </a:t>
            </a:r>
            <a:fld id="{E783FD9D-D6EB-47B8-935B-6BFFBD965035}" type="slidenum">
              <a:rPr lang="en-US" smtClean="0"/>
              <a:pPr/>
              <a:t>109</a:t>
            </a:fld>
            <a:endParaRPr lang="en-US" smtClean="0"/>
          </a:p>
        </p:txBody>
      </p:sp>
      <p:sp>
        <p:nvSpPr>
          <p:cNvPr id="26630" name="Rectangle 2"/>
          <p:cNvSpPr>
            <a:spLocks noGrp="1" noRot="1" noChangeAspect="1" noChangeArrowheads="1" noTextEdit="1"/>
          </p:cNvSpPr>
          <p:nvPr>
            <p:ph type="sldImg"/>
          </p:nvPr>
        </p:nvSpPr>
        <p:spPr>
          <a:xfrm>
            <a:off x="1114425" y="703263"/>
            <a:ext cx="4629150" cy="3473450"/>
          </a:xfrm>
          <a:ln/>
        </p:spPr>
      </p:sp>
      <p:sp>
        <p:nvSpPr>
          <p:cNvPr id="26631"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802.11-15/0978r0</a:t>
            </a:r>
            <a:endParaRPr lang="en-US"/>
          </a:p>
        </p:txBody>
      </p:sp>
      <p:sp>
        <p:nvSpPr>
          <p:cNvPr id="5" name="Date Placeholder 4"/>
          <p:cNvSpPr>
            <a:spLocks noGrp="1"/>
          </p:cNvSpPr>
          <p:nvPr>
            <p:ph type="dt" idx="11"/>
          </p:nvPr>
        </p:nvSpPr>
        <p:spPr/>
        <p:txBody>
          <a:bodyPr/>
          <a:lstStyle/>
          <a:p>
            <a:pPr>
              <a:defRPr/>
            </a:pPr>
            <a:r>
              <a:rPr lang="en-US" smtClean="0"/>
              <a:t>September 2015</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11</a:t>
            </a:fld>
            <a:endParaRPr lang="en-US"/>
          </a:p>
        </p:txBody>
      </p:sp>
    </p:spTree>
    <p:extLst>
      <p:ext uri="{BB962C8B-B14F-4D97-AF65-F5344CB8AC3E}">
        <p14:creationId xmlns:p14="http://schemas.microsoft.com/office/powerpoint/2010/main" val="3451497045"/>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17617"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doc.: IEEE 802.11-15/0979r0</a:t>
            </a:r>
          </a:p>
        </p:txBody>
      </p:sp>
      <p:sp>
        <p:nvSpPr>
          <p:cNvPr id="26627" name="Rectangle 3"/>
          <p:cNvSpPr>
            <a:spLocks noGrp="1" noChangeArrowheads="1"/>
          </p:cNvSpPr>
          <p:nvPr>
            <p:ph type="dt" sz="quarter" idx="1"/>
          </p:nvPr>
        </p:nvSpPr>
        <p:spPr>
          <a:xfrm>
            <a:off x="646113"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September 2015</a:t>
            </a:r>
          </a:p>
        </p:txBody>
      </p:sp>
      <p:sp>
        <p:nvSpPr>
          <p:cNvPr id="26628" name="Rectangle 6"/>
          <p:cNvSpPr>
            <a:spLocks noGrp="1" noChangeArrowheads="1"/>
          </p:cNvSpPr>
          <p:nvPr>
            <p:ph type="ftr" sz="quarter" idx="4"/>
          </p:nvPr>
        </p:nvSpPr>
        <p:spPr>
          <a:xfrm>
            <a:off x="3402193" y="9001125"/>
            <a:ext cx="2811282"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smtClean="0"/>
              <a:t>Dorothy Stanley, HP-Aruba Networks</a:t>
            </a:r>
          </a:p>
        </p:txBody>
      </p:sp>
      <p:sp>
        <p:nvSpPr>
          <p:cNvPr id="26629" name="Rectangle 7"/>
          <p:cNvSpPr>
            <a:spLocks noGrp="1" noChangeArrowheads="1"/>
          </p:cNvSpPr>
          <p:nvPr>
            <p:ph type="sldNum" sz="quarter" idx="5"/>
          </p:nvPr>
        </p:nvSpPr>
        <p:spPr>
          <a:xfrm>
            <a:off x="3201992" y="9001125"/>
            <a:ext cx="492121" cy="184666"/>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mtClean="0"/>
              <a:t>Page </a:t>
            </a:r>
            <a:fld id="{E783FD9D-D6EB-47B8-935B-6BFFBD965035}" type="slidenum">
              <a:rPr lang="en-US" smtClean="0"/>
              <a:pPr/>
              <a:t>110</a:t>
            </a:fld>
            <a:endParaRPr lang="en-US" smtClean="0"/>
          </a:p>
        </p:txBody>
      </p:sp>
      <p:sp>
        <p:nvSpPr>
          <p:cNvPr id="26630" name="Rectangle 2"/>
          <p:cNvSpPr>
            <a:spLocks noGrp="1" noRot="1" noChangeAspect="1" noChangeArrowheads="1" noTextEdit="1"/>
          </p:cNvSpPr>
          <p:nvPr>
            <p:ph type="sldImg"/>
          </p:nvPr>
        </p:nvSpPr>
        <p:spPr>
          <a:xfrm>
            <a:off x="1114425" y="703263"/>
            <a:ext cx="4629150" cy="3473450"/>
          </a:xfrm>
          <a:ln/>
        </p:spPr>
      </p:sp>
      <p:sp>
        <p:nvSpPr>
          <p:cNvPr id="26631"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17617"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doc.: IEEE 802.11-15/0979r0</a:t>
            </a:r>
          </a:p>
        </p:txBody>
      </p:sp>
      <p:sp>
        <p:nvSpPr>
          <p:cNvPr id="26627" name="Rectangle 3"/>
          <p:cNvSpPr>
            <a:spLocks noGrp="1" noChangeArrowheads="1"/>
          </p:cNvSpPr>
          <p:nvPr>
            <p:ph type="dt" sz="quarter" idx="1"/>
          </p:nvPr>
        </p:nvSpPr>
        <p:spPr>
          <a:xfrm>
            <a:off x="646113"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September 2015</a:t>
            </a:r>
          </a:p>
        </p:txBody>
      </p:sp>
      <p:sp>
        <p:nvSpPr>
          <p:cNvPr id="26628" name="Rectangle 6"/>
          <p:cNvSpPr>
            <a:spLocks noGrp="1" noChangeArrowheads="1"/>
          </p:cNvSpPr>
          <p:nvPr>
            <p:ph type="ftr" sz="quarter" idx="4"/>
          </p:nvPr>
        </p:nvSpPr>
        <p:spPr>
          <a:xfrm>
            <a:off x="3402193" y="9001125"/>
            <a:ext cx="2811282"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smtClean="0"/>
              <a:t>Dorothy Stanley, HP-Aruba Networks</a:t>
            </a:r>
          </a:p>
        </p:txBody>
      </p:sp>
      <p:sp>
        <p:nvSpPr>
          <p:cNvPr id="26629" name="Rectangle 7"/>
          <p:cNvSpPr>
            <a:spLocks noGrp="1" noChangeArrowheads="1"/>
          </p:cNvSpPr>
          <p:nvPr>
            <p:ph type="sldNum" sz="quarter" idx="5"/>
          </p:nvPr>
        </p:nvSpPr>
        <p:spPr>
          <a:xfrm>
            <a:off x="3201992" y="9001125"/>
            <a:ext cx="492121" cy="184666"/>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mtClean="0"/>
              <a:t>Page </a:t>
            </a:r>
            <a:fld id="{E783FD9D-D6EB-47B8-935B-6BFFBD965035}" type="slidenum">
              <a:rPr lang="en-US" smtClean="0"/>
              <a:pPr/>
              <a:t>111</a:t>
            </a:fld>
            <a:endParaRPr lang="en-US" smtClean="0"/>
          </a:p>
        </p:txBody>
      </p:sp>
      <p:sp>
        <p:nvSpPr>
          <p:cNvPr id="26630" name="Rectangle 2"/>
          <p:cNvSpPr>
            <a:spLocks noGrp="1" noRot="1" noChangeAspect="1" noChangeArrowheads="1" noTextEdit="1"/>
          </p:cNvSpPr>
          <p:nvPr>
            <p:ph type="sldImg"/>
          </p:nvPr>
        </p:nvSpPr>
        <p:spPr>
          <a:xfrm>
            <a:off x="1114425" y="703263"/>
            <a:ext cx="4629150" cy="3473450"/>
          </a:xfrm>
          <a:ln/>
        </p:spPr>
      </p:sp>
      <p:sp>
        <p:nvSpPr>
          <p:cNvPr id="26631"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17617"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doc.: IEEE 802.11-15/0979r0</a:t>
            </a:r>
          </a:p>
        </p:txBody>
      </p:sp>
      <p:sp>
        <p:nvSpPr>
          <p:cNvPr id="26627" name="Rectangle 3"/>
          <p:cNvSpPr>
            <a:spLocks noGrp="1" noChangeArrowheads="1"/>
          </p:cNvSpPr>
          <p:nvPr>
            <p:ph type="dt" sz="quarter" idx="1"/>
          </p:nvPr>
        </p:nvSpPr>
        <p:spPr>
          <a:xfrm>
            <a:off x="646113"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September 2015</a:t>
            </a:r>
          </a:p>
        </p:txBody>
      </p:sp>
      <p:sp>
        <p:nvSpPr>
          <p:cNvPr id="26628" name="Rectangle 6"/>
          <p:cNvSpPr>
            <a:spLocks noGrp="1" noChangeArrowheads="1"/>
          </p:cNvSpPr>
          <p:nvPr>
            <p:ph type="ftr" sz="quarter" idx="4"/>
          </p:nvPr>
        </p:nvSpPr>
        <p:spPr>
          <a:xfrm>
            <a:off x="3402193" y="9001125"/>
            <a:ext cx="2811282"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smtClean="0"/>
              <a:t>Dorothy Stanley, HP-Aruba Networks</a:t>
            </a:r>
          </a:p>
        </p:txBody>
      </p:sp>
      <p:sp>
        <p:nvSpPr>
          <p:cNvPr id="26629" name="Rectangle 7"/>
          <p:cNvSpPr>
            <a:spLocks noGrp="1" noChangeArrowheads="1"/>
          </p:cNvSpPr>
          <p:nvPr>
            <p:ph type="sldNum" sz="quarter" idx="5"/>
          </p:nvPr>
        </p:nvSpPr>
        <p:spPr>
          <a:xfrm>
            <a:off x="3201992" y="9001125"/>
            <a:ext cx="492121" cy="184666"/>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mtClean="0"/>
              <a:t>Page </a:t>
            </a:r>
            <a:fld id="{E783FD9D-D6EB-47B8-935B-6BFFBD965035}" type="slidenum">
              <a:rPr lang="en-US" smtClean="0"/>
              <a:pPr/>
              <a:t>112</a:t>
            </a:fld>
            <a:endParaRPr lang="en-US" smtClean="0"/>
          </a:p>
        </p:txBody>
      </p:sp>
      <p:sp>
        <p:nvSpPr>
          <p:cNvPr id="26630" name="Rectangle 2"/>
          <p:cNvSpPr>
            <a:spLocks noGrp="1" noRot="1" noChangeAspect="1" noChangeArrowheads="1" noTextEdit="1"/>
          </p:cNvSpPr>
          <p:nvPr>
            <p:ph type="sldImg"/>
          </p:nvPr>
        </p:nvSpPr>
        <p:spPr>
          <a:xfrm>
            <a:off x="1114425" y="703263"/>
            <a:ext cx="4629150" cy="3473450"/>
          </a:xfrm>
          <a:ln/>
        </p:spPr>
      </p:sp>
      <p:sp>
        <p:nvSpPr>
          <p:cNvPr id="26631"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17617"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doc.: IEEE 802.11-15/0979r0</a:t>
            </a:r>
          </a:p>
        </p:txBody>
      </p:sp>
      <p:sp>
        <p:nvSpPr>
          <p:cNvPr id="26627" name="Rectangle 3"/>
          <p:cNvSpPr>
            <a:spLocks noGrp="1" noChangeArrowheads="1"/>
          </p:cNvSpPr>
          <p:nvPr>
            <p:ph type="dt" sz="quarter" idx="1"/>
          </p:nvPr>
        </p:nvSpPr>
        <p:spPr>
          <a:xfrm>
            <a:off x="646113"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September 2015</a:t>
            </a:r>
          </a:p>
        </p:txBody>
      </p:sp>
      <p:sp>
        <p:nvSpPr>
          <p:cNvPr id="26628" name="Rectangle 6"/>
          <p:cNvSpPr>
            <a:spLocks noGrp="1" noChangeArrowheads="1"/>
          </p:cNvSpPr>
          <p:nvPr>
            <p:ph type="ftr" sz="quarter" idx="4"/>
          </p:nvPr>
        </p:nvSpPr>
        <p:spPr>
          <a:xfrm>
            <a:off x="3402193" y="9001125"/>
            <a:ext cx="2811282"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smtClean="0"/>
              <a:t>Dorothy Stanley, HP-Aruba Networks</a:t>
            </a:r>
          </a:p>
        </p:txBody>
      </p:sp>
      <p:sp>
        <p:nvSpPr>
          <p:cNvPr id="26629" name="Rectangle 7"/>
          <p:cNvSpPr>
            <a:spLocks noGrp="1" noChangeArrowheads="1"/>
          </p:cNvSpPr>
          <p:nvPr>
            <p:ph type="sldNum" sz="quarter" idx="5"/>
          </p:nvPr>
        </p:nvSpPr>
        <p:spPr>
          <a:xfrm>
            <a:off x="3201992" y="9001125"/>
            <a:ext cx="492121" cy="184666"/>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mtClean="0"/>
              <a:t>Page </a:t>
            </a:r>
            <a:fld id="{E783FD9D-D6EB-47B8-935B-6BFFBD965035}" type="slidenum">
              <a:rPr lang="en-US" smtClean="0"/>
              <a:pPr/>
              <a:t>113</a:t>
            </a:fld>
            <a:endParaRPr lang="en-US" smtClean="0"/>
          </a:p>
        </p:txBody>
      </p:sp>
      <p:sp>
        <p:nvSpPr>
          <p:cNvPr id="26630" name="Rectangle 2"/>
          <p:cNvSpPr>
            <a:spLocks noGrp="1" noRot="1" noChangeAspect="1" noChangeArrowheads="1" noTextEdit="1"/>
          </p:cNvSpPr>
          <p:nvPr>
            <p:ph type="sldImg"/>
          </p:nvPr>
        </p:nvSpPr>
        <p:spPr>
          <a:xfrm>
            <a:off x="1114425" y="703263"/>
            <a:ext cx="4629150" cy="3473450"/>
          </a:xfrm>
          <a:ln/>
        </p:spPr>
      </p:sp>
      <p:sp>
        <p:nvSpPr>
          <p:cNvPr id="26631"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17617"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doc.: IEEE 802.11-15/0979r0</a:t>
            </a:r>
          </a:p>
        </p:txBody>
      </p:sp>
      <p:sp>
        <p:nvSpPr>
          <p:cNvPr id="26627" name="Rectangle 3"/>
          <p:cNvSpPr>
            <a:spLocks noGrp="1" noChangeArrowheads="1"/>
          </p:cNvSpPr>
          <p:nvPr>
            <p:ph type="dt" sz="quarter" idx="1"/>
          </p:nvPr>
        </p:nvSpPr>
        <p:spPr>
          <a:xfrm>
            <a:off x="646113"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September 2015</a:t>
            </a:r>
          </a:p>
        </p:txBody>
      </p:sp>
      <p:sp>
        <p:nvSpPr>
          <p:cNvPr id="26628" name="Rectangle 6"/>
          <p:cNvSpPr>
            <a:spLocks noGrp="1" noChangeArrowheads="1"/>
          </p:cNvSpPr>
          <p:nvPr>
            <p:ph type="ftr" sz="quarter" idx="4"/>
          </p:nvPr>
        </p:nvSpPr>
        <p:spPr>
          <a:xfrm>
            <a:off x="3402193" y="9001125"/>
            <a:ext cx="2811282"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smtClean="0"/>
              <a:t>Dorothy Stanley, HP-Aruba Networks</a:t>
            </a:r>
          </a:p>
        </p:txBody>
      </p:sp>
      <p:sp>
        <p:nvSpPr>
          <p:cNvPr id="26629" name="Rectangle 7"/>
          <p:cNvSpPr>
            <a:spLocks noGrp="1" noChangeArrowheads="1"/>
          </p:cNvSpPr>
          <p:nvPr>
            <p:ph type="sldNum" sz="quarter" idx="5"/>
          </p:nvPr>
        </p:nvSpPr>
        <p:spPr>
          <a:xfrm>
            <a:off x="3201992" y="9001125"/>
            <a:ext cx="492121" cy="184666"/>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mtClean="0"/>
              <a:t>Page </a:t>
            </a:r>
            <a:fld id="{E783FD9D-D6EB-47B8-935B-6BFFBD965035}" type="slidenum">
              <a:rPr lang="en-US" smtClean="0"/>
              <a:pPr/>
              <a:t>114</a:t>
            </a:fld>
            <a:endParaRPr lang="en-US" smtClean="0"/>
          </a:p>
        </p:txBody>
      </p:sp>
      <p:sp>
        <p:nvSpPr>
          <p:cNvPr id="26630" name="Rectangle 2"/>
          <p:cNvSpPr>
            <a:spLocks noGrp="1" noRot="1" noChangeAspect="1" noChangeArrowheads="1" noTextEdit="1"/>
          </p:cNvSpPr>
          <p:nvPr>
            <p:ph type="sldImg"/>
          </p:nvPr>
        </p:nvSpPr>
        <p:spPr>
          <a:xfrm>
            <a:off x="1114425" y="703263"/>
            <a:ext cx="4629150" cy="3473450"/>
          </a:xfrm>
          <a:ln/>
        </p:spPr>
      </p:sp>
      <p:sp>
        <p:nvSpPr>
          <p:cNvPr id="26631"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hdr" sz="quarter"/>
          </p:nvPr>
        </p:nvSpPr>
        <p:spPr>
          <a:xfrm>
            <a:off x="4017617"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doc.: IEEE 802.11-15/0979r0</a:t>
            </a:r>
          </a:p>
        </p:txBody>
      </p:sp>
      <p:sp>
        <p:nvSpPr>
          <p:cNvPr id="43011" name="Rectangle 3"/>
          <p:cNvSpPr>
            <a:spLocks noGrp="1" noChangeArrowheads="1"/>
          </p:cNvSpPr>
          <p:nvPr>
            <p:ph type="dt" sz="quarter" idx="1"/>
          </p:nvPr>
        </p:nvSpPr>
        <p:spPr>
          <a:xfrm>
            <a:off x="646113"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September 2015</a:t>
            </a:r>
          </a:p>
        </p:txBody>
      </p:sp>
      <p:sp>
        <p:nvSpPr>
          <p:cNvPr id="43012" name="Rectangle 6"/>
          <p:cNvSpPr>
            <a:spLocks noGrp="1" noChangeArrowheads="1"/>
          </p:cNvSpPr>
          <p:nvPr>
            <p:ph type="ftr" sz="quarter" idx="4"/>
          </p:nvPr>
        </p:nvSpPr>
        <p:spPr>
          <a:xfrm>
            <a:off x="3402193" y="9001125"/>
            <a:ext cx="2811282"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smtClean="0"/>
              <a:t>Dorothy Stanley, HP-Aruba Networks</a:t>
            </a:r>
          </a:p>
        </p:txBody>
      </p:sp>
      <p:sp>
        <p:nvSpPr>
          <p:cNvPr id="43013" name="Rectangle 7"/>
          <p:cNvSpPr>
            <a:spLocks noGrp="1" noChangeArrowheads="1"/>
          </p:cNvSpPr>
          <p:nvPr>
            <p:ph type="sldNum" sz="quarter" idx="5"/>
          </p:nvPr>
        </p:nvSpPr>
        <p:spPr>
          <a:xfrm>
            <a:off x="3201992" y="9001125"/>
            <a:ext cx="492121" cy="184666"/>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mtClean="0"/>
              <a:t>Page </a:t>
            </a:r>
            <a:fld id="{928398B4-DAE8-4FA7-83C8-26E5BDC6591B}" type="slidenum">
              <a:rPr lang="en-US" smtClean="0"/>
              <a:pPr/>
              <a:t>115</a:t>
            </a:fld>
            <a:endParaRPr lang="en-US" smtClean="0"/>
          </a:p>
        </p:txBody>
      </p:sp>
      <p:sp>
        <p:nvSpPr>
          <p:cNvPr id="43014" name="Rectangle 2"/>
          <p:cNvSpPr>
            <a:spLocks noGrp="1" noRot="1" noChangeAspect="1" noChangeArrowheads="1" noTextEdit="1"/>
          </p:cNvSpPr>
          <p:nvPr>
            <p:ph type="sldImg"/>
          </p:nvPr>
        </p:nvSpPr>
        <p:spPr>
          <a:xfrm>
            <a:off x="1114425" y="703263"/>
            <a:ext cx="4629150" cy="3473450"/>
          </a:xfrm>
          <a:ln/>
        </p:spPr>
      </p:sp>
      <p:sp>
        <p:nvSpPr>
          <p:cNvPr id="43015"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xfrm>
            <a:off x="1114425" y="703263"/>
            <a:ext cx="4629150" cy="3473450"/>
          </a:xfrm>
          <a:ln/>
        </p:spPr>
      </p:sp>
      <p:sp>
        <p:nvSpPr>
          <p:cNvPr id="58371" name="Rectangle 3"/>
          <p:cNvSpPr>
            <a:spLocks noGrp="1" noChangeArrowheads="1"/>
          </p:cNvSpPr>
          <p:nvPr>
            <p:ph type="body" idx="1"/>
          </p:nvPr>
        </p:nvSpPr>
        <p:spPr>
          <a:noFill/>
          <a:ln/>
        </p:spPr>
        <p:txBody>
          <a:bodyPr/>
          <a:lstStyle/>
          <a:p>
            <a:endParaRPr lang="en-GB" smtClean="0"/>
          </a:p>
        </p:txBody>
      </p:sp>
    </p:spTree>
    <p:extLst>
      <p:ext uri="{BB962C8B-B14F-4D97-AF65-F5344CB8AC3E}">
        <p14:creationId xmlns:p14="http://schemas.microsoft.com/office/powerpoint/2010/main" val="35559884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3"/>
          <p:cNvSpPr>
            <a:spLocks noGrp="1" noChangeArrowheads="1"/>
          </p:cNvSpPr>
          <p:nvPr>
            <p:ph type="dt" sz="quarter" idx="1"/>
          </p:nvPr>
        </p:nvSpPr>
        <p:spPr>
          <a:xfrm>
            <a:off x="646113" y="95706"/>
            <a:ext cx="753411" cy="215444"/>
          </a:xfrm>
          <a:noFill/>
        </p:spPr>
        <p:txBody>
          <a:bodyPr/>
          <a:lstStyle/>
          <a:p>
            <a:r>
              <a:rPr lang="en-US" smtClean="0"/>
              <a:t>May 2015</a:t>
            </a:r>
          </a:p>
        </p:txBody>
      </p:sp>
      <p:sp>
        <p:nvSpPr>
          <p:cNvPr id="59395" name="Slide Image Placeholder 1"/>
          <p:cNvSpPr>
            <a:spLocks noGrp="1" noRot="1" noChangeAspect="1" noTextEdit="1"/>
          </p:cNvSpPr>
          <p:nvPr>
            <p:ph type="sldImg"/>
          </p:nvPr>
        </p:nvSpPr>
        <p:spPr>
          <a:xfrm>
            <a:off x="1114425" y="703263"/>
            <a:ext cx="4629150" cy="3473450"/>
          </a:xfrm>
          <a:ln/>
        </p:spPr>
      </p:sp>
      <p:sp>
        <p:nvSpPr>
          <p:cNvPr id="59396" name="Notes Placeholder 2"/>
          <p:cNvSpPr>
            <a:spLocks noGrp="1"/>
          </p:cNvSpPr>
          <p:nvPr>
            <p:ph type="body" idx="1"/>
          </p:nvPr>
        </p:nvSpPr>
        <p:spPr>
          <a:noFill/>
          <a:ln/>
        </p:spPr>
        <p:txBody>
          <a:bodyPr/>
          <a:lstStyle/>
          <a:p>
            <a:endParaRPr lang="en-GB" smtClean="0"/>
          </a:p>
        </p:txBody>
      </p:sp>
      <p:sp>
        <p:nvSpPr>
          <p:cNvPr id="59397" name="Date Placeholder 3"/>
          <p:cNvSpPr txBox="1">
            <a:spLocks noGrp="1"/>
          </p:cNvSpPr>
          <p:nvPr/>
        </p:nvSpPr>
        <p:spPr bwMode="auto">
          <a:xfrm>
            <a:off x="646863" y="96239"/>
            <a:ext cx="732573" cy="215444"/>
          </a:xfrm>
          <a:prstGeom prst="rect">
            <a:avLst/>
          </a:prstGeom>
          <a:noFill/>
          <a:ln w="9525">
            <a:noFill/>
            <a:miter lim="800000"/>
            <a:headEnd/>
            <a:tailEnd/>
          </a:ln>
        </p:spPr>
        <p:txBody>
          <a:bodyPr wrap="none" lIns="0" tIns="0" rIns="0" bIns="0" anchor="b">
            <a:spAutoFit/>
          </a:bodyPr>
          <a:lstStyle/>
          <a:p>
            <a:pPr defTabSz="933450"/>
            <a:r>
              <a:rPr lang="en-US" sz="1400" b="1"/>
              <a:t>July 2007</a:t>
            </a:r>
          </a:p>
        </p:txBody>
      </p:sp>
      <p:sp>
        <p:nvSpPr>
          <p:cNvPr id="59398" name="Footer Placeholder 4"/>
          <p:cNvSpPr>
            <a:spLocks noGrp="1"/>
          </p:cNvSpPr>
          <p:nvPr>
            <p:ph type="ftr" sz="quarter" idx="4"/>
          </p:nvPr>
        </p:nvSpPr>
        <p:spPr>
          <a:xfrm>
            <a:off x="3756586" y="9000621"/>
            <a:ext cx="2456122" cy="184666"/>
          </a:xfrm>
          <a:noFill/>
        </p:spPr>
        <p:txBody>
          <a:bodyPr/>
          <a:lstStyle/>
          <a:p>
            <a:pPr lvl="4"/>
            <a:r>
              <a:rPr lang="en-US" smtClean="0"/>
              <a:t>Peter Ecclesine (Cisco Systems)</a:t>
            </a:r>
          </a:p>
        </p:txBody>
      </p:sp>
      <p:sp>
        <p:nvSpPr>
          <p:cNvPr id="59399" name="Slide Number Placeholder 5"/>
          <p:cNvSpPr>
            <a:spLocks noGrp="1"/>
          </p:cNvSpPr>
          <p:nvPr>
            <p:ph type="sldNum" sz="quarter" idx="5"/>
          </p:nvPr>
        </p:nvSpPr>
        <p:spPr>
          <a:xfrm>
            <a:off x="3278936" y="9001125"/>
            <a:ext cx="415177" cy="184666"/>
          </a:xfrm>
          <a:noFill/>
        </p:spPr>
        <p:txBody>
          <a:bodyPr/>
          <a:lstStyle/>
          <a:p>
            <a:r>
              <a:rPr lang="en-US" smtClean="0"/>
              <a:t>Page </a:t>
            </a:r>
            <a:fld id="{617E4734-E93D-4119-AD53-64F2B1E3BFF1}" type="slidenum">
              <a:rPr lang="en-US" smtClean="0"/>
              <a:pPr/>
              <a:t>13</a:t>
            </a:fld>
            <a:endParaRPr lang="en-US" smtClean="0"/>
          </a:p>
        </p:txBody>
      </p:sp>
    </p:spTree>
    <p:extLst>
      <p:ext uri="{BB962C8B-B14F-4D97-AF65-F5344CB8AC3E}">
        <p14:creationId xmlns:p14="http://schemas.microsoft.com/office/powerpoint/2010/main" val="24418986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3"/>
          <p:cNvSpPr txBox="1">
            <a:spLocks noGrp="1" noChangeArrowheads="1"/>
          </p:cNvSpPr>
          <p:nvPr/>
        </p:nvSpPr>
        <p:spPr bwMode="auto">
          <a:xfrm>
            <a:off x="646863" y="96239"/>
            <a:ext cx="732573" cy="215444"/>
          </a:xfrm>
          <a:prstGeom prst="rect">
            <a:avLst/>
          </a:prstGeom>
          <a:noFill/>
          <a:ln w="9525">
            <a:noFill/>
            <a:miter lim="800000"/>
            <a:headEnd/>
            <a:tailEnd/>
          </a:ln>
        </p:spPr>
        <p:txBody>
          <a:bodyPr wrap="none" lIns="0" tIns="0" rIns="0" bIns="0" anchor="b">
            <a:spAutoFit/>
          </a:bodyPr>
          <a:lstStyle/>
          <a:p>
            <a:pPr defTabSz="933450"/>
            <a:r>
              <a:rPr lang="en-US" sz="1400" b="1"/>
              <a:t>July 2009</a:t>
            </a:r>
          </a:p>
        </p:txBody>
      </p:sp>
      <p:sp>
        <p:nvSpPr>
          <p:cNvPr id="61443" name="Slide Image Placeholder 1"/>
          <p:cNvSpPr>
            <a:spLocks noGrp="1" noRot="1" noChangeAspect="1" noTextEdit="1"/>
          </p:cNvSpPr>
          <p:nvPr>
            <p:ph type="sldImg"/>
          </p:nvPr>
        </p:nvSpPr>
        <p:spPr>
          <a:xfrm>
            <a:off x="1114425" y="701675"/>
            <a:ext cx="4630738" cy="3475038"/>
          </a:xfrm>
          <a:ln/>
        </p:spPr>
      </p:sp>
      <p:sp>
        <p:nvSpPr>
          <p:cNvPr id="61444" name="Notes Placeholder 2"/>
          <p:cNvSpPr>
            <a:spLocks noGrp="1"/>
          </p:cNvSpPr>
          <p:nvPr>
            <p:ph type="body" idx="1"/>
          </p:nvPr>
        </p:nvSpPr>
        <p:spPr>
          <a:noFill/>
          <a:ln/>
        </p:spPr>
        <p:txBody>
          <a:bodyPr lIns="93646" tIns="46030" rIns="93646" bIns="46030"/>
          <a:lstStyle/>
          <a:p>
            <a:endParaRPr lang="en-GB" smtClean="0"/>
          </a:p>
        </p:txBody>
      </p:sp>
      <p:sp>
        <p:nvSpPr>
          <p:cNvPr id="61445" name="Date Placeholder 3"/>
          <p:cNvSpPr txBox="1">
            <a:spLocks noGrp="1"/>
          </p:cNvSpPr>
          <p:nvPr/>
        </p:nvSpPr>
        <p:spPr bwMode="auto">
          <a:xfrm>
            <a:off x="646863" y="96239"/>
            <a:ext cx="732573" cy="215444"/>
          </a:xfrm>
          <a:prstGeom prst="rect">
            <a:avLst/>
          </a:prstGeom>
          <a:noFill/>
          <a:ln w="9525">
            <a:noFill/>
            <a:miter lim="800000"/>
            <a:headEnd/>
            <a:tailEnd/>
          </a:ln>
        </p:spPr>
        <p:txBody>
          <a:bodyPr wrap="none" lIns="0" tIns="0" rIns="0" bIns="0" anchor="b">
            <a:spAutoFit/>
          </a:bodyPr>
          <a:lstStyle/>
          <a:p>
            <a:pPr defTabSz="933450"/>
            <a:r>
              <a:rPr lang="en-US" sz="1400" b="1"/>
              <a:t>July 2007</a:t>
            </a:r>
          </a:p>
        </p:txBody>
      </p:sp>
      <p:sp>
        <p:nvSpPr>
          <p:cNvPr id="61446" name="Footer Placeholder 4"/>
          <p:cNvSpPr txBox="1">
            <a:spLocks noGrp="1"/>
          </p:cNvSpPr>
          <p:nvPr/>
        </p:nvSpPr>
        <p:spPr bwMode="auto">
          <a:xfrm>
            <a:off x="1630492" y="9000621"/>
            <a:ext cx="4582216" cy="369332"/>
          </a:xfrm>
          <a:prstGeom prst="rect">
            <a:avLst/>
          </a:prstGeom>
          <a:noFill/>
          <a:ln w="9525">
            <a:noFill/>
            <a:miter lim="800000"/>
            <a:headEnd/>
            <a:tailEnd/>
          </a:ln>
        </p:spPr>
        <p:txBody>
          <a:bodyPr wrap="none" lIns="0" tIns="0" rIns="0" bIns="0">
            <a:spAutoFit/>
          </a:bodyPr>
          <a:lstStyle/>
          <a:p>
            <a:pPr marL="457200" lvl="4" algn="r" defTabSz="933450"/>
            <a:r>
              <a:rPr lang="en-US"/>
              <a:t>Peter Ecclesine (Cisco Systems)</a:t>
            </a:r>
          </a:p>
        </p:txBody>
      </p:sp>
      <p:sp>
        <p:nvSpPr>
          <p:cNvPr id="61447" name="Slide Number Placeholder 5"/>
          <p:cNvSpPr txBox="1">
            <a:spLocks noGrp="1"/>
          </p:cNvSpPr>
          <p:nvPr/>
        </p:nvSpPr>
        <p:spPr bwMode="auto">
          <a:xfrm>
            <a:off x="2831924" y="9000621"/>
            <a:ext cx="862416" cy="369332"/>
          </a:xfrm>
          <a:prstGeom prst="rect">
            <a:avLst/>
          </a:prstGeom>
          <a:noFill/>
          <a:ln w="9525">
            <a:noFill/>
            <a:miter lim="800000"/>
            <a:headEnd/>
            <a:tailEnd/>
          </a:ln>
        </p:spPr>
        <p:txBody>
          <a:bodyPr wrap="none" lIns="0" tIns="0" rIns="0" bIns="0">
            <a:spAutoFit/>
          </a:bodyPr>
          <a:lstStyle/>
          <a:p>
            <a:pPr algn="r" defTabSz="933450"/>
            <a:r>
              <a:rPr lang="en-US"/>
              <a:t>Page </a:t>
            </a:r>
            <a:fld id="{21B25F91-49BD-4174-ABE5-DAB1B1B7A3E6}" type="slidenum">
              <a:rPr lang="en-US"/>
              <a:pPr algn="r" defTabSz="933450"/>
              <a:t>14</a:t>
            </a:fld>
            <a:endParaRPr lang="en-US"/>
          </a:p>
        </p:txBody>
      </p:sp>
    </p:spTree>
    <p:extLst>
      <p:ext uri="{BB962C8B-B14F-4D97-AF65-F5344CB8AC3E}">
        <p14:creationId xmlns:p14="http://schemas.microsoft.com/office/powerpoint/2010/main" val="26635450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802.11-15/0978r0</a:t>
            </a:r>
            <a:endParaRPr lang="en-US"/>
          </a:p>
        </p:txBody>
      </p:sp>
      <p:sp>
        <p:nvSpPr>
          <p:cNvPr id="5" name="Date Placeholder 4"/>
          <p:cNvSpPr>
            <a:spLocks noGrp="1"/>
          </p:cNvSpPr>
          <p:nvPr>
            <p:ph type="dt" idx="11"/>
          </p:nvPr>
        </p:nvSpPr>
        <p:spPr/>
        <p:txBody>
          <a:bodyPr/>
          <a:lstStyle/>
          <a:p>
            <a:pPr>
              <a:defRPr/>
            </a:pPr>
            <a:r>
              <a:rPr lang="en-US" smtClean="0"/>
              <a:t>September 2015</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15</a:t>
            </a:fld>
            <a:endParaRPr lang="en-US"/>
          </a:p>
        </p:txBody>
      </p:sp>
    </p:spTree>
    <p:extLst>
      <p:ext uri="{BB962C8B-B14F-4D97-AF65-F5344CB8AC3E}">
        <p14:creationId xmlns:p14="http://schemas.microsoft.com/office/powerpoint/2010/main" val="38795035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xfrm>
            <a:off x="4017617" y="95706"/>
            <a:ext cx="2195858" cy="215444"/>
          </a:xfrm>
          <a:noFill/>
        </p:spPr>
        <p:txBody>
          <a:bodyPr/>
          <a:lstStyle/>
          <a:p>
            <a:r>
              <a:rPr lang="en-US" smtClean="0"/>
              <a:t>doc.: IEEE 802.11-09/0840r0</a:t>
            </a:r>
          </a:p>
        </p:txBody>
      </p:sp>
      <p:sp>
        <p:nvSpPr>
          <p:cNvPr id="19459" name="Rectangle 3"/>
          <p:cNvSpPr>
            <a:spLocks noGrp="1" noChangeArrowheads="1"/>
          </p:cNvSpPr>
          <p:nvPr>
            <p:ph type="dt" sz="quarter" idx="1"/>
          </p:nvPr>
        </p:nvSpPr>
        <p:spPr>
          <a:xfrm>
            <a:off x="646113" y="95706"/>
            <a:ext cx="732573" cy="215444"/>
          </a:xfrm>
          <a:noFill/>
        </p:spPr>
        <p:txBody>
          <a:bodyPr/>
          <a:lstStyle/>
          <a:p>
            <a:r>
              <a:rPr lang="en-US" smtClean="0"/>
              <a:t>July 2009</a:t>
            </a:r>
          </a:p>
        </p:txBody>
      </p:sp>
      <p:sp>
        <p:nvSpPr>
          <p:cNvPr id="19460" name="Rectangle 6"/>
          <p:cNvSpPr>
            <a:spLocks noGrp="1" noChangeArrowheads="1"/>
          </p:cNvSpPr>
          <p:nvPr>
            <p:ph type="ftr" sz="quarter" idx="4"/>
          </p:nvPr>
        </p:nvSpPr>
        <p:spPr>
          <a:xfrm>
            <a:off x="3472981" y="9001125"/>
            <a:ext cx="2740494" cy="184666"/>
          </a:xfrm>
          <a:noFill/>
        </p:spPr>
        <p:txBody>
          <a:bodyPr/>
          <a:lstStyle/>
          <a:p>
            <a:pPr lvl="4"/>
            <a:r>
              <a:rPr lang="en-US" smtClean="0"/>
              <a:t>David Bagby, Calypso Ventures, Inc.</a:t>
            </a:r>
          </a:p>
        </p:txBody>
      </p:sp>
      <p:sp>
        <p:nvSpPr>
          <p:cNvPr id="19461" name="Rectangle 7"/>
          <p:cNvSpPr>
            <a:spLocks noGrp="1" noChangeArrowheads="1"/>
          </p:cNvSpPr>
          <p:nvPr>
            <p:ph type="sldNum" sz="quarter" idx="5"/>
          </p:nvPr>
        </p:nvSpPr>
        <p:spPr>
          <a:xfrm>
            <a:off x="3278936" y="9001125"/>
            <a:ext cx="415177" cy="184666"/>
          </a:xfrm>
          <a:noFill/>
        </p:spPr>
        <p:txBody>
          <a:bodyPr/>
          <a:lstStyle/>
          <a:p>
            <a:r>
              <a:rPr lang="en-US" smtClean="0"/>
              <a:t>Page </a:t>
            </a:r>
            <a:fld id="{7441BA8B-EA44-4BCB-8894-4A698C9D9ECD}" type="slidenum">
              <a:rPr lang="en-US" smtClean="0"/>
              <a:pPr/>
              <a:t>16</a:t>
            </a:fld>
            <a:endParaRPr lang="en-US" smtClean="0"/>
          </a:p>
        </p:txBody>
      </p:sp>
      <p:sp>
        <p:nvSpPr>
          <p:cNvPr id="19462" name="Rectangle 2"/>
          <p:cNvSpPr>
            <a:spLocks noGrp="1" noRot="1" noChangeAspect="1" noChangeArrowheads="1" noTextEdit="1"/>
          </p:cNvSpPr>
          <p:nvPr>
            <p:ph type="sldImg"/>
          </p:nvPr>
        </p:nvSpPr>
        <p:spPr>
          <a:xfrm>
            <a:off x="1114425" y="703263"/>
            <a:ext cx="4629150" cy="3473450"/>
          </a:xfrm>
          <a:ln/>
        </p:spPr>
      </p:sp>
      <p:sp>
        <p:nvSpPr>
          <p:cNvPr id="19463"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0369399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a:xfrm>
            <a:off x="4017617" y="95706"/>
            <a:ext cx="2195858" cy="215444"/>
          </a:xfrm>
          <a:noFill/>
        </p:spPr>
        <p:txBody>
          <a:bodyPr/>
          <a:lstStyle/>
          <a:p>
            <a:r>
              <a:rPr lang="en-US" smtClean="0"/>
              <a:t>doc.: IEEE 802.11-08/1455r0</a:t>
            </a:r>
          </a:p>
        </p:txBody>
      </p:sp>
      <p:sp>
        <p:nvSpPr>
          <p:cNvPr id="20483" name="Rectangle 3"/>
          <p:cNvSpPr>
            <a:spLocks noGrp="1" noChangeArrowheads="1"/>
          </p:cNvSpPr>
          <p:nvPr>
            <p:ph type="dt" sz="quarter" idx="1"/>
          </p:nvPr>
        </p:nvSpPr>
        <p:spPr>
          <a:xfrm>
            <a:off x="646113" y="95706"/>
            <a:ext cx="682879" cy="215444"/>
          </a:xfrm>
          <a:noFill/>
        </p:spPr>
        <p:txBody>
          <a:bodyPr/>
          <a:lstStyle/>
          <a:p>
            <a:r>
              <a:rPr lang="en-US" smtClean="0"/>
              <a:t>Jan 2009</a:t>
            </a:r>
          </a:p>
        </p:txBody>
      </p:sp>
      <p:sp>
        <p:nvSpPr>
          <p:cNvPr id="20484" name="Rectangle 6"/>
          <p:cNvSpPr>
            <a:spLocks noGrp="1" noChangeArrowheads="1"/>
          </p:cNvSpPr>
          <p:nvPr>
            <p:ph type="ftr" sz="quarter" idx="4"/>
          </p:nvPr>
        </p:nvSpPr>
        <p:spPr>
          <a:xfrm>
            <a:off x="3472981" y="9001125"/>
            <a:ext cx="2740494" cy="184666"/>
          </a:xfrm>
          <a:noFill/>
        </p:spPr>
        <p:txBody>
          <a:bodyPr/>
          <a:lstStyle/>
          <a:p>
            <a:pPr lvl="4"/>
            <a:r>
              <a:rPr lang="en-US" smtClean="0"/>
              <a:t>David Bagby, Calypso Ventures, Inc.</a:t>
            </a:r>
          </a:p>
        </p:txBody>
      </p:sp>
      <p:sp>
        <p:nvSpPr>
          <p:cNvPr id="20485" name="Rectangle 7"/>
          <p:cNvSpPr>
            <a:spLocks noGrp="1" noChangeArrowheads="1"/>
          </p:cNvSpPr>
          <p:nvPr>
            <p:ph type="sldNum" sz="quarter" idx="5"/>
          </p:nvPr>
        </p:nvSpPr>
        <p:spPr>
          <a:xfrm>
            <a:off x="3278936" y="9001125"/>
            <a:ext cx="415177" cy="184666"/>
          </a:xfrm>
          <a:noFill/>
        </p:spPr>
        <p:txBody>
          <a:bodyPr/>
          <a:lstStyle/>
          <a:p>
            <a:r>
              <a:rPr lang="en-US" smtClean="0"/>
              <a:t>Page </a:t>
            </a:r>
            <a:fld id="{F12C820A-A132-4231-BE0A-AC79B82FD720}" type="slidenum">
              <a:rPr lang="en-US" smtClean="0"/>
              <a:pPr/>
              <a:t>17</a:t>
            </a:fld>
            <a:endParaRPr lang="en-US" smtClean="0"/>
          </a:p>
        </p:txBody>
      </p:sp>
      <p:sp>
        <p:nvSpPr>
          <p:cNvPr id="20486" name="Rectangle 2"/>
          <p:cNvSpPr>
            <a:spLocks noGrp="1" noRot="1" noChangeAspect="1" noChangeArrowheads="1" noTextEdit="1"/>
          </p:cNvSpPr>
          <p:nvPr>
            <p:ph type="sldImg"/>
          </p:nvPr>
        </p:nvSpPr>
        <p:spPr>
          <a:xfrm>
            <a:off x="1114425" y="703263"/>
            <a:ext cx="4629150" cy="3473450"/>
          </a:xfrm>
          <a:ln cap="flat"/>
        </p:spPr>
      </p:sp>
      <p:sp>
        <p:nvSpPr>
          <p:cNvPr id="20487" name="Rectangle 3"/>
          <p:cNvSpPr>
            <a:spLocks noGrp="1" noChangeArrowheads="1"/>
          </p:cNvSpPr>
          <p:nvPr>
            <p:ph type="body" idx="1"/>
          </p:nvPr>
        </p:nvSpPr>
        <p:spPr>
          <a:noFill/>
          <a:ln/>
        </p:spPr>
        <p:txBody>
          <a:bodyPr lIns="95250" rIns="95250"/>
          <a:lstStyle/>
          <a:p>
            <a:endParaRPr lang="en-US" smtClean="0"/>
          </a:p>
        </p:txBody>
      </p:sp>
    </p:spTree>
    <p:extLst>
      <p:ext uri="{BB962C8B-B14F-4D97-AF65-F5344CB8AC3E}">
        <p14:creationId xmlns:p14="http://schemas.microsoft.com/office/powerpoint/2010/main" val="17278914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1114425" y="703263"/>
            <a:ext cx="4629150" cy="3473450"/>
          </a:xfrm>
          <a:ln/>
        </p:spPr>
      </p:sp>
      <p:sp>
        <p:nvSpPr>
          <p:cNvPr id="21507" name="Notes Placeholder 2"/>
          <p:cNvSpPr>
            <a:spLocks noGrp="1"/>
          </p:cNvSpPr>
          <p:nvPr>
            <p:ph type="body" idx="1"/>
          </p:nvPr>
        </p:nvSpPr>
        <p:spPr>
          <a:noFill/>
          <a:ln/>
        </p:spPr>
        <p:txBody>
          <a:bodyPr/>
          <a:lstStyle/>
          <a:p>
            <a:endParaRPr lang="en-US" smtClean="0"/>
          </a:p>
        </p:txBody>
      </p:sp>
      <p:sp>
        <p:nvSpPr>
          <p:cNvPr id="21508" name="Header Placeholder 3"/>
          <p:cNvSpPr>
            <a:spLocks noGrp="1"/>
          </p:cNvSpPr>
          <p:nvPr>
            <p:ph type="hdr" sz="quarter"/>
          </p:nvPr>
        </p:nvSpPr>
        <p:spPr>
          <a:xfrm>
            <a:off x="4017617" y="95706"/>
            <a:ext cx="2195858" cy="215444"/>
          </a:xfrm>
          <a:noFill/>
        </p:spPr>
        <p:txBody>
          <a:bodyPr/>
          <a:lstStyle/>
          <a:p>
            <a:r>
              <a:rPr lang="en-US" smtClean="0"/>
              <a:t>doc.: IEEE 802.11-yy/xxxxr0</a:t>
            </a:r>
          </a:p>
        </p:txBody>
      </p:sp>
      <p:sp>
        <p:nvSpPr>
          <p:cNvPr id="21509" name="Date Placeholder 4"/>
          <p:cNvSpPr>
            <a:spLocks noGrp="1"/>
          </p:cNvSpPr>
          <p:nvPr>
            <p:ph type="dt" sz="quarter" idx="1"/>
          </p:nvPr>
        </p:nvSpPr>
        <p:spPr>
          <a:xfrm>
            <a:off x="646113" y="95706"/>
            <a:ext cx="916020" cy="215444"/>
          </a:xfrm>
          <a:noFill/>
        </p:spPr>
        <p:txBody>
          <a:bodyPr/>
          <a:lstStyle/>
          <a:p>
            <a:r>
              <a:rPr lang="en-US" smtClean="0"/>
              <a:t>Month Year</a:t>
            </a:r>
          </a:p>
        </p:txBody>
      </p:sp>
      <p:sp>
        <p:nvSpPr>
          <p:cNvPr id="21510" name="Footer Placeholder 5"/>
          <p:cNvSpPr>
            <a:spLocks noGrp="1"/>
          </p:cNvSpPr>
          <p:nvPr>
            <p:ph type="ftr" sz="quarter" idx="4"/>
          </p:nvPr>
        </p:nvSpPr>
        <p:spPr>
          <a:xfrm>
            <a:off x="3791465" y="9001125"/>
            <a:ext cx="2422010" cy="184666"/>
          </a:xfrm>
          <a:noFill/>
        </p:spPr>
        <p:txBody>
          <a:bodyPr/>
          <a:lstStyle/>
          <a:p>
            <a:pPr lvl="4"/>
            <a:r>
              <a:rPr lang="en-US" smtClean="0"/>
              <a:t>Osama Aboul-Magd (Samsung)</a:t>
            </a:r>
          </a:p>
        </p:txBody>
      </p:sp>
      <p:sp>
        <p:nvSpPr>
          <p:cNvPr id="21511" name="Slide Number Placeholder 6"/>
          <p:cNvSpPr>
            <a:spLocks noGrp="1"/>
          </p:cNvSpPr>
          <p:nvPr>
            <p:ph type="sldNum" sz="quarter" idx="5"/>
          </p:nvPr>
        </p:nvSpPr>
        <p:spPr>
          <a:xfrm>
            <a:off x="3278936" y="9001125"/>
            <a:ext cx="415177" cy="184666"/>
          </a:xfrm>
          <a:noFill/>
        </p:spPr>
        <p:txBody>
          <a:bodyPr/>
          <a:lstStyle/>
          <a:p>
            <a:r>
              <a:rPr lang="en-US" smtClean="0"/>
              <a:t>Page </a:t>
            </a:r>
            <a:fld id="{3D3FA66A-62ED-4644-A773-A96A93BA9B1D}" type="slidenum">
              <a:rPr lang="en-US" smtClean="0"/>
              <a:pPr/>
              <a:t>18</a:t>
            </a:fld>
            <a:endParaRPr lang="en-US" smtClean="0"/>
          </a:p>
        </p:txBody>
      </p:sp>
    </p:spTree>
    <p:extLst>
      <p:ext uri="{BB962C8B-B14F-4D97-AF65-F5344CB8AC3E}">
        <p14:creationId xmlns:p14="http://schemas.microsoft.com/office/powerpoint/2010/main" val="5917501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1114425" y="703263"/>
            <a:ext cx="4629150" cy="3473450"/>
          </a:xfrm>
          <a:ln/>
        </p:spPr>
      </p:sp>
      <p:sp>
        <p:nvSpPr>
          <p:cNvPr id="21507" name="Notes Placeholder 2"/>
          <p:cNvSpPr>
            <a:spLocks noGrp="1"/>
          </p:cNvSpPr>
          <p:nvPr>
            <p:ph type="body" idx="1"/>
          </p:nvPr>
        </p:nvSpPr>
        <p:spPr>
          <a:noFill/>
          <a:ln/>
        </p:spPr>
        <p:txBody>
          <a:bodyPr/>
          <a:lstStyle/>
          <a:p>
            <a:endParaRPr lang="en-US" smtClean="0"/>
          </a:p>
        </p:txBody>
      </p:sp>
      <p:sp>
        <p:nvSpPr>
          <p:cNvPr id="21508" name="Header Placeholder 3"/>
          <p:cNvSpPr>
            <a:spLocks noGrp="1"/>
          </p:cNvSpPr>
          <p:nvPr>
            <p:ph type="hdr" sz="quarter"/>
          </p:nvPr>
        </p:nvSpPr>
        <p:spPr>
          <a:xfrm>
            <a:off x="4017617" y="95706"/>
            <a:ext cx="2195858" cy="215444"/>
          </a:xfrm>
          <a:noFill/>
        </p:spPr>
        <p:txBody>
          <a:bodyPr/>
          <a:lstStyle/>
          <a:p>
            <a:r>
              <a:rPr lang="en-US" smtClean="0"/>
              <a:t>doc.: IEEE 802.11-yy/xxxxr0</a:t>
            </a:r>
          </a:p>
        </p:txBody>
      </p:sp>
      <p:sp>
        <p:nvSpPr>
          <p:cNvPr id="21509" name="Date Placeholder 4"/>
          <p:cNvSpPr>
            <a:spLocks noGrp="1"/>
          </p:cNvSpPr>
          <p:nvPr>
            <p:ph type="dt" sz="quarter" idx="1"/>
          </p:nvPr>
        </p:nvSpPr>
        <p:spPr>
          <a:xfrm>
            <a:off x="646113" y="95706"/>
            <a:ext cx="916020" cy="215444"/>
          </a:xfrm>
          <a:noFill/>
        </p:spPr>
        <p:txBody>
          <a:bodyPr/>
          <a:lstStyle/>
          <a:p>
            <a:r>
              <a:rPr lang="en-US" smtClean="0"/>
              <a:t>Month Year</a:t>
            </a:r>
          </a:p>
        </p:txBody>
      </p:sp>
      <p:sp>
        <p:nvSpPr>
          <p:cNvPr id="21510" name="Footer Placeholder 5"/>
          <p:cNvSpPr>
            <a:spLocks noGrp="1"/>
          </p:cNvSpPr>
          <p:nvPr>
            <p:ph type="ftr" sz="quarter" idx="4"/>
          </p:nvPr>
        </p:nvSpPr>
        <p:spPr>
          <a:xfrm>
            <a:off x="3791465" y="9001125"/>
            <a:ext cx="2422010" cy="184666"/>
          </a:xfrm>
          <a:noFill/>
        </p:spPr>
        <p:txBody>
          <a:bodyPr/>
          <a:lstStyle/>
          <a:p>
            <a:pPr lvl="4"/>
            <a:r>
              <a:rPr lang="en-US" smtClean="0"/>
              <a:t>Osama Aboul-Magd (Samsung)</a:t>
            </a:r>
          </a:p>
        </p:txBody>
      </p:sp>
      <p:sp>
        <p:nvSpPr>
          <p:cNvPr id="21511" name="Slide Number Placeholder 6"/>
          <p:cNvSpPr>
            <a:spLocks noGrp="1"/>
          </p:cNvSpPr>
          <p:nvPr>
            <p:ph type="sldNum" sz="quarter" idx="5"/>
          </p:nvPr>
        </p:nvSpPr>
        <p:spPr>
          <a:xfrm>
            <a:off x="3278936" y="9001125"/>
            <a:ext cx="415177" cy="184666"/>
          </a:xfrm>
          <a:noFill/>
        </p:spPr>
        <p:txBody>
          <a:bodyPr/>
          <a:lstStyle/>
          <a:p>
            <a:r>
              <a:rPr lang="en-US" smtClean="0"/>
              <a:t>Page </a:t>
            </a:r>
            <a:fld id="{3D3FA66A-62ED-4644-A773-A96A93BA9B1D}" type="slidenum">
              <a:rPr lang="en-US" smtClean="0"/>
              <a:pPr/>
              <a:t>19</a:t>
            </a:fld>
            <a:endParaRPr lang="en-US" smtClean="0"/>
          </a:p>
        </p:txBody>
      </p:sp>
    </p:spTree>
    <p:extLst>
      <p:ext uri="{BB962C8B-B14F-4D97-AF65-F5344CB8AC3E}">
        <p14:creationId xmlns:p14="http://schemas.microsoft.com/office/powerpoint/2010/main" val="580706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itchFamily="18" charset="0"/>
              </a:defRPr>
            </a:lvl1pPr>
            <a:lvl2pPr marL="742950" indent="-285750" defTabSz="938213">
              <a:defRPr sz="2400" b="1">
                <a:solidFill>
                  <a:schemeClr val="tx1"/>
                </a:solidFill>
                <a:latin typeface="Times New Roman" pitchFamily="18" charset="0"/>
              </a:defRPr>
            </a:lvl2pPr>
            <a:lvl3pPr marL="1143000" indent="-228600" defTabSz="938213">
              <a:defRPr sz="2400" b="1">
                <a:solidFill>
                  <a:schemeClr val="tx1"/>
                </a:solidFill>
                <a:latin typeface="Times New Roman" pitchFamily="18" charset="0"/>
              </a:defRPr>
            </a:lvl3pPr>
            <a:lvl4pPr marL="1600200" indent="-228600" defTabSz="938213">
              <a:defRPr sz="2400" b="1">
                <a:solidFill>
                  <a:schemeClr val="tx1"/>
                </a:solidFill>
                <a:latin typeface="Times New Roman" pitchFamily="18" charset="0"/>
              </a:defRPr>
            </a:lvl4pPr>
            <a:lvl5pPr marL="2057400" indent="-228600" defTabSz="938213">
              <a:defRPr sz="2400" b="1">
                <a:solidFill>
                  <a:schemeClr val="tx1"/>
                </a:solidFill>
                <a:latin typeface="Times New Roman" pitchFamily="18" charset="0"/>
              </a:defRPr>
            </a:lvl5pPr>
            <a:lvl6pPr marL="2514600" indent="-228600" defTabSz="938213" eaLnBrk="0" fontAlgn="base" hangingPunct="0">
              <a:spcBef>
                <a:spcPct val="0"/>
              </a:spcBef>
              <a:spcAft>
                <a:spcPct val="0"/>
              </a:spcAft>
              <a:defRPr sz="2400" b="1">
                <a:solidFill>
                  <a:schemeClr val="tx1"/>
                </a:solidFill>
                <a:latin typeface="Times New Roman" pitchFamily="18" charset="0"/>
              </a:defRPr>
            </a:lvl6pPr>
            <a:lvl7pPr marL="2971800" indent="-228600" defTabSz="938213" eaLnBrk="0" fontAlgn="base" hangingPunct="0">
              <a:spcBef>
                <a:spcPct val="0"/>
              </a:spcBef>
              <a:spcAft>
                <a:spcPct val="0"/>
              </a:spcAft>
              <a:defRPr sz="2400" b="1">
                <a:solidFill>
                  <a:schemeClr val="tx1"/>
                </a:solidFill>
                <a:latin typeface="Times New Roman" pitchFamily="18" charset="0"/>
              </a:defRPr>
            </a:lvl7pPr>
            <a:lvl8pPr marL="3429000" indent="-228600" defTabSz="938213" eaLnBrk="0" fontAlgn="base" hangingPunct="0">
              <a:spcBef>
                <a:spcPct val="0"/>
              </a:spcBef>
              <a:spcAft>
                <a:spcPct val="0"/>
              </a:spcAft>
              <a:defRPr sz="2400" b="1">
                <a:solidFill>
                  <a:schemeClr val="tx1"/>
                </a:solidFill>
                <a:latin typeface="Times New Roman" pitchFamily="18" charset="0"/>
              </a:defRPr>
            </a:lvl8pPr>
            <a:lvl9pPr marL="3886200" indent="-228600" defTabSz="938213" eaLnBrk="0" fontAlgn="base" hangingPunct="0">
              <a:spcBef>
                <a:spcPct val="0"/>
              </a:spcBef>
              <a:spcAft>
                <a:spcPct val="0"/>
              </a:spcAft>
              <a:defRPr sz="2400" b="1">
                <a:solidFill>
                  <a:schemeClr val="tx1"/>
                </a:solidFill>
                <a:latin typeface="Times New Roman" pitchFamily="18" charset="0"/>
              </a:defRPr>
            </a:lvl9pPr>
          </a:lstStyle>
          <a:p>
            <a:r>
              <a:rPr lang="en-US" sz="1400" smtClean="0"/>
              <a:t>doc.: IEEE 802.11-15/0978r0</a:t>
            </a:r>
          </a:p>
        </p:txBody>
      </p:sp>
      <p:sp>
        <p:nvSpPr>
          <p:cNvPr id="9933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itchFamily="18" charset="0"/>
              </a:defRPr>
            </a:lvl1pPr>
            <a:lvl2pPr marL="742950" indent="-285750" defTabSz="938213">
              <a:defRPr sz="2400" b="1">
                <a:solidFill>
                  <a:schemeClr val="tx1"/>
                </a:solidFill>
                <a:latin typeface="Times New Roman" pitchFamily="18" charset="0"/>
              </a:defRPr>
            </a:lvl2pPr>
            <a:lvl3pPr marL="1143000" indent="-228600" defTabSz="938213">
              <a:defRPr sz="2400" b="1">
                <a:solidFill>
                  <a:schemeClr val="tx1"/>
                </a:solidFill>
                <a:latin typeface="Times New Roman" pitchFamily="18" charset="0"/>
              </a:defRPr>
            </a:lvl3pPr>
            <a:lvl4pPr marL="1600200" indent="-228600" defTabSz="938213">
              <a:defRPr sz="2400" b="1">
                <a:solidFill>
                  <a:schemeClr val="tx1"/>
                </a:solidFill>
                <a:latin typeface="Times New Roman" pitchFamily="18" charset="0"/>
              </a:defRPr>
            </a:lvl4pPr>
            <a:lvl5pPr marL="2057400" indent="-228600" defTabSz="938213">
              <a:defRPr sz="2400" b="1">
                <a:solidFill>
                  <a:schemeClr val="tx1"/>
                </a:solidFill>
                <a:latin typeface="Times New Roman" pitchFamily="18" charset="0"/>
              </a:defRPr>
            </a:lvl5pPr>
            <a:lvl6pPr marL="2514600" indent="-228600" defTabSz="938213" eaLnBrk="0" fontAlgn="base" hangingPunct="0">
              <a:spcBef>
                <a:spcPct val="0"/>
              </a:spcBef>
              <a:spcAft>
                <a:spcPct val="0"/>
              </a:spcAft>
              <a:defRPr sz="2400" b="1">
                <a:solidFill>
                  <a:schemeClr val="tx1"/>
                </a:solidFill>
                <a:latin typeface="Times New Roman" pitchFamily="18" charset="0"/>
              </a:defRPr>
            </a:lvl6pPr>
            <a:lvl7pPr marL="2971800" indent="-228600" defTabSz="938213" eaLnBrk="0" fontAlgn="base" hangingPunct="0">
              <a:spcBef>
                <a:spcPct val="0"/>
              </a:spcBef>
              <a:spcAft>
                <a:spcPct val="0"/>
              </a:spcAft>
              <a:defRPr sz="2400" b="1">
                <a:solidFill>
                  <a:schemeClr val="tx1"/>
                </a:solidFill>
                <a:latin typeface="Times New Roman" pitchFamily="18" charset="0"/>
              </a:defRPr>
            </a:lvl7pPr>
            <a:lvl8pPr marL="3429000" indent="-228600" defTabSz="938213" eaLnBrk="0" fontAlgn="base" hangingPunct="0">
              <a:spcBef>
                <a:spcPct val="0"/>
              </a:spcBef>
              <a:spcAft>
                <a:spcPct val="0"/>
              </a:spcAft>
              <a:defRPr sz="2400" b="1">
                <a:solidFill>
                  <a:schemeClr val="tx1"/>
                </a:solidFill>
                <a:latin typeface="Times New Roman" pitchFamily="18" charset="0"/>
              </a:defRPr>
            </a:lvl8pPr>
            <a:lvl9pPr marL="3886200" indent="-228600" defTabSz="938213" eaLnBrk="0" fontAlgn="base" hangingPunct="0">
              <a:spcBef>
                <a:spcPct val="0"/>
              </a:spcBef>
              <a:spcAft>
                <a:spcPct val="0"/>
              </a:spcAft>
              <a:defRPr sz="2400" b="1">
                <a:solidFill>
                  <a:schemeClr val="tx1"/>
                </a:solidFill>
                <a:latin typeface="Times New Roman" pitchFamily="18" charset="0"/>
              </a:defRPr>
            </a:lvl9pPr>
          </a:lstStyle>
          <a:p>
            <a:r>
              <a:rPr lang="en-US" sz="1400" smtClean="0"/>
              <a:t>September 2015</a:t>
            </a:r>
          </a:p>
        </p:txBody>
      </p:sp>
      <p:sp>
        <p:nvSpPr>
          <p:cNvPr id="99332"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itchFamily="18" charset="0"/>
              </a:defRPr>
            </a:lvl1pPr>
            <a:lvl2pPr marL="742950" indent="-285750" defTabSz="938213">
              <a:defRPr sz="2400" b="1">
                <a:solidFill>
                  <a:schemeClr val="tx1"/>
                </a:solidFill>
                <a:latin typeface="Times New Roman" pitchFamily="18" charset="0"/>
              </a:defRPr>
            </a:lvl2pPr>
            <a:lvl3pPr marL="1143000" indent="-228600" defTabSz="938213">
              <a:defRPr sz="2400" b="1">
                <a:solidFill>
                  <a:schemeClr val="tx1"/>
                </a:solidFill>
                <a:latin typeface="Times New Roman" pitchFamily="18" charset="0"/>
              </a:defRPr>
            </a:lvl3pPr>
            <a:lvl4pPr marL="1600200" indent="-228600" defTabSz="938213">
              <a:defRPr sz="2400" b="1">
                <a:solidFill>
                  <a:schemeClr val="tx1"/>
                </a:solidFill>
                <a:latin typeface="Times New Roman" pitchFamily="18" charset="0"/>
              </a:defRPr>
            </a:lvl4pPr>
            <a:lvl5pPr marL="458788" defTabSz="938213">
              <a:defRPr sz="2400" b="1">
                <a:solidFill>
                  <a:schemeClr val="tx1"/>
                </a:solidFill>
                <a:latin typeface="Times New Roman" pitchFamily="18" charset="0"/>
              </a:defRPr>
            </a:lvl5pPr>
            <a:lvl6pPr marL="915988" defTabSz="938213" eaLnBrk="0" fontAlgn="base" hangingPunct="0">
              <a:spcBef>
                <a:spcPct val="0"/>
              </a:spcBef>
              <a:spcAft>
                <a:spcPct val="0"/>
              </a:spcAft>
              <a:defRPr sz="2400" b="1">
                <a:solidFill>
                  <a:schemeClr val="tx1"/>
                </a:solidFill>
                <a:latin typeface="Times New Roman" pitchFamily="18" charset="0"/>
              </a:defRPr>
            </a:lvl6pPr>
            <a:lvl7pPr marL="1373188" defTabSz="938213" eaLnBrk="0" fontAlgn="base" hangingPunct="0">
              <a:spcBef>
                <a:spcPct val="0"/>
              </a:spcBef>
              <a:spcAft>
                <a:spcPct val="0"/>
              </a:spcAft>
              <a:defRPr sz="2400" b="1">
                <a:solidFill>
                  <a:schemeClr val="tx1"/>
                </a:solidFill>
                <a:latin typeface="Times New Roman" pitchFamily="18" charset="0"/>
              </a:defRPr>
            </a:lvl7pPr>
            <a:lvl8pPr marL="1830388" defTabSz="938213" eaLnBrk="0" fontAlgn="base" hangingPunct="0">
              <a:spcBef>
                <a:spcPct val="0"/>
              </a:spcBef>
              <a:spcAft>
                <a:spcPct val="0"/>
              </a:spcAft>
              <a:defRPr sz="2400" b="1">
                <a:solidFill>
                  <a:schemeClr val="tx1"/>
                </a:solidFill>
                <a:latin typeface="Times New Roman" pitchFamily="18" charset="0"/>
              </a:defRPr>
            </a:lvl8pPr>
            <a:lvl9pPr marL="2287588" defTabSz="938213" eaLnBrk="0" fontAlgn="base" hangingPunct="0">
              <a:spcBef>
                <a:spcPct val="0"/>
              </a:spcBef>
              <a:spcAft>
                <a:spcPct val="0"/>
              </a:spcAft>
              <a:defRPr sz="2400" b="1">
                <a:solidFill>
                  <a:schemeClr val="tx1"/>
                </a:solidFill>
                <a:latin typeface="Times New Roman" pitchFamily="18" charset="0"/>
              </a:defRPr>
            </a:lvl9pPr>
          </a:lstStyle>
          <a:p>
            <a:pPr lvl="4"/>
            <a:r>
              <a:rPr lang="en-US" sz="1200" b="0" smtClean="0"/>
              <a:t>Adrian Stephens, Intel Corporation</a:t>
            </a:r>
          </a:p>
        </p:txBody>
      </p:sp>
      <p:sp>
        <p:nvSpPr>
          <p:cNvPr id="993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itchFamily="18" charset="0"/>
              </a:defRPr>
            </a:lvl1pPr>
            <a:lvl2pPr marL="742950" indent="-285750" defTabSz="938213">
              <a:defRPr sz="2400" b="1">
                <a:solidFill>
                  <a:schemeClr val="tx1"/>
                </a:solidFill>
                <a:latin typeface="Times New Roman" pitchFamily="18" charset="0"/>
              </a:defRPr>
            </a:lvl2pPr>
            <a:lvl3pPr marL="1143000" indent="-228600" defTabSz="938213">
              <a:defRPr sz="2400" b="1">
                <a:solidFill>
                  <a:schemeClr val="tx1"/>
                </a:solidFill>
                <a:latin typeface="Times New Roman" pitchFamily="18" charset="0"/>
              </a:defRPr>
            </a:lvl3pPr>
            <a:lvl4pPr marL="1600200" indent="-228600" defTabSz="938213">
              <a:defRPr sz="2400" b="1">
                <a:solidFill>
                  <a:schemeClr val="tx1"/>
                </a:solidFill>
                <a:latin typeface="Times New Roman" pitchFamily="18" charset="0"/>
              </a:defRPr>
            </a:lvl4pPr>
            <a:lvl5pPr marL="2057400" indent="-228600" defTabSz="938213">
              <a:defRPr sz="2400" b="1">
                <a:solidFill>
                  <a:schemeClr val="tx1"/>
                </a:solidFill>
                <a:latin typeface="Times New Roman" pitchFamily="18" charset="0"/>
              </a:defRPr>
            </a:lvl5pPr>
            <a:lvl6pPr marL="2514600" indent="-228600" defTabSz="938213" eaLnBrk="0" fontAlgn="base" hangingPunct="0">
              <a:spcBef>
                <a:spcPct val="0"/>
              </a:spcBef>
              <a:spcAft>
                <a:spcPct val="0"/>
              </a:spcAft>
              <a:defRPr sz="2400" b="1">
                <a:solidFill>
                  <a:schemeClr val="tx1"/>
                </a:solidFill>
                <a:latin typeface="Times New Roman" pitchFamily="18" charset="0"/>
              </a:defRPr>
            </a:lvl6pPr>
            <a:lvl7pPr marL="2971800" indent="-228600" defTabSz="938213" eaLnBrk="0" fontAlgn="base" hangingPunct="0">
              <a:spcBef>
                <a:spcPct val="0"/>
              </a:spcBef>
              <a:spcAft>
                <a:spcPct val="0"/>
              </a:spcAft>
              <a:defRPr sz="2400" b="1">
                <a:solidFill>
                  <a:schemeClr val="tx1"/>
                </a:solidFill>
                <a:latin typeface="Times New Roman" pitchFamily="18" charset="0"/>
              </a:defRPr>
            </a:lvl7pPr>
            <a:lvl8pPr marL="3429000" indent="-228600" defTabSz="938213" eaLnBrk="0" fontAlgn="base" hangingPunct="0">
              <a:spcBef>
                <a:spcPct val="0"/>
              </a:spcBef>
              <a:spcAft>
                <a:spcPct val="0"/>
              </a:spcAft>
              <a:defRPr sz="2400" b="1">
                <a:solidFill>
                  <a:schemeClr val="tx1"/>
                </a:solidFill>
                <a:latin typeface="Times New Roman" pitchFamily="18" charset="0"/>
              </a:defRPr>
            </a:lvl8pPr>
            <a:lvl9pPr marL="3886200" indent="-228600" defTabSz="938213" eaLnBrk="0" fontAlgn="base" hangingPunct="0">
              <a:spcBef>
                <a:spcPct val="0"/>
              </a:spcBef>
              <a:spcAft>
                <a:spcPct val="0"/>
              </a:spcAft>
              <a:defRPr sz="2400" b="1">
                <a:solidFill>
                  <a:schemeClr val="tx1"/>
                </a:solidFill>
                <a:latin typeface="Times New Roman" pitchFamily="18" charset="0"/>
              </a:defRPr>
            </a:lvl9pPr>
          </a:lstStyle>
          <a:p>
            <a:r>
              <a:rPr lang="en-US" sz="1200" b="0" smtClean="0"/>
              <a:t>Page </a:t>
            </a:r>
            <a:fld id="{D682FE07-470C-4031-9E56-D8466BE2566B}" type="slidenum">
              <a:rPr lang="en-US" sz="1200" b="0" smtClean="0"/>
              <a:pPr/>
              <a:t>2</a:t>
            </a:fld>
            <a:endParaRPr lang="en-US" sz="1200" b="0" smtClean="0"/>
          </a:p>
        </p:txBody>
      </p:sp>
      <p:sp>
        <p:nvSpPr>
          <p:cNvPr id="99334" name="Rectangle 2"/>
          <p:cNvSpPr>
            <a:spLocks noGrp="1" noRot="1" noChangeAspect="1" noChangeArrowheads="1" noTextEdit="1"/>
          </p:cNvSpPr>
          <p:nvPr>
            <p:ph type="sldImg"/>
          </p:nvPr>
        </p:nvSpPr>
        <p:spPr>
          <a:ln/>
        </p:spPr>
      </p:sp>
      <p:sp>
        <p:nvSpPr>
          <p:cNvPr id="993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Tree>
    <p:extLst>
      <p:ext uri="{BB962C8B-B14F-4D97-AF65-F5344CB8AC3E}">
        <p14:creationId xmlns:p14="http://schemas.microsoft.com/office/powerpoint/2010/main" val="15000833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xfrm>
            <a:off x="1114425" y="703263"/>
            <a:ext cx="4629150" cy="3473450"/>
          </a:xfrm>
          <a:ln/>
        </p:spPr>
      </p:sp>
      <p:sp>
        <p:nvSpPr>
          <p:cNvPr id="23555" name="Notes Placeholder 2"/>
          <p:cNvSpPr>
            <a:spLocks noGrp="1"/>
          </p:cNvSpPr>
          <p:nvPr>
            <p:ph type="body" idx="1"/>
          </p:nvPr>
        </p:nvSpPr>
        <p:spPr>
          <a:noFill/>
          <a:ln/>
        </p:spPr>
        <p:txBody>
          <a:bodyPr/>
          <a:lstStyle/>
          <a:p>
            <a:endParaRPr lang="en-US" smtClean="0"/>
          </a:p>
        </p:txBody>
      </p:sp>
      <p:sp>
        <p:nvSpPr>
          <p:cNvPr id="23556" name="Header Placeholder 3"/>
          <p:cNvSpPr>
            <a:spLocks noGrp="1"/>
          </p:cNvSpPr>
          <p:nvPr>
            <p:ph type="hdr" sz="quarter"/>
          </p:nvPr>
        </p:nvSpPr>
        <p:spPr>
          <a:xfrm>
            <a:off x="4017617" y="95706"/>
            <a:ext cx="2195858" cy="215444"/>
          </a:xfrm>
          <a:noFill/>
        </p:spPr>
        <p:txBody>
          <a:bodyPr/>
          <a:lstStyle/>
          <a:p>
            <a:r>
              <a:rPr lang="en-US" smtClean="0"/>
              <a:t>doc.: IEEE 802.11-yy/xxxxr0</a:t>
            </a:r>
          </a:p>
        </p:txBody>
      </p:sp>
      <p:sp>
        <p:nvSpPr>
          <p:cNvPr id="23557" name="Date Placeholder 4"/>
          <p:cNvSpPr>
            <a:spLocks noGrp="1"/>
          </p:cNvSpPr>
          <p:nvPr>
            <p:ph type="dt" sz="quarter" idx="1"/>
          </p:nvPr>
        </p:nvSpPr>
        <p:spPr>
          <a:xfrm>
            <a:off x="646113" y="95706"/>
            <a:ext cx="916020" cy="215444"/>
          </a:xfrm>
          <a:noFill/>
        </p:spPr>
        <p:txBody>
          <a:bodyPr/>
          <a:lstStyle/>
          <a:p>
            <a:r>
              <a:rPr lang="en-US" smtClean="0"/>
              <a:t>Month Year</a:t>
            </a:r>
          </a:p>
        </p:txBody>
      </p:sp>
      <p:sp>
        <p:nvSpPr>
          <p:cNvPr id="23558" name="Footer Placeholder 5"/>
          <p:cNvSpPr>
            <a:spLocks noGrp="1"/>
          </p:cNvSpPr>
          <p:nvPr>
            <p:ph type="ftr" sz="quarter" idx="4"/>
          </p:nvPr>
        </p:nvSpPr>
        <p:spPr>
          <a:xfrm>
            <a:off x="3791465" y="9001125"/>
            <a:ext cx="2422010" cy="184666"/>
          </a:xfrm>
          <a:noFill/>
        </p:spPr>
        <p:txBody>
          <a:bodyPr/>
          <a:lstStyle/>
          <a:p>
            <a:pPr lvl="4"/>
            <a:r>
              <a:rPr lang="en-US" smtClean="0"/>
              <a:t>Osama Aboul-Magd (Samsung)</a:t>
            </a:r>
          </a:p>
        </p:txBody>
      </p:sp>
      <p:sp>
        <p:nvSpPr>
          <p:cNvPr id="23559" name="Slide Number Placeholder 6"/>
          <p:cNvSpPr>
            <a:spLocks noGrp="1"/>
          </p:cNvSpPr>
          <p:nvPr>
            <p:ph type="sldNum" sz="quarter" idx="5"/>
          </p:nvPr>
        </p:nvSpPr>
        <p:spPr>
          <a:xfrm>
            <a:off x="3278936" y="9001125"/>
            <a:ext cx="415177" cy="184666"/>
          </a:xfrm>
          <a:noFill/>
        </p:spPr>
        <p:txBody>
          <a:bodyPr/>
          <a:lstStyle/>
          <a:p>
            <a:r>
              <a:rPr lang="en-US" smtClean="0"/>
              <a:t>Page </a:t>
            </a:r>
            <a:fld id="{0BDA00EA-C510-44A9-980E-C8DBCAD60F3A}" type="slidenum">
              <a:rPr lang="en-US" smtClean="0"/>
              <a:pPr/>
              <a:t>20</a:t>
            </a:fld>
            <a:endParaRPr lang="en-US" smtClean="0"/>
          </a:p>
        </p:txBody>
      </p:sp>
    </p:spTree>
    <p:extLst>
      <p:ext uri="{BB962C8B-B14F-4D97-AF65-F5344CB8AC3E}">
        <p14:creationId xmlns:p14="http://schemas.microsoft.com/office/powerpoint/2010/main" val="40377398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xfrm>
            <a:off x="1114425" y="703263"/>
            <a:ext cx="4629150" cy="3473450"/>
          </a:xfrm>
          <a:ln/>
        </p:spPr>
      </p:sp>
      <p:sp>
        <p:nvSpPr>
          <p:cNvPr id="23555" name="Notes Placeholder 2"/>
          <p:cNvSpPr>
            <a:spLocks noGrp="1"/>
          </p:cNvSpPr>
          <p:nvPr>
            <p:ph type="body" idx="1"/>
          </p:nvPr>
        </p:nvSpPr>
        <p:spPr>
          <a:noFill/>
          <a:ln/>
        </p:spPr>
        <p:txBody>
          <a:bodyPr/>
          <a:lstStyle/>
          <a:p>
            <a:endParaRPr lang="en-US" smtClean="0"/>
          </a:p>
        </p:txBody>
      </p:sp>
      <p:sp>
        <p:nvSpPr>
          <p:cNvPr id="23556" name="Header Placeholder 3"/>
          <p:cNvSpPr>
            <a:spLocks noGrp="1"/>
          </p:cNvSpPr>
          <p:nvPr>
            <p:ph type="hdr" sz="quarter"/>
          </p:nvPr>
        </p:nvSpPr>
        <p:spPr>
          <a:xfrm>
            <a:off x="4017617" y="95706"/>
            <a:ext cx="2195858" cy="215444"/>
          </a:xfrm>
          <a:noFill/>
        </p:spPr>
        <p:txBody>
          <a:bodyPr/>
          <a:lstStyle/>
          <a:p>
            <a:r>
              <a:rPr lang="en-US" smtClean="0"/>
              <a:t>doc.: IEEE 802.11-yy/xxxxr0</a:t>
            </a:r>
          </a:p>
        </p:txBody>
      </p:sp>
      <p:sp>
        <p:nvSpPr>
          <p:cNvPr id="23557" name="Date Placeholder 4"/>
          <p:cNvSpPr>
            <a:spLocks noGrp="1"/>
          </p:cNvSpPr>
          <p:nvPr>
            <p:ph type="dt" sz="quarter" idx="1"/>
          </p:nvPr>
        </p:nvSpPr>
        <p:spPr>
          <a:xfrm>
            <a:off x="646113" y="95706"/>
            <a:ext cx="916020" cy="215444"/>
          </a:xfrm>
          <a:noFill/>
        </p:spPr>
        <p:txBody>
          <a:bodyPr/>
          <a:lstStyle/>
          <a:p>
            <a:r>
              <a:rPr lang="en-US" smtClean="0"/>
              <a:t>Month Year</a:t>
            </a:r>
          </a:p>
        </p:txBody>
      </p:sp>
      <p:sp>
        <p:nvSpPr>
          <p:cNvPr id="23558" name="Footer Placeholder 5"/>
          <p:cNvSpPr>
            <a:spLocks noGrp="1"/>
          </p:cNvSpPr>
          <p:nvPr>
            <p:ph type="ftr" sz="quarter" idx="4"/>
          </p:nvPr>
        </p:nvSpPr>
        <p:spPr>
          <a:xfrm>
            <a:off x="3791465" y="9001125"/>
            <a:ext cx="2422010" cy="184666"/>
          </a:xfrm>
          <a:noFill/>
        </p:spPr>
        <p:txBody>
          <a:bodyPr/>
          <a:lstStyle/>
          <a:p>
            <a:pPr lvl="4"/>
            <a:r>
              <a:rPr lang="en-US" smtClean="0"/>
              <a:t>Osama Aboul-Magd (Samsung)</a:t>
            </a:r>
          </a:p>
        </p:txBody>
      </p:sp>
      <p:sp>
        <p:nvSpPr>
          <p:cNvPr id="23559" name="Slide Number Placeholder 6"/>
          <p:cNvSpPr>
            <a:spLocks noGrp="1"/>
          </p:cNvSpPr>
          <p:nvPr>
            <p:ph type="sldNum" sz="quarter" idx="5"/>
          </p:nvPr>
        </p:nvSpPr>
        <p:spPr>
          <a:xfrm>
            <a:off x="3278936" y="9001125"/>
            <a:ext cx="415177" cy="184666"/>
          </a:xfrm>
          <a:noFill/>
        </p:spPr>
        <p:txBody>
          <a:bodyPr/>
          <a:lstStyle/>
          <a:p>
            <a:r>
              <a:rPr lang="en-US" smtClean="0"/>
              <a:t>Page </a:t>
            </a:r>
            <a:fld id="{0BDA00EA-C510-44A9-980E-C8DBCAD60F3A}" type="slidenum">
              <a:rPr lang="en-US" smtClean="0"/>
              <a:pPr/>
              <a:t>21</a:t>
            </a:fld>
            <a:endParaRPr lang="en-US" smtClean="0"/>
          </a:p>
        </p:txBody>
      </p:sp>
    </p:spTree>
    <p:extLst>
      <p:ext uri="{BB962C8B-B14F-4D97-AF65-F5344CB8AC3E}">
        <p14:creationId xmlns:p14="http://schemas.microsoft.com/office/powerpoint/2010/main" val="23665327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a:xfrm>
            <a:off x="4007743" y="95706"/>
            <a:ext cx="2205732" cy="215444"/>
          </a:xfrm>
        </p:spPr>
        <p:txBody>
          <a:bodyPr/>
          <a:lstStyle/>
          <a:p>
            <a:pPr>
              <a:defRPr/>
            </a:pPr>
            <a:r>
              <a:rPr lang="en-US" smtClean="0"/>
              <a:t>doc.: IEEE 802.19-09/xxxxr0</a:t>
            </a:r>
          </a:p>
        </p:txBody>
      </p:sp>
      <p:sp>
        <p:nvSpPr>
          <p:cNvPr id="15363" name="Rectangle 3"/>
          <p:cNvSpPr>
            <a:spLocks noGrp="1" noChangeArrowheads="1"/>
          </p:cNvSpPr>
          <p:nvPr>
            <p:ph type="dt" sz="quarter" idx="1"/>
          </p:nvPr>
        </p:nvSpPr>
        <p:spPr>
          <a:xfrm>
            <a:off x="646113" y="95706"/>
            <a:ext cx="812723" cy="215444"/>
          </a:xfrm>
        </p:spPr>
        <p:txBody>
          <a:bodyPr/>
          <a:lstStyle/>
          <a:p>
            <a:pPr>
              <a:defRPr/>
            </a:pPr>
            <a:r>
              <a:rPr lang="en-US" smtClean="0"/>
              <a:t>April 2009</a:t>
            </a:r>
          </a:p>
        </p:txBody>
      </p:sp>
      <p:sp>
        <p:nvSpPr>
          <p:cNvPr id="15364" name="Rectangle 6"/>
          <p:cNvSpPr>
            <a:spLocks noGrp="1" noChangeArrowheads="1"/>
          </p:cNvSpPr>
          <p:nvPr>
            <p:ph type="ftr" sz="quarter" idx="4"/>
          </p:nvPr>
        </p:nvSpPr>
        <p:spPr>
          <a:xfrm>
            <a:off x="3571790" y="9001125"/>
            <a:ext cx="2641685" cy="184666"/>
          </a:xfrm>
        </p:spPr>
        <p:txBody>
          <a:bodyPr/>
          <a:lstStyle/>
          <a:p>
            <a:pPr lvl="4">
              <a:defRPr/>
            </a:pPr>
            <a:r>
              <a:rPr lang="en-US" smtClean="0"/>
              <a:t>Rich Kennedy, Research In Motion</a:t>
            </a:r>
          </a:p>
        </p:txBody>
      </p:sp>
      <p:sp>
        <p:nvSpPr>
          <p:cNvPr id="28676" name="Rectangle 7"/>
          <p:cNvSpPr>
            <a:spLocks noGrp="1" noChangeArrowheads="1"/>
          </p:cNvSpPr>
          <p:nvPr>
            <p:ph type="sldNum" sz="quarter" idx="5"/>
          </p:nvPr>
        </p:nvSpPr>
        <p:spPr>
          <a:xfrm>
            <a:off x="3278936" y="9001125"/>
            <a:ext cx="415177"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Page </a:t>
            </a:r>
            <a:fld id="{8AC30D68-B388-CC41-9257-1344FD822173}" type="slidenum">
              <a:rPr lang="en-US"/>
              <a:pPr/>
              <a:t>22</a:t>
            </a:fld>
            <a:endParaRPr lang="en-US"/>
          </a:p>
        </p:txBody>
      </p:sp>
      <p:sp>
        <p:nvSpPr>
          <p:cNvPr id="28677" name="Rectangle 2"/>
          <p:cNvSpPr>
            <a:spLocks noGrp="1" noRot="1" noChangeAspect="1" noChangeArrowheads="1" noTextEdit="1"/>
          </p:cNvSpPr>
          <p:nvPr>
            <p:ph type="sldImg"/>
          </p:nvPr>
        </p:nvSpPr>
        <p:spPr>
          <a:xfrm>
            <a:off x="1114425" y="703263"/>
            <a:ext cx="4629150" cy="3473450"/>
          </a:xfrm>
          <a:ln/>
        </p:spPr>
      </p:sp>
      <p:sp>
        <p:nvSpPr>
          <p:cNvPr id="2867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ndParaRPr>
          </a:p>
        </p:txBody>
      </p:sp>
    </p:spTree>
    <p:extLst>
      <p:ext uri="{BB962C8B-B14F-4D97-AF65-F5344CB8AC3E}">
        <p14:creationId xmlns:p14="http://schemas.microsoft.com/office/powerpoint/2010/main" val="19844378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a:xfrm>
            <a:off x="4007743" y="95706"/>
            <a:ext cx="2205732" cy="215444"/>
          </a:xfrm>
        </p:spPr>
        <p:txBody>
          <a:bodyPr/>
          <a:lstStyle/>
          <a:p>
            <a:pPr>
              <a:defRPr/>
            </a:pPr>
            <a:r>
              <a:rPr lang="en-US" smtClean="0"/>
              <a:t>doc.: IEEE 802.19-09/xxxxr0</a:t>
            </a:r>
          </a:p>
        </p:txBody>
      </p:sp>
      <p:sp>
        <p:nvSpPr>
          <p:cNvPr id="16387" name="Rectangle 3"/>
          <p:cNvSpPr>
            <a:spLocks noGrp="1" noChangeArrowheads="1"/>
          </p:cNvSpPr>
          <p:nvPr>
            <p:ph type="dt" sz="quarter" idx="1"/>
          </p:nvPr>
        </p:nvSpPr>
        <p:spPr>
          <a:xfrm>
            <a:off x="646113" y="95706"/>
            <a:ext cx="812723" cy="215444"/>
          </a:xfrm>
        </p:spPr>
        <p:txBody>
          <a:bodyPr/>
          <a:lstStyle/>
          <a:p>
            <a:pPr>
              <a:defRPr/>
            </a:pPr>
            <a:r>
              <a:rPr lang="en-US" smtClean="0"/>
              <a:t>April 2009</a:t>
            </a:r>
          </a:p>
        </p:txBody>
      </p:sp>
      <p:sp>
        <p:nvSpPr>
          <p:cNvPr id="16388" name="Rectangle 6"/>
          <p:cNvSpPr>
            <a:spLocks noGrp="1" noChangeArrowheads="1"/>
          </p:cNvSpPr>
          <p:nvPr>
            <p:ph type="ftr" sz="quarter" idx="4"/>
          </p:nvPr>
        </p:nvSpPr>
        <p:spPr>
          <a:xfrm>
            <a:off x="3571790" y="9001125"/>
            <a:ext cx="2641685" cy="184666"/>
          </a:xfrm>
        </p:spPr>
        <p:txBody>
          <a:bodyPr/>
          <a:lstStyle/>
          <a:p>
            <a:pPr lvl="4">
              <a:defRPr/>
            </a:pPr>
            <a:r>
              <a:rPr lang="en-US" smtClean="0"/>
              <a:t>Rich Kennedy, Research In Motion</a:t>
            </a:r>
          </a:p>
        </p:txBody>
      </p:sp>
      <p:sp>
        <p:nvSpPr>
          <p:cNvPr id="30724" name="Rectangle 7"/>
          <p:cNvSpPr>
            <a:spLocks noGrp="1" noChangeArrowheads="1"/>
          </p:cNvSpPr>
          <p:nvPr>
            <p:ph type="sldNum" sz="quarter" idx="5"/>
          </p:nvPr>
        </p:nvSpPr>
        <p:spPr>
          <a:xfrm>
            <a:off x="3278936" y="9001125"/>
            <a:ext cx="415177"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Page </a:t>
            </a:r>
            <a:fld id="{214C0BA8-5355-5B4E-9412-71DD676DB540}" type="slidenum">
              <a:rPr lang="en-US"/>
              <a:pPr/>
              <a:t>23</a:t>
            </a:fld>
            <a:endParaRPr lang="en-US"/>
          </a:p>
        </p:txBody>
      </p:sp>
      <p:sp>
        <p:nvSpPr>
          <p:cNvPr id="30725" name="Rectangle 2"/>
          <p:cNvSpPr>
            <a:spLocks noGrp="1" noRot="1" noChangeAspect="1" noChangeArrowheads="1" noTextEdit="1"/>
          </p:cNvSpPr>
          <p:nvPr>
            <p:ph type="sldImg"/>
          </p:nvPr>
        </p:nvSpPr>
        <p:spPr>
          <a:xfrm>
            <a:off x="1114425" y="703263"/>
            <a:ext cx="4629150" cy="3473450"/>
          </a:xfrm>
          <a:ln cap="flat"/>
        </p:spPr>
      </p:sp>
      <p:sp>
        <p:nvSpPr>
          <p:cNvPr id="3072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5250" rIns="95250"/>
          <a:lstStyle/>
          <a:p>
            <a:endParaRPr lang="en-US">
              <a:latin typeface="Times New Roman" charset="0"/>
            </a:endParaRPr>
          </a:p>
        </p:txBody>
      </p:sp>
    </p:spTree>
    <p:extLst>
      <p:ext uri="{BB962C8B-B14F-4D97-AF65-F5344CB8AC3E}">
        <p14:creationId xmlns:p14="http://schemas.microsoft.com/office/powerpoint/2010/main" val="41437417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802.11-15/0978r0</a:t>
            </a:r>
            <a:endParaRPr lang="en-US"/>
          </a:p>
        </p:txBody>
      </p:sp>
      <p:sp>
        <p:nvSpPr>
          <p:cNvPr id="5" name="Date Placeholder 4"/>
          <p:cNvSpPr>
            <a:spLocks noGrp="1"/>
          </p:cNvSpPr>
          <p:nvPr>
            <p:ph type="dt" idx="11"/>
          </p:nvPr>
        </p:nvSpPr>
        <p:spPr/>
        <p:txBody>
          <a:bodyPr/>
          <a:lstStyle/>
          <a:p>
            <a:pPr>
              <a:defRPr/>
            </a:pPr>
            <a:r>
              <a:rPr lang="en-US" smtClean="0"/>
              <a:t>September 2015</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24</a:t>
            </a:fld>
            <a:endParaRPr lang="en-US"/>
          </a:p>
        </p:txBody>
      </p:sp>
    </p:spTree>
    <p:extLst>
      <p:ext uri="{BB962C8B-B14F-4D97-AF65-F5344CB8AC3E}">
        <p14:creationId xmlns:p14="http://schemas.microsoft.com/office/powerpoint/2010/main" val="9659062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4425" y="703263"/>
            <a:ext cx="4629150" cy="347345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a:xfrm>
            <a:off x="4007743" y="95706"/>
            <a:ext cx="2205732" cy="215444"/>
          </a:xfrm>
        </p:spPr>
        <p:txBody>
          <a:bodyPr/>
          <a:lstStyle/>
          <a:p>
            <a:pPr>
              <a:defRPr/>
            </a:pPr>
            <a:r>
              <a:rPr lang="en-US" smtClean="0"/>
              <a:t>doc.: IEEE 802.19-09/xxxxr0</a:t>
            </a:r>
            <a:endParaRPr lang="en-US"/>
          </a:p>
        </p:txBody>
      </p:sp>
      <p:sp>
        <p:nvSpPr>
          <p:cNvPr id="5" name="Date Placeholder 4"/>
          <p:cNvSpPr>
            <a:spLocks noGrp="1"/>
          </p:cNvSpPr>
          <p:nvPr>
            <p:ph type="dt" idx="11"/>
          </p:nvPr>
        </p:nvSpPr>
        <p:spPr>
          <a:xfrm>
            <a:off x="646113" y="95706"/>
            <a:ext cx="812723" cy="215444"/>
          </a:xfrm>
        </p:spPr>
        <p:txBody>
          <a:bodyPr/>
          <a:lstStyle/>
          <a:p>
            <a:pPr>
              <a:defRPr/>
            </a:pPr>
            <a:r>
              <a:rPr lang="en-US" smtClean="0"/>
              <a:t>April 2009</a:t>
            </a:r>
            <a:endParaRPr lang="en-US"/>
          </a:p>
        </p:txBody>
      </p:sp>
      <p:sp>
        <p:nvSpPr>
          <p:cNvPr id="6" name="Footer Placeholder 5"/>
          <p:cNvSpPr>
            <a:spLocks noGrp="1"/>
          </p:cNvSpPr>
          <p:nvPr>
            <p:ph type="ftr" sz="quarter" idx="12"/>
          </p:nvPr>
        </p:nvSpPr>
        <p:spPr>
          <a:xfrm>
            <a:off x="3571790" y="9001125"/>
            <a:ext cx="2641685" cy="184666"/>
          </a:xfrm>
        </p:spPr>
        <p:txBody>
          <a:bodyPr/>
          <a:lstStyle/>
          <a:p>
            <a:pPr lvl="4">
              <a:defRPr/>
            </a:pPr>
            <a:r>
              <a:rPr lang="en-US" smtClean="0"/>
              <a:t>Rich Kennedy, Research In Motion</a:t>
            </a:r>
            <a:endParaRPr lang="en-US"/>
          </a:p>
        </p:txBody>
      </p:sp>
      <p:sp>
        <p:nvSpPr>
          <p:cNvPr id="7" name="Slide Number Placeholder 6"/>
          <p:cNvSpPr>
            <a:spLocks noGrp="1"/>
          </p:cNvSpPr>
          <p:nvPr>
            <p:ph type="sldNum" sz="quarter" idx="13"/>
          </p:nvPr>
        </p:nvSpPr>
        <p:spPr>
          <a:xfrm>
            <a:off x="3278936" y="9001125"/>
            <a:ext cx="415177" cy="184666"/>
          </a:xfrm>
        </p:spPr>
        <p:txBody>
          <a:bodyPr/>
          <a:lstStyle/>
          <a:p>
            <a:pPr>
              <a:defRPr/>
            </a:pPr>
            <a:r>
              <a:rPr lang="en-US" smtClean="0"/>
              <a:t>Page </a:t>
            </a:r>
            <a:fld id="{C9511DD4-8461-104F-9922-A2A8F7A4D3B4}" type="slidenum">
              <a:rPr lang="en-US" smtClean="0"/>
              <a:pPr>
                <a:defRPr/>
              </a:pPr>
              <a:t>25</a:t>
            </a:fld>
            <a:endParaRPr lang="en-US"/>
          </a:p>
        </p:txBody>
      </p:sp>
    </p:spTree>
    <p:extLst>
      <p:ext uri="{BB962C8B-B14F-4D97-AF65-F5344CB8AC3E}">
        <p14:creationId xmlns:p14="http://schemas.microsoft.com/office/powerpoint/2010/main" val="20619913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802.11-15/0978r0</a:t>
            </a:r>
            <a:endParaRPr lang="en-US"/>
          </a:p>
        </p:txBody>
      </p:sp>
      <p:sp>
        <p:nvSpPr>
          <p:cNvPr id="5" name="Date Placeholder 4"/>
          <p:cNvSpPr>
            <a:spLocks noGrp="1"/>
          </p:cNvSpPr>
          <p:nvPr>
            <p:ph type="dt" idx="11"/>
          </p:nvPr>
        </p:nvSpPr>
        <p:spPr/>
        <p:txBody>
          <a:bodyPr/>
          <a:lstStyle/>
          <a:p>
            <a:pPr>
              <a:defRPr/>
            </a:pPr>
            <a:r>
              <a:rPr lang="en-US" smtClean="0"/>
              <a:t>September 2015</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26</a:t>
            </a:fld>
            <a:endParaRPr lang="en-US"/>
          </a:p>
        </p:txBody>
      </p:sp>
    </p:spTree>
    <p:extLst>
      <p:ext uri="{BB962C8B-B14F-4D97-AF65-F5344CB8AC3E}">
        <p14:creationId xmlns:p14="http://schemas.microsoft.com/office/powerpoint/2010/main" val="23154673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4425" y="703263"/>
            <a:ext cx="4629150" cy="347345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a:xfrm>
            <a:off x="4007743" y="95706"/>
            <a:ext cx="2205732" cy="215444"/>
          </a:xfrm>
        </p:spPr>
        <p:txBody>
          <a:bodyPr/>
          <a:lstStyle/>
          <a:p>
            <a:pPr>
              <a:defRPr/>
            </a:pPr>
            <a:r>
              <a:rPr lang="en-US" smtClean="0"/>
              <a:t>doc.: IEEE 802.19-09/xxxxr0</a:t>
            </a:r>
            <a:endParaRPr lang="en-US"/>
          </a:p>
        </p:txBody>
      </p:sp>
      <p:sp>
        <p:nvSpPr>
          <p:cNvPr id="5" name="Date Placeholder 4"/>
          <p:cNvSpPr>
            <a:spLocks noGrp="1"/>
          </p:cNvSpPr>
          <p:nvPr>
            <p:ph type="dt" idx="11"/>
          </p:nvPr>
        </p:nvSpPr>
        <p:spPr>
          <a:xfrm>
            <a:off x="646113" y="95706"/>
            <a:ext cx="812723" cy="215444"/>
          </a:xfrm>
        </p:spPr>
        <p:txBody>
          <a:bodyPr/>
          <a:lstStyle/>
          <a:p>
            <a:pPr>
              <a:defRPr/>
            </a:pPr>
            <a:r>
              <a:rPr lang="en-US" smtClean="0"/>
              <a:t>April 2009</a:t>
            </a:r>
            <a:endParaRPr lang="en-US"/>
          </a:p>
        </p:txBody>
      </p:sp>
      <p:sp>
        <p:nvSpPr>
          <p:cNvPr id="6" name="Footer Placeholder 5"/>
          <p:cNvSpPr>
            <a:spLocks noGrp="1"/>
          </p:cNvSpPr>
          <p:nvPr>
            <p:ph type="ftr" sz="quarter" idx="12"/>
          </p:nvPr>
        </p:nvSpPr>
        <p:spPr>
          <a:xfrm>
            <a:off x="3571790" y="9001125"/>
            <a:ext cx="2641685" cy="184666"/>
          </a:xfrm>
        </p:spPr>
        <p:txBody>
          <a:bodyPr/>
          <a:lstStyle/>
          <a:p>
            <a:pPr lvl="4">
              <a:defRPr/>
            </a:pPr>
            <a:r>
              <a:rPr lang="en-US" smtClean="0"/>
              <a:t>Rich Kennedy, Research In Motion</a:t>
            </a:r>
            <a:endParaRPr lang="en-US"/>
          </a:p>
        </p:txBody>
      </p:sp>
      <p:sp>
        <p:nvSpPr>
          <p:cNvPr id="7" name="Slide Number Placeholder 6"/>
          <p:cNvSpPr>
            <a:spLocks noGrp="1"/>
          </p:cNvSpPr>
          <p:nvPr>
            <p:ph type="sldNum" sz="quarter" idx="13"/>
          </p:nvPr>
        </p:nvSpPr>
        <p:spPr>
          <a:xfrm>
            <a:off x="3278936" y="9001125"/>
            <a:ext cx="415177" cy="184666"/>
          </a:xfrm>
        </p:spPr>
        <p:txBody>
          <a:bodyPr/>
          <a:lstStyle/>
          <a:p>
            <a:pPr>
              <a:defRPr/>
            </a:pPr>
            <a:r>
              <a:rPr lang="en-US" smtClean="0"/>
              <a:t>Page </a:t>
            </a:r>
            <a:fld id="{C9511DD4-8461-104F-9922-A2A8F7A4D3B4}" type="slidenum">
              <a:rPr lang="en-US" smtClean="0"/>
              <a:pPr>
                <a:defRPr/>
              </a:pPr>
              <a:t>27</a:t>
            </a:fld>
            <a:endParaRPr lang="en-US"/>
          </a:p>
        </p:txBody>
      </p:sp>
    </p:spTree>
    <p:extLst>
      <p:ext uri="{BB962C8B-B14F-4D97-AF65-F5344CB8AC3E}">
        <p14:creationId xmlns:p14="http://schemas.microsoft.com/office/powerpoint/2010/main" val="5374504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a:xfrm>
            <a:off x="4017617" y="95706"/>
            <a:ext cx="2195858" cy="215444"/>
          </a:xfrm>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z="1400" smtClean="0"/>
              <a:t>doc.: IEEE 802.11-13/0900r0</a:t>
            </a:r>
          </a:p>
        </p:txBody>
      </p:sp>
      <p:sp>
        <p:nvSpPr>
          <p:cNvPr id="17411" name="Rectangle 3"/>
          <p:cNvSpPr>
            <a:spLocks noGrp="1" noChangeArrowheads="1"/>
          </p:cNvSpPr>
          <p:nvPr>
            <p:ph type="dt" sz="quarter" idx="1"/>
          </p:nvPr>
        </p:nvSpPr>
        <p:spPr>
          <a:xfrm>
            <a:off x="646113" y="95706"/>
            <a:ext cx="732573" cy="215444"/>
          </a:xfrm>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a:t>July 2013</a:t>
            </a:r>
            <a:endParaRPr lang="en-GB" altLang="en-US" sz="1400"/>
          </a:p>
        </p:txBody>
      </p:sp>
      <p:sp>
        <p:nvSpPr>
          <p:cNvPr id="17412" name="Rectangle 6"/>
          <p:cNvSpPr>
            <a:spLocks noGrp="1" noChangeArrowheads="1"/>
          </p:cNvSpPr>
          <p:nvPr>
            <p:ph type="ftr" sz="quarter" idx="4"/>
          </p:nvPr>
        </p:nvSpPr>
        <p:spPr>
          <a:xfrm>
            <a:off x="3787811" y="9001125"/>
            <a:ext cx="2425664" cy="184666"/>
          </a:xfrm>
          <a:noFill/>
        </p:spPr>
        <p:txBody>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8788" defTabSz="933450">
              <a:spcBef>
                <a:spcPct val="30000"/>
              </a:spcBef>
              <a:defRPr sz="1200">
                <a:solidFill>
                  <a:schemeClr val="tx1"/>
                </a:solidFill>
                <a:latin typeface="Times New Roman" pitchFamily="18" charset="0"/>
              </a:defRPr>
            </a:lvl5pPr>
            <a:lvl6pPr marL="915988" defTabSz="933450" eaLnBrk="0" fontAlgn="base" hangingPunct="0">
              <a:spcBef>
                <a:spcPct val="30000"/>
              </a:spcBef>
              <a:spcAft>
                <a:spcPct val="0"/>
              </a:spcAft>
              <a:defRPr sz="1200">
                <a:solidFill>
                  <a:schemeClr val="tx1"/>
                </a:solidFill>
                <a:latin typeface="Times New Roman" pitchFamily="18" charset="0"/>
              </a:defRPr>
            </a:lvl6pPr>
            <a:lvl7pPr marL="1373188" defTabSz="933450" eaLnBrk="0" fontAlgn="base" hangingPunct="0">
              <a:spcBef>
                <a:spcPct val="30000"/>
              </a:spcBef>
              <a:spcAft>
                <a:spcPct val="0"/>
              </a:spcAft>
              <a:defRPr sz="1200">
                <a:solidFill>
                  <a:schemeClr val="tx1"/>
                </a:solidFill>
                <a:latin typeface="Times New Roman" pitchFamily="18" charset="0"/>
              </a:defRPr>
            </a:lvl7pPr>
            <a:lvl8pPr marL="1830388" defTabSz="933450" eaLnBrk="0" fontAlgn="base" hangingPunct="0">
              <a:spcBef>
                <a:spcPct val="30000"/>
              </a:spcBef>
              <a:spcAft>
                <a:spcPct val="0"/>
              </a:spcAft>
              <a:defRPr sz="1200">
                <a:solidFill>
                  <a:schemeClr val="tx1"/>
                </a:solidFill>
                <a:latin typeface="Times New Roman" pitchFamily="18" charset="0"/>
              </a:defRPr>
            </a:lvl8pPr>
            <a:lvl9pPr marL="2287588" defTabSz="933450"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GB" altLang="en-US" smtClean="0"/>
              <a:t>Clint Chaplin, Chair (Samsung)</a:t>
            </a:r>
          </a:p>
        </p:txBody>
      </p:sp>
      <p:sp>
        <p:nvSpPr>
          <p:cNvPr id="17413" name="Rectangle 7"/>
          <p:cNvSpPr>
            <a:spLocks noGrp="1" noChangeArrowheads="1"/>
          </p:cNvSpPr>
          <p:nvPr>
            <p:ph type="sldNum" sz="quarter" idx="5"/>
          </p:nvPr>
        </p:nvSpPr>
        <p:spPr>
          <a:xfrm>
            <a:off x="3278936" y="9001125"/>
            <a:ext cx="415177" cy="184666"/>
          </a:xfrm>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a:t>Page </a:t>
            </a:r>
            <a:fld id="{B6A31C27-B09A-4880-B9CE-D62100860083}" type="slidenum">
              <a:rPr lang="en-GB" altLang="en-US"/>
              <a:pPr>
                <a:spcBef>
                  <a:spcPct val="0"/>
                </a:spcBef>
              </a:pPr>
              <a:t>28</a:t>
            </a:fld>
            <a:endParaRPr lang="en-GB" altLang="en-US"/>
          </a:p>
        </p:txBody>
      </p:sp>
      <p:sp>
        <p:nvSpPr>
          <p:cNvPr id="17414" name="Rectangle 2"/>
          <p:cNvSpPr>
            <a:spLocks noGrp="1" noRot="1" noChangeAspect="1" noChangeArrowheads="1" noTextEdit="1"/>
          </p:cNvSpPr>
          <p:nvPr>
            <p:ph type="sldImg"/>
          </p:nvPr>
        </p:nvSpPr>
        <p:spPr>
          <a:xfrm>
            <a:off x="1112838" y="703263"/>
            <a:ext cx="4632325" cy="3473450"/>
          </a:xfrm>
          <a:ln/>
        </p:spPr>
      </p:sp>
      <p:sp>
        <p:nvSpPr>
          <p:cNvPr id="17415"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a:xfrm>
            <a:off x="4017617" y="95706"/>
            <a:ext cx="2195858" cy="215444"/>
          </a:xfrm>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z="1400" smtClean="0"/>
              <a:t>doc.: IEEE 802.11-13/0900r0</a:t>
            </a:r>
          </a:p>
        </p:txBody>
      </p:sp>
      <p:sp>
        <p:nvSpPr>
          <p:cNvPr id="18435" name="Rectangle 3"/>
          <p:cNvSpPr>
            <a:spLocks noGrp="1" noChangeArrowheads="1"/>
          </p:cNvSpPr>
          <p:nvPr>
            <p:ph type="dt" sz="quarter" idx="1"/>
          </p:nvPr>
        </p:nvSpPr>
        <p:spPr>
          <a:xfrm>
            <a:off x="646113" y="95706"/>
            <a:ext cx="732573" cy="215444"/>
          </a:xfrm>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a:t>July 2013</a:t>
            </a:r>
            <a:endParaRPr lang="en-GB" altLang="en-US" sz="1400"/>
          </a:p>
        </p:txBody>
      </p:sp>
      <p:sp>
        <p:nvSpPr>
          <p:cNvPr id="18436" name="Rectangle 6"/>
          <p:cNvSpPr>
            <a:spLocks noGrp="1" noChangeArrowheads="1"/>
          </p:cNvSpPr>
          <p:nvPr>
            <p:ph type="ftr" sz="quarter" idx="4"/>
          </p:nvPr>
        </p:nvSpPr>
        <p:spPr>
          <a:xfrm>
            <a:off x="3787811" y="9001125"/>
            <a:ext cx="2425664" cy="184666"/>
          </a:xfrm>
          <a:noFill/>
        </p:spPr>
        <p:txBody>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8788" defTabSz="933450">
              <a:spcBef>
                <a:spcPct val="30000"/>
              </a:spcBef>
              <a:defRPr sz="1200">
                <a:solidFill>
                  <a:schemeClr val="tx1"/>
                </a:solidFill>
                <a:latin typeface="Times New Roman" pitchFamily="18" charset="0"/>
              </a:defRPr>
            </a:lvl5pPr>
            <a:lvl6pPr marL="915988" defTabSz="933450" eaLnBrk="0" fontAlgn="base" hangingPunct="0">
              <a:spcBef>
                <a:spcPct val="30000"/>
              </a:spcBef>
              <a:spcAft>
                <a:spcPct val="0"/>
              </a:spcAft>
              <a:defRPr sz="1200">
                <a:solidFill>
                  <a:schemeClr val="tx1"/>
                </a:solidFill>
                <a:latin typeface="Times New Roman" pitchFamily="18" charset="0"/>
              </a:defRPr>
            </a:lvl6pPr>
            <a:lvl7pPr marL="1373188" defTabSz="933450" eaLnBrk="0" fontAlgn="base" hangingPunct="0">
              <a:spcBef>
                <a:spcPct val="30000"/>
              </a:spcBef>
              <a:spcAft>
                <a:spcPct val="0"/>
              </a:spcAft>
              <a:defRPr sz="1200">
                <a:solidFill>
                  <a:schemeClr val="tx1"/>
                </a:solidFill>
                <a:latin typeface="Times New Roman" pitchFamily="18" charset="0"/>
              </a:defRPr>
            </a:lvl7pPr>
            <a:lvl8pPr marL="1830388" defTabSz="933450" eaLnBrk="0" fontAlgn="base" hangingPunct="0">
              <a:spcBef>
                <a:spcPct val="30000"/>
              </a:spcBef>
              <a:spcAft>
                <a:spcPct val="0"/>
              </a:spcAft>
              <a:defRPr sz="1200">
                <a:solidFill>
                  <a:schemeClr val="tx1"/>
                </a:solidFill>
                <a:latin typeface="Times New Roman" pitchFamily="18" charset="0"/>
              </a:defRPr>
            </a:lvl8pPr>
            <a:lvl9pPr marL="2287588" defTabSz="933450"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GB" altLang="en-US" smtClean="0"/>
              <a:t>Clint Chaplin, Chair (Samsung)</a:t>
            </a:r>
          </a:p>
        </p:txBody>
      </p:sp>
      <p:sp>
        <p:nvSpPr>
          <p:cNvPr id="18437" name="Rectangle 7"/>
          <p:cNvSpPr>
            <a:spLocks noGrp="1" noChangeArrowheads="1"/>
          </p:cNvSpPr>
          <p:nvPr>
            <p:ph type="sldNum" sz="quarter" idx="5"/>
          </p:nvPr>
        </p:nvSpPr>
        <p:spPr>
          <a:xfrm>
            <a:off x="3278936" y="9001125"/>
            <a:ext cx="415177" cy="184666"/>
          </a:xfrm>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a:t>Page </a:t>
            </a:r>
            <a:fld id="{60D2CC4C-3E45-403F-B1FF-28CA88101F17}" type="slidenum">
              <a:rPr lang="en-GB" altLang="en-US"/>
              <a:pPr>
                <a:spcBef>
                  <a:spcPct val="0"/>
                </a:spcBef>
              </a:pPr>
              <a:t>29</a:t>
            </a:fld>
            <a:endParaRPr lang="en-GB" altLang="en-US"/>
          </a:p>
        </p:txBody>
      </p:sp>
      <p:sp>
        <p:nvSpPr>
          <p:cNvPr id="18438" name="Rectangle 2"/>
          <p:cNvSpPr>
            <a:spLocks noGrp="1" noRot="1" noChangeAspect="1" noChangeArrowheads="1" noTextEdit="1"/>
          </p:cNvSpPr>
          <p:nvPr>
            <p:ph type="sldImg"/>
          </p:nvPr>
        </p:nvSpPr>
        <p:spPr>
          <a:xfrm>
            <a:off x="1112838" y="703263"/>
            <a:ext cx="4632325" cy="3473450"/>
          </a:xfrm>
          <a:ln cap="flat"/>
        </p:spPr>
      </p:sp>
      <p:sp>
        <p:nvSpPr>
          <p:cNvPr id="18439" name="Rectangle 3"/>
          <p:cNvSpPr>
            <a:spLocks noGrp="1" noChangeArrowheads="1"/>
          </p:cNvSpPr>
          <p:nvPr>
            <p:ph type="body" idx="1"/>
          </p:nvPr>
        </p:nvSpPr>
        <p:spPr>
          <a:noFill/>
        </p:spPr>
        <p:txBody>
          <a:bodyPr lIns="95335" rIns="95335"/>
          <a:lstStyle/>
          <a:p>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802.11-15/0225r1</a:t>
            </a:r>
            <a:endParaRPr lang="en-US"/>
          </a:p>
        </p:txBody>
      </p:sp>
      <p:sp>
        <p:nvSpPr>
          <p:cNvPr id="5" name="Date Placeholder 4"/>
          <p:cNvSpPr>
            <a:spLocks noGrp="1"/>
          </p:cNvSpPr>
          <p:nvPr>
            <p:ph type="dt" idx="11"/>
          </p:nvPr>
        </p:nvSpPr>
        <p:spPr/>
        <p:txBody>
          <a:bodyPr/>
          <a:lstStyle/>
          <a:p>
            <a:pPr>
              <a:defRPr/>
            </a:pPr>
            <a:r>
              <a:rPr lang="en-US" smtClean="0"/>
              <a:t>May 2006</a:t>
            </a:r>
            <a:endParaRPr lang="en-US"/>
          </a:p>
        </p:txBody>
      </p:sp>
      <p:sp>
        <p:nvSpPr>
          <p:cNvPr id="6" name="Footer Placeholder 5"/>
          <p:cNvSpPr>
            <a:spLocks noGrp="1"/>
          </p:cNvSpPr>
          <p:nvPr>
            <p:ph type="ftr" sz="quarter" idx="12"/>
          </p:nvPr>
        </p:nvSpPr>
        <p:spPr/>
        <p:txBody>
          <a:bodyPr/>
          <a:lstStyle/>
          <a:p>
            <a:pPr lvl="4">
              <a:defRPr/>
            </a:pPr>
            <a:r>
              <a:rPr lang="en-US" smtClean="0"/>
              <a:t>Bruce Kraemer, Marvell</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3</a:t>
            </a:fld>
            <a:endParaRPr lang="en-US"/>
          </a:p>
        </p:txBody>
      </p:sp>
    </p:spTree>
    <p:extLst>
      <p:ext uri="{BB962C8B-B14F-4D97-AF65-F5344CB8AC3E}">
        <p14:creationId xmlns:p14="http://schemas.microsoft.com/office/powerpoint/2010/main" val="160850053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xfrm>
            <a:off x="4017617" y="95706"/>
            <a:ext cx="2195858" cy="215444"/>
          </a:xfrm>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z="1400" smtClean="0"/>
              <a:t>doc.: IEEE 802.11-13/0900r0</a:t>
            </a:r>
          </a:p>
        </p:txBody>
      </p:sp>
      <p:sp>
        <p:nvSpPr>
          <p:cNvPr id="19459" name="Rectangle 3"/>
          <p:cNvSpPr>
            <a:spLocks noGrp="1" noChangeArrowheads="1"/>
          </p:cNvSpPr>
          <p:nvPr>
            <p:ph type="dt" sz="quarter" idx="1"/>
          </p:nvPr>
        </p:nvSpPr>
        <p:spPr>
          <a:xfrm>
            <a:off x="646113" y="95706"/>
            <a:ext cx="732573" cy="215444"/>
          </a:xfrm>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a:t>July 2013</a:t>
            </a:r>
            <a:endParaRPr lang="en-GB" altLang="en-US" sz="1400"/>
          </a:p>
        </p:txBody>
      </p:sp>
      <p:sp>
        <p:nvSpPr>
          <p:cNvPr id="19460" name="Rectangle 6"/>
          <p:cNvSpPr>
            <a:spLocks noGrp="1" noChangeArrowheads="1"/>
          </p:cNvSpPr>
          <p:nvPr>
            <p:ph type="ftr" sz="quarter" idx="4"/>
          </p:nvPr>
        </p:nvSpPr>
        <p:spPr>
          <a:xfrm>
            <a:off x="3787811" y="9001125"/>
            <a:ext cx="2425664" cy="184666"/>
          </a:xfrm>
          <a:noFill/>
        </p:spPr>
        <p:txBody>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8788" defTabSz="933450">
              <a:spcBef>
                <a:spcPct val="30000"/>
              </a:spcBef>
              <a:defRPr sz="1200">
                <a:solidFill>
                  <a:schemeClr val="tx1"/>
                </a:solidFill>
                <a:latin typeface="Times New Roman" pitchFamily="18" charset="0"/>
              </a:defRPr>
            </a:lvl5pPr>
            <a:lvl6pPr marL="915988" defTabSz="933450" eaLnBrk="0" fontAlgn="base" hangingPunct="0">
              <a:spcBef>
                <a:spcPct val="30000"/>
              </a:spcBef>
              <a:spcAft>
                <a:spcPct val="0"/>
              </a:spcAft>
              <a:defRPr sz="1200">
                <a:solidFill>
                  <a:schemeClr val="tx1"/>
                </a:solidFill>
                <a:latin typeface="Times New Roman" pitchFamily="18" charset="0"/>
              </a:defRPr>
            </a:lvl6pPr>
            <a:lvl7pPr marL="1373188" defTabSz="933450" eaLnBrk="0" fontAlgn="base" hangingPunct="0">
              <a:spcBef>
                <a:spcPct val="30000"/>
              </a:spcBef>
              <a:spcAft>
                <a:spcPct val="0"/>
              </a:spcAft>
              <a:defRPr sz="1200">
                <a:solidFill>
                  <a:schemeClr val="tx1"/>
                </a:solidFill>
                <a:latin typeface="Times New Roman" pitchFamily="18" charset="0"/>
              </a:defRPr>
            </a:lvl7pPr>
            <a:lvl8pPr marL="1830388" defTabSz="933450" eaLnBrk="0" fontAlgn="base" hangingPunct="0">
              <a:spcBef>
                <a:spcPct val="30000"/>
              </a:spcBef>
              <a:spcAft>
                <a:spcPct val="0"/>
              </a:spcAft>
              <a:defRPr sz="1200">
                <a:solidFill>
                  <a:schemeClr val="tx1"/>
                </a:solidFill>
                <a:latin typeface="Times New Roman" pitchFamily="18" charset="0"/>
              </a:defRPr>
            </a:lvl8pPr>
            <a:lvl9pPr marL="2287588" defTabSz="933450"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GB" altLang="en-US" smtClean="0"/>
              <a:t>Clint Chaplin, Chair (Samsung)</a:t>
            </a:r>
          </a:p>
        </p:txBody>
      </p:sp>
      <p:sp>
        <p:nvSpPr>
          <p:cNvPr id="19461" name="Rectangle 7"/>
          <p:cNvSpPr>
            <a:spLocks noGrp="1" noChangeArrowheads="1"/>
          </p:cNvSpPr>
          <p:nvPr>
            <p:ph type="sldNum" sz="quarter" idx="5"/>
          </p:nvPr>
        </p:nvSpPr>
        <p:spPr>
          <a:xfrm>
            <a:off x="3278936" y="9001125"/>
            <a:ext cx="415177" cy="184666"/>
          </a:xfrm>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a:t>Page </a:t>
            </a:r>
            <a:fld id="{CE31C515-4596-4B3E-8972-F5FD6C34C3AA}" type="slidenum">
              <a:rPr lang="en-GB" altLang="en-US"/>
              <a:pPr>
                <a:spcBef>
                  <a:spcPct val="0"/>
                </a:spcBef>
              </a:pPr>
              <a:t>30</a:t>
            </a:fld>
            <a:endParaRPr lang="en-GB" altLang="en-US"/>
          </a:p>
        </p:txBody>
      </p:sp>
      <p:sp>
        <p:nvSpPr>
          <p:cNvPr id="19462" name="Rectangle 2"/>
          <p:cNvSpPr>
            <a:spLocks noGrp="1" noRot="1" noChangeAspect="1" noChangeArrowheads="1" noTextEdit="1"/>
          </p:cNvSpPr>
          <p:nvPr>
            <p:ph type="sldImg"/>
          </p:nvPr>
        </p:nvSpPr>
        <p:spPr>
          <a:ln cap="flat"/>
        </p:spPr>
      </p:sp>
      <p:sp>
        <p:nvSpPr>
          <p:cNvPr id="19463" name="Rectangle 3"/>
          <p:cNvSpPr>
            <a:spLocks noGrp="1" noChangeArrowheads="1"/>
          </p:cNvSpPr>
          <p:nvPr>
            <p:ph type="body" idx="1"/>
          </p:nvPr>
        </p:nvSpPr>
        <p:spPr>
          <a:xfrm>
            <a:off x="913332" y="4416385"/>
            <a:ext cx="5031336" cy="4183083"/>
          </a:xfrm>
          <a:noFill/>
        </p:spPr>
        <p:txBody>
          <a:bodyPr lIns="95230" tIns="46028" rIns="95230" bIns="46028"/>
          <a:lstStyle/>
          <a:p>
            <a:endParaRPr lang="en-US" alt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802.11-15/0978r0</a:t>
            </a:r>
            <a:endParaRPr lang="en-US"/>
          </a:p>
        </p:txBody>
      </p:sp>
      <p:sp>
        <p:nvSpPr>
          <p:cNvPr id="5" name="Date Placeholder 4"/>
          <p:cNvSpPr>
            <a:spLocks noGrp="1"/>
          </p:cNvSpPr>
          <p:nvPr>
            <p:ph type="dt" idx="11"/>
          </p:nvPr>
        </p:nvSpPr>
        <p:spPr/>
        <p:txBody>
          <a:bodyPr/>
          <a:lstStyle/>
          <a:p>
            <a:pPr>
              <a:defRPr/>
            </a:pPr>
            <a:r>
              <a:rPr lang="en-US" smtClean="0"/>
              <a:t>September 2015</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31</a:t>
            </a:fld>
            <a:endParaRPr lang="en-US"/>
          </a:p>
        </p:txBody>
      </p:sp>
    </p:spTree>
    <p:extLst>
      <p:ext uri="{BB962C8B-B14F-4D97-AF65-F5344CB8AC3E}">
        <p14:creationId xmlns:p14="http://schemas.microsoft.com/office/powerpoint/2010/main" val="346830924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a:xfrm>
            <a:off x="4026278" y="99161"/>
            <a:ext cx="2185983" cy="215444"/>
          </a:xfrm>
          <a:noFill/>
        </p:spPr>
        <p:txBody>
          <a:bodyPr/>
          <a:lstStyle/>
          <a:p>
            <a:r>
              <a:rPr lang="en-GB" dirty="0" smtClean="0"/>
              <a:t>doc.: IEEE 802.11-15/1166r0</a:t>
            </a:r>
          </a:p>
        </p:txBody>
      </p:sp>
      <p:sp>
        <p:nvSpPr>
          <p:cNvPr id="11267" name="Rectangle 3"/>
          <p:cNvSpPr>
            <a:spLocks noGrp="1" noChangeArrowheads="1"/>
          </p:cNvSpPr>
          <p:nvPr>
            <p:ph type="dt" sz="quarter" idx="1"/>
          </p:nvPr>
        </p:nvSpPr>
        <p:spPr>
          <a:xfrm>
            <a:off x="647344" y="99161"/>
            <a:ext cx="1227837" cy="215444"/>
          </a:xfrm>
          <a:noFill/>
        </p:spPr>
        <p:txBody>
          <a:bodyPr/>
          <a:lstStyle/>
          <a:p>
            <a:r>
              <a:rPr lang="en-US" dirty="0" smtClean="0"/>
              <a:t>September 2015</a:t>
            </a:r>
            <a:endParaRPr lang="en-GB" dirty="0" smtClean="0"/>
          </a:p>
        </p:txBody>
      </p:sp>
      <p:sp>
        <p:nvSpPr>
          <p:cNvPr id="11268" name="Rectangle 6"/>
          <p:cNvSpPr>
            <a:spLocks noGrp="1" noChangeArrowheads="1"/>
          </p:cNvSpPr>
          <p:nvPr>
            <p:ph type="ftr" sz="quarter" idx="4"/>
          </p:nvPr>
        </p:nvSpPr>
        <p:spPr>
          <a:xfrm>
            <a:off x="4466525" y="9000687"/>
            <a:ext cx="1745734" cy="184666"/>
          </a:xfrm>
          <a:noFill/>
        </p:spPr>
        <p:txBody>
          <a:bodyPr/>
          <a:lstStyle/>
          <a:p>
            <a:pPr lvl="4"/>
            <a:r>
              <a:rPr lang="en-GB" dirty="0" smtClean="0"/>
              <a:t>Peter Yee, NSA/IAD</a:t>
            </a:r>
          </a:p>
        </p:txBody>
      </p:sp>
      <p:sp>
        <p:nvSpPr>
          <p:cNvPr id="11269" name="Rectangle 7"/>
          <p:cNvSpPr>
            <a:spLocks noGrp="1" noChangeArrowheads="1"/>
          </p:cNvSpPr>
          <p:nvPr>
            <p:ph type="sldNum" sz="quarter" idx="5"/>
          </p:nvPr>
        </p:nvSpPr>
        <p:spPr>
          <a:xfrm>
            <a:off x="3278936" y="9001125"/>
            <a:ext cx="415177" cy="184666"/>
          </a:xfrm>
          <a:noFill/>
        </p:spPr>
        <p:txBody>
          <a:bodyPr/>
          <a:lstStyle/>
          <a:p>
            <a:r>
              <a:rPr lang="en-GB" smtClean="0"/>
              <a:t>Page </a:t>
            </a:r>
            <a:fld id="{7F3AA8F3-0F4A-45BA-A64F-0DDB9B568E98}" type="slidenum">
              <a:rPr lang="en-GB" smtClean="0"/>
              <a:pPr/>
              <a:t>32</a:t>
            </a:fld>
            <a:endParaRPr lang="en-GB" smtClean="0"/>
          </a:p>
        </p:txBody>
      </p:sp>
      <p:sp>
        <p:nvSpPr>
          <p:cNvPr id="11270" name="Rectangle 2"/>
          <p:cNvSpPr>
            <a:spLocks noGrp="1" noRot="1" noChangeAspect="1" noChangeArrowheads="1" noTextEdit="1"/>
          </p:cNvSpPr>
          <p:nvPr>
            <p:ph type="sldImg"/>
          </p:nvPr>
        </p:nvSpPr>
        <p:spPr>
          <a:xfrm>
            <a:off x="1112838" y="703263"/>
            <a:ext cx="4632325" cy="3473450"/>
          </a:xfrm>
          <a:ln/>
        </p:spPr>
      </p:sp>
      <p:sp>
        <p:nvSpPr>
          <p:cNvPr id="1127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a:xfrm>
            <a:off x="4017617" y="95706"/>
            <a:ext cx="2195858" cy="215444"/>
          </a:xfrm>
          <a:noFill/>
        </p:spPr>
        <p:txBody>
          <a:bodyPr/>
          <a:lstStyle/>
          <a:p>
            <a:r>
              <a:rPr lang="en-GB" smtClean="0"/>
              <a:t>doc.: IEEE 802.11-10/0673r0</a:t>
            </a:r>
          </a:p>
        </p:txBody>
      </p:sp>
      <p:sp>
        <p:nvSpPr>
          <p:cNvPr id="12291" name="Rectangle 3"/>
          <p:cNvSpPr>
            <a:spLocks noGrp="1" noChangeArrowheads="1"/>
          </p:cNvSpPr>
          <p:nvPr>
            <p:ph type="dt" sz="quarter" idx="1"/>
          </p:nvPr>
        </p:nvSpPr>
        <p:spPr>
          <a:xfrm>
            <a:off x="647344" y="99161"/>
            <a:ext cx="1227837" cy="215444"/>
          </a:xfrm>
          <a:noFill/>
        </p:spPr>
        <p:txBody>
          <a:bodyPr/>
          <a:lstStyle/>
          <a:p>
            <a:r>
              <a:rPr lang="en-US" dirty="0" smtClean="0"/>
              <a:t>September 2010</a:t>
            </a:r>
            <a:endParaRPr lang="en-GB" dirty="0" smtClean="0"/>
          </a:p>
        </p:txBody>
      </p:sp>
      <p:sp>
        <p:nvSpPr>
          <p:cNvPr id="12292" name="Rectangle 6"/>
          <p:cNvSpPr>
            <a:spLocks noGrp="1" noChangeArrowheads="1"/>
          </p:cNvSpPr>
          <p:nvPr>
            <p:ph type="ftr" sz="quarter" idx="4"/>
          </p:nvPr>
        </p:nvSpPr>
        <p:spPr>
          <a:xfrm>
            <a:off x="4466525" y="9000687"/>
            <a:ext cx="1745734" cy="184666"/>
          </a:xfrm>
          <a:noFill/>
        </p:spPr>
        <p:txBody>
          <a:bodyPr/>
          <a:lstStyle/>
          <a:p>
            <a:pPr lvl="4"/>
            <a:r>
              <a:rPr lang="en-GB" dirty="0" smtClean="0"/>
              <a:t>Peter Yee, NSA/IAD</a:t>
            </a:r>
          </a:p>
        </p:txBody>
      </p:sp>
      <p:sp>
        <p:nvSpPr>
          <p:cNvPr id="12293" name="Rectangle 7"/>
          <p:cNvSpPr>
            <a:spLocks noGrp="1" noChangeArrowheads="1"/>
          </p:cNvSpPr>
          <p:nvPr>
            <p:ph type="sldNum" sz="quarter" idx="5"/>
          </p:nvPr>
        </p:nvSpPr>
        <p:spPr>
          <a:xfrm>
            <a:off x="3278936" y="9001125"/>
            <a:ext cx="415177" cy="184666"/>
          </a:xfrm>
          <a:noFill/>
        </p:spPr>
        <p:txBody>
          <a:bodyPr/>
          <a:lstStyle/>
          <a:p>
            <a:r>
              <a:rPr lang="en-GB" smtClean="0"/>
              <a:t>Page </a:t>
            </a:r>
            <a:fld id="{DA46D214-75BD-4AB5-B513-4DDEA98DA4CD}" type="slidenum">
              <a:rPr lang="en-GB" smtClean="0"/>
              <a:pPr/>
              <a:t>33</a:t>
            </a:fld>
            <a:endParaRPr lang="en-GB" smtClean="0"/>
          </a:p>
        </p:txBody>
      </p:sp>
      <p:sp>
        <p:nvSpPr>
          <p:cNvPr id="12294" name="Rectangle 2"/>
          <p:cNvSpPr>
            <a:spLocks noGrp="1" noRot="1" noChangeAspect="1" noChangeArrowheads="1" noTextEdit="1"/>
          </p:cNvSpPr>
          <p:nvPr>
            <p:ph type="sldImg"/>
          </p:nvPr>
        </p:nvSpPr>
        <p:spPr>
          <a:xfrm>
            <a:off x="1112838" y="703263"/>
            <a:ext cx="4632325" cy="3473450"/>
          </a:xfrm>
          <a:ln cap="flat"/>
        </p:spPr>
      </p:sp>
      <p:sp>
        <p:nvSpPr>
          <p:cNvPr id="12295" name="Rectangle 3"/>
          <p:cNvSpPr>
            <a:spLocks noGrp="1" noChangeArrowheads="1"/>
          </p:cNvSpPr>
          <p:nvPr>
            <p:ph type="body" idx="1"/>
          </p:nvPr>
        </p:nvSpPr>
        <p:spPr>
          <a:noFill/>
          <a:ln/>
        </p:spPr>
        <p:txBody>
          <a:bodyPr lIns="95335" rIns="95335"/>
          <a:lstStyle/>
          <a:p>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a:xfrm>
            <a:off x="4027492" y="95706"/>
            <a:ext cx="2185983" cy="215444"/>
          </a:xfrm>
        </p:spPr>
        <p:txBody>
          <a:bodyPr/>
          <a:lstStyle/>
          <a:p>
            <a:pPr>
              <a:defRPr/>
            </a:pPr>
            <a:r>
              <a:rPr lang="en-GB" smtClean="0"/>
              <a:t>doc.: IEEE 802.11-12/1411r0</a:t>
            </a:r>
            <a:endParaRPr lang="en-GB" dirty="0"/>
          </a:p>
        </p:txBody>
      </p:sp>
      <p:sp>
        <p:nvSpPr>
          <p:cNvPr id="5" name="Date Placeholder 4"/>
          <p:cNvSpPr>
            <a:spLocks noGrp="1"/>
          </p:cNvSpPr>
          <p:nvPr>
            <p:ph type="dt" idx="11"/>
          </p:nvPr>
        </p:nvSpPr>
        <p:spPr>
          <a:xfrm>
            <a:off x="646113" y="95706"/>
            <a:ext cx="713337" cy="215444"/>
          </a:xfrm>
        </p:spPr>
        <p:txBody>
          <a:bodyPr/>
          <a:lstStyle/>
          <a:p>
            <a:pPr>
              <a:defRPr/>
            </a:pPr>
            <a:r>
              <a:rPr lang="en-AU" smtClean="0"/>
              <a:t>Nov 2012</a:t>
            </a:r>
            <a:endParaRPr lang="en-GB" dirty="0"/>
          </a:p>
        </p:txBody>
      </p:sp>
      <p:sp>
        <p:nvSpPr>
          <p:cNvPr id="6" name="Footer Placeholder 5"/>
          <p:cNvSpPr>
            <a:spLocks noGrp="1"/>
          </p:cNvSpPr>
          <p:nvPr>
            <p:ph type="ftr" sz="quarter" idx="12"/>
          </p:nvPr>
        </p:nvSpPr>
        <p:spPr>
          <a:xfrm>
            <a:off x="4466525" y="9000687"/>
            <a:ext cx="1745734" cy="184666"/>
          </a:xfrm>
        </p:spPr>
        <p:txBody>
          <a:bodyPr/>
          <a:lstStyle/>
          <a:p>
            <a:pPr lvl="4">
              <a:defRPr/>
            </a:pPr>
            <a:r>
              <a:rPr lang="en-GB" dirty="0" smtClean="0"/>
              <a:t>Peter Yee, NSA/IAD</a:t>
            </a:r>
            <a:endParaRPr lang="en-GB" dirty="0"/>
          </a:p>
        </p:txBody>
      </p:sp>
      <p:sp>
        <p:nvSpPr>
          <p:cNvPr id="7" name="Slide Number Placeholder 6"/>
          <p:cNvSpPr>
            <a:spLocks noGrp="1"/>
          </p:cNvSpPr>
          <p:nvPr>
            <p:ph type="sldNum" sz="quarter" idx="13"/>
          </p:nvPr>
        </p:nvSpPr>
        <p:spPr>
          <a:xfrm>
            <a:off x="3278936" y="9001125"/>
            <a:ext cx="415177" cy="184666"/>
          </a:xfrm>
        </p:spPr>
        <p:txBody>
          <a:bodyPr/>
          <a:lstStyle/>
          <a:p>
            <a:pPr>
              <a:defRPr/>
            </a:pPr>
            <a:r>
              <a:rPr lang="en-GB" smtClean="0"/>
              <a:t>Page </a:t>
            </a:r>
            <a:fld id="{54248732-CD16-416F-820C-F8F0BB28EAFD}" type="slidenum">
              <a:rPr lang="en-GB" smtClean="0"/>
              <a:pPr>
                <a:defRPr/>
              </a:pPr>
              <a:t>34</a:t>
            </a:fld>
            <a:endParaRPr lang="en-GB"/>
          </a:p>
        </p:txBody>
      </p:sp>
    </p:spTree>
    <p:extLst>
      <p:ext uri="{BB962C8B-B14F-4D97-AF65-F5344CB8AC3E}">
        <p14:creationId xmlns:p14="http://schemas.microsoft.com/office/powerpoint/2010/main" val="406995290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802.11-15/0978r0</a:t>
            </a:r>
            <a:endParaRPr lang="en-US"/>
          </a:p>
        </p:txBody>
      </p:sp>
      <p:sp>
        <p:nvSpPr>
          <p:cNvPr id="5" name="Date Placeholder 4"/>
          <p:cNvSpPr>
            <a:spLocks noGrp="1"/>
          </p:cNvSpPr>
          <p:nvPr>
            <p:ph type="dt" idx="11"/>
          </p:nvPr>
        </p:nvSpPr>
        <p:spPr/>
        <p:txBody>
          <a:bodyPr/>
          <a:lstStyle/>
          <a:p>
            <a:pPr>
              <a:defRPr/>
            </a:pPr>
            <a:r>
              <a:rPr lang="en-US" smtClean="0"/>
              <a:t>September 2015</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35</a:t>
            </a:fld>
            <a:endParaRPr lang="en-US"/>
          </a:p>
        </p:txBody>
      </p:sp>
    </p:spTree>
    <p:extLst>
      <p:ext uri="{BB962C8B-B14F-4D97-AF65-F5344CB8AC3E}">
        <p14:creationId xmlns:p14="http://schemas.microsoft.com/office/powerpoint/2010/main" val="245313050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802.11-15/0978r0</a:t>
            </a:r>
            <a:endParaRPr lang="en-US"/>
          </a:p>
        </p:txBody>
      </p:sp>
      <p:sp>
        <p:nvSpPr>
          <p:cNvPr id="5" name="Date Placeholder 4"/>
          <p:cNvSpPr>
            <a:spLocks noGrp="1"/>
          </p:cNvSpPr>
          <p:nvPr>
            <p:ph type="dt" idx="11"/>
          </p:nvPr>
        </p:nvSpPr>
        <p:spPr/>
        <p:txBody>
          <a:bodyPr/>
          <a:lstStyle/>
          <a:p>
            <a:pPr>
              <a:defRPr/>
            </a:pPr>
            <a:r>
              <a:rPr lang="en-US" smtClean="0"/>
              <a:t>September 2015</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36</a:t>
            </a:fld>
            <a:endParaRPr lang="en-US"/>
          </a:p>
        </p:txBody>
      </p:sp>
    </p:spTree>
    <p:extLst>
      <p:ext uri="{BB962C8B-B14F-4D97-AF65-F5344CB8AC3E}">
        <p14:creationId xmlns:p14="http://schemas.microsoft.com/office/powerpoint/2010/main" val="81945945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802.11-15/0978r0</a:t>
            </a:r>
            <a:endParaRPr lang="en-US"/>
          </a:p>
        </p:txBody>
      </p:sp>
      <p:sp>
        <p:nvSpPr>
          <p:cNvPr id="5" name="Date Placeholder 4"/>
          <p:cNvSpPr>
            <a:spLocks noGrp="1"/>
          </p:cNvSpPr>
          <p:nvPr>
            <p:ph type="dt" idx="11"/>
          </p:nvPr>
        </p:nvSpPr>
        <p:spPr/>
        <p:txBody>
          <a:bodyPr/>
          <a:lstStyle/>
          <a:p>
            <a:pPr>
              <a:defRPr/>
            </a:pPr>
            <a:r>
              <a:rPr lang="en-US" smtClean="0"/>
              <a:t>September 2015</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37</a:t>
            </a:fld>
            <a:endParaRPr lang="en-US"/>
          </a:p>
        </p:txBody>
      </p:sp>
    </p:spTree>
    <p:extLst>
      <p:ext uri="{BB962C8B-B14F-4D97-AF65-F5344CB8AC3E}">
        <p14:creationId xmlns:p14="http://schemas.microsoft.com/office/powerpoint/2010/main" val="387958099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a:xfrm>
            <a:off x="4017617" y="95706"/>
            <a:ext cx="2195858" cy="215444"/>
          </a:xfrm>
          <a:noFill/>
        </p:spPr>
        <p:txBody>
          <a:bodyPr/>
          <a:lstStyle/>
          <a:p>
            <a:r>
              <a:rPr lang="en-US" smtClean="0"/>
              <a:t>doc.: IEEE 802.11-15/1092r0</a:t>
            </a:r>
          </a:p>
        </p:txBody>
      </p:sp>
      <p:sp>
        <p:nvSpPr>
          <p:cNvPr id="24579" name="Rectangle 3"/>
          <p:cNvSpPr>
            <a:spLocks noGrp="1" noChangeArrowheads="1"/>
          </p:cNvSpPr>
          <p:nvPr>
            <p:ph type="dt" sz="quarter" idx="1"/>
          </p:nvPr>
        </p:nvSpPr>
        <p:spPr>
          <a:xfrm>
            <a:off x="646113" y="95706"/>
            <a:ext cx="1227837" cy="215444"/>
          </a:xfrm>
          <a:noFill/>
        </p:spPr>
        <p:txBody>
          <a:bodyPr/>
          <a:lstStyle/>
          <a:p>
            <a:r>
              <a:rPr lang="en-US" smtClean="0"/>
              <a:t>September 2015</a:t>
            </a:r>
          </a:p>
        </p:txBody>
      </p:sp>
      <p:sp>
        <p:nvSpPr>
          <p:cNvPr id="24580" name="Rectangle 6"/>
          <p:cNvSpPr>
            <a:spLocks noGrp="1" noChangeArrowheads="1"/>
          </p:cNvSpPr>
          <p:nvPr>
            <p:ph type="ftr" sz="quarter" idx="4"/>
          </p:nvPr>
        </p:nvSpPr>
        <p:spPr>
          <a:xfrm>
            <a:off x="3400269" y="9001125"/>
            <a:ext cx="2813206" cy="184666"/>
          </a:xfrm>
          <a:noFill/>
        </p:spPr>
        <p:txBody>
          <a:bodyPr/>
          <a:lstStyle/>
          <a:p>
            <a:pPr lvl="4"/>
            <a:r>
              <a:rPr lang="en-US" smtClean="0"/>
              <a:t>Dorothy Stanley, HP-Aruba Networks</a:t>
            </a:r>
          </a:p>
        </p:txBody>
      </p:sp>
      <p:sp>
        <p:nvSpPr>
          <p:cNvPr id="24581" name="Rectangle 7"/>
          <p:cNvSpPr>
            <a:spLocks noGrp="1" noChangeArrowheads="1"/>
          </p:cNvSpPr>
          <p:nvPr>
            <p:ph type="sldNum" sz="quarter" idx="5"/>
          </p:nvPr>
        </p:nvSpPr>
        <p:spPr>
          <a:xfrm>
            <a:off x="3278936" y="9001125"/>
            <a:ext cx="415177" cy="184666"/>
          </a:xfrm>
          <a:noFill/>
        </p:spPr>
        <p:txBody>
          <a:bodyPr/>
          <a:lstStyle/>
          <a:p>
            <a:r>
              <a:rPr lang="en-US" smtClean="0"/>
              <a:t>Page </a:t>
            </a:r>
            <a:fld id="{EAA737DE-91F0-4B7D-8A18-ED5F5E01B10B}" type="slidenum">
              <a:rPr lang="en-US" smtClean="0"/>
              <a:pPr/>
              <a:t>38</a:t>
            </a:fld>
            <a:endParaRPr lang="en-US" smtClean="0"/>
          </a:p>
        </p:txBody>
      </p:sp>
      <p:sp>
        <p:nvSpPr>
          <p:cNvPr id="24582" name="Rectangle 2"/>
          <p:cNvSpPr>
            <a:spLocks noGrp="1" noRot="1" noChangeAspect="1" noChangeArrowheads="1" noTextEdit="1"/>
          </p:cNvSpPr>
          <p:nvPr>
            <p:ph type="sldImg"/>
          </p:nvPr>
        </p:nvSpPr>
        <p:spPr>
          <a:xfrm>
            <a:off x="1114425" y="703263"/>
            <a:ext cx="4629150" cy="3473450"/>
          </a:xfrm>
          <a:ln/>
        </p:spPr>
      </p:sp>
      <p:sp>
        <p:nvSpPr>
          <p:cNvPr id="2458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a:xfrm>
            <a:off x="4017617"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doc.: IEEE 802.11-15/1092r0</a:t>
            </a:r>
          </a:p>
        </p:txBody>
      </p:sp>
      <p:sp>
        <p:nvSpPr>
          <p:cNvPr id="10243" name="Rectangle 3"/>
          <p:cNvSpPr>
            <a:spLocks noGrp="1" noChangeArrowheads="1"/>
          </p:cNvSpPr>
          <p:nvPr>
            <p:ph type="dt" sz="quarter" idx="1"/>
          </p:nvPr>
        </p:nvSpPr>
        <p:spPr>
          <a:xfrm>
            <a:off x="646113"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September 2015</a:t>
            </a:r>
          </a:p>
        </p:txBody>
      </p:sp>
      <p:sp>
        <p:nvSpPr>
          <p:cNvPr id="10244" name="Rectangle 6"/>
          <p:cNvSpPr>
            <a:spLocks noGrp="1" noChangeArrowheads="1"/>
          </p:cNvSpPr>
          <p:nvPr>
            <p:ph type="ftr" sz="quarter" idx="4"/>
          </p:nvPr>
        </p:nvSpPr>
        <p:spPr>
          <a:xfrm>
            <a:off x="3402193" y="9001125"/>
            <a:ext cx="2811282"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smtClean="0"/>
              <a:t>Dorothy Stanley, HP-Aruba Networks</a:t>
            </a:r>
          </a:p>
        </p:txBody>
      </p:sp>
      <p:sp>
        <p:nvSpPr>
          <p:cNvPr id="10245" name="Rectangle 7"/>
          <p:cNvSpPr>
            <a:spLocks noGrp="1" noChangeArrowheads="1"/>
          </p:cNvSpPr>
          <p:nvPr>
            <p:ph type="sldNum" sz="quarter" idx="5"/>
          </p:nvPr>
        </p:nvSpPr>
        <p:spPr>
          <a:xfrm>
            <a:off x="3278936" y="9001125"/>
            <a:ext cx="415177" cy="184666"/>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mtClean="0"/>
              <a:t>Page </a:t>
            </a:r>
            <a:fld id="{9C4F4DAE-E60C-4253-B0B9-199258B0A6AD}" type="slidenum">
              <a:rPr lang="en-US" smtClean="0"/>
              <a:pPr/>
              <a:t>39</a:t>
            </a:fld>
            <a:endParaRPr lang="en-US" smtClean="0"/>
          </a:p>
        </p:txBody>
      </p:sp>
      <p:sp>
        <p:nvSpPr>
          <p:cNvPr id="10246" name="Rectangle 2"/>
          <p:cNvSpPr>
            <a:spLocks noGrp="1" noRot="1" noChangeAspect="1" noChangeArrowheads="1" noTextEdit="1"/>
          </p:cNvSpPr>
          <p:nvPr>
            <p:ph type="sldImg"/>
          </p:nvPr>
        </p:nvSpPr>
        <p:spPr>
          <a:xfrm>
            <a:off x="1114425" y="703263"/>
            <a:ext cx="4629150" cy="3473450"/>
          </a:xfrm>
          <a:ln cap="flat"/>
        </p:spPr>
      </p:sp>
      <p:sp>
        <p:nvSpPr>
          <p:cNvPr id="10247" name="Rectangle 3"/>
          <p:cNvSpPr>
            <a:spLocks noGrp="1" noChangeArrowheads="1"/>
          </p:cNvSpPr>
          <p:nvPr>
            <p:ph type="body" idx="1"/>
          </p:nvPr>
        </p:nvSpPr>
        <p:spPr>
          <a:noFill/>
        </p:spPr>
        <p:txBody>
          <a:bodyPr lIns="95250" rIns="95250"/>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802.11-15/0225r1</a:t>
            </a:r>
            <a:endParaRPr lang="en-US"/>
          </a:p>
        </p:txBody>
      </p:sp>
      <p:sp>
        <p:nvSpPr>
          <p:cNvPr id="5" name="Date Placeholder 4"/>
          <p:cNvSpPr>
            <a:spLocks noGrp="1"/>
          </p:cNvSpPr>
          <p:nvPr>
            <p:ph type="dt" idx="11"/>
          </p:nvPr>
        </p:nvSpPr>
        <p:spPr/>
        <p:txBody>
          <a:bodyPr/>
          <a:lstStyle/>
          <a:p>
            <a:pPr>
              <a:defRPr/>
            </a:pPr>
            <a:r>
              <a:rPr lang="en-US" smtClean="0"/>
              <a:t>May 2006</a:t>
            </a:r>
            <a:endParaRPr lang="en-US"/>
          </a:p>
        </p:txBody>
      </p:sp>
      <p:sp>
        <p:nvSpPr>
          <p:cNvPr id="6" name="Footer Placeholder 5"/>
          <p:cNvSpPr>
            <a:spLocks noGrp="1"/>
          </p:cNvSpPr>
          <p:nvPr>
            <p:ph type="ftr" sz="quarter" idx="12"/>
          </p:nvPr>
        </p:nvSpPr>
        <p:spPr/>
        <p:txBody>
          <a:bodyPr/>
          <a:lstStyle/>
          <a:p>
            <a:pPr lvl="4">
              <a:defRPr/>
            </a:pPr>
            <a:r>
              <a:rPr lang="en-US" smtClean="0"/>
              <a:t>Bruce Kraemer, Marvell</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4</a:t>
            </a:fld>
            <a:endParaRPr lang="en-US"/>
          </a:p>
        </p:txBody>
      </p:sp>
    </p:spTree>
    <p:extLst>
      <p:ext uri="{BB962C8B-B14F-4D97-AF65-F5344CB8AC3E}">
        <p14:creationId xmlns:p14="http://schemas.microsoft.com/office/powerpoint/2010/main" val="257537840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4425" y="703263"/>
            <a:ext cx="4629150" cy="347345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a:xfrm>
            <a:off x="4017617" y="95706"/>
            <a:ext cx="2195858" cy="215444"/>
          </a:xfrm>
        </p:spPr>
        <p:txBody>
          <a:bodyPr/>
          <a:lstStyle/>
          <a:p>
            <a:pPr>
              <a:defRPr/>
            </a:pPr>
            <a:r>
              <a:rPr lang="en-US" smtClean="0"/>
              <a:t>doc.: IEEE 802.11-15/1092r0</a:t>
            </a:r>
            <a:endParaRPr lang="en-US"/>
          </a:p>
        </p:txBody>
      </p:sp>
      <p:sp>
        <p:nvSpPr>
          <p:cNvPr id="5" name="Date Placeholder 4"/>
          <p:cNvSpPr>
            <a:spLocks noGrp="1"/>
          </p:cNvSpPr>
          <p:nvPr>
            <p:ph type="dt" idx="11"/>
          </p:nvPr>
        </p:nvSpPr>
        <p:spPr>
          <a:xfrm>
            <a:off x="646113" y="95706"/>
            <a:ext cx="1227837" cy="215444"/>
          </a:xfrm>
        </p:spPr>
        <p:txBody>
          <a:bodyPr/>
          <a:lstStyle/>
          <a:p>
            <a:pPr>
              <a:defRPr/>
            </a:pPr>
            <a:r>
              <a:rPr lang="en-US" smtClean="0"/>
              <a:t>September 2015</a:t>
            </a:r>
            <a:endParaRPr lang="en-US"/>
          </a:p>
        </p:txBody>
      </p:sp>
      <p:sp>
        <p:nvSpPr>
          <p:cNvPr id="6" name="Footer Placeholder 5"/>
          <p:cNvSpPr>
            <a:spLocks noGrp="1"/>
          </p:cNvSpPr>
          <p:nvPr>
            <p:ph type="ftr" sz="quarter" idx="12"/>
          </p:nvPr>
        </p:nvSpPr>
        <p:spPr>
          <a:xfrm>
            <a:off x="3400269" y="9001125"/>
            <a:ext cx="2813206" cy="184666"/>
          </a:xfrm>
        </p:spPr>
        <p:txBody>
          <a:bodyPr/>
          <a:lstStyle/>
          <a:p>
            <a:pPr lvl="4">
              <a:defRPr/>
            </a:pPr>
            <a:r>
              <a:rPr lang="en-US" smtClean="0"/>
              <a:t>Dorothy Stanley, HP-Aruba Networks</a:t>
            </a:r>
            <a:endParaRPr lang="en-US"/>
          </a:p>
        </p:txBody>
      </p:sp>
      <p:sp>
        <p:nvSpPr>
          <p:cNvPr id="7" name="Slide Number Placeholder 6"/>
          <p:cNvSpPr>
            <a:spLocks noGrp="1"/>
          </p:cNvSpPr>
          <p:nvPr>
            <p:ph type="sldNum" sz="quarter" idx="13"/>
          </p:nvPr>
        </p:nvSpPr>
        <p:spPr>
          <a:xfrm>
            <a:off x="3278936" y="9001125"/>
            <a:ext cx="415177" cy="184666"/>
          </a:xfrm>
        </p:spPr>
        <p:txBody>
          <a:bodyPr/>
          <a:lstStyle/>
          <a:p>
            <a:pPr>
              <a:defRPr/>
            </a:pPr>
            <a:r>
              <a:rPr lang="en-US" smtClean="0"/>
              <a:t>Page </a:t>
            </a:r>
            <a:fld id="{7797EB75-BD9E-45DB-A35F-6C321BEA61EF}" type="slidenum">
              <a:rPr lang="en-US" smtClean="0"/>
              <a:pPr>
                <a:defRPr/>
              </a:pPr>
              <a:t>40</a:t>
            </a:fld>
            <a:endParaRPr lang="en-US"/>
          </a:p>
        </p:txBody>
      </p:sp>
    </p:spTree>
    <p:extLst>
      <p:ext uri="{BB962C8B-B14F-4D97-AF65-F5344CB8AC3E}">
        <p14:creationId xmlns:p14="http://schemas.microsoft.com/office/powerpoint/2010/main" val="416365619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a:xfrm>
            <a:off x="4027488" y="96838"/>
            <a:ext cx="2185987" cy="214312"/>
          </a:xfrm>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z="1400" smtClean="0"/>
              <a:t>doc.: IEEE 802.11-15/0980r9</a:t>
            </a:r>
          </a:p>
        </p:txBody>
      </p:sp>
      <p:sp>
        <p:nvSpPr>
          <p:cNvPr id="24579" name="Rectangle 3"/>
          <p:cNvSpPr>
            <a:spLocks noGrp="1" noChangeArrowheads="1"/>
          </p:cNvSpPr>
          <p:nvPr>
            <p:ph type="dt" sz="quarter" idx="1"/>
          </p:nvPr>
        </p:nvSpPr>
        <p:spPr>
          <a:xfrm>
            <a:off x="646115" y="95707"/>
            <a:ext cx="1227837" cy="215444"/>
          </a:xfrm>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z="1400" smtClean="0"/>
              <a:t>September 2015</a:t>
            </a:r>
          </a:p>
        </p:txBody>
      </p:sp>
      <p:sp>
        <p:nvSpPr>
          <p:cNvPr id="24580" name="Rectangle 6"/>
          <p:cNvSpPr>
            <a:spLocks noGrp="1" noChangeArrowheads="1"/>
          </p:cNvSpPr>
          <p:nvPr>
            <p:ph type="ftr" sz="quarter" idx="4"/>
          </p:nvPr>
        </p:nvSpPr>
        <p:spPr>
          <a:xfrm>
            <a:off x="3372184" y="9001125"/>
            <a:ext cx="2841291" cy="184666"/>
          </a:xfrm>
        </p:spPr>
        <p:txBody>
          <a:bodyPr/>
          <a:lstStyle>
            <a:lvl1pPr marL="342900" indent="-342900"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457200" defTabSz="933450" eaLnBrk="0" hangingPunct="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defRPr/>
            </a:pPr>
            <a:r>
              <a:rPr lang="en-US" smtClean="0"/>
              <a:t>Dorothy Stanley, HP- Aruba Networks</a:t>
            </a:r>
          </a:p>
        </p:txBody>
      </p:sp>
      <p:sp>
        <p:nvSpPr>
          <p:cNvPr id="24581" name="Rectangle 7"/>
          <p:cNvSpPr>
            <a:spLocks noGrp="1" noChangeArrowheads="1"/>
          </p:cNvSpPr>
          <p:nvPr>
            <p:ph type="sldNum" sz="quarter" idx="5"/>
          </p:nvPr>
        </p:nvSpPr>
        <p:spPr>
          <a:xfrm>
            <a:off x="3278936" y="9001125"/>
            <a:ext cx="415177" cy="184666"/>
          </a:xfrm>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mtClean="0"/>
              <a:t>Page </a:t>
            </a:r>
            <a:fld id="{F3F42982-5C51-4B0C-81ED-C6DD168AA414}" type="slidenum">
              <a:rPr lang="en-US" smtClean="0"/>
              <a:pPr>
                <a:defRPr/>
              </a:pPr>
              <a:t>41</a:t>
            </a:fld>
            <a:endParaRPr lang="en-US" smtClean="0"/>
          </a:p>
        </p:txBody>
      </p:sp>
      <p:sp>
        <p:nvSpPr>
          <p:cNvPr id="36870" name="Rectangle 2"/>
          <p:cNvSpPr txBox="1">
            <a:spLocks noGrp="1" noChangeArrowheads="1"/>
          </p:cNvSpPr>
          <p:nvPr/>
        </p:nvSpPr>
        <p:spPr bwMode="auto">
          <a:xfrm>
            <a:off x="4017964" y="95251"/>
            <a:ext cx="219551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eaLnBrk="0" hangingPunct="0">
              <a:spcBef>
                <a:spcPct val="30000"/>
              </a:spcBef>
              <a:defRPr sz="1200">
                <a:solidFill>
                  <a:schemeClr val="tx1"/>
                </a:solidFill>
                <a:latin typeface="Times New Roman" pitchFamily="18" charset="0"/>
              </a:defRPr>
            </a:lvl1pPr>
            <a:lvl2pPr marL="742950" indent="-285750" defTabSz="933450" eaLnBrk="0" hangingPunct="0">
              <a:spcBef>
                <a:spcPct val="30000"/>
              </a:spcBef>
              <a:defRPr sz="1200">
                <a:solidFill>
                  <a:schemeClr val="tx1"/>
                </a:solidFill>
                <a:latin typeface="Times New Roman" pitchFamily="18" charset="0"/>
              </a:defRPr>
            </a:lvl2pPr>
            <a:lvl3pPr marL="1143000" indent="-228600" defTabSz="933450" eaLnBrk="0" hangingPunct="0">
              <a:spcBef>
                <a:spcPct val="30000"/>
              </a:spcBef>
              <a:defRPr sz="1200">
                <a:solidFill>
                  <a:schemeClr val="tx1"/>
                </a:solidFill>
                <a:latin typeface="Times New Roman" pitchFamily="18" charset="0"/>
              </a:defRPr>
            </a:lvl3pPr>
            <a:lvl4pPr marL="1600200" indent="-228600" defTabSz="933450" eaLnBrk="0" hangingPunct="0">
              <a:spcBef>
                <a:spcPct val="30000"/>
              </a:spcBef>
              <a:defRPr sz="1200">
                <a:solidFill>
                  <a:schemeClr val="tx1"/>
                </a:solidFill>
                <a:latin typeface="Times New Roman" pitchFamily="18" charset="0"/>
              </a:defRPr>
            </a:lvl4pPr>
            <a:lvl5pPr marL="2057400" indent="-228600" defTabSz="933450" eaLnBrk="0" hangingPunct="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lgn="r">
              <a:spcBef>
                <a:spcPct val="0"/>
              </a:spcBef>
            </a:pPr>
            <a:r>
              <a:rPr lang="en-US" altLang="en-US" sz="1400" b="1">
                <a:ea typeface="MS PGothic" pitchFamily="34" charset="-128"/>
              </a:rPr>
              <a:t>doc.: IEEE 802.11-10/0503r4</a:t>
            </a:r>
          </a:p>
        </p:txBody>
      </p:sp>
      <p:sp>
        <p:nvSpPr>
          <p:cNvPr id="36871" name="Rectangle 3"/>
          <p:cNvSpPr txBox="1">
            <a:spLocks noGrp="1" noChangeArrowheads="1"/>
          </p:cNvSpPr>
          <p:nvPr/>
        </p:nvSpPr>
        <p:spPr bwMode="auto">
          <a:xfrm>
            <a:off x="646113" y="95251"/>
            <a:ext cx="75406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eaLnBrk="0" hangingPunct="0">
              <a:spcBef>
                <a:spcPct val="30000"/>
              </a:spcBef>
              <a:defRPr sz="1200">
                <a:solidFill>
                  <a:schemeClr val="tx1"/>
                </a:solidFill>
                <a:latin typeface="Times New Roman" pitchFamily="18" charset="0"/>
              </a:defRPr>
            </a:lvl1pPr>
            <a:lvl2pPr marL="742950" indent="-285750" defTabSz="933450" eaLnBrk="0" hangingPunct="0">
              <a:spcBef>
                <a:spcPct val="30000"/>
              </a:spcBef>
              <a:defRPr sz="1200">
                <a:solidFill>
                  <a:schemeClr val="tx1"/>
                </a:solidFill>
                <a:latin typeface="Times New Roman" pitchFamily="18" charset="0"/>
              </a:defRPr>
            </a:lvl2pPr>
            <a:lvl3pPr marL="1143000" indent="-228600" defTabSz="933450" eaLnBrk="0" hangingPunct="0">
              <a:spcBef>
                <a:spcPct val="30000"/>
              </a:spcBef>
              <a:defRPr sz="1200">
                <a:solidFill>
                  <a:schemeClr val="tx1"/>
                </a:solidFill>
                <a:latin typeface="Times New Roman" pitchFamily="18" charset="0"/>
              </a:defRPr>
            </a:lvl3pPr>
            <a:lvl4pPr marL="1600200" indent="-228600" defTabSz="933450" eaLnBrk="0" hangingPunct="0">
              <a:spcBef>
                <a:spcPct val="30000"/>
              </a:spcBef>
              <a:defRPr sz="1200">
                <a:solidFill>
                  <a:schemeClr val="tx1"/>
                </a:solidFill>
                <a:latin typeface="Times New Roman" pitchFamily="18" charset="0"/>
              </a:defRPr>
            </a:lvl4pPr>
            <a:lvl5pPr marL="2057400" indent="-228600" defTabSz="933450" eaLnBrk="0" hangingPunct="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b="1">
                <a:ea typeface="MS PGothic" pitchFamily="34" charset="-128"/>
              </a:rPr>
              <a:t>May 2010</a:t>
            </a:r>
          </a:p>
        </p:txBody>
      </p:sp>
      <p:sp>
        <p:nvSpPr>
          <p:cNvPr id="36872" name="Rectangle 6"/>
          <p:cNvSpPr txBox="1">
            <a:spLocks noGrp="1" noChangeArrowheads="1"/>
          </p:cNvSpPr>
          <p:nvPr/>
        </p:nvSpPr>
        <p:spPr bwMode="auto">
          <a:xfrm>
            <a:off x="2961687" y="9001125"/>
            <a:ext cx="325178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eaLnBrk="0" hangingPunct="0">
              <a:spcBef>
                <a:spcPct val="30000"/>
              </a:spcBef>
              <a:defRPr sz="1200">
                <a:solidFill>
                  <a:schemeClr val="tx1"/>
                </a:solidFill>
                <a:latin typeface="Times New Roman" pitchFamily="18" charset="0"/>
              </a:defRPr>
            </a:lvl1pPr>
            <a:lvl2pPr marL="742950" indent="-285750" defTabSz="933450" eaLnBrk="0" hangingPunct="0">
              <a:spcBef>
                <a:spcPct val="30000"/>
              </a:spcBef>
              <a:defRPr sz="1200">
                <a:solidFill>
                  <a:schemeClr val="tx1"/>
                </a:solidFill>
                <a:latin typeface="Times New Roman" pitchFamily="18" charset="0"/>
              </a:defRPr>
            </a:lvl2pPr>
            <a:lvl3pPr marL="1143000" indent="-228600" defTabSz="933450" eaLnBrk="0" hangingPunct="0">
              <a:spcBef>
                <a:spcPct val="30000"/>
              </a:spcBef>
              <a:defRPr sz="1200">
                <a:solidFill>
                  <a:schemeClr val="tx1"/>
                </a:solidFill>
                <a:latin typeface="Times New Roman" pitchFamily="18" charset="0"/>
              </a:defRPr>
            </a:lvl3pPr>
            <a:lvl4pPr marL="1600200" indent="-228600" defTabSz="933450" eaLnBrk="0" hangingPunct="0">
              <a:spcBef>
                <a:spcPct val="30000"/>
              </a:spcBef>
              <a:defRPr sz="1200">
                <a:solidFill>
                  <a:schemeClr val="tx1"/>
                </a:solidFill>
                <a:latin typeface="Times New Roman" pitchFamily="18" charset="0"/>
              </a:defRPr>
            </a:lvl4pPr>
            <a:lvl5pPr marL="457200" defTabSz="933450" eaLnBrk="0" hangingPunct="0">
              <a:spcBef>
                <a:spcPct val="30000"/>
              </a:spcBef>
              <a:defRPr sz="1200">
                <a:solidFill>
                  <a:schemeClr val="tx1"/>
                </a:solidFill>
                <a:latin typeface="Times New Roman" pitchFamily="18" charset="0"/>
              </a:defRPr>
            </a:lvl5pPr>
            <a:lvl6pPr marL="914400" defTabSz="933450" eaLnBrk="0" fontAlgn="base" hangingPunct="0">
              <a:spcBef>
                <a:spcPct val="30000"/>
              </a:spcBef>
              <a:spcAft>
                <a:spcPct val="0"/>
              </a:spcAft>
              <a:defRPr sz="1200">
                <a:solidFill>
                  <a:schemeClr val="tx1"/>
                </a:solidFill>
                <a:latin typeface="Times New Roman" pitchFamily="18" charset="0"/>
              </a:defRPr>
            </a:lvl6pPr>
            <a:lvl7pPr marL="1371600" defTabSz="933450" eaLnBrk="0" fontAlgn="base" hangingPunct="0">
              <a:spcBef>
                <a:spcPct val="30000"/>
              </a:spcBef>
              <a:spcAft>
                <a:spcPct val="0"/>
              </a:spcAft>
              <a:defRPr sz="1200">
                <a:solidFill>
                  <a:schemeClr val="tx1"/>
                </a:solidFill>
                <a:latin typeface="Times New Roman" pitchFamily="18" charset="0"/>
              </a:defRPr>
            </a:lvl7pPr>
            <a:lvl8pPr marL="1828800" defTabSz="933450" eaLnBrk="0" fontAlgn="base" hangingPunct="0">
              <a:spcBef>
                <a:spcPct val="30000"/>
              </a:spcBef>
              <a:spcAft>
                <a:spcPct val="0"/>
              </a:spcAft>
              <a:defRPr sz="1200">
                <a:solidFill>
                  <a:schemeClr val="tx1"/>
                </a:solidFill>
                <a:latin typeface="Times New Roman" pitchFamily="18" charset="0"/>
              </a:defRPr>
            </a:lvl8pPr>
            <a:lvl9pPr marL="2286000" defTabSz="933450" eaLnBrk="0" fontAlgn="base" hangingPunct="0">
              <a:spcBef>
                <a:spcPct val="30000"/>
              </a:spcBef>
              <a:spcAft>
                <a:spcPct val="0"/>
              </a:spcAft>
              <a:defRPr sz="1200">
                <a:solidFill>
                  <a:schemeClr val="tx1"/>
                </a:solidFill>
                <a:latin typeface="Times New Roman" pitchFamily="18" charset="0"/>
              </a:defRPr>
            </a:lvl9pPr>
          </a:lstStyle>
          <a:p>
            <a:pPr lvl="4" algn="r">
              <a:spcBef>
                <a:spcPct val="0"/>
              </a:spcBef>
            </a:pPr>
            <a:r>
              <a:rPr lang="en-US" altLang="en-US">
                <a:ea typeface="MS PGothic" pitchFamily="34" charset="-128"/>
              </a:rPr>
              <a:t>Michael Montemurro, Research in Motion</a:t>
            </a:r>
          </a:p>
        </p:txBody>
      </p:sp>
      <p:sp>
        <p:nvSpPr>
          <p:cNvPr id="36873" name="Rectangle 7"/>
          <p:cNvSpPr txBox="1">
            <a:spLocks noGrp="1" noChangeArrowheads="1"/>
          </p:cNvSpPr>
          <p:nvPr/>
        </p:nvSpPr>
        <p:spPr bwMode="auto">
          <a:xfrm>
            <a:off x="3261302" y="9001125"/>
            <a:ext cx="43281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eaLnBrk="0" hangingPunct="0">
              <a:spcBef>
                <a:spcPct val="30000"/>
              </a:spcBef>
              <a:defRPr sz="1200">
                <a:solidFill>
                  <a:schemeClr val="tx1"/>
                </a:solidFill>
                <a:latin typeface="Times New Roman" pitchFamily="18" charset="0"/>
              </a:defRPr>
            </a:lvl1pPr>
            <a:lvl2pPr marL="742950" indent="-285750" defTabSz="933450" eaLnBrk="0" hangingPunct="0">
              <a:spcBef>
                <a:spcPct val="30000"/>
              </a:spcBef>
              <a:defRPr sz="1200">
                <a:solidFill>
                  <a:schemeClr val="tx1"/>
                </a:solidFill>
                <a:latin typeface="Times New Roman" pitchFamily="18" charset="0"/>
              </a:defRPr>
            </a:lvl2pPr>
            <a:lvl3pPr marL="1143000" indent="-228600" defTabSz="933450" eaLnBrk="0" hangingPunct="0">
              <a:spcBef>
                <a:spcPct val="30000"/>
              </a:spcBef>
              <a:defRPr sz="1200">
                <a:solidFill>
                  <a:schemeClr val="tx1"/>
                </a:solidFill>
                <a:latin typeface="Times New Roman" pitchFamily="18" charset="0"/>
              </a:defRPr>
            </a:lvl3pPr>
            <a:lvl4pPr marL="1600200" indent="-228600" defTabSz="933450" eaLnBrk="0" hangingPunct="0">
              <a:spcBef>
                <a:spcPct val="30000"/>
              </a:spcBef>
              <a:defRPr sz="1200">
                <a:solidFill>
                  <a:schemeClr val="tx1"/>
                </a:solidFill>
                <a:latin typeface="Times New Roman" pitchFamily="18" charset="0"/>
              </a:defRPr>
            </a:lvl4pPr>
            <a:lvl5pPr marL="2057400" indent="-228600" defTabSz="933450" eaLnBrk="0" hangingPunct="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lgn="r">
              <a:spcBef>
                <a:spcPct val="0"/>
              </a:spcBef>
            </a:pPr>
            <a:r>
              <a:rPr lang="en-US" altLang="en-US"/>
              <a:t>Page </a:t>
            </a:r>
            <a:fld id="{6C7B453B-48E0-4477-A157-3A28621F65B5}" type="slidenum">
              <a:rPr lang="en-US" altLang="en-US"/>
              <a:pPr algn="r">
                <a:spcBef>
                  <a:spcPct val="0"/>
                </a:spcBef>
              </a:pPr>
              <a:t>41</a:t>
            </a:fld>
            <a:endParaRPr lang="en-US" altLang="en-US"/>
          </a:p>
        </p:txBody>
      </p:sp>
      <p:sp>
        <p:nvSpPr>
          <p:cNvPr id="36874" name="Rectangle 2"/>
          <p:cNvSpPr>
            <a:spLocks noGrp="1" noRot="1" noChangeAspect="1" noChangeArrowheads="1" noTextEdit="1"/>
          </p:cNvSpPr>
          <p:nvPr>
            <p:ph type="sldImg"/>
          </p:nvPr>
        </p:nvSpPr>
        <p:spPr>
          <a:xfrm>
            <a:off x="1104900" y="696913"/>
            <a:ext cx="4649788" cy="3487737"/>
          </a:xfrm>
          <a:ln/>
        </p:spPr>
      </p:sp>
      <p:sp>
        <p:nvSpPr>
          <p:cNvPr id="36875" name="Rectangle 3"/>
          <p:cNvSpPr>
            <a:spLocks noGrp="1" noChangeArrowheads="1"/>
          </p:cNvSpPr>
          <p:nvPr>
            <p:ph type="body" idx="1"/>
          </p:nvPr>
        </p:nvSpPr>
        <p:spPr>
          <a:xfrm>
            <a:off x="685800" y="4416426"/>
            <a:ext cx="5486400" cy="4183063"/>
          </a:xfrm>
          <a:noFill/>
        </p:spPr>
        <p:txBody>
          <a:bodyPr/>
          <a:lstStyle/>
          <a:p>
            <a:endParaRPr lang="en-US" alt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4425" y="703263"/>
            <a:ext cx="4629150" cy="347345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a:xfrm>
            <a:off x="4017617" y="95706"/>
            <a:ext cx="2195858" cy="215444"/>
          </a:xfrm>
        </p:spPr>
        <p:txBody>
          <a:bodyPr/>
          <a:lstStyle/>
          <a:p>
            <a:pPr>
              <a:defRPr/>
            </a:pPr>
            <a:r>
              <a:rPr lang="en-US" smtClean="0"/>
              <a:t>doc.: IEEE 802.11-15/1092r0</a:t>
            </a:r>
            <a:endParaRPr lang="en-US"/>
          </a:p>
        </p:txBody>
      </p:sp>
      <p:sp>
        <p:nvSpPr>
          <p:cNvPr id="5" name="Date Placeholder 4"/>
          <p:cNvSpPr>
            <a:spLocks noGrp="1"/>
          </p:cNvSpPr>
          <p:nvPr>
            <p:ph type="dt" idx="11"/>
          </p:nvPr>
        </p:nvSpPr>
        <p:spPr>
          <a:xfrm>
            <a:off x="646113" y="95706"/>
            <a:ext cx="1227837" cy="215444"/>
          </a:xfrm>
        </p:spPr>
        <p:txBody>
          <a:bodyPr/>
          <a:lstStyle/>
          <a:p>
            <a:pPr>
              <a:defRPr/>
            </a:pPr>
            <a:r>
              <a:rPr lang="en-US" smtClean="0"/>
              <a:t>September 2015</a:t>
            </a:r>
            <a:endParaRPr lang="en-US"/>
          </a:p>
        </p:txBody>
      </p:sp>
      <p:sp>
        <p:nvSpPr>
          <p:cNvPr id="6" name="Footer Placeholder 5"/>
          <p:cNvSpPr>
            <a:spLocks noGrp="1"/>
          </p:cNvSpPr>
          <p:nvPr>
            <p:ph type="ftr" sz="quarter" idx="12"/>
          </p:nvPr>
        </p:nvSpPr>
        <p:spPr>
          <a:xfrm>
            <a:off x="3400269" y="9001125"/>
            <a:ext cx="2813206" cy="184666"/>
          </a:xfrm>
        </p:spPr>
        <p:txBody>
          <a:bodyPr/>
          <a:lstStyle/>
          <a:p>
            <a:pPr lvl="4">
              <a:defRPr/>
            </a:pPr>
            <a:r>
              <a:rPr lang="en-US" smtClean="0"/>
              <a:t>Dorothy Stanley, HP-Aruba Networks</a:t>
            </a:r>
            <a:endParaRPr lang="en-US"/>
          </a:p>
        </p:txBody>
      </p:sp>
      <p:sp>
        <p:nvSpPr>
          <p:cNvPr id="7" name="Slide Number Placeholder 6"/>
          <p:cNvSpPr>
            <a:spLocks noGrp="1"/>
          </p:cNvSpPr>
          <p:nvPr>
            <p:ph type="sldNum" sz="quarter" idx="13"/>
          </p:nvPr>
        </p:nvSpPr>
        <p:spPr>
          <a:xfrm>
            <a:off x="3278936" y="9001125"/>
            <a:ext cx="415177" cy="184666"/>
          </a:xfrm>
        </p:spPr>
        <p:txBody>
          <a:bodyPr/>
          <a:lstStyle/>
          <a:p>
            <a:pPr>
              <a:defRPr/>
            </a:pPr>
            <a:r>
              <a:rPr lang="en-US" smtClean="0"/>
              <a:t>Page </a:t>
            </a:r>
            <a:fld id="{7797EB75-BD9E-45DB-A35F-6C321BEA61EF}" type="slidenum">
              <a:rPr lang="en-US" smtClean="0"/>
              <a:pPr>
                <a:defRPr/>
              </a:pPr>
              <a:t>42</a:t>
            </a:fld>
            <a:endParaRPr lang="en-US"/>
          </a:p>
        </p:txBody>
      </p:sp>
    </p:spTree>
    <p:extLst>
      <p:ext uri="{BB962C8B-B14F-4D97-AF65-F5344CB8AC3E}">
        <p14:creationId xmlns:p14="http://schemas.microsoft.com/office/powerpoint/2010/main" val="95323599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a:xfrm>
            <a:off x="4017617" y="95706"/>
            <a:ext cx="2195858" cy="215444"/>
          </a:xfrm>
          <a:noFill/>
        </p:spPr>
        <p:txBody>
          <a:bodyPr/>
          <a:lstStyle/>
          <a:p>
            <a:r>
              <a:rPr lang="en-US" smtClean="0"/>
              <a:t>doc.: IEEE 802.11-12/0455r0</a:t>
            </a:r>
          </a:p>
        </p:txBody>
      </p:sp>
      <p:sp>
        <p:nvSpPr>
          <p:cNvPr id="24579" name="Rectangle 3"/>
          <p:cNvSpPr>
            <a:spLocks noGrp="1" noChangeArrowheads="1"/>
          </p:cNvSpPr>
          <p:nvPr>
            <p:ph type="dt" sz="quarter" idx="1"/>
          </p:nvPr>
        </p:nvSpPr>
        <p:spPr>
          <a:xfrm>
            <a:off x="646113" y="95706"/>
            <a:ext cx="916020" cy="215444"/>
          </a:xfrm>
          <a:noFill/>
        </p:spPr>
        <p:txBody>
          <a:bodyPr/>
          <a:lstStyle/>
          <a:p>
            <a:r>
              <a:rPr lang="en-US" smtClean="0"/>
              <a:t>Month Year</a:t>
            </a:r>
          </a:p>
        </p:txBody>
      </p:sp>
      <p:sp>
        <p:nvSpPr>
          <p:cNvPr id="24580" name="Rectangle 6"/>
          <p:cNvSpPr>
            <a:spLocks noGrp="1" noChangeArrowheads="1"/>
          </p:cNvSpPr>
          <p:nvPr>
            <p:ph type="ftr" sz="quarter" idx="4"/>
          </p:nvPr>
        </p:nvSpPr>
        <p:spPr>
          <a:xfrm>
            <a:off x="3685219" y="9001125"/>
            <a:ext cx="2528256" cy="184666"/>
          </a:xfrm>
          <a:noFill/>
        </p:spPr>
        <p:txBody>
          <a:bodyPr/>
          <a:lstStyle/>
          <a:p>
            <a:pPr lvl="4"/>
            <a:r>
              <a:rPr lang="en-US" smtClean="0"/>
              <a:t>David Halasz, Motorola Mobility</a:t>
            </a:r>
          </a:p>
        </p:txBody>
      </p:sp>
      <p:sp>
        <p:nvSpPr>
          <p:cNvPr id="24581" name="Rectangle 7"/>
          <p:cNvSpPr>
            <a:spLocks noGrp="1" noChangeArrowheads="1"/>
          </p:cNvSpPr>
          <p:nvPr>
            <p:ph type="sldNum" sz="quarter" idx="5"/>
          </p:nvPr>
        </p:nvSpPr>
        <p:spPr>
          <a:xfrm>
            <a:off x="3278936" y="9001125"/>
            <a:ext cx="415177" cy="184666"/>
          </a:xfrm>
          <a:noFill/>
        </p:spPr>
        <p:txBody>
          <a:bodyPr/>
          <a:lstStyle/>
          <a:p>
            <a:r>
              <a:rPr lang="en-US" smtClean="0"/>
              <a:t>Page </a:t>
            </a:r>
            <a:fld id="{EAA737DE-91F0-4B7D-8A18-ED5F5E01B10B}" type="slidenum">
              <a:rPr lang="en-US" smtClean="0"/>
              <a:pPr/>
              <a:t>43</a:t>
            </a:fld>
            <a:endParaRPr lang="en-US" smtClean="0"/>
          </a:p>
        </p:txBody>
      </p:sp>
      <p:sp>
        <p:nvSpPr>
          <p:cNvPr id="24582" name="Rectangle 2"/>
          <p:cNvSpPr>
            <a:spLocks noGrp="1" noRot="1" noChangeAspect="1" noChangeArrowheads="1" noTextEdit="1"/>
          </p:cNvSpPr>
          <p:nvPr>
            <p:ph type="sldImg"/>
          </p:nvPr>
        </p:nvSpPr>
        <p:spPr>
          <a:xfrm>
            <a:off x="1114425" y="703263"/>
            <a:ext cx="4629150" cy="3473450"/>
          </a:xfrm>
          <a:ln/>
        </p:spPr>
      </p:sp>
      <p:sp>
        <p:nvSpPr>
          <p:cNvPr id="2458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a:xfrm>
            <a:off x="4007743" y="95706"/>
            <a:ext cx="2205732" cy="215444"/>
          </a:xfrm>
        </p:spPr>
        <p:txBody>
          <a:bodyPr/>
          <a:lstStyle/>
          <a:p>
            <a:pPr>
              <a:defRPr/>
            </a:pPr>
            <a:r>
              <a:rPr lang="en-US" altLang="ja-JP">
                <a:latin typeface="Times New Roman" charset="0"/>
                <a:cs typeface="ＭＳ Ｐゴシック" charset="-128"/>
              </a:rPr>
              <a:t>doc.: IEEE 802.19-09/xxxxr0</a:t>
            </a:r>
          </a:p>
        </p:txBody>
      </p:sp>
      <p:sp>
        <p:nvSpPr>
          <p:cNvPr id="18435" name="Rectangle 3"/>
          <p:cNvSpPr>
            <a:spLocks noGrp="1" noChangeArrowheads="1"/>
          </p:cNvSpPr>
          <p:nvPr>
            <p:ph type="dt" sz="quarter" idx="1"/>
          </p:nvPr>
        </p:nvSpPr>
        <p:spPr>
          <a:xfrm>
            <a:off x="646113" y="95706"/>
            <a:ext cx="812723" cy="215444"/>
          </a:xfrm>
        </p:spPr>
        <p:txBody>
          <a:bodyPr/>
          <a:lstStyle/>
          <a:p>
            <a:pPr>
              <a:defRPr/>
            </a:pPr>
            <a:r>
              <a:rPr lang="en-US" altLang="ja-JP">
                <a:latin typeface="Times New Roman" charset="0"/>
                <a:cs typeface="ＭＳ Ｐゴシック" charset="-128"/>
              </a:rPr>
              <a:t>April 2009</a:t>
            </a:r>
          </a:p>
        </p:txBody>
      </p:sp>
      <p:sp>
        <p:nvSpPr>
          <p:cNvPr id="18436" name="Rectangle 6"/>
          <p:cNvSpPr>
            <a:spLocks noGrp="1" noChangeArrowheads="1"/>
          </p:cNvSpPr>
          <p:nvPr>
            <p:ph type="ftr" sz="quarter" idx="4"/>
          </p:nvPr>
        </p:nvSpPr>
        <p:spPr>
          <a:xfrm>
            <a:off x="3571790" y="9001125"/>
            <a:ext cx="2641685" cy="184666"/>
          </a:xfrm>
        </p:spPr>
        <p:txBody>
          <a:bodyPr/>
          <a:lstStyle/>
          <a:p>
            <a:pPr lvl="4">
              <a:defRPr/>
            </a:pPr>
            <a:r>
              <a:rPr lang="en-US" altLang="ja-JP">
                <a:latin typeface="Times New Roman" charset="0"/>
                <a:cs typeface="ＭＳ Ｐゴシック" charset="-128"/>
              </a:rPr>
              <a:t>Rich Kennedy, Research In Motion</a:t>
            </a:r>
          </a:p>
        </p:txBody>
      </p:sp>
      <p:sp>
        <p:nvSpPr>
          <p:cNvPr id="18437" name="Rectangle 7"/>
          <p:cNvSpPr>
            <a:spLocks noGrp="1" noChangeArrowheads="1"/>
          </p:cNvSpPr>
          <p:nvPr>
            <p:ph type="sldNum" sz="quarter" idx="5"/>
          </p:nvPr>
        </p:nvSpPr>
        <p:spPr>
          <a:xfrm>
            <a:off x="3278936" y="9001125"/>
            <a:ext cx="415177" cy="184666"/>
          </a:xfrm>
        </p:spPr>
        <p:txBody>
          <a:bodyPr/>
          <a:lstStyle/>
          <a:p>
            <a:pPr>
              <a:defRPr/>
            </a:pPr>
            <a:r>
              <a:rPr lang="en-US" altLang="ja-JP">
                <a:cs typeface="ＭＳ Ｐゴシック" charset="-128"/>
              </a:rPr>
              <a:t>Page </a:t>
            </a:r>
            <a:fld id="{24E42ACE-54C0-684C-BB9D-E50577322B6F}" type="slidenum">
              <a:rPr lang="en-US" altLang="ja-JP">
                <a:cs typeface="ＭＳ Ｐゴシック" charset="-128"/>
              </a:rPr>
              <a:pPr>
                <a:defRPr/>
              </a:pPr>
              <a:t>44</a:t>
            </a:fld>
            <a:endParaRPr lang="en-US" altLang="ja-JP">
              <a:cs typeface="ＭＳ Ｐゴシック" charset="-128"/>
            </a:endParaRPr>
          </a:p>
        </p:txBody>
      </p:sp>
      <p:sp>
        <p:nvSpPr>
          <p:cNvPr id="18438" name="Rectangle 2"/>
          <p:cNvSpPr>
            <a:spLocks noGrp="1" noRot="1" noChangeAspect="1" noChangeArrowheads="1" noTextEdit="1"/>
          </p:cNvSpPr>
          <p:nvPr>
            <p:ph type="sldImg"/>
          </p:nvPr>
        </p:nvSpPr>
        <p:spPr>
          <a:xfrm>
            <a:off x="1114425" y="703263"/>
            <a:ext cx="4629150" cy="3473450"/>
          </a:xfrm>
          <a:ln cap="flat"/>
        </p:spPr>
      </p:sp>
      <p:sp>
        <p:nvSpPr>
          <p:cNvPr id="18439" name="Rectangle 3"/>
          <p:cNvSpPr>
            <a:spLocks noGrp="1" noChangeArrowheads="1"/>
          </p:cNvSpPr>
          <p:nvPr>
            <p:ph type="body" idx="1"/>
          </p:nvPr>
        </p:nvSpPr>
        <p:spPr>
          <a:noFill/>
          <a:ln/>
        </p:spPr>
        <p:txBody>
          <a:bodyPr lIns="95250" rIns="95250"/>
          <a:lstStyle/>
          <a:p>
            <a:endParaRPr kumimoji="0" lang="ja-JP" altLang="en-US">
              <a:latin typeface="Times New Roman" pitchFamily="-84" charset="0"/>
              <a:ea typeface="ＭＳ Ｐゴシック" pitchFamily="-84" charset="-128"/>
              <a:cs typeface="ＭＳ Ｐゴシック" pitchFamily="-84" charset="-128"/>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802.11-15/0978r0</a:t>
            </a:r>
            <a:endParaRPr lang="en-US"/>
          </a:p>
        </p:txBody>
      </p:sp>
      <p:sp>
        <p:nvSpPr>
          <p:cNvPr id="5" name="Date Placeholder 4"/>
          <p:cNvSpPr>
            <a:spLocks noGrp="1"/>
          </p:cNvSpPr>
          <p:nvPr>
            <p:ph type="dt" idx="11"/>
          </p:nvPr>
        </p:nvSpPr>
        <p:spPr/>
        <p:txBody>
          <a:bodyPr/>
          <a:lstStyle/>
          <a:p>
            <a:pPr>
              <a:defRPr/>
            </a:pPr>
            <a:r>
              <a:rPr lang="en-US" smtClean="0"/>
              <a:t>September 2015</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45</a:t>
            </a:fld>
            <a:endParaRPr lang="en-US"/>
          </a:p>
        </p:txBody>
      </p:sp>
    </p:spTree>
    <p:extLst>
      <p:ext uri="{BB962C8B-B14F-4D97-AF65-F5344CB8AC3E}">
        <p14:creationId xmlns:p14="http://schemas.microsoft.com/office/powerpoint/2010/main" val="340998148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802.11-15/0978r0</a:t>
            </a:r>
            <a:endParaRPr lang="en-US"/>
          </a:p>
        </p:txBody>
      </p:sp>
      <p:sp>
        <p:nvSpPr>
          <p:cNvPr id="5" name="Date Placeholder 4"/>
          <p:cNvSpPr>
            <a:spLocks noGrp="1"/>
          </p:cNvSpPr>
          <p:nvPr>
            <p:ph type="dt" idx="11"/>
          </p:nvPr>
        </p:nvSpPr>
        <p:spPr/>
        <p:txBody>
          <a:bodyPr/>
          <a:lstStyle/>
          <a:p>
            <a:pPr>
              <a:defRPr/>
            </a:pPr>
            <a:r>
              <a:rPr lang="en-US" smtClean="0"/>
              <a:t>September 2015</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46</a:t>
            </a:fld>
            <a:endParaRPr lang="en-US"/>
          </a:p>
        </p:txBody>
      </p:sp>
    </p:spTree>
    <p:extLst>
      <p:ext uri="{BB962C8B-B14F-4D97-AF65-F5344CB8AC3E}">
        <p14:creationId xmlns:p14="http://schemas.microsoft.com/office/powerpoint/2010/main" val="424118478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802.11-15/0978r0</a:t>
            </a:r>
            <a:endParaRPr lang="en-US"/>
          </a:p>
        </p:txBody>
      </p:sp>
      <p:sp>
        <p:nvSpPr>
          <p:cNvPr id="5" name="Date Placeholder 4"/>
          <p:cNvSpPr>
            <a:spLocks noGrp="1"/>
          </p:cNvSpPr>
          <p:nvPr>
            <p:ph type="dt" idx="11"/>
          </p:nvPr>
        </p:nvSpPr>
        <p:spPr/>
        <p:txBody>
          <a:bodyPr/>
          <a:lstStyle/>
          <a:p>
            <a:pPr>
              <a:defRPr/>
            </a:pPr>
            <a:r>
              <a:rPr lang="en-US" smtClean="0"/>
              <a:t>September 2015</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47</a:t>
            </a:fld>
            <a:endParaRPr lang="en-US"/>
          </a:p>
        </p:txBody>
      </p:sp>
    </p:spTree>
    <p:extLst>
      <p:ext uri="{BB962C8B-B14F-4D97-AF65-F5344CB8AC3E}">
        <p14:creationId xmlns:p14="http://schemas.microsoft.com/office/powerpoint/2010/main" val="81166714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802.11-15/0978r0</a:t>
            </a:r>
            <a:endParaRPr lang="en-US"/>
          </a:p>
        </p:txBody>
      </p:sp>
      <p:sp>
        <p:nvSpPr>
          <p:cNvPr id="5" name="Date Placeholder 4"/>
          <p:cNvSpPr>
            <a:spLocks noGrp="1"/>
          </p:cNvSpPr>
          <p:nvPr>
            <p:ph type="dt" idx="11"/>
          </p:nvPr>
        </p:nvSpPr>
        <p:spPr/>
        <p:txBody>
          <a:bodyPr/>
          <a:lstStyle/>
          <a:p>
            <a:pPr>
              <a:defRPr/>
            </a:pPr>
            <a:r>
              <a:rPr lang="en-US" smtClean="0"/>
              <a:t>September 2015</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48</a:t>
            </a:fld>
            <a:endParaRPr lang="en-US"/>
          </a:p>
        </p:txBody>
      </p:sp>
    </p:spTree>
    <p:extLst>
      <p:ext uri="{BB962C8B-B14F-4D97-AF65-F5344CB8AC3E}">
        <p14:creationId xmlns:p14="http://schemas.microsoft.com/office/powerpoint/2010/main" val="261659919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a:xfrm>
            <a:off x="4026725" y="96238"/>
            <a:ext cx="2185983" cy="215444"/>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z="1400" smtClean="0"/>
              <a:t>doc.: IEEE 802.11-11/0291r0</a:t>
            </a:r>
          </a:p>
        </p:txBody>
      </p:sp>
      <p:sp>
        <p:nvSpPr>
          <p:cNvPr id="28675" name="Rectangle 3"/>
          <p:cNvSpPr>
            <a:spLocks noGrp="1" noChangeArrowheads="1"/>
          </p:cNvSpPr>
          <p:nvPr>
            <p:ph type="dt" sz="quarter" idx="1"/>
          </p:nvPr>
        </p:nvSpPr>
        <p:spPr>
          <a:xfrm>
            <a:off x="646863" y="96238"/>
            <a:ext cx="732573" cy="215444"/>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z="1400" smtClean="0"/>
              <a:t>July 2010</a:t>
            </a:r>
          </a:p>
        </p:txBody>
      </p:sp>
      <p:sp>
        <p:nvSpPr>
          <p:cNvPr id="28676" name="Rectangle 6"/>
          <p:cNvSpPr>
            <a:spLocks noGrp="1" noChangeArrowheads="1"/>
          </p:cNvSpPr>
          <p:nvPr>
            <p:ph type="ftr" sz="quarter" idx="4"/>
          </p:nvPr>
        </p:nvSpPr>
        <p:spPr>
          <a:xfrm>
            <a:off x="3656752" y="9000620"/>
            <a:ext cx="2555956" cy="184666"/>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457200" defTabSz="933450" eaLnBrk="0" hangingPunct="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defRPr/>
            </a:pPr>
            <a:r>
              <a:rPr lang="en-US" smtClean="0"/>
              <a:t>Dorothy Stanley, Aruba Networks</a:t>
            </a:r>
          </a:p>
        </p:txBody>
      </p:sp>
      <p:sp>
        <p:nvSpPr>
          <p:cNvPr id="28677" name="Rectangle 7"/>
          <p:cNvSpPr>
            <a:spLocks noGrp="1" noChangeArrowheads="1"/>
          </p:cNvSpPr>
          <p:nvPr>
            <p:ph type="sldNum" sz="quarter" idx="5"/>
          </p:nvPr>
        </p:nvSpPr>
        <p:spPr>
          <a:xfrm>
            <a:off x="3279163" y="9000620"/>
            <a:ext cx="415177" cy="184666"/>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ko-KR"/>
              <a:t>Page </a:t>
            </a:r>
            <a:fld id="{246DB279-99DC-48BE-9D5D-D4BF4D44A32C}" type="slidenum">
              <a:rPr lang="en-US" altLang="ko-KR"/>
              <a:pPr/>
              <a:t>49</a:t>
            </a:fld>
            <a:endParaRPr lang="en-US" altLang="ko-KR"/>
          </a:p>
        </p:txBody>
      </p:sp>
      <p:sp>
        <p:nvSpPr>
          <p:cNvPr id="49158" name="Rectangle 2"/>
          <p:cNvSpPr>
            <a:spLocks noGrp="1" noRot="1" noChangeAspect="1" noChangeArrowheads="1" noTextEdit="1"/>
          </p:cNvSpPr>
          <p:nvPr>
            <p:ph type="sldImg"/>
          </p:nvPr>
        </p:nvSpPr>
        <p:spPr>
          <a:xfrm>
            <a:off x="1114425" y="703263"/>
            <a:ext cx="4629150" cy="3473450"/>
          </a:xfrm>
          <a:ln/>
        </p:spPr>
      </p:sp>
      <p:sp>
        <p:nvSpPr>
          <p:cNvPr id="49159"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802.11-15/0225r1</a:t>
            </a:r>
            <a:endParaRPr lang="en-US"/>
          </a:p>
        </p:txBody>
      </p:sp>
      <p:sp>
        <p:nvSpPr>
          <p:cNvPr id="5" name="Date Placeholder 4"/>
          <p:cNvSpPr>
            <a:spLocks noGrp="1"/>
          </p:cNvSpPr>
          <p:nvPr>
            <p:ph type="dt" idx="11"/>
          </p:nvPr>
        </p:nvSpPr>
        <p:spPr/>
        <p:txBody>
          <a:bodyPr/>
          <a:lstStyle/>
          <a:p>
            <a:pPr>
              <a:defRPr/>
            </a:pPr>
            <a:r>
              <a:rPr lang="en-US" smtClean="0"/>
              <a:t>May 2006</a:t>
            </a:r>
            <a:endParaRPr lang="en-US"/>
          </a:p>
        </p:txBody>
      </p:sp>
      <p:sp>
        <p:nvSpPr>
          <p:cNvPr id="6" name="Footer Placeholder 5"/>
          <p:cNvSpPr>
            <a:spLocks noGrp="1"/>
          </p:cNvSpPr>
          <p:nvPr>
            <p:ph type="ftr" sz="quarter" idx="12"/>
          </p:nvPr>
        </p:nvSpPr>
        <p:spPr/>
        <p:txBody>
          <a:bodyPr/>
          <a:lstStyle/>
          <a:p>
            <a:pPr lvl="4">
              <a:defRPr/>
            </a:pPr>
            <a:r>
              <a:rPr lang="en-US" smtClean="0"/>
              <a:t>Bruce Kraemer, Marvell</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5</a:t>
            </a:fld>
            <a:endParaRPr lang="en-US"/>
          </a:p>
        </p:txBody>
      </p:sp>
    </p:spTree>
    <p:extLst>
      <p:ext uri="{BB962C8B-B14F-4D97-AF65-F5344CB8AC3E}">
        <p14:creationId xmlns:p14="http://schemas.microsoft.com/office/powerpoint/2010/main" val="153634017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a:xfrm>
            <a:off x="4026725" y="96238"/>
            <a:ext cx="2185983" cy="215444"/>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z="1400" smtClean="0"/>
              <a:t>doc.: IEEE 802.11-11/0291r0</a:t>
            </a:r>
          </a:p>
        </p:txBody>
      </p:sp>
      <p:sp>
        <p:nvSpPr>
          <p:cNvPr id="28675" name="Rectangle 3"/>
          <p:cNvSpPr>
            <a:spLocks noGrp="1" noChangeArrowheads="1"/>
          </p:cNvSpPr>
          <p:nvPr>
            <p:ph type="dt" sz="quarter" idx="1"/>
          </p:nvPr>
        </p:nvSpPr>
        <p:spPr>
          <a:xfrm>
            <a:off x="646863" y="96238"/>
            <a:ext cx="732573" cy="215444"/>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z="1400" smtClean="0"/>
              <a:t>July 2010</a:t>
            </a:r>
          </a:p>
        </p:txBody>
      </p:sp>
      <p:sp>
        <p:nvSpPr>
          <p:cNvPr id="28676" name="Rectangle 6"/>
          <p:cNvSpPr>
            <a:spLocks noGrp="1" noChangeArrowheads="1"/>
          </p:cNvSpPr>
          <p:nvPr>
            <p:ph type="ftr" sz="quarter" idx="4"/>
          </p:nvPr>
        </p:nvSpPr>
        <p:spPr>
          <a:xfrm>
            <a:off x="3656752" y="9000620"/>
            <a:ext cx="2555956" cy="184666"/>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457200" defTabSz="933450" eaLnBrk="0" hangingPunct="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defRPr/>
            </a:pPr>
            <a:r>
              <a:rPr lang="en-US" smtClean="0"/>
              <a:t>Dorothy Stanley, Aruba Networks</a:t>
            </a:r>
          </a:p>
        </p:txBody>
      </p:sp>
      <p:sp>
        <p:nvSpPr>
          <p:cNvPr id="28677" name="Rectangle 7"/>
          <p:cNvSpPr>
            <a:spLocks noGrp="1" noChangeArrowheads="1"/>
          </p:cNvSpPr>
          <p:nvPr>
            <p:ph type="sldNum" sz="quarter" idx="5"/>
          </p:nvPr>
        </p:nvSpPr>
        <p:spPr>
          <a:xfrm>
            <a:off x="3279163" y="9000620"/>
            <a:ext cx="415177" cy="184666"/>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ko-KR"/>
              <a:t>Page </a:t>
            </a:r>
            <a:fld id="{246DB279-99DC-48BE-9D5D-D4BF4D44A32C}" type="slidenum">
              <a:rPr lang="en-US" altLang="ko-KR"/>
              <a:pPr/>
              <a:t>50</a:t>
            </a:fld>
            <a:endParaRPr lang="en-US" altLang="ko-KR"/>
          </a:p>
        </p:txBody>
      </p:sp>
      <p:sp>
        <p:nvSpPr>
          <p:cNvPr id="49158" name="Rectangle 2"/>
          <p:cNvSpPr>
            <a:spLocks noGrp="1" noRot="1" noChangeAspect="1" noChangeArrowheads="1" noTextEdit="1"/>
          </p:cNvSpPr>
          <p:nvPr>
            <p:ph type="sldImg"/>
          </p:nvPr>
        </p:nvSpPr>
        <p:spPr>
          <a:xfrm>
            <a:off x="1114425" y="703263"/>
            <a:ext cx="4629150" cy="3473450"/>
          </a:xfrm>
          <a:ln/>
        </p:spPr>
      </p:sp>
      <p:sp>
        <p:nvSpPr>
          <p:cNvPr id="49159"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a:xfrm>
            <a:off x="4027492" y="95706"/>
            <a:ext cx="2185983" cy="215444"/>
          </a:xfrm>
          <a:noFill/>
        </p:spPr>
        <p:txBody>
          <a:bodyPr/>
          <a:lstStyle/>
          <a:p>
            <a:r>
              <a:rPr lang="en-US" smtClean="0"/>
              <a:t>doc.: IEEE 802.11-11/0xxxr0</a:t>
            </a:r>
          </a:p>
        </p:txBody>
      </p:sp>
      <p:sp>
        <p:nvSpPr>
          <p:cNvPr id="13315" name="Rectangle 3"/>
          <p:cNvSpPr>
            <a:spLocks noGrp="1" noChangeArrowheads="1"/>
          </p:cNvSpPr>
          <p:nvPr>
            <p:ph type="dt" sz="quarter" idx="1"/>
          </p:nvPr>
        </p:nvSpPr>
        <p:spPr>
          <a:xfrm>
            <a:off x="646113" y="95706"/>
            <a:ext cx="1189108" cy="215444"/>
          </a:xfrm>
          <a:noFill/>
        </p:spPr>
        <p:txBody>
          <a:bodyPr/>
          <a:lstStyle/>
          <a:p>
            <a:r>
              <a:rPr lang="en-US" smtClean="0"/>
              <a:t>November 2011</a:t>
            </a:r>
          </a:p>
        </p:txBody>
      </p:sp>
      <p:sp>
        <p:nvSpPr>
          <p:cNvPr id="13316" name="Rectangle 6"/>
          <p:cNvSpPr>
            <a:spLocks noGrp="1" noChangeArrowheads="1"/>
          </p:cNvSpPr>
          <p:nvPr>
            <p:ph type="ftr" sz="quarter" idx="4"/>
          </p:nvPr>
        </p:nvSpPr>
        <p:spPr>
          <a:xfrm>
            <a:off x="3791465" y="9001125"/>
            <a:ext cx="2422010" cy="184666"/>
          </a:xfrm>
          <a:noFill/>
        </p:spPr>
        <p:txBody>
          <a:bodyPr/>
          <a:lstStyle/>
          <a:p>
            <a:pPr lvl="4"/>
            <a:r>
              <a:rPr lang="en-US" smtClean="0"/>
              <a:t>Osama Aboul-Magd (Samsung)</a:t>
            </a:r>
          </a:p>
        </p:txBody>
      </p:sp>
      <p:sp>
        <p:nvSpPr>
          <p:cNvPr id="13317" name="Rectangle 7"/>
          <p:cNvSpPr>
            <a:spLocks noGrp="1" noChangeArrowheads="1"/>
          </p:cNvSpPr>
          <p:nvPr>
            <p:ph type="sldNum" sz="quarter" idx="5"/>
          </p:nvPr>
        </p:nvSpPr>
        <p:spPr>
          <a:xfrm>
            <a:off x="3278936" y="9001125"/>
            <a:ext cx="415177" cy="184666"/>
          </a:xfrm>
          <a:noFill/>
        </p:spPr>
        <p:txBody>
          <a:bodyPr/>
          <a:lstStyle/>
          <a:p>
            <a:r>
              <a:rPr lang="en-US" smtClean="0"/>
              <a:t>Page </a:t>
            </a:r>
            <a:fld id="{CC47AE6E-6830-4D66-A48E-1AB33BF56CB8}" type="slidenum">
              <a:rPr lang="en-US" smtClean="0"/>
              <a:pPr/>
              <a:t>51</a:t>
            </a:fld>
            <a:endParaRPr lang="en-US" smtClean="0"/>
          </a:p>
        </p:txBody>
      </p:sp>
      <p:sp>
        <p:nvSpPr>
          <p:cNvPr id="13318" name="Rectangle 2"/>
          <p:cNvSpPr>
            <a:spLocks noGrp="1" noRot="1" noChangeAspect="1" noChangeArrowheads="1" noTextEdit="1"/>
          </p:cNvSpPr>
          <p:nvPr>
            <p:ph type="sldImg"/>
          </p:nvPr>
        </p:nvSpPr>
        <p:spPr>
          <a:xfrm>
            <a:off x="1114425" y="703263"/>
            <a:ext cx="4629150" cy="3473450"/>
          </a:xfrm>
          <a:ln/>
        </p:spPr>
      </p:sp>
      <p:sp>
        <p:nvSpPr>
          <p:cNvPr id="13319"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38821300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a:xfrm>
            <a:off x="4027492" y="95706"/>
            <a:ext cx="2185983" cy="215444"/>
          </a:xfrm>
          <a:noFill/>
        </p:spPr>
        <p:txBody>
          <a:bodyPr/>
          <a:lstStyle/>
          <a:p>
            <a:r>
              <a:rPr lang="en-US" smtClean="0"/>
              <a:t>doc.: IEEE 802.11-11/0xxxr0</a:t>
            </a:r>
          </a:p>
        </p:txBody>
      </p:sp>
      <p:sp>
        <p:nvSpPr>
          <p:cNvPr id="14339" name="Rectangle 3"/>
          <p:cNvSpPr>
            <a:spLocks noGrp="1" noChangeArrowheads="1"/>
          </p:cNvSpPr>
          <p:nvPr>
            <p:ph type="dt" sz="quarter" idx="1"/>
          </p:nvPr>
        </p:nvSpPr>
        <p:spPr>
          <a:xfrm>
            <a:off x="646113" y="95706"/>
            <a:ext cx="1189108" cy="215444"/>
          </a:xfrm>
          <a:noFill/>
        </p:spPr>
        <p:txBody>
          <a:bodyPr/>
          <a:lstStyle/>
          <a:p>
            <a:r>
              <a:rPr lang="en-US" smtClean="0"/>
              <a:t>November 2011</a:t>
            </a:r>
          </a:p>
        </p:txBody>
      </p:sp>
      <p:sp>
        <p:nvSpPr>
          <p:cNvPr id="14340" name="Rectangle 6"/>
          <p:cNvSpPr>
            <a:spLocks noGrp="1" noChangeArrowheads="1"/>
          </p:cNvSpPr>
          <p:nvPr>
            <p:ph type="ftr" sz="quarter" idx="4"/>
          </p:nvPr>
        </p:nvSpPr>
        <p:spPr>
          <a:xfrm>
            <a:off x="3791465" y="9001125"/>
            <a:ext cx="2422010" cy="184666"/>
          </a:xfrm>
          <a:noFill/>
        </p:spPr>
        <p:txBody>
          <a:bodyPr/>
          <a:lstStyle/>
          <a:p>
            <a:pPr lvl="4"/>
            <a:r>
              <a:rPr lang="en-US" smtClean="0"/>
              <a:t>Osama Aboul-Magd (Samsung)</a:t>
            </a:r>
          </a:p>
        </p:txBody>
      </p:sp>
      <p:sp>
        <p:nvSpPr>
          <p:cNvPr id="14341" name="Rectangle 7"/>
          <p:cNvSpPr>
            <a:spLocks noGrp="1" noChangeArrowheads="1"/>
          </p:cNvSpPr>
          <p:nvPr>
            <p:ph type="sldNum" sz="quarter" idx="5"/>
          </p:nvPr>
        </p:nvSpPr>
        <p:spPr>
          <a:xfrm>
            <a:off x="3278936" y="9001125"/>
            <a:ext cx="415177" cy="184666"/>
          </a:xfrm>
          <a:noFill/>
        </p:spPr>
        <p:txBody>
          <a:bodyPr/>
          <a:lstStyle/>
          <a:p>
            <a:r>
              <a:rPr lang="en-US" smtClean="0"/>
              <a:t>Page </a:t>
            </a:r>
            <a:fld id="{E45B7B12-CE07-4A54-96EB-35A50D49DB14}" type="slidenum">
              <a:rPr lang="en-US" smtClean="0"/>
              <a:pPr/>
              <a:t>52</a:t>
            </a:fld>
            <a:endParaRPr lang="en-US" smtClean="0"/>
          </a:p>
        </p:txBody>
      </p:sp>
      <p:sp>
        <p:nvSpPr>
          <p:cNvPr id="14342" name="Rectangle 2"/>
          <p:cNvSpPr>
            <a:spLocks noGrp="1" noRot="1" noChangeAspect="1" noChangeArrowheads="1" noTextEdit="1"/>
          </p:cNvSpPr>
          <p:nvPr>
            <p:ph type="sldImg"/>
          </p:nvPr>
        </p:nvSpPr>
        <p:spPr>
          <a:xfrm>
            <a:off x="1114425" y="703263"/>
            <a:ext cx="4629150" cy="3473450"/>
          </a:xfrm>
          <a:ln cap="flat"/>
        </p:spPr>
      </p:sp>
      <p:sp>
        <p:nvSpPr>
          <p:cNvPr id="14343" name="Rectangle 3"/>
          <p:cNvSpPr>
            <a:spLocks noGrp="1" noChangeArrowheads="1"/>
          </p:cNvSpPr>
          <p:nvPr>
            <p:ph type="body" idx="1"/>
          </p:nvPr>
        </p:nvSpPr>
        <p:spPr>
          <a:noFill/>
          <a:ln/>
        </p:spPr>
        <p:txBody>
          <a:bodyPr lIns="95250" rIns="95250"/>
          <a:lstStyle/>
          <a:p>
            <a:endParaRPr lang="en-US" smtClean="0"/>
          </a:p>
        </p:txBody>
      </p:sp>
    </p:spTree>
    <p:extLst>
      <p:ext uri="{BB962C8B-B14F-4D97-AF65-F5344CB8AC3E}">
        <p14:creationId xmlns:p14="http://schemas.microsoft.com/office/powerpoint/2010/main" val="169770791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a:xfrm>
            <a:off x="1114425" y="703263"/>
            <a:ext cx="4629150" cy="3473450"/>
          </a:xfrm>
          <a:ln/>
        </p:spPr>
      </p:sp>
      <p:sp>
        <p:nvSpPr>
          <p:cNvPr id="15363" name="Notes Placeholder 2"/>
          <p:cNvSpPr>
            <a:spLocks noGrp="1"/>
          </p:cNvSpPr>
          <p:nvPr>
            <p:ph type="body" idx="1"/>
          </p:nvPr>
        </p:nvSpPr>
        <p:spPr>
          <a:noFill/>
          <a:ln/>
        </p:spPr>
        <p:txBody>
          <a:bodyPr/>
          <a:lstStyle/>
          <a:p>
            <a:endParaRPr lang="en-CA" smtClean="0"/>
          </a:p>
        </p:txBody>
      </p:sp>
      <p:sp>
        <p:nvSpPr>
          <p:cNvPr id="15364" name="Header Placeholder 3"/>
          <p:cNvSpPr>
            <a:spLocks noGrp="1"/>
          </p:cNvSpPr>
          <p:nvPr>
            <p:ph type="hdr" sz="quarter"/>
          </p:nvPr>
        </p:nvSpPr>
        <p:spPr>
          <a:xfrm>
            <a:off x="4027492" y="95706"/>
            <a:ext cx="2185983" cy="215444"/>
          </a:xfrm>
          <a:noFill/>
        </p:spPr>
        <p:txBody>
          <a:bodyPr/>
          <a:lstStyle/>
          <a:p>
            <a:r>
              <a:rPr lang="en-US" smtClean="0"/>
              <a:t>doc.: IEEE 802.11-11/0xxxr0</a:t>
            </a:r>
          </a:p>
        </p:txBody>
      </p:sp>
      <p:sp>
        <p:nvSpPr>
          <p:cNvPr id="15365" name="Date Placeholder 4"/>
          <p:cNvSpPr>
            <a:spLocks noGrp="1"/>
          </p:cNvSpPr>
          <p:nvPr>
            <p:ph type="dt" sz="quarter" idx="1"/>
          </p:nvPr>
        </p:nvSpPr>
        <p:spPr>
          <a:xfrm>
            <a:off x="646113" y="95706"/>
            <a:ext cx="1189108" cy="215444"/>
          </a:xfrm>
          <a:noFill/>
        </p:spPr>
        <p:txBody>
          <a:bodyPr/>
          <a:lstStyle/>
          <a:p>
            <a:r>
              <a:rPr lang="en-US" smtClean="0"/>
              <a:t>November 2011</a:t>
            </a:r>
          </a:p>
        </p:txBody>
      </p:sp>
      <p:sp>
        <p:nvSpPr>
          <p:cNvPr id="15366" name="Footer Placeholder 5"/>
          <p:cNvSpPr>
            <a:spLocks noGrp="1"/>
          </p:cNvSpPr>
          <p:nvPr>
            <p:ph type="ftr" sz="quarter" idx="4"/>
          </p:nvPr>
        </p:nvSpPr>
        <p:spPr>
          <a:xfrm>
            <a:off x="3791465" y="9001125"/>
            <a:ext cx="2422010" cy="184666"/>
          </a:xfrm>
          <a:noFill/>
        </p:spPr>
        <p:txBody>
          <a:bodyPr/>
          <a:lstStyle/>
          <a:p>
            <a:pPr lvl="4"/>
            <a:r>
              <a:rPr lang="en-US" smtClean="0"/>
              <a:t>Osama Aboul-Magd (Samsung)</a:t>
            </a:r>
          </a:p>
        </p:txBody>
      </p:sp>
      <p:sp>
        <p:nvSpPr>
          <p:cNvPr id="15367" name="Slide Number Placeholder 6"/>
          <p:cNvSpPr>
            <a:spLocks noGrp="1"/>
          </p:cNvSpPr>
          <p:nvPr>
            <p:ph type="sldNum" sz="quarter" idx="5"/>
          </p:nvPr>
        </p:nvSpPr>
        <p:spPr>
          <a:xfrm>
            <a:off x="3278936" y="9001125"/>
            <a:ext cx="415177" cy="184666"/>
          </a:xfrm>
          <a:noFill/>
        </p:spPr>
        <p:txBody>
          <a:bodyPr/>
          <a:lstStyle/>
          <a:p>
            <a:r>
              <a:rPr lang="en-US" smtClean="0"/>
              <a:t>Page </a:t>
            </a:r>
            <a:fld id="{1C2A2418-DC63-42A1-8EB1-9A89097F5C1F}" type="slidenum">
              <a:rPr lang="en-US" smtClean="0"/>
              <a:pPr/>
              <a:t>53</a:t>
            </a:fld>
            <a:endParaRPr lang="en-US" smtClean="0"/>
          </a:p>
        </p:txBody>
      </p:sp>
    </p:spTree>
    <p:extLst>
      <p:ext uri="{BB962C8B-B14F-4D97-AF65-F5344CB8AC3E}">
        <p14:creationId xmlns:p14="http://schemas.microsoft.com/office/powerpoint/2010/main" val="51264916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802.11-15/0978r0</a:t>
            </a:r>
            <a:endParaRPr lang="en-US"/>
          </a:p>
        </p:txBody>
      </p:sp>
      <p:sp>
        <p:nvSpPr>
          <p:cNvPr id="5" name="Date Placeholder 4"/>
          <p:cNvSpPr>
            <a:spLocks noGrp="1"/>
          </p:cNvSpPr>
          <p:nvPr>
            <p:ph type="dt" idx="11"/>
          </p:nvPr>
        </p:nvSpPr>
        <p:spPr/>
        <p:txBody>
          <a:bodyPr/>
          <a:lstStyle/>
          <a:p>
            <a:pPr>
              <a:defRPr/>
            </a:pPr>
            <a:r>
              <a:rPr lang="en-US" smtClean="0"/>
              <a:t>September 2015</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54</a:t>
            </a:fld>
            <a:endParaRPr lang="en-US"/>
          </a:p>
        </p:txBody>
      </p:sp>
    </p:spTree>
    <p:extLst>
      <p:ext uri="{BB962C8B-B14F-4D97-AF65-F5344CB8AC3E}">
        <p14:creationId xmlns:p14="http://schemas.microsoft.com/office/powerpoint/2010/main" val="56265252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802.11-15/0978r0</a:t>
            </a:r>
            <a:endParaRPr lang="en-US"/>
          </a:p>
        </p:txBody>
      </p:sp>
      <p:sp>
        <p:nvSpPr>
          <p:cNvPr id="5" name="Date Placeholder 4"/>
          <p:cNvSpPr>
            <a:spLocks noGrp="1"/>
          </p:cNvSpPr>
          <p:nvPr>
            <p:ph type="dt" idx="11"/>
          </p:nvPr>
        </p:nvSpPr>
        <p:spPr/>
        <p:txBody>
          <a:bodyPr/>
          <a:lstStyle/>
          <a:p>
            <a:pPr>
              <a:defRPr/>
            </a:pPr>
            <a:r>
              <a:rPr lang="en-US" smtClean="0"/>
              <a:t>September 2015</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55</a:t>
            </a:fld>
            <a:endParaRPr lang="en-US"/>
          </a:p>
        </p:txBody>
      </p:sp>
    </p:spTree>
    <p:extLst>
      <p:ext uri="{BB962C8B-B14F-4D97-AF65-F5344CB8AC3E}">
        <p14:creationId xmlns:p14="http://schemas.microsoft.com/office/powerpoint/2010/main" val="413450689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802.11-15/0978r0</a:t>
            </a:r>
            <a:endParaRPr lang="en-US"/>
          </a:p>
        </p:txBody>
      </p:sp>
      <p:sp>
        <p:nvSpPr>
          <p:cNvPr id="5" name="Date Placeholder 4"/>
          <p:cNvSpPr>
            <a:spLocks noGrp="1"/>
          </p:cNvSpPr>
          <p:nvPr>
            <p:ph type="dt" idx="11"/>
          </p:nvPr>
        </p:nvSpPr>
        <p:spPr/>
        <p:txBody>
          <a:bodyPr/>
          <a:lstStyle/>
          <a:p>
            <a:pPr>
              <a:defRPr/>
            </a:pPr>
            <a:r>
              <a:rPr lang="en-US" smtClean="0"/>
              <a:t>September 2015</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56</a:t>
            </a:fld>
            <a:endParaRPr lang="en-US"/>
          </a:p>
        </p:txBody>
      </p:sp>
    </p:spTree>
    <p:extLst>
      <p:ext uri="{BB962C8B-B14F-4D97-AF65-F5344CB8AC3E}">
        <p14:creationId xmlns:p14="http://schemas.microsoft.com/office/powerpoint/2010/main" val="95402159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802.11-15/0978r0</a:t>
            </a:r>
            <a:endParaRPr lang="en-US"/>
          </a:p>
        </p:txBody>
      </p:sp>
      <p:sp>
        <p:nvSpPr>
          <p:cNvPr id="5" name="Date Placeholder 4"/>
          <p:cNvSpPr>
            <a:spLocks noGrp="1"/>
          </p:cNvSpPr>
          <p:nvPr>
            <p:ph type="dt" idx="11"/>
          </p:nvPr>
        </p:nvSpPr>
        <p:spPr/>
        <p:txBody>
          <a:bodyPr/>
          <a:lstStyle/>
          <a:p>
            <a:pPr>
              <a:defRPr/>
            </a:pPr>
            <a:r>
              <a:rPr lang="en-US" smtClean="0"/>
              <a:t>September 2015</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57</a:t>
            </a:fld>
            <a:endParaRPr lang="en-US"/>
          </a:p>
        </p:txBody>
      </p:sp>
    </p:spTree>
    <p:extLst>
      <p:ext uri="{BB962C8B-B14F-4D97-AF65-F5344CB8AC3E}">
        <p14:creationId xmlns:p14="http://schemas.microsoft.com/office/powerpoint/2010/main" val="79704112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802.11-15/0978r0</a:t>
            </a:r>
            <a:endParaRPr lang="en-US"/>
          </a:p>
        </p:txBody>
      </p:sp>
      <p:sp>
        <p:nvSpPr>
          <p:cNvPr id="5" name="Date Placeholder 4"/>
          <p:cNvSpPr>
            <a:spLocks noGrp="1"/>
          </p:cNvSpPr>
          <p:nvPr>
            <p:ph type="dt" idx="11"/>
          </p:nvPr>
        </p:nvSpPr>
        <p:spPr/>
        <p:txBody>
          <a:bodyPr/>
          <a:lstStyle/>
          <a:p>
            <a:pPr>
              <a:defRPr/>
            </a:pPr>
            <a:r>
              <a:rPr lang="en-US" smtClean="0"/>
              <a:t>September 2015</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58</a:t>
            </a:fld>
            <a:endParaRPr lang="en-US"/>
          </a:p>
        </p:txBody>
      </p:sp>
    </p:spTree>
    <p:extLst>
      <p:ext uri="{BB962C8B-B14F-4D97-AF65-F5344CB8AC3E}">
        <p14:creationId xmlns:p14="http://schemas.microsoft.com/office/powerpoint/2010/main" val="394740410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xfrm>
            <a:off x="4027492" y="95706"/>
            <a:ext cx="2185983" cy="215444"/>
          </a:xfrm>
          <a:noFill/>
        </p:spPr>
        <p:txBody>
          <a:bodyPr/>
          <a:lstStyle/>
          <a:p>
            <a:r>
              <a:rPr lang="en-US" smtClean="0"/>
              <a:t>doc.: IEEE 802.11-15/1188r1</a:t>
            </a:r>
          </a:p>
        </p:txBody>
      </p:sp>
      <p:sp>
        <p:nvSpPr>
          <p:cNvPr id="19459" name="Rectangle 3"/>
          <p:cNvSpPr>
            <a:spLocks noGrp="1" noChangeArrowheads="1"/>
          </p:cNvSpPr>
          <p:nvPr>
            <p:ph type="dt" sz="quarter" idx="1"/>
          </p:nvPr>
        </p:nvSpPr>
        <p:spPr>
          <a:xfrm>
            <a:off x="646113" y="95706"/>
            <a:ext cx="1227837" cy="215444"/>
          </a:xfrm>
          <a:noFill/>
        </p:spPr>
        <p:txBody>
          <a:bodyPr/>
          <a:lstStyle/>
          <a:p>
            <a:r>
              <a:rPr lang="en-US" smtClean="0"/>
              <a:t>September 2015</a:t>
            </a:r>
          </a:p>
        </p:txBody>
      </p:sp>
      <p:sp>
        <p:nvSpPr>
          <p:cNvPr id="19460" name="Rectangle 6"/>
          <p:cNvSpPr>
            <a:spLocks noGrp="1" noChangeArrowheads="1"/>
          </p:cNvSpPr>
          <p:nvPr>
            <p:ph type="ftr" sz="quarter" idx="4"/>
          </p:nvPr>
        </p:nvSpPr>
        <p:spPr>
          <a:xfrm>
            <a:off x="3320439" y="9001125"/>
            <a:ext cx="2893036" cy="184666"/>
          </a:xfrm>
          <a:noFill/>
        </p:spPr>
        <p:txBody>
          <a:bodyPr/>
          <a:lstStyle/>
          <a:p>
            <a:pPr lvl="4"/>
            <a:r>
              <a:rPr lang="en-US" smtClean="0"/>
              <a:t>Donald Eastlake, Huawei Technologies</a:t>
            </a:r>
          </a:p>
        </p:txBody>
      </p:sp>
      <p:sp>
        <p:nvSpPr>
          <p:cNvPr id="19461" name="Rectangle 7"/>
          <p:cNvSpPr>
            <a:spLocks noGrp="1" noChangeArrowheads="1"/>
          </p:cNvSpPr>
          <p:nvPr>
            <p:ph type="sldNum" sz="quarter" idx="5"/>
          </p:nvPr>
        </p:nvSpPr>
        <p:spPr>
          <a:xfrm>
            <a:off x="3278936" y="9001125"/>
            <a:ext cx="415177" cy="184666"/>
          </a:xfrm>
          <a:noFill/>
        </p:spPr>
        <p:txBody>
          <a:bodyPr/>
          <a:lstStyle/>
          <a:p>
            <a:r>
              <a:rPr lang="en-US" smtClean="0"/>
              <a:t>Page </a:t>
            </a:r>
            <a:fld id="{7441BA8B-EA44-4BCB-8894-4A698C9D9ECD}" type="slidenum">
              <a:rPr lang="en-US" smtClean="0"/>
              <a:pPr/>
              <a:t>59</a:t>
            </a:fld>
            <a:endParaRPr lang="en-US" smtClean="0"/>
          </a:p>
        </p:txBody>
      </p:sp>
      <p:sp>
        <p:nvSpPr>
          <p:cNvPr id="19462" name="Rectangle 2"/>
          <p:cNvSpPr>
            <a:spLocks noGrp="1" noRot="1" noChangeAspect="1" noChangeArrowheads="1" noTextEdit="1"/>
          </p:cNvSpPr>
          <p:nvPr>
            <p:ph type="sldImg"/>
          </p:nvPr>
        </p:nvSpPr>
        <p:spPr>
          <a:xfrm>
            <a:off x="1114425" y="703263"/>
            <a:ext cx="4629150" cy="3473450"/>
          </a:xfrm>
          <a:ln/>
        </p:spPr>
      </p:sp>
      <p:sp>
        <p:nvSpPr>
          <p:cNvPr id="1946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802.11-15/0225r1</a:t>
            </a:r>
            <a:endParaRPr lang="en-US"/>
          </a:p>
        </p:txBody>
      </p:sp>
      <p:sp>
        <p:nvSpPr>
          <p:cNvPr id="5" name="Date Placeholder 4"/>
          <p:cNvSpPr>
            <a:spLocks noGrp="1"/>
          </p:cNvSpPr>
          <p:nvPr>
            <p:ph type="dt" idx="11"/>
          </p:nvPr>
        </p:nvSpPr>
        <p:spPr/>
        <p:txBody>
          <a:bodyPr/>
          <a:lstStyle/>
          <a:p>
            <a:pPr>
              <a:defRPr/>
            </a:pPr>
            <a:r>
              <a:rPr lang="en-US" smtClean="0"/>
              <a:t>May 2006</a:t>
            </a:r>
            <a:endParaRPr lang="en-US"/>
          </a:p>
        </p:txBody>
      </p:sp>
      <p:sp>
        <p:nvSpPr>
          <p:cNvPr id="6" name="Footer Placeholder 5"/>
          <p:cNvSpPr>
            <a:spLocks noGrp="1"/>
          </p:cNvSpPr>
          <p:nvPr>
            <p:ph type="ftr" sz="quarter" idx="12"/>
          </p:nvPr>
        </p:nvSpPr>
        <p:spPr/>
        <p:txBody>
          <a:bodyPr/>
          <a:lstStyle/>
          <a:p>
            <a:pPr lvl="4">
              <a:defRPr/>
            </a:pPr>
            <a:r>
              <a:rPr lang="en-US" smtClean="0"/>
              <a:t>Bruce Kraemer, Marvell</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6</a:t>
            </a:fld>
            <a:endParaRPr lang="en-US"/>
          </a:p>
        </p:txBody>
      </p:sp>
    </p:spTree>
    <p:extLst>
      <p:ext uri="{BB962C8B-B14F-4D97-AF65-F5344CB8AC3E}">
        <p14:creationId xmlns:p14="http://schemas.microsoft.com/office/powerpoint/2010/main" val="426557813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a:xfrm>
            <a:off x="4027492" y="95706"/>
            <a:ext cx="2185983" cy="215444"/>
          </a:xfrm>
          <a:noFill/>
        </p:spPr>
        <p:txBody>
          <a:bodyPr/>
          <a:lstStyle/>
          <a:p>
            <a:r>
              <a:rPr lang="en-US" smtClean="0"/>
              <a:t>doc.: IEEE 802.11-15/1188r1</a:t>
            </a:r>
          </a:p>
        </p:txBody>
      </p:sp>
      <p:sp>
        <p:nvSpPr>
          <p:cNvPr id="20483" name="Rectangle 3"/>
          <p:cNvSpPr>
            <a:spLocks noGrp="1" noChangeArrowheads="1"/>
          </p:cNvSpPr>
          <p:nvPr>
            <p:ph type="dt" sz="quarter" idx="1"/>
          </p:nvPr>
        </p:nvSpPr>
        <p:spPr>
          <a:xfrm>
            <a:off x="646113" y="95706"/>
            <a:ext cx="1227837" cy="215444"/>
          </a:xfrm>
          <a:noFill/>
        </p:spPr>
        <p:txBody>
          <a:bodyPr/>
          <a:lstStyle/>
          <a:p>
            <a:r>
              <a:rPr lang="en-US" smtClean="0"/>
              <a:t>September 2015</a:t>
            </a:r>
          </a:p>
        </p:txBody>
      </p:sp>
      <p:sp>
        <p:nvSpPr>
          <p:cNvPr id="20484" name="Rectangle 6"/>
          <p:cNvSpPr>
            <a:spLocks noGrp="1" noChangeArrowheads="1"/>
          </p:cNvSpPr>
          <p:nvPr>
            <p:ph type="ftr" sz="quarter" idx="4"/>
          </p:nvPr>
        </p:nvSpPr>
        <p:spPr>
          <a:xfrm>
            <a:off x="3320439" y="9001125"/>
            <a:ext cx="2893036" cy="184666"/>
          </a:xfrm>
          <a:noFill/>
        </p:spPr>
        <p:txBody>
          <a:bodyPr/>
          <a:lstStyle/>
          <a:p>
            <a:pPr lvl="4"/>
            <a:r>
              <a:rPr lang="en-US" smtClean="0"/>
              <a:t>Donald Eastlake, Huawei Technologies</a:t>
            </a:r>
          </a:p>
        </p:txBody>
      </p:sp>
      <p:sp>
        <p:nvSpPr>
          <p:cNvPr id="20485" name="Rectangle 7"/>
          <p:cNvSpPr>
            <a:spLocks noGrp="1" noChangeArrowheads="1"/>
          </p:cNvSpPr>
          <p:nvPr>
            <p:ph type="sldNum" sz="quarter" idx="5"/>
          </p:nvPr>
        </p:nvSpPr>
        <p:spPr>
          <a:xfrm>
            <a:off x="3278936" y="9001125"/>
            <a:ext cx="415177" cy="184666"/>
          </a:xfrm>
          <a:noFill/>
        </p:spPr>
        <p:txBody>
          <a:bodyPr/>
          <a:lstStyle/>
          <a:p>
            <a:r>
              <a:rPr lang="en-US" smtClean="0"/>
              <a:t>Page </a:t>
            </a:r>
            <a:fld id="{F12C820A-A132-4231-BE0A-AC79B82FD720}" type="slidenum">
              <a:rPr lang="en-US" smtClean="0"/>
              <a:pPr/>
              <a:t>60</a:t>
            </a:fld>
            <a:endParaRPr lang="en-US" smtClean="0"/>
          </a:p>
        </p:txBody>
      </p:sp>
      <p:sp>
        <p:nvSpPr>
          <p:cNvPr id="20486" name="Rectangle 2"/>
          <p:cNvSpPr>
            <a:spLocks noGrp="1" noRot="1" noChangeAspect="1" noChangeArrowheads="1" noTextEdit="1"/>
          </p:cNvSpPr>
          <p:nvPr>
            <p:ph type="sldImg"/>
          </p:nvPr>
        </p:nvSpPr>
        <p:spPr>
          <a:xfrm>
            <a:off x="1114425" y="703263"/>
            <a:ext cx="4629150" cy="3473450"/>
          </a:xfrm>
          <a:ln cap="flat"/>
        </p:spPr>
      </p:sp>
      <p:sp>
        <p:nvSpPr>
          <p:cNvPr id="20487" name="Rectangle 3"/>
          <p:cNvSpPr>
            <a:spLocks noGrp="1" noChangeArrowheads="1"/>
          </p:cNvSpPr>
          <p:nvPr>
            <p:ph type="body" idx="1"/>
          </p:nvPr>
        </p:nvSpPr>
        <p:spPr>
          <a:noFill/>
          <a:ln/>
        </p:spPr>
        <p:txBody>
          <a:bodyPr lIns="95250" rIns="95250"/>
          <a:lstStyle/>
          <a:p>
            <a:endParaRPr lang="en-US"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4027492" y="95706"/>
            <a:ext cx="2185983" cy="215444"/>
          </a:xfrm>
          <a:ln/>
        </p:spPr>
        <p:txBody>
          <a:bodyPr/>
          <a:lstStyle/>
          <a:p>
            <a:r>
              <a:rPr lang="en-US" smtClean="0"/>
              <a:t>doc.: IEEE 802.11-15/1188r1</a:t>
            </a:r>
            <a:endParaRPr lang="en-US"/>
          </a:p>
        </p:txBody>
      </p:sp>
      <p:sp>
        <p:nvSpPr>
          <p:cNvPr id="5" name="Rectangle 3"/>
          <p:cNvSpPr>
            <a:spLocks noGrp="1" noChangeArrowheads="1"/>
          </p:cNvSpPr>
          <p:nvPr>
            <p:ph type="dt"/>
          </p:nvPr>
        </p:nvSpPr>
        <p:spPr>
          <a:xfrm>
            <a:off x="646113" y="95706"/>
            <a:ext cx="1227837" cy="215444"/>
          </a:xfrm>
          <a:ln/>
        </p:spPr>
        <p:txBody>
          <a:bodyPr/>
          <a:lstStyle/>
          <a:p>
            <a:r>
              <a:rPr lang="en-US" smtClean="0"/>
              <a:t>September 2015</a:t>
            </a:r>
            <a:endParaRPr lang="en-US"/>
          </a:p>
        </p:txBody>
      </p:sp>
      <p:sp>
        <p:nvSpPr>
          <p:cNvPr id="6" name="Rectangle 6"/>
          <p:cNvSpPr>
            <a:spLocks noGrp="1" noChangeArrowheads="1"/>
          </p:cNvSpPr>
          <p:nvPr>
            <p:ph type="ftr"/>
          </p:nvPr>
        </p:nvSpPr>
        <p:spPr>
          <a:xfrm>
            <a:off x="5287963" y="9001125"/>
            <a:ext cx="5078121" cy="369332"/>
          </a:xfrm>
          <a:ln/>
        </p:spPr>
        <p:txBody>
          <a:bodyPr/>
          <a:lstStyle/>
          <a:p>
            <a:r>
              <a:rPr lang="en-US" smtClean="0"/>
              <a:t>Donald Eastlake, Huawei Technologies</a:t>
            </a:r>
            <a:endParaRPr lang="en-US"/>
          </a:p>
        </p:txBody>
      </p:sp>
      <p:sp>
        <p:nvSpPr>
          <p:cNvPr id="7" name="Rectangle 7"/>
          <p:cNvSpPr>
            <a:spLocks noGrp="1" noChangeArrowheads="1"/>
          </p:cNvSpPr>
          <p:nvPr>
            <p:ph type="sldNum"/>
          </p:nvPr>
        </p:nvSpPr>
        <p:spPr>
          <a:xfrm>
            <a:off x="3278936" y="9001125"/>
            <a:ext cx="415177" cy="184666"/>
          </a:xfrm>
          <a:ln/>
        </p:spPr>
        <p:txBody>
          <a:bodyPr/>
          <a:lstStyle/>
          <a:p>
            <a:r>
              <a:rPr lang="en-US"/>
              <a:t>Page </a:t>
            </a:r>
            <a:fld id="{35E0D7E8-EBB2-4683-98FD-8E18BC106EDA}" type="slidenum">
              <a:rPr lang="en-US"/>
              <a:pPr/>
              <a:t>61</a:t>
            </a:fld>
            <a:endParaRPr lang="en-US"/>
          </a:p>
        </p:txBody>
      </p:sp>
      <p:sp>
        <p:nvSpPr>
          <p:cNvPr id="18433" name="Rectangle 1"/>
          <p:cNvSpPr txBox="1">
            <a:spLocks noGrp="1" noRot="1" noChangeAspect="1" noChangeArrowheads="1"/>
          </p:cNvSpPr>
          <p:nvPr>
            <p:ph type="sldImg"/>
          </p:nvPr>
        </p:nvSpPr>
        <p:spPr bwMode="auto">
          <a:xfrm>
            <a:off x="1114425" y="703263"/>
            <a:ext cx="4629150" cy="3473450"/>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13772" y="4416029"/>
            <a:ext cx="5030456" cy="4277680"/>
          </a:xfrm>
          <a:prstGeom prst="rect">
            <a:avLst/>
          </a:prstGeom>
          <a:noFill/>
          <a:ln>
            <a:round/>
            <a:headEnd/>
            <a:tailEnd/>
          </a:ln>
        </p:spPr>
        <p:txBody>
          <a:bodyPr wrap="none" anchor="ctr"/>
          <a:lstStyle/>
          <a:p>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4027492" y="95706"/>
            <a:ext cx="2185983" cy="215444"/>
          </a:xfrm>
          <a:ln/>
        </p:spPr>
        <p:txBody>
          <a:bodyPr/>
          <a:lstStyle/>
          <a:p>
            <a:r>
              <a:rPr lang="en-US" smtClean="0"/>
              <a:t>doc.: IEEE 802.11-15/1188r1</a:t>
            </a:r>
            <a:endParaRPr lang="en-US"/>
          </a:p>
        </p:txBody>
      </p:sp>
      <p:sp>
        <p:nvSpPr>
          <p:cNvPr id="5" name="Rectangle 3"/>
          <p:cNvSpPr>
            <a:spLocks noGrp="1" noChangeArrowheads="1"/>
          </p:cNvSpPr>
          <p:nvPr>
            <p:ph type="dt"/>
          </p:nvPr>
        </p:nvSpPr>
        <p:spPr>
          <a:xfrm>
            <a:off x="646113" y="95706"/>
            <a:ext cx="1227837" cy="215444"/>
          </a:xfrm>
          <a:ln/>
        </p:spPr>
        <p:txBody>
          <a:bodyPr/>
          <a:lstStyle/>
          <a:p>
            <a:r>
              <a:rPr lang="en-US" smtClean="0"/>
              <a:t>September 2015</a:t>
            </a:r>
            <a:endParaRPr lang="en-US"/>
          </a:p>
        </p:txBody>
      </p:sp>
      <p:sp>
        <p:nvSpPr>
          <p:cNvPr id="6" name="Rectangle 6"/>
          <p:cNvSpPr>
            <a:spLocks noGrp="1" noChangeArrowheads="1"/>
          </p:cNvSpPr>
          <p:nvPr>
            <p:ph type="ftr"/>
          </p:nvPr>
        </p:nvSpPr>
        <p:spPr>
          <a:xfrm>
            <a:off x="5287963" y="9001125"/>
            <a:ext cx="5078121" cy="369332"/>
          </a:xfrm>
          <a:ln/>
        </p:spPr>
        <p:txBody>
          <a:bodyPr/>
          <a:lstStyle/>
          <a:p>
            <a:r>
              <a:rPr lang="en-US" smtClean="0"/>
              <a:t>Donald Eastlake, Huawei Technologies</a:t>
            </a:r>
            <a:endParaRPr lang="en-US"/>
          </a:p>
        </p:txBody>
      </p:sp>
      <p:sp>
        <p:nvSpPr>
          <p:cNvPr id="7" name="Rectangle 7"/>
          <p:cNvSpPr>
            <a:spLocks noGrp="1" noChangeArrowheads="1"/>
          </p:cNvSpPr>
          <p:nvPr>
            <p:ph type="sldNum"/>
          </p:nvPr>
        </p:nvSpPr>
        <p:spPr>
          <a:xfrm>
            <a:off x="3278936" y="9001125"/>
            <a:ext cx="415177" cy="184666"/>
          </a:xfrm>
          <a:ln/>
        </p:spPr>
        <p:txBody>
          <a:bodyPr/>
          <a:lstStyle/>
          <a:p>
            <a:r>
              <a:rPr lang="en-US"/>
              <a:t>Page </a:t>
            </a:r>
            <a:fld id="{35E0D7E8-EBB2-4683-98FD-8E18BC106EDA}" type="slidenum">
              <a:rPr lang="en-US"/>
              <a:pPr/>
              <a:t>62</a:t>
            </a:fld>
            <a:endParaRPr lang="en-US"/>
          </a:p>
        </p:txBody>
      </p:sp>
      <p:sp>
        <p:nvSpPr>
          <p:cNvPr id="18433" name="Rectangle 1"/>
          <p:cNvSpPr txBox="1">
            <a:spLocks noGrp="1" noRot="1" noChangeAspect="1" noChangeArrowheads="1"/>
          </p:cNvSpPr>
          <p:nvPr>
            <p:ph type="sldImg"/>
          </p:nvPr>
        </p:nvSpPr>
        <p:spPr bwMode="auto">
          <a:xfrm>
            <a:off x="1114425" y="703263"/>
            <a:ext cx="4629150" cy="3473450"/>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13772" y="4416029"/>
            <a:ext cx="5030456" cy="4277680"/>
          </a:xfrm>
          <a:prstGeom prst="rect">
            <a:avLst/>
          </a:prstGeom>
          <a:noFill/>
          <a:ln>
            <a:round/>
            <a:headEnd/>
            <a:tailEnd/>
          </a:ln>
        </p:spPr>
        <p:txBody>
          <a:bodyPr wrap="none" anchor="ctr"/>
          <a:lstStyle/>
          <a:p>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4027492" y="95706"/>
            <a:ext cx="2185983" cy="215444"/>
          </a:xfrm>
          <a:ln/>
        </p:spPr>
        <p:txBody>
          <a:bodyPr/>
          <a:lstStyle/>
          <a:p>
            <a:r>
              <a:rPr lang="en-US" smtClean="0"/>
              <a:t>doc.: IEEE 802.11-15/1188r1</a:t>
            </a:r>
            <a:endParaRPr lang="en-US"/>
          </a:p>
        </p:txBody>
      </p:sp>
      <p:sp>
        <p:nvSpPr>
          <p:cNvPr id="5" name="Rectangle 3"/>
          <p:cNvSpPr>
            <a:spLocks noGrp="1" noChangeArrowheads="1"/>
          </p:cNvSpPr>
          <p:nvPr>
            <p:ph type="dt"/>
          </p:nvPr>
        </p:nvSpPr>
        <p:spPr>
          <a:xfrm>
            <a:off x="646113" y="95706"/>
            <a:ext cx="1227837" cy="215444"/>
          </a:xfrm>
          <a:ln/>
        </p:spPr>
        <p:txBody>
          <a:bodyPr/>
          <a:lstStyle/>
          <a:p>
            <a:r>
              <a:rPr lang="en-US" smtClean="0"/>
              <a:t>September 2015</a:t>
            </a:r>
            <a:endParaRPr lang="en-US"/>
          </a:p>
        </p:txBody>
      </p:sp>
      <p:sp>
        <p:nvSpPr>
          <p:cNvPr id="6" name="Rectangle 6"/>
          <p:cNvSpPr>
            <a:spLocks noGrp="1" noChangeArrowheads="1"/>
          </p:cNvSpPr>
          <p:nvPr>
            <p:ph type="ftr"/>
          </p:nvPr>
        </p:nvSpPr>
        <p:spPr>
          <a:xfrm>
            <a:off x="5287963" y="9001125"/>
            <a:ext cx="5078121" cy="369332"/>
          </a:xfrm>
          <a:ln/>
        </p:spPr>
        <p:txBody>
          <a:bodyPr/>
          <a:lstStyle/>
          <a:p>
            <a:r>
              <a:rPr lang="en-US" smtClean="0"/>
              <a:t>Donald Eastlake, Huawei Technologies</a:t>
            </a:r>
            <a:endParaRPr lang="en-US"/>
          </a:p>
        </p:txBody>
      </p:sp>
      <p:sp>
        <p:nvSpPr>
          <p:cNvPr id="7" name="Rectangle 7"/>
          <p:cNvSpPr>
            <a:spLocks noGrp="1" noChangeArrowheads="1"/>
          </p:cNvSpPr>
          <p:nvPr>
            <p:ph type="sldNum"/>
          </p:nvPr>
        </p:nvSpPr>
        <p:spPr>
          <a:xfrm>
            <a:off x="3278936" y="9001125"/>
            <a:ext cx="415177" cy="184666"/>
          </a:xfrm>
          <a:ln/>
        </p:spPr>
        <p:txBody>
          <a:bodyPr/>
          <a:lstStyle/>
          <a:p>
            <a:r>
              <a:rPr lang="en-US"/>
              <a:t>Page </a:t>
            </a:r>
            <a:fld id="{35E0D7E8-EBB2-4683-98FD-8E18BC106EDA}" type="slidenum">
              <a:rPr lang="en-US"/>
              <a:pPr/>
              <a:t>63</a:t>
            </a:fld>
            <a:endParaRPr lang="en-US"/>
          </a:p>
        </p:txBody>
      </p:sp>
      <p:sp>
        <p:nvSpPr>
          <p:cNvPr id="18433" name="Rectangle 1"/>
          <p:cNvSpPr txBox="1">
            <a:spLocks noGrp="1" noRot="1" noChangeAspect="1" noChangeArrowheads="1"/>
          </p:cNvSpPr>
          <p:nvPr>
            <p:ph type="sldImg"/>
          </p:nvPr>
        </p:nvSpPr>
        <p:spPr bwMode="auto">
          <a:xfrm>
            <a:off x="1114425" y="703263"/>
            <a:ext cx="4629150" cy="3473450"/>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13772" y="4416029"/>
            <a:ext cx="5030456" cy="4277680"/>
          </a:xfrm>
          <a:prstGeom prst="rect">
            <a:avLst/>
          </a:prstGeom>
          <a:noFill/>
          <a:ln>
            <a:round/>
            <a:headEnd/>
            <a:tailEnd/>
          </a:ln>
        </p:spPr>
        <p:txBody>
          <a:bodyPr wrap="none" anchor="ctr"/>
          <a:lstStyle/>
          <a:p>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a:xfrm>
            <a:off x="4027492" y="95706"/>
            <a:ext cx="2185983" cy="21544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GB" sz="1400" smtClean="0"/>
              <a:t>doc.: IEEE 802.11-15/1178r0</a:t>
            </a:r>
          </a:p>
        </p:txBody>
      </p:sp>
      <p:sp>
        <p:nvSpPr>
          <p:cNvPr id="6147" name="Rectangle 3"/>
          <p:cNvSpPr>
            <a:spLocks noGrp="1" noChangeArrowheads="1"/>
          </p:cNvSpPr>
          <p:nvPr>
            <p:ph type="dt" sz="quarter" idx="1"/>
          </p:nvPr>
        </p:nvSpPr>
        <p:spPr>
          <a:xfrm>
            <a:off x="646113" y="95706"/>
            <a:ext cx="827150" cy="21544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September</a:t>
            </a:r>
            <a:endParaRPr lang="en-GB" sz="1400" smtClean="0"/>
          </a:p>
        </p:txBody>
      </p:sp>
      <p:sp>
        <p:nvSpPr>
          <p:cNvPr id="6148" name="Rectangle 6"/>
          <p:cNvSpPr>
            <a:spLocks noGrp="1" noChangeArrowheads="1"/>
          </p:cNvSpPr>
          <p:nvPr>
            <p:ph type="ftr" sz="quarter" idx="4"/>
          </p:nvPr>
        </p:nvSpPr>
        <p:spPr>
          <a:xfrm>
            <a:off x="3895212" y="9001125"/>
            <a:ext cx="2318263"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8788" defTabSz="933450">
              <a:defRPr sz="1200">
                <a:solidFill>
                  <a:schemeClr val="tx1"/>
                </a:solidFill>
                <a:latin typeface="Times New Roman" pitchFamily="18" charset="0"/>
              </a:defRPr>
            </a:lvl5pPr>
            <a:lvl6pPr marL="915988" defTabSz="933450" eaLnBrk="0" fontAlgn="base" hangingPunct="0">
              <a:spcBef>
                <a:spcPct val="0"/>
              </a:spcBef>
              <a:spcAft>
                <a:spcPct val="0"/>
              </a:spcAft>
              <a:defRPr sz="1200">
                <a:solidFill>
                  <a:schemeClr val="tx1"/>
                </a:solidFill>
                <a:latin typeface="Times New Roman" pitchFamily="18" charset="0"/>
              </a:defRPr>
            </a:lvl6pPr>
            <a:lvl7pPr marL="1373188" defTabSz="933450" eaLnBrk="0" fontAlgn="base" hangingPunct="0">
              <a:spcBef>
                <a:spcPct val="0"/>
              </a:spcBef>
              <a:spcAft>
                <a:spcPct val="0"/>
              </a:spcAft>
              <a:defRPr sz="1200">
                <a:solidFill>
                  <a:schemeClr val="tx1"/>
                </a:solidFill>
                <a:latin typeface="Times New Roman" pitchFamily="18" charset="0"/>
              </a:defRPr>
            </a:lvl7pPr>
            <a:lvl8pPr marL="1830388" defTabSz="933450" eaLnBrk="0" fontAlgn="base" hangingPunct="0">
              <a:spcBef>
                <a:spcPct val="0"/>
              </a:spcBef>
              <a:spcAft>
                <a:spcPct val="0"/>
              </a:spcAft>
              <a:defRPr sz="1200">
                <a:solidFill>
                  <a:schemeClr val="tx1"/>
                </a:solidFill>
                <a:latin typeface="Times New Roman" pitchFamily="18" charset="0"/>
              </a:defRPr>
            </a:lvl8pPr>
            <a:lvl9pPr marL="2287588" defTabSz="933450" eaLnBrk="0" fontAlgn="base" hangingPunct="0">
              <a:spcBef>
                <a:spcPct val="0"/>
              </a:spcBef>
              <a:spcAft>
                <a:spcPct val="0"/>
              </a:spcAft>
              <a:defRPr sz="1200">
                <a:solidFill>
                  <a:schemeClr val="tx1"/>
                </a:solidFill>
                <a:latin typeface="Times New Roman" pitchFamily="18" charset="0"/>
              </a:defRPr>
            </a:lvl9pPr>
          </a:lstStyle>
          <a:p>
            <a:pPr lvl="4"/>
            <a:r>
              <a:rPr lang="en-GB" smtClean="0"/>
              <a:t>Stephen McCann, BlackBerry</a:t>
            </a:r>
          </a:p>
        </p:txBody>
      </p:sp>
      <p:sp>
        <p:nvSpPr>
          <p:cNvPr id="6149" name="Rectangle 7"/>
          <p:cNvSpPr>
            <a:spLocks noGrp="1" noChangeArrowheads="1"/>
          </p:cNvSpPr>
          <p:nvPr>
            <p:ph type="sldNum" sz="quarter" idx="5"/>
          </p:nvPr>
        </p:nvSpPr>
        <p:spPr>
          <a:xfrm>
            <a:off x="3278936" y="9001125"/>
            <a:ext cx="415177"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GB" smtClean="0"/>
              <a:t>Page </a:t>
            </a:r>
            <a:fld id="{1FA0DF2A-4090-463A-968B-4ABD6F561DCD}" type="slidenum">
              <a:rPr lang="en-GB" smtClean="0"/>
              <a:pPr/>
              <a:t>64</a:t>
            </a:fld>
            <a:endParaRPr lang="en-GB" smtClean="0"/>
          </a:p>
        </p:txBody>
      </p:sp>
      <p:sp>
        <p:nvSpPr>
          <p:cNvPr id="6150" name="Rectangle 2"/>
          <p:cNvSpPr>
            <a:spLocks noGrp="1" noRot="1" noChangeAspect="1" noChangeArrowheads="1" noTextEdit="1"/>
          </p:cNvSpPr>
          <p:nvPr>
            <p:ph type="sldImg"/>
          </p:nvPr>
        </p:nvSpPr>
        <p:spPr>
          <a:xfrm>
            <a:off x="1112838" y="703263"/>
            <a:ext cx="4632325" cy="3473450"/>
          </a:xfrm>
          <a:ln/>
        </p:spPr>
      </p:sp>
      <p:sp>
        <p:nvSpPr>
          <p:cNvPr id="61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a:xfrm>
            <a:off x="4027492" y="95706"/>
            <a:ext cx="2185983" cy="21544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GB" sz="1400" smtClean="0"/>
              <a:t>doc.: IEEE 802.11-15/1178r0</a:t>
            </a:r>
          </a:p>
        </p:txBody>
      </p:sp>
      <p:sp>
        <p:nvSpPr>
          <p:cNvPr id="7171" name="Rectangle 3"/>
          <p:cNvSpPr>
            <a:spLocks noGrp="1" noChangeArrowheads="1"/>
          </p:cNvSpPr>
          <p:nvPr>
            <p:ph type="dt" sz="quarter" idx="1"/>
          </p:nvPr>
        </p:nvSpPr>
        <p:spPr>
          <a:xfrm>
            <a:off x="646113" y="95706"/>
            <a:ext cx="827150" cy="21544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September</a:t>
            </a:r>
            <a:endParaRPr lang="en-GB" sz="1400" smtClean="0"/>
          </a:p>
        </p:txBody>
      </p:sp>
      <p:sp>
        <p:nvSpPr>
          <p:cNvPr id="7172" name="Rectangle 6"/>
          <p:cNvSpPr>
            <a:spLocks noGrp="1" noChangeArrowheads="1"/>
          </p:cNvSpPr>
          <p:nvPr>
            <p:ph type="ftr" sz="quarter" idx="4"/>
          </p:nvPr>
        </p:nvSpPr>
        <p:spPr>
          <a:xfrm>
            <a:off x="3895212" y="9001125"/>
            <a:ext cx="2318263"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8788" defTabSz="933450">
              <a:defRPr sz="1200">
                <a:solidFill>
                  <a:schemeClr val="tx1"/>
                </a:solidFill>
                <a:latin typeface="Times New Roman" pitchFamily="18" charset="0"/>
              </a:defRPr>
            </a:lvl5pPr>
            <a:lvl6pPr marL="915988" defTabSz="933450" eaLnBrk="0" fontAlgn="base" hangingPunct="0">
              <a:spcBef>
                <a:spcPct val="0"/>
              </a:spcBef>
              <a:spcAft>
                <a:spcPct val="0"/>
              </a:spcAft>
              <a:defRPr sz="1200">
                <a:solidFill>
                  <a:schemeClr val="tx1"/>
                </a:solidFill>
                <a:latin typeface="Times New Roman" pitchFamily="18" charset="0"/>
              </a:defRPr>
            </a:lvl6pPr>
            <a:lvl7pPr marL="1373188" defTabSz="933450" eaLnBrk="0" fontAlgn="base" hangingPunct="0">
              <a:spcBef>
                <a:spcPct val="0"/>
              </a:spcBef>
              <a:spcAft>
                <a:spcPct val="0"/>
              </a:spcAft>
              <a:defRPr sz="1200">
                <a:solidFill>
                  <a:schemeClr val="tx1"/>
                </a:solidFill>
                <a:latin typeface="Times New Roman" pitchFamily="18" charset="0"/>
              </a:defRPr>
            </a:lvl7pPr>
            <a:lvl8pPr marL="1830388" defTabSz="933450" eaLnBrk="0" fontAlgn="base" hangingPunct="0">
              <a:spcBef>
                <a:spcPct val="0"/>
              </a:spcBef>
              <a:spcAft>
                <a:spcPct val="0"/>
              </a:spcAft>
              <a:defRPr sz="1200">
                <a:solidFill>
                  <a:schemeClr val="tx1"/>
                </a:solidFill>
                <a:latin typeface="Times New Roman" pitchFamily="18" charset="0"/>
              </a:defRPr>
            </a:lvl8pPr>
            <a:lvl9pPr marL="2287588" defTabSz="933450" eaLnBrk="0" fontAlgn="base" hangingPunct="0">
              <a:spcBef>
                <a:spcPct val="0"/>
              </a:spcBef>
              <a:spcAft>
                <a:spcPct val="0"/>
              </a:spcAft>
              <a:defRPr sz="1200">
                <a:solidFill>
                  <a:schemeClr val="tx1"/>
                </a:solidFill>
                <a:latin typeface="Times New Roman" pitchFamily="18" charset="0"/>
              </a:defRPr>
            </a:lvl9pPr>
          </a:lstStyle>
          <a:p>
            <a:pPr lvl="4"/>
            <a:r>
              <a:rPr lang="en-GB" smtClean="0"/>
              <a:t>Stephen McCann, BlackBerry</a:t>
            </a:r>
          </a:p>
        </p:txBody>
      </p:sp>
      <p:sp>
        <p:nvSpPr>
          <p:cNvPr id="7173" name="Rectangle 7"/>
          <p:cNvSpPr>
            <a:spLocks noGrp="1" noChangeArrowheads="1"/>
          </p:cNvSpPr>
          <p:nvPr>
            <p:ph type="sldNum" sz="quarter" idx="5"/>
          </p:nvPr>
        </p:nvSpPr>
        <p:spPr>
          <a:xfrm>
            <a:off x="3278936" y="9001125"/>
            <a:ext cx="415177"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GB" smtClean="0"/>
              <a:t>Page </a:t>
            </a:r>
            <a:fld id="{FC90757E-C0E7-4B96-A93C-95E1D9823341}" type="slidenum">
              <a:rPr lang="en-GB" smtClean="0"/>
              <a:pPr/>
              <a:t>65</a:t>
            </a:fld>
            <a:endParaRPr lang="en-GB" smtClean="0"/>
          </a:p>
        </p:txBody>
      </p:sp>
      <p:sp>
        <p:nvSpPr>
          <p:cNvPr id="7174" name="Rectangle 2"/>
          <p:cNvSpPr>
            <a:spLocks noGrp="1" noRot="1" noChangeAspect="1" noChangeArrowheads="1" noTextEdit="1"/>
          </p:cNvSpPr>
          <p:nvPr>
            <p:ph type="sldImg"/>
          </p:nvPr>
        </p:nvSpPr>
        <p:spPr>
          <a:xfrm>
            <a:off x="1112838" y="703263"/>
            <a:ext cx="4632325" cy="3473450"/>
          </a:xfrm>
          <a:ln cap="flat"/>
        </p:spPr>
      </p:sp>
      <p:sp>
        <p:nvSpPr>
          <p:cNvPr id="71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335" rIns="95335"/>
          <a:lstStyle/>
          <a:p>
            <a:endParaRPr lang="en-US"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a:xfrm>
            <a:off x="4027492" y="95706"/>
            <a:ext cx="2185983" cy="21544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GB" sz="1400" smtClean="0"/>
              <a:t>doc.: IEEE 802.11-15/1178r0</a:t>
            </a:r>
          </a:p>
        </p:txBody>
      </p:sp>
      <p:sp>
        <p:nvSpPr>
          <p:cNvPr id="8195" name="Rectangle 3"/>
          <p:cNvSpPr>
            <a:spLocks noGrp="1" noChangeArrowheads="1"/>
          </p:cNvSpPr>
          <p:nvPr>
            <p:ph type="dt" sz="quarter" idx="1"/>
          </p:nvPr>
        </p:nvSpPr>
        <p:spPr>
          <a:xfrm>
            <a:off x="646113" y="95706"/>
            <a:ext cx="827150" cy="21544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September</a:t>
            </a:r>
            <a:endParaRPr lang="en-GB" sz="1400" smtClean="0"/>
          </a:p>
        </p:txBody>
      </p:sp>
      <p:sp>
        <p:nvSpPr>
          <p:cNvPr id="8196" name="Rectangle 6"/>
          <p:cNvSpPr>
            <a:spLocks noGrp="1" noChangeArrowheads="1"/>
          </p:cNvSpPr>
          <p:nvPr>
            <p:ph type="ftr" sz="quarter" idx="4"/>
          </p:nvPr>
        </p:nvSpPr>
        <p:spPr>
          <a:xfrm>
            <a:off x="3895212" y="9001125"/>
            <a:ext cx="2318263"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8788" defTabSz="933450">
              <a:defRPr sz="1200">
                <a:solidFill>
                  <a:schemeClr val="tx1"/>
                </a:solidFill>
                <a:latin typeface="Times New Roman" pitchFamily="18" charset="0"/>
              </a:defRPr>
            </a:lvl5pPr>
            <a:lvl6pPr marL="915988" defTabSz="933450" eaLnBrk="0" fontAlgn="base" hangingPunct="0">
              <a:spcBef>
                <a:spcPct val="0"/>
              </a:spcBef>
              <a:spcAft>
                <a:spcPct val="0"/>
              </a:spcAft>
              <a:defRPr sz="1200">
                <a:solidFill>
                  <a:schemeClr val="tx1"/>
                </a:solidFill>
                <a:latin typeface="Times New Roman" pitchFamily="18" charset="0"/>
              </a:defRPr>
            </a:lvl6pPr>
            <a:lvl7pPr marL="1373188" defTabSz="933450" eaLnBrk="0" fontAlgn="base" hangingPunct="0">
              <a:spcBef>
                <a:spcPct val="0"/>
              </a:spcBef>
              <a:spcAft>
                <a:spcPct val="0"/>
              </a:spcAft>
              <a:defRPr sz="1200">
                <a:solidFill>
                  <a:schemeClr val="tx1"/>
                </a:solidFill>
                <a:latin typeface="Times New Roman" pitchFamily="18" charset="0"/>
              </a:defRPr>
            </a:lvl7pPr>
            <a:lvl8pPr marL="1830388" defTabSz="933450" eaLnBrk="0" fontAlgn="base" hangingPunct="0">
              <a:spcBef>
                <a:spcPct val="0"/>
              </a:spcBef>
              <a:spcAft>
                <a:spcPct val="0"/>
              </a:spcAft>
              <a:defRPr sz="1200">
                <a:solidFill>
                  <a:schemeClr val="tx1"/>
                </a:solidFill>
                <a:latin typeface="Times New Roman" pitchFamily="18" charset="0"/>
              </a:defRPr>
            </a:lvl8pPr>
            <a:lvl9pPr marL="2287588" defTabSz="933450" eaLnBrk="0" fontAlgn="base" hangingPunct="0">
              <a:spcBef>
                <a:spcPct val="0"/>
              </a:spcBef>
              <a:spcAft>
                <a:spcPct val="0"/>
              </a:spcAft>
              <a:defRPr sz="1200">
                <a:solidFill>
                  <a:schemeClr val="tx1"/>
                </a:solidFill>
                <a:latin typeface="Times New Roman" pitchFamily="18" charset="0"/>
              </a:defRPr>
            </a:lvl9pPr>
          </a:lstStyle>
          <a:p>
            <a:pPr lvl="4"/>
            <a:r>
              <a:rPr lang="en-GB" smtClean="0"/>
              <a:t>Stephen McCann, BlackBerry</a:t>
            </a:r>
          </a:p>
        </p:txBody>
      </p:sp>
      <p:sp>
        <p:nvSpPr>
          <p:cNvPr id="8197" name="Rectangle 7"/>
          <p:cNvSpPr>
            <a:spLocks noGrp="1" noChangeArrowheads="1"/>
          </p:cNvSpPr>
          <p:nvPr>
            <p:ph type="sldNum" sz="quarter" idx="5"/>
          </p:nvPr>
        </p:nvSpPr>
        <p:spPr>
          <a:xfrm>
            <a:off x="3278936" y="9001125"/>
            <a:ext cx="415177"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GB" smtClean="0"/>
              <a:t>Page </a:t>
            </a:r>
            <a:fld id="{A7B95730-A268-494D-91A1-2AFF9480B191}" type="slidenum">
              <a:rPr lang="en-GB" smtClean="0"/>
              <a:pPr/>
              <a:t>66</a:t>
            </a:fld>
            <a:endParaRPr lang="en-GB" smtClean="0"/>
          </a:p>
        </p:txBody>
      </p:sp>
      <p:sp>
        <p:nvSpPr>
          <p:cNvPr id="8198" name="Rectangle 2"/>
          <p:cNvSpPr>
            <a:spLocks noGrp="1" noRot="1" noChangeAspect="1" noChangeArrowheads="1" noTextEdit="1"/>
          </p:cNvSpPr>
          <p:nvPr>
            <p:ph type="sldImg"/>
          </p:nvPr>
        </p:nvSpPr>
        <p:spPr>
          <a:ln cap="flat"/>
        </p:spPr>
      </p:sp>
      <p:sp>
        <p:nvSpPr>
          <p:cNvPr id="8199" name="Rectangle 3"/>
          <p:cNvSpPr>
            <a:spLocks noGrp="1" noChangeArrowheads="1"/>
          </p:cNvSpPr>
          <p:nvPr>
            <p:ph type="body" idx="1"/>
          </p:nvPr>
        </p:nvSpPr>
        <p:spPr>
          <a:xfrm>
            <a:off x="913332" y="4416385"/>
            <a:ext cx="5031336" cy="418308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30" tIns="46028" rIns="95230" bIns="46028"/>
          <a:lstStyle/>
          <a:p>
            <a:endParaRPr lang="en-US"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a:xfrm>
            <a:off x="4027492" y="95706"/>
            <a:ext cx="2185983" cy="215444"/>
          </a:xfrm>
          <a:noFill/>
        </p:spPr>
        <p:txBody>
          <a:bodyPr/>
          <a:lstStyle/>
          <a:p>
            <a:r>
              <a:rPr lang="en-US" smtClean="0"/>
              <a:t>doc.: IEEE 802.11-11/0xxxr0</a:t>
            </a:r>
          </a:p>
        </p:txBody>
      </p:sp>
      <p:sp>
        <p:nvSpPr>
          <p:cNvPr id="13315" name="Rectangle 3"/>
          <p:cNvSpPr>
            <a:spLocks noGrp="1" noChangeArrowheads="1"/>
          </p:cNvSpPr>
          <p:nvPr>
            <p:ph type="dt" sz="quarter" idx="1"/>
          </p:nvPr>
        </p:nvSpPr>
        <p:spPr>
          <a:xfrm>
            <a:off x="646113" y="95706"/>
            <a:ext cx="1189108" cy="215444"/>
          </a:xfrm>
          <a:noFill/>
        </p:spPr>
        <p:txBody>
          <a:bodyPr/>
          <a:lstStyle/>
          <a:p>
            <a:r>
              <a:rPr lang="en-US" smtClean="0"/>
              <a:t>November 2011</a:t>
            </a:r>
          </a:p>
        </p:txBody>
      </p:sp>
      <p:sp>
        <p:nvSpPr>
          <p:cNvPr id="13316" name="Rectangle 6"/>
          <p:cNvSpPr>
            <a:spLocks noGrp="1" noChangeArrowheads="1"/>
          </p:cNvSpPr>
          <p:nvPr>
            <p:ph type="ftr" sz="quarter" idx="4"/>
          </p:nvPr>
        </p:nvSpPr>
        <p:spPr>
          <a:xfrm>
            <a:off x="3791465" y="9001125"/>
            <a:ext cx="2422010" cy="184666"/>
          </a:xfrm>
          <a:noFill/>
        </p:spPr>
        <p:txBody>
          <a:bodyPr/>
          <a:lstStyle/>
          <a:p>
            <a:pPr lvl="4"/>
            <a:r>
              <a:rPr lang="en-US" smtClean="0"/>
              <a:t>Osama Aboul-Magd (Samsung)</a:t>
            </a:r>
          </a:p>
        </p:txBody>
      </p:sp>
      <p:sp>
        <p:nvSpPr>
          <p:cNvPr id="13317" name="Rectangle 7"/>
          <p:cNvSpPr>
            <a:spLocks noGrp="1" noChangeArrowheads="1"/>
          </p:cNvSpPr>
          <p:nvPr>
            <p:ph type="sldNum" sz="quarter" idx="5"/>
          </p:nvPr>
        </p:nvSpPr>
        <p:spPr>
          <a:xfrm>
            <a:off x="3278936" y="9001125"/>
            <a:ext cx="415177" cy="184666"/>
          </a:xfrm>
          <a:noFill/>
        </p:spPr>
        <p:txBody>
          <a:bodyPr/>
          <a:lstStyle/>
          <a:p>
            <a:r>
              <a:rPr lang="en-US" smtClean="0"/>
              <a:t>Page </a:t>
            </a:r>
            <a:fld id="{CC47AE6E-6830-4D66-A48E-1AB33BF56CB8}" type="slidenum">
              <a:rPr lang="en-US" smtClean="0"/>
              <a:pPr/>
              <a:t>67</a:t>
            </a:fld>
            <a:endParaRPr lang="en-US" smtClean="0"/>
          </a:p>
        </p:txBody>
      </p:sp>
      <p:sp>
        <p:nvSpPr>
          <p:cNvPr id="13318" name="Rectangle 2"/>
          <p:cNvSpPr>
            <a:spLocks noGrp="1" noRot="1" noChangeAspect="1" noChangeArrowheads="1" noTextEdit="1"/>
          </p:cNvSpPr>
          <p:nvPr>
            <p:ph type="sldImg"/>
          </p:nvPr>
        </p:nvSpPr>
        <p:spPr>
          <a:xfrm>
            <a:off x="1114425" y="703263"/>
            <a:ext cx="4629150" cy="3473450"/>
          </a:xfrm>
          <a:ln/>
        </p:spPr>
      </p:sp>
      <p:sp>
        <p:nvSpPr>
          <p:cNvPr id="1331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a:xfrm>
            <a:off x="4027492" y="95706"/>
            <a:ext cx="2185983" cy="215444"/>
          </a:xfrm>
          <a:noFill/>
        </p:spPr>
        <p:txBody>
          <a:bodyPr/>
          <a:lstStyle/>
          <a:p>
            <a:r>
              <a:rPr lang="en-US" smtClean="0"/>
              <a:t>doc.: IEEE 802.11-11/0xxxr0</a:t>
            </a:r>
          </a:p>
        </p:txBody>
      </p:sp>
      <p:sp>
        <p:nvSpPr>
          <p:cNvPr id="14339" name="Rectangle 3"/>
          <p:cNvSpPr>
            <a:spLocks noGrp="1" noChangeArrowheads="1"/>
          </p:cNvSpPr>
          <p:nvPr>
            <p:ph type="dt" sz="quarter" idx="1"/>
          </p:nvPr>
        </p:nvSpPr>
        <p:spPr>
          <a:xfrm>
            <a:off x="646113" y="95706"/>
            <a:ext cx="1189108" cy="215444"/>
          </a:xfrm>
          <a:noFill/>
        </p:spPr>
        <p:txBody>
          <a:bodyPr/>
          <a:lstStyle/>
          <a:p>
            <a:r>
              <a:rPr lang="en-US" smtClean="0"/>
              <a:t>November 2011</a:t>
            </a:r>
          </a:p>
        </p:txBody>
      </p:sp>
      <p:sp>
        <p:nvSpPr>
          <p:cNvPr id="14340" name="Rectangle 6"/>
          <p:cNvSpPr>
            <a:spLocks noGrp="1" noChangeArrowheads="1"/>
          </p:cNvSpPr>
          <p:nvPr>
            <p:ph type="ftr" sz="quarter" idx="4"/>
          </p:nvPr>
        </p:nvSpPr>
        <p:spPr>
          <a:xfrm>
            <a:off x="3791465" y="9001125"/>
            <a:ext cx="2422010" cy="184666"/>
          </a:xfrm>
          <a:noFill/>
        </p:spPr>
        <p:txBody>
          <a:bodyPr/>
          <a:lstStyle/>
          <a:p>
            <a:pPr lvl="4"/>
            <a:r>
              <a:rPr lang="en-US" smtClean="0"/>
              <a:t>Osama Aboul-Magd (Samsung)</a:t>
            </a:r>
          </a:p>
        </p:txBody>
      </p:sp>
      <p:sp>
        <p:nvSpPr>
          <p:cNvPr id="14341" name="Rectangle 7"/>
          <p:cNvSpPr>
            <a:spLocks noGrp="1" noChangeArrowheads="1"/>
          </p:cNvSpPr>
          <p:nvPr>
            <p:ph type="sldNum" sz="quarter" idx="5"/>
          </p:nvPr>
        </p:nvSpPr>
        <p:spPr>
          <a:xfrm>
            <a:off x="3278936" y="9001125"/>
            <a:ext cx="415177" cy="184666"/>
          </a:xfrm>
          <a:noFill/>
        </p:spPr>
        <p:txBody>
          <a:bodyPr/>
          <a:lstStyle/>
          <a:p>
            <a:r>
              <a:rPr lang="en-US" smtClean="0"/>
              <a:t>Page </a:t>
            </a:r>
            <a:fld id="{E45B7B12-CE07-4A54-96EB-35A50D49DB14}" type="slidenum">
              <a:rPr lang="en-US" smtClean="0"/>
              <a:pPr/>
              <a:t>68</a:t>
            </a:fld>
            <a:endParaRPr lang="en-US" smtClean="0"/>
          </a:p>
        </p:txBody>
      </p:sp>
      <p:sp>
        <p:nvSpPr>
          <p:cNvPr id="14342" name="Rectangle 2"/>
          <p:cNvSpPr>
            <a:spLocks noGrp="1" noRot="1" noChangeAspect="1" noChangeArrowheads="1" noTextEdit="1"/>
          </p:cNvSpPr>
          <p:nvPr>
            <p:ph type="sldImg"/>
          </p:nvPr>
        </p:nvSpPr>
        <p:spPr>
          <a:xfrm>
            <a:off x="1114425" y="703263"/>
            <a:ext cx="4629150" cy="3473450"/>
          </a:xfrm>
          <a:ln cap="flat"/>
        </p:spPr>
      </p:sp>
      <p:sp>
        <p:nvSpPr>
          <p:cNvPr id="14343" name="Rectangle 3"/>
          <p:cNvSpPr>
            <a:spLocks noGrp="1" noChangeArrowheads="1"/>
          </p:cNvSpPr>
          <p:nvPr>
            <p:ph type="body" idx="1"/>
          </p:nvPr>
        </p:nvSpPr>
        <p:spPr>
          <a:noFill/>
          <a:ln/>
        </p:spPr>
        <p:txBody>
          <a:bodyPr lIns="95250" rIns="95250"/>
          <a:lstStyle/>
          <a:p>
            <a:endParaRPr lang="en-US"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802.11-15/0978r0</a:t>
            </a:r>
            <a:endParaRPr lang="en-US"/>
          </a:p>
        </p:txBody>
      </p:sp>
      <p:sp>
        <p:nvSpPr>
          <p:cNvPr id="5" name="Date Placeholder 4"/>
          <p:cNvSpPr>
            <a:spLocks noGrp="1"/>
          </p:cNvSpPr>
          <p:nvPr>
            <p:ph type="dt" idx="11"/>
          </p:nvPr>
        </p:nvSpPr>
        <p:spPr/>
        <p:txBody>
          <a:bodyPr/>
          <a:lstStyle/>
          <a:p>
            <a:pPr>
              <a:defRPr/>
            </a:pPr>
            <a:r>
              <a:rPr lang="en-US" smtClean="0"/>
              <a:t>September 2015</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69</a:t>
            </a:fld>
            <a:endParaRPr lang="en-US"/>
          </a:p>
        </p:txBody>
      </p:sp>
    </p:spTree>
    <p:extLst>
      <p:ext uri="{BB962C8B-B14F-4D97-AF65-F5344CB8AC3E}">
        <p14:creationId xmlns:p14="http://schemas.microsoft.com/office/powerpoint/2010/main" val="24139200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802.11-15/0978r0</a:t>
            </a:r>
            <a:endParaRPr lang="en-US"/>
          </a:p>
        </p:txBody>
      </p:sp>
      <p:sp>
        <p:nvSpPr>
          <p:cNvPr id="5" name="Date Placeholder 4"/>
          <p:cNvSpPr>
            <a:spLocks noGrp="1"/>
          </p:cNvSpPr>
          <p:nvPr>
            <p:ph type="dt" idx="11"/>
          </p:nvPr>
        </p:nvSpPr>
        <p:spPr/>
        <p:txBody>
          <a:bodyPr/>
          <a:lstStyle/>
          <a:p>
            <a:pPr>
              <a:defRPr/>
            </a:pPr>
            <a:r>
              <a:rPr lang="en-US" smtClean="0"/>
              <a:t>September 2015</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7</a:t>
            </a:fld>
            <a:endParaRPr lang="en-US"/>
          </a:p>
        </p:txBody>
      </p:sp>
    </p:spTree>
    <p:extLst>
      <p:ext uri="{BB962C8B-B14F-4D97-AF65-F5344CB8AC3E}">
        <p14:creationId xmlns:p14="http://schemas.microsoft.com/office/powerpoint/2010/main" val="421035318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802.11-15/0978r0</a:t>
            </a:r>
            <a:endParaRPr lang="en-US"/>
          </a:p>
        </p:txBody>
      </p:sp>
      <p:sp>
        <p:nvSpPr>
          <p:cNvPr id="5" name="Date Placeholder 4"/>
          <p:cNvSpPr>
            <a:spLocks noGrp="1"/>
          </p:cNvSpPr>
          <p:nvPr>
            <p:ph type="dt" idx="11"/>
          </p:nvPr>
        </p:nvSpPr>
        <p:spPr/>
        <p:txBody>
          <a:bodyPr/>
          <a:lstStyle/>
          <a:p>
            <a:pPr>
              <a:defRPr/>
            </a:pPr>
            <a:r>
              <a:rPr lang="en-US" smtClean="0"/>
              <a:t>September 2015</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70</a:t>
            </a:fld>
            <a:endParaRPr lang="en-US"/>
          </a:p>
        </p:txBody>
      </p:sp>
    </p:spTree>
    <p:extLst>
      <p:ext uri="{BB962C8B-B14F-4D97-AF65-F5344CB8AC3E}">
        <p14:creationId xmlns:p14="http://schemas.microsoft.com/office/powerpoint/2010/main" val="2186591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xfrm>
            <a:off x="1114425" y="703263"/>
            <a:ext cx="4629150" cy="3473450"/>
          </a:xfrm>
          <a:ln/>
        </p:spPr>
      </p:sp>
      <p:sp>
        <p:nvSpPr>
          <p:cNvPr id="16387" name="Notes Placeholder 2"/>
          <p:cNvSpPr>
            <a:spLocks noGrp="1"/>
          </p:cNvSpPr>
          <p:nvPr>
            <p:ph type="body" idx="1"/>
          </p:nvPr>
        </p:nvSpPr>
        <p:spPr>
          <a:noFill/>
          <a:ln/>
        </p:spPr>
        <p:txBody>
          <a:bodyPr/>
          <a:lstStyle/>
          <a:p>
            <a:endParaRPr lang="en-US" smtClean="0"/>
          </a:p>
        </p:txBody>
      </p:sp>
      <p:sp>
        <p:nvSpPr>
          <p:cNvPr id="16388" name="Header Placeholder 3"/>
          <p:cNvSpPr>
            <a:spLocks noGrp="1"/>
          </p:cNvSpPr>
          <p:nvPr>
            <p:ph type="hdr" sz="quarter"/>
          </p:nvPr>
        </p:nvSpPr>
        <p:spPr>
          <a:xfrm>
            <a:off x="4027492" y="95706"/>
            <a:ext cx="2185983" cy="215444"/>
          </a:xfrm>
          <a:noFill/>
        </p:spPr>
        <p:txBody>
          <a:bodyPr/>
          <a:lstStyle/>
          <a:p>
            <a:r>
              <a:rPr lang="en-US" smtClean="0"/>
              <a:t>doc.: IEEE 802.11-11/0xxxr0</a:t>
            </a:r>
          </a:p>
        </p:txBody>
      </p:sp>
      <p:sp>
        <p:nvSpPr>
          <p:cNvPr id="16389" name="Date Placeholder 4"/>
          <p:cNvSpPr>
            <a:spLocks noGrp="1"/>
          </p:cNvSpPr>
          <p:nvPr>
            <p:ph type="dt" sz="quarter" idx="1"/>
          </p:nvPr>
        </p:nvSpPr>
        <p:spPr>
          <a:xfrm>
            <a:off x="646113" y="95706"/>
            <a:ext cx="1189108" cy="215444"/>
          </a:xfrm>
          <a:noFill/>
        </p:spPr>
        <p:txBody>
          <a:bodyPr/>
          <a:lstStyle/>
          <a:p>
            <a:r>
              <a:rPr lang="en-US" smtClean="0"/>
              <a:t>November 2011</a:t>
            </a:r>
          </a:p>
        </p:txBody>
      </p:sp>
      <p:sp>
        <p:nvSpPr>
          <p:cNvPr id="16390" name="Footer Placeholder 5"/>
          <p:cNvSpPr>
            <a:spLocks noGrp="1"/>
          </p:cNvSpPr>
          <p:nvPr>
            <p:ph type="ftr" sz="quarter" idx="4"/>
          </p:nvPr>
        </p:nvSpPr>
        <p:spPr>
          <a:xfrm>
            <a:off x="3791465" y="9001125"/>
            <a:ext cx="2422010" cy="184666"/>
          </a:xfrm>
          <a:noFill/>
        </p:spPr>
        <p:txBody>
          <a:bodyPr/>
          <a:lstStyle/>
          <a:p>
            <a:pPr lvl="4"/>
            <a:r>
              <a:rPr lang="en-US" smtClean="0"/>
              <a:t>Osama Aboul-Magd (Samsung)</a:t>
            </a:r>
          </a:p>
        </p:txBody>
      </p:sp>
      <p:sp>
        <p:nvSpPr>
          <p:cNvPr id="16391" name="Slide Number Placeholder 6"/>
          <p:cNvSpPr>
            <a:spLocks noGrp="1"/>
          </p:cNvSpPr>
          <p:nvPr>
            <p:ph type="sldNum" sz="quarter" idx="5"/>
          </p:nvPr>
        </p:nvSpPr>
        <p:spPr>
          <a:xfrm>
            <a:off x="3278936" y="9001125"/>
            <a:ext cx="415177" cy="184666"/>
          </a:xfrm>
          <a:noFill/>
        </p:spPr>
        <p:txBody>
          <a:bodyPr/>
          <a:lstStyle/>
          <a:p>
            <a:r>
              <a:rPr lang="en-US" smtClean="0"/>
              <a:t>Page </a:t>
            </a:r>
            <a:fld id="{C0FE0FD1-4DD9-4FB0-9C7C-C209A0639D2E}" type="slidenum">
              <a:rPr lang="en-US" smtClean="0"/>
              <a:pPr/>
              <a:t>71</a:t>
            </a:fld>
            <a:endParaRPr lang="en-US"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xfrm>
            <a:off x="1114425" y="703263"/>
            <a:ext cx="4629150" cy="3473450"/>
          </a:xfrm>
          <a:ln/>
        </p:spPr>
      </p:sp>
      <p:sp>
        <p:nvSpPr>
          <p:cNvPr id="17411" name="Notes Placeholder 2"/>
          <p:cNvSpPr>
            <a:spLocks noGrp="1"/>
          </p:cNvSpPr>
          <p:nvPr>
            <p:ph type="body" idx="1"/>
          </p:nvPr>
        </p:nvSpPr>
        <p:spPr>
          <a:noFill/>
          <a:ln/>
        </p:spPr>
        <p:txBody>
          <a:bodyPr/>
          <a:lstStyle/>
          <a:p>
            <a:endParaRPr lang="en-US" smtClean="0"/>
          </a:p>
        </p:txBody>
      </p:sp>
      <p:sp>
        <p:nvSpPr>
          <p:cNvPr id="17412" name="Header Placeholder 3"/>
          <p:cNvSpPr>
            <a:spLocks noGrp="1"/>
          </p:cNvSpPr>
          <p:nvPr>
            <p:ph type="hdr" sz="quarter"/>
          </p:nvPr>
        </p:nvSpPr>
        <p:spPr>
          <a:xfrm>
            <a:off x="4027492" y="95706"/>
            <a:ext cx="2185983" cy="215444"/>
          </a:xfrm>
          <a:noFill/>
        </p:spPr>
        <p:txBody>
          <a:bodyPr/>
          <a:lstStyle/>
          <a:p>
            <a:r>
              <a:rPr lang="en-US" smtClean="0"/>
              <a:t>doc.: IEEE 802.11-11/0xxxr0</a:t>
            </a:r>
          </a:p>
        </p:txBody>
      </p:sp>
      <p:sp>
        <p:nvSpPr>
          <p:cNvPr id="17413" name="Date Placeholder 4"/>
          <p:cNvSpPr>
            <a:spLocks noGrp="1"/>
          </p:cNvSpPr>
          <p:nvPr>
            <p:ph type="dt" sz="quarter" idx="1"/>
          </p:nvPr>
        </p:nvSpPr>
        <p:spPr>
          <a:xfrm>
            <a:off x="646113" y="95706"/>
            <a:ext cx="1189108" cy="215444"/>
          </a:xfrm>
          <a:noFill/>
        </p:spPr>
        <p:txBody>
          <a:bodyPr/>
          <a:lstStyle/>
          <a:p>
            <a:r>
              <a:rPr lang="en-US" smtClean="0"/>
              <a:t>November 2011</a:t>
            </a:r>
          </a:p>
        </p:txBody>
      </p:sp>
      <p:sp>
        <p:nvSpPr>
          <p:cNvPr id="17414" name="Footer Placeholder 5"/>
          <p:cNvSpPr>
            <a:spLocks noGrp="1"/>
          </p:cNvSpPr>
          <p:nvPr>
            <p:ph type="ftr" sz="quarter" idx="4"/>
          </p:nvPr>
        </p:nvSpPr>
        <p:spPr>
          <a:xfrm>
            <a:off x="3791465" y="9001125"/>
            <a:ext cx="2422010" cy="184666"/>
          </a:xfrm>
          <a:noFill/>
        </p:spPr>
        <p:txBody>
          <a:bodyPr/>
          <a:lstStyle/>
          <a:p>
            <a:pPr lvl="4"/>
            <a:r>
              <a:rPr lang="en-US" smtClean="0"/>
              <a:t>Osama Aboul-Magd (Samsung)</a:t>
            </a:r>
          </a:p>
        </p:txBody>
      </p:sp>
      <p:sp>
        <p:nvSpPr>
          <p:cNvPr id="17415" name="Slide Number Placeholder 6"/>
          <p:cNvSpPr>
            <a:spLocks noGrp="1"/>
          </p:cNvSpPr>
          <p:nvPr>
            <p:ph type="sldNum" sz="quarter" idx="5"/>
          </p:nvPr>
        </p:nvSpPr>
        <p:spPr>
          <a:xfrm>
            <a:off x="3278936" y="9001125"/>
            <a:ext cx="415177" cy="184666"/>
          </a:xfrm>
          <a:noFill/>
        </p:spPr>
        <p:txBody>
          <a:bodyPr/>
          <a:lstStyle/>
          <a:p>
            <a:r>
              <a:rPr lang="en-US" smtClean="0"/>
              <a:t>Page </a:t>
            </a:r>
            <a:fld id="{B3F56AF8-3022-4909-9742-70455232F6CE}" type="slidenum">
              <a:rPr lang="en-US" smtClean="0"/>
              <a:pPr/>
              <a:t>72</a:t>
            </a:fld>
            <a:endParaRPr lang="en-US" smtClean="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a:xfrm>
            <a:off x="4017617" y="95706"/>
            <a:ext cx="2195858" cy="21544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ea typeface="MS PGothic" pitchFamily="34" charset="-128"/>
              </a:defRPr>
            </a:lvl1pPr>
            <a:lvl2pPr marL="742950" indent="-285750" defTabSz="933450" eaLnBrk="0" hangingPunct="0">
              <a:defRPr sz="1200">
                <a:solidFill>
                  <a:schemeClr val="tx1"/>
                </a:solidFill>
                <a:latin typeface="Times New Roman" pitchFamily="18" charset="0"/>
                <a:ea typeface="MS PGothic" pitchFamily="34" charset="-128"/>
              </a:defRPr>
            </a:lvl2pPr>
            <a:lvl3pPr marL="1143000" indent="-228600" defTabSz="933450" eaLnBrk="0" hangingPunct="0">
              <a:defRPr sz="1200">
                <a:solidFill>
                  <a:schemeClr val="tx1"/>
                </a:solidFill>
                <a:latin typeface="Times New Roman" pitchFamily="18" charset="0"/>
                <a:ea typeface="MS PGothic" pitchFamily="34" charset="-128"/>
              </a:defRPr>
            </a:lvl3pPr>
            <a:lvl4pPr marL="1600200" indent="-228600" defTabSz="933450" eaLnBrk="0" hangingPunct="0">
              <a:defRPr sz="1200">
                <a:solidFill>
                  <a:schemeClr val="tx1"/>
                </a:solidFill>
                <a:latin typeface="Times New Roman" pitchFamily="18" charset="0"/>
                <a:ea typeface="MS PGothic" pitchFamily="34" charset="-128"/>
              </a:defRPr>
            </a:lvl4pPr>
            <a:lvl5pPr marL="2057400" indent="-228600" defTabSz="933450" eaLnBrk="0" hangingPunct="0">
              <a:defRPr sz="1200">
                <a:solidFill>
                  <a:schemeClr val="tx1"/>
                </a:solidFill>
                <a:latin typeface="Times New Roman" pitchFamily="18" charset="0"/>
                <a:ea typeface="MS PGothic" pitchFamily="34" charset="-128"/>
              </a:defRPr>
            </a:lvl5pPr>
            <a:lvl6pPr marL="2514600" indent="-228600" defTabSz="933450" eaLnBrk="0" fontAlgn="base" hangingPunct="0">
              <a:spcBef>
                <a:spcPct val="0"/>
              </a:spcBef>
              <a:spcAft>
                <a:spcPct val="0"/>
              </a:spcAft>
              <a:defRPr sz="1200">
                <a:solidFill>
                  <a:schemeClr val="tx1"/>
                </a:solidFill>
                <a:latin typeface="Times New Roman" pitchFamily="18" charset="0"/>
                <a:ea typeface="MS PGothic" pitchFamily="34" charset="-128"/>
              </a:defRPr>
            </a:lvl6pPr>
            <a:lvl7pPr marL="2971800" indent="-228600" defTabSz="933450" eaLnBrk="0" fontAlgn="base" hangingPunct="0">
              <a:spcBef>
                <a:spcPct val="0"/>
              </a:spcBef>
              <a:spcAft>
                <a:spcPct val="0"/>
              </a:spcAft>
              <a:defRPr sz="1200">
                <a:solidFill>
                  <a:schemeClr val="tx1"/>
                </a:solidFill>
                <a:latin typeface="Times New Roman" pitchFamily="18" charset="0"/>
                <a:ea typeface="MS PGothic" pitchFamily="34" charset="-128"/>
              </a:defRPr>
            </a:lvl7pPr>
            <a:lvl8pPr marL="3429000" indent="-228600" defTabSz="933450" eaLnBrk="0" fontAlgn="base" hangingPunct="0">
              <a:spcBef>
                <a:spcPct val="0"/>
              </a:spcBef>
              <a:spcAft>
                <a:spcPct val="0"/>
              </a:spcAft>
              <a:defRPr sz="1200">
                <a:solidFill>
                  <a:schemeClr val="tx1"/>
                </a:solidFill>
                <a:latin typeface="Times New Roman" pitchFamily="18" charset="0"/>
                <a:ea typeface="MS PGothic" pitchFamily="34" charset="-128"/>
              </a:defRPr>
            </a:lvl8pPr>
            <a:lvl9pPr marL="3886200" indent="-228600" defTabSz="933450" eaLnBrk="0" fontAlgn="base" hangingPunct="0">
              <a:spcBef>
                <a:spcPct val="0"/>
              </a:spcBef>
              <a:spcAft>
                <a:spcPct val="0"/>
              </a:spcAft>
              <a:defRPr sz="1200">
                <a:solidFill>
                  <a:schemeClr val="tx1"/>
                </a:solidFill>
                <a:latin typeface="Times New Roman" pitchFamily="18" charset="0"/>
                <a:ea typeface="MS PGothic" pitchFamily="34" charset="-128"/>
              </a:defRPr>
            </a:lvl9pPr>
          </a:lstStyle>
          <a:p>
            <a:r>
              <a:rPr lang="en-US" altLang="en-US" sz="1400" smtClean="0"/>
              <a:t>doc.: IEEE 802.11-15/0496r1</a:t>
            </a:r>
          </a:p>
        </p:txBody>
      </p:sp>
      <p:sp>
        <p:nvSpPr>
          <p:cNvPr id="20483" name="Rectangle 3"/>
          <p:cNvSpPr>
            <a:spLocks noGrp="1" noChangeArrowheads="1"/>
          </p:cNvSpPr>
          <p:nvPr>
            <p:ph type="dt" sz="quarter" idx="1"/>
          </p:nvPr>
        </p:nvSpPr>
        <p:spPr>
          <a:xfrm>
            <a:off x="646113" y="95706"/>
            <a:ext cx="753411" cy="21544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ea typeface="MS PGothic" pitchFamily="34" charset="-128"/>
              </a:defRPr>
            </a:lvl1pPr>
            <a:lvl2pPr marL="742950" indent="-285750" defTabSz="933450" eaLnBrk="0" hangingPunct="0">
              <a:defRPr sz="1200">
                <a:solidFill>
                  <a:schemeClr val="tx1"/>
                </a:solidFill>
                <a:latin typeface="Times New Roman" pitchFamily="18" charset="0"/>
                <a:ea typeface="MS PGothic" pitchFamily="34" charset="-128"/>
              </a:defRPr>
            </a:lvl2pPr>
            <a:lvl3pPr marL="1143000" indent="-228600" defTabSz="933450" eaLnBrk="0" hangingPunct="0">
              <a:defRPr sz="1200">
                <a:solidFill>
                  <a:schemeClr val="tx1"/>
                </a:solidFill>
                <a:latin typeface="Times New Roman" pitchFamily="18" charset="0"/>
                <a:ea typeface="MS PGothic" pitchFamily="34" charset="-128"/>
              </a:defRPr>
            </a:lvl3pPr>
            <a:lvl4pPr marL="1600200" indent="-228600" defTabSz="933450" eaLnBrk="0" hangingPunct="0">
              <a:defRPr sz="1200">
                <a:solidFill>
                  <a:schemeClr val="tx1"/>
                </a:solidFill>
                <a:latin typeface="Times New Roman" pitchFamily="18" charset="0"/>
                <a:ea typeface="MS PGothic" pitchFamily="34" charset="-128"/>
              </a:defRPr>
            </a:lvl4pPr>
            <a:lvl5pPr marL="2057400" indent="-228600" defTabSz="933450" eaLnBrk="0" hangingPunct="0">
              <a:defRPr sz="1200">
                <a:solidFill>
                  <a:schemeClr val="tx1"/>
                </a:solidFill>
                <a:latin typeface="Times New Roman" pitchFamily="18" charset="0"/>
                <a:ea typeface="MS PGothic" pitchFamily="34" charset="-128"/>
              </a:defRPr>
            </a:lvl5pPr>
            <a:lvl6pPr marL="2514600" indent="-228600" defTabSz="933450" eaLnBrk="0" fontAlgn="base" hangingPunct="0">
              <a:spcBef>
                <a:spcPct val="0"/>
              </a:spcBef>
              <a:spcAft>
                <a:spcPct val="0"/>
              </a:spcAft>
              <a:defRPr sz="1200">
                <a:solidFill>
                  <a:schemeClr val="tx1"/>
                </a:solidFill>
                <a:latin typeface="Times New Roman" pitchFamily="18" charset="0"/>
                <a:ea typeface="MS PGothic" pitchFamily="34" charset="-128"/>
              </a:defRPr>
            </a:lvl6pPr>
            <a:lvl7pPr marL="2971800" indent="-228600" defTabSz="933450" eaLnBrk="0" fontAlgn="base" hangingPunct="0">
              <a:spcBef>
                <a:spcPct val="0"/>
              </a:spcBef>
              <a:spcAft>
                <a:spcPct val="0"/>
              </a:spcAft>
              <a:defRPr sz="1200">
                <a:solidFill>
                  <a:schemeClr val="tx1"/>
                </a:solidFill>
                <a:latin typeface="Times New Roman" pitchFamily="18" charset="0"/>
                <a:ea typeface="MS PGothic" pitchFamily="34" charset="-128"/>
              </a:defRPr>
            </a:lvl7pPr>
            <a:lvl8pPr marL="3429000" indent="-228600" defTabSz="933450" eaLnBrk="0" fontAlgn="base" hangingPunct="0">
              <a:spcBef>
                <a:spcPct val="0"/>
              </a:spcBef>
              <a:spcAft>
                <a:spcPct val="0"/>
              </a:spcAft>
              <a:defRPr sz="1200">
                <a:solidFill>
                  <a:schemeClr val="tx1"/>
                </a:solidFill>
                <a:latin typeface="Times New Roman" pitchFamily="18" charset="0"/>
                <a:ea typeface="MS PGothic" pitchFamily="34" charset="-128"/>
              </a:defRPr>
            </a:lvl8pPr>
            <a:lvl9pPr marL="3886200" indent="-228600" defTabSz="933450" eaLnBrk="0" fontAlgn="base" hangingPunct="0">
              <a:spcBef>
                <a:spcPct val="0"/>
              </a:spcBef>
              <a:spcAft>
                <a:spcPct val="0"/>
              </a:spcAft>
              <a:defRPr sz="1200">
                <a:solidFill>
                  <a:schemeClr val="tx1"/>
                </a:solidFill>
                <a:latin typeface="Times New Roman" pitchFamily="18" charset="0"/>
                <a:ea typeface="MS PGothic" pitchFamily="34" charset="-128"/>
              </a:defRPr>
            </a:lvl9pPr>
          </a:lstStyle>
          <a:p>
            <a:r>
              <a:rPr lang="en-US" altLang="en-US" sz="1400" smtClean="0"/>
              <a:t>May 2015</a:t>
            </a:r>
          </a:p>
        </p:txBody>
      </p:sp>
      <p:sp>
        <p:nvSpPr>
          <p:cNvPr id="20484" name="Rectangle 6"/>
          <p:cNvSpPr>
            <a:spLocks noGrp="1" noChangeArrowheads="1"/>
          </p:cNvSpPr>
          <p:nvPr>
            <p:ph type="ftr" sz="quarter" idx="4"/>
          </p:nvPr>
        </p:nvSpPr>
        <p:spPr>
          <a:xfrm>
            <a:off x="3451950" y="9001125"/>
            <a:ext cx="2761525"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eaLnBrk="0" hangingPunct="0">
              <a:defRPr sz="1200">
                <a:solidFill>
                  <a:schemeClr val="tx1"/>
                </a:solidFill>
                <a:latin typeface="Times New Roman" pitchFamily="18" charset="0"/>
                <a:ea typeface="MS PGothic" pitchFamily="34" charset="-128"/>
              </a:defRPr>
            </a:lvl1pPr>
            <a:lvl2pPr marL="742950" indent="-285750" defTabSz="933450" eaLnBrk="0" hangingPunct="0">
              <a:defRPr sz="1200">
                <a:solidFill>
                  <a:schemeClr val="tx1"/>
                </a:solidFill>
                <a:latin typeface="Times New Roman" pitchFamily="18" charset="0"/>
                <a:ea typeface="MS PGothic" pitchFamily="34" charset="-128"/>
              </a:defRPr>
            </a:lvl2pPr>
            <a:lvl3pPr marL="1143000" indent="-228600" defTabSz="933450" eaLnBrk="0" hangingPunct="0">
              <a:defRPr sz="1200">
                <a:solidFill>
                  <a:schemeClr val="tx1"/>
                </a:solidFill>
                <a:latin typeface="Times New Roman" pitchFamily="18" charset="0"/>
                <a:ea typeface="MS PGothic" pitchFamily="34" charset="-128"/>
              </a:defRPr>
            </a:lvl3pPr>
            <a:lvl4pPr marL="1600200" indent="-228600" defTabSz="933450" eaLnBrk="0" hangingPunct="0">
              <a:defRPr sz="1200">
                <a:solidFill>
                  <a:schemeClr val="tx1"/>
                </a:solidFill>
                <a:latin typeface="Times New Roman" pitchFamily="18" charset="0"/>
                <a:ea typeface="MS PGothic" pitchFamily="34" charset="-128"/>
              </a:defRPr>
            </a:lvl4pPr>
            <a:lvl5pPr marL="457200" defTabSz="933450" eaLnBrk="0" hangingPunct="0">
              <a:defRPr sz="1200">
                <a:solidFill>
                  <a:schemeClr val="tx1"/>
                </a:solidFill>
                <a:latin typeface="Times New Roman" pitchFamily="18" charset="0"/>
                <a:ea typeface="MS PGothic" pitchFamily="34" charset="-128"/>
              </a:defRPr>
            </a:lvl5pPr>
            <a:lvl6pPr marL="914400" defTabSz="933450" eaLnBrk="0" fontAlgn="base" hangingPunct="0">
              <a:spcBef>
                <a:spcPct val="0"/>
              </a:spcBef>
              <a:spcAft>
                <a:spcPct val="0"/>
              </a:spcAft>
              <a:defRPr sz="1200">
                <a:solidFill>
                  <a:schemeClr val="tx1"/>
                </a:solidFill>
                <a:latin typeface="Times New Roman" pitchFamily="18" charset="0"/>
                <a:ea typeface="MS PGothic" pitchFamily="34" charset="-128"/>
              </a:defRPr>
            </a:lvl6pPr>
            <a:lvl7pPr marL="1371600" defTabSz="933450" eaLnBrk="0" fontAlgn="base" hangingPunct="0">
              <a:spcBef>
                <a:spcPct val="0"/>
              </a:spcBef>
              <a:spcAft>
                <a:spcPct val="0"/>
              </a:spcAft>
              <a:defRPr sz="1200">
                <a:solidFill>
                  <a:schemeClr val="tx1"/>
                </a:solidFill>
                <a:latin typeface="Times New Roman" pitchFamily="18" charset="0"/>
                <a:ea typeface="MS PGothic" pitchFamily="34" charset="-128"/>
              </a:defRPr>
            </a:lvl7pPr>
            <a:lvl8pPr marL="1828800" defTabSz="933450" eaLnBrk="0" fontAlgn="base" hangingPunct="0">
              <a:spcBef>
                <a:spcPct val="0"/>
              </a:spcBef>
              <a:spcAft>
                <a:spcPct val="0"/>
              </a:spcAft>
              <a:defRPr sz="1200">
                <a:solidFill>
                  <a:schemeClr val="tx1"/>
                </a:solidFill>
                <a:latin typeface="Times New Roman" pitchFamily="18" charset="0"/>
                <a:ea typeface="MS PGothic" pitchFamily="34" charset="-128"/>
              </a:defRPr>
            </a:lvl8pPr>
            <a:lvl9pPr marL="2286000" defTabSz="933450" eaLnBrk="0" fontAlgn="base" hangingPunct="0">
              <a:spcBef>
                <a:spcPct val="0"/>
              </a:spcBef>
              <a:spcAft>
                <a:spcPct val="0"/>
              </a:spcAft>
              <a:defRPr sz="1200">
                <a:solidFill>
                  <a:schemeClr val="tx1"/>
                </a:solidFill>
                <a:latin typeface="Times New Roman" pitchFamily="18" charset="0"/>
                <a:ea typeface="MS PGothic" pitchFamily="34" charset="-128"/>
              </a:defRPr>
            </a:lvl9pPr>
          </a:lstStyle>
          <a:p>
            <a:pPr lvl="4"/>
            <a:r>
              <a:rPr lang="en-US" altLang="en-US" smtClean="0"/>
              <a:t>Edward Au (Marvell Semiconductor)</a:t>
            </a:r>
          </a:p>
        </p:txBody>
      </p:sp>
      <p:sp>
        <p:nvSpPr>
          <p:cNvPr id="20485" name="Rectangle 7"/>
          <p:cNvSpPr>
            <a:spLocks noGrp="1" noChangeArrowheads="1"/>
          </p:cNvSpPr>
          <p:nvPr>
            <p:ph type="sldNum" sz="quarter" idx="5"/>
          </p:nvPr>
        </p:nvSpPr>
        <p:spPr>
          <a:xfrm>
            <a:off x="3278936" y="9001125"/>
            <a:ext cx="415177"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ea typeface="MS PGothic" pitchFamily="34" charset="-128"/>
              </a:defRPr>
            </a:lvl1pPr>
            <a:lvl2pPr marL="742950" indent="-285750" defTabSz="933450" eaLnBrk="0" hangingPunct="0">
              <a:defRPr sz="1200">
                <a:solidFill>
                  <a:schemeClr val="tx1"/>
                </a:solidFill>
                <a:latin typeface="Times New Roman" pitchFamily="18" charset="0"/>
                <a:ea typeface="MS PGothic" pitchFamily="34" charset="-128"/>
              </a:defRPr>
            </a:lvl2pPr>
            <a:lvl3pPr marL="1143000" indent="-228600" defTabSz="933450" eaLnBrk="0" hangingPunct="0">
              <a:defRPr sz="1200">
                <a:solidFill>
                  <a:schemeClr val="tx1"/>
                </a:solidFill>
                <a:latin typeface="Times New Roman" pitchFamily="18" charset="0"/>
                <a:ea typeface="MS PGothic" pitchFamily="34" charset="-128"/>
              </a:defRPr>
            </a:lvl3pPr>
            <a:lvl4pPr marL="1600200" indent="-228600" defTabSz="933450" eaLnBrk="0" hangingPunct="0">
              <a:defRPr sz="1200">
                <a:solidFill>
                  <a:schemeClr val="tx1"/>
                </a:solidFill>
                <a:latin typeface="Times New Roman" pitchFamily="18" charset="0"/>
                <a:ea typeface="MS PGothic" pitchFamily="34" charset="-128"/>
              </a:defRPr>
            </a:lvl4pPr>
            <a:lvl5pPr marL="2057400" indent="-228600" defTabSz="933450" eaLnBrk="0" hangingPunct="0">
              <a:defRPr sz="1200">
                <a:solidFill>
                  <a:schemeClr val="tx1"/>
                </a:solidFill>
                <a:latin typeface="Times New Roman" pitchFamily="18" charset="0"/>
                <a:ea typeface="MS PGothic" pitchFamily="34" charset="-128"/>
              </a:defRPr>
            </a:lvl5pPr>
            <a:lvl6pPr marL="2514600" indent="-228600" defTabSz="933450" eaLnBrk="0" fontAlgn="base" hangingPunct="0">
              <a:spcBef>
                <a:spcPct val="0"/>
              </a:spcBef>
              <a:spcAft>
                <a:spcPct val="0"/>
              </a:spcAft>
              <a:defRPr sz="1200">
                <a:solidFill>
                  <a:schemeClr val="tx1"/>
                </a:solidFill>
                <a:latin typeface="Times New Roman" pitchFamily="18" charset="0"/>
                <a:ea typeface="MS PGothic" pitchFamily="34" charset="-128"/>
              </a:defRPr>
            </a:lvl6pPr>
            <a:lvl7pPr marL="2971800" indent="-228600" defTabSz="933450" eaLnBrk="0" fontAlgn="base" hangingPunct="0">
              <a:spcBef>
                <a:spcPct val="0"/>
              </a:spcBef>
              <a:spcAft>
                <a:spcPct val="0"/>
              </a:spcAft>
              <a:defRPr sz="1200">
                <a:solidFill>
                  <a:schemeClr val="tx1"/>
                </a:solidFill>
                <a:latin typeface="Times New Roman" pitchFamily="18" charset="0"/>
                <a:ea typeface="MS PGothic" pitchFamily="34" charset="-128"/>
              </a:defRPr>
            </a:lvl7pPr>
            <a:lvl8pPr marL="3429000" indent="-228600" defTabSz="933450" eaLnBrk="0" fontAlgn="base" hangingPunct="0">
              <a:spcBef>
                <a:spcPct val="0"/>
              </a:spcBef>
              <a:spcAft>
                <a:spcPct val="0"/>
              </a:spcAft>
              <a:defRPr sz="1200">
                <a:solidFill>
                  <a:schemeClr val="tx1"/>
                </a:solidFill>
                <a:latin typeface="Times New Roman" pitchFamily="18" charset="0"/>
                <a:ea typeface="MS PGothic" pitchFamily="34" charset="-128"/>
              </a:defRPr>
            </a:lvl8pPr>
            <a:lvl9pPr marL="3886200" indent="-228600" defTabSz="933450" eaLnBrk="0" fontAlgn="base" hangingPunct="0">
              <a:spcBef>
                <a:spcPct val="0"/>
              </a:spcBef>
              <a:spcAft>
                <a:spcPct val="0"/>
              </a:spcAft>
              <a:defRPr sz="1200">
                <a:solidFill>
                  <a:schemeClr val="tx1"/>
                </a:solidFill>
                <a:latin typeface="Times New Roman" pitchFamily="18" charset="0"/>
                <a:ea typeface="MS PGothic" pitchFamily="34" charset="-128"/>
              </a:defRPr>
            </a:lvl9pPr>
          </a:lstStyle>
          <a:p>
            <a:r>
              <a:rPr lang="en-US" altLang="en-US" smtClean="0"/>
              <a:t>Page </a:t>
            </a:r>
            <a:fld id="{ED77246C-3585-45C1-98B0-BF93AD698777}" type="slidenum">
              <a:rPr lang="en-US" altLang="en-US" smtClean="0"/>
              <a:pPr/>
              <a:t>73</a:t>
            </a:fld>
            <a:endParaRPr lang="en-US" altLang="en-US" smtClean="0"/>
          </a:p>
        </p:txBody>
      </p:sp>
      <p:sp>
        <p:nvSpPr>
          <p:cNvPr id="20486" name="Rectangle 2"/>
          <p:cNvSpPr>
            <a:spLocks noGrp="1" noRot="1" noChangeAspect="1" noChangeArrowheads="1" noTextEdit="1"/>
          </p:cNvSpPr>
          <p:nvPr>
            <p:ph type="sldImg"/>
          </p:nvPr>
        </p:nvSpPr>
        <p:spPr>
          <a:xfrm>
            <a:off x="1114425" y="703263"/>
            <a:ext cx="4629150" cy="3473450"/>
          </a:xfrm>
          <a:ln/>
        </p:spPr>
      </p:sp>
      <p:sp>
        <p:nvSpPr>
          <p:cNvPr id="204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a:xfrm>
            <a:off x="4027492" y="95706"/>
            <a:ext cx="2185983" cy="215444"/>
          </a:xfrm>
        </p:spPr>
        <p:txBody>
          <a:bodyPr/>
          <a:lstStyle/>
          <a:p>
            <a:pPr>
              <a:defRPr/>
            </a:pPr>
            <a:r>
              <a:rPr lang="en-US" smtClean="0"/>
              <a:t>doc.: IEEE 802.11-11/0xxxr0</a:t>
            </a:r>
          </a:p>
        </p:txBody>
      </p:sp>
      <p:sp>
        <p:nvSpPr>
          <p:cNvPr id="14339" name="Rectangle 3"/>
          <p:cNvSpPr>
            <a:spLocks noGrp="1" noChangeArrowheads="1"/>
          </p:cNvSpPr>
          <p:nvPr>
            <p:ph type="dt" sz="quarter" idx="1"/>
          </p:nvPr>
        </p:nvSpPr>
        <p:spPr>
          <a:xfrm>
            <a:off x="646113" y="95706"/>
            <a:ext cx="1189108" cy="215444"/>
          </a:xfrm>
        </p:spPr>
        <p:txBody>
          <a:bodyPr/>
          <a:lstStyle/>
          <a:p>
            <a:pPr>
              <a:defRPr/>
            </a:pPr>
            <a:r>
              <a:rPr lang="en-US" smtClean="0"/>
              <a:t>November 2011</a:t>
            </a:r>
          </a:p>
        </p:txBody>
      </p:sp>
      <p:sp>
        <p:nvSpPr>
          <p:cNvPr id="14340" name="Rectangle 6"/>
          <p:cNvSpPr>
            <a:spLocks noGrp="1" noChangeArrowheads="1"/>
          </p:cNvSpPr>
          <p:nvPr>
            <p:ph type="ftr" sz="quarter" idx="4"/>
          </p:nvPr>
        </p:nvSpPr>
        <p:spPr>
          <a:xfrm>
            <a:off x="3791465" y="9001125"/>
            <a:ext cx="2422010" cy="184666"/>
          </a:xfrm>
        </p:spPr>
        <p:txBody>
          <a:bodyPr/>
          <a:lstStyle/>
          <a:p>
            <a:pPr lvl="4">
              <a:defRPr/>
            </a:pPr>
            <a:r>
              <a:rPr lang="en-US" smtClean="0"/>
              <a:t>Osama Aboul-Magd (Samsung)</a:t>
            </a:r>
          </a:p>
        </p:txBody>
      </p:sp>
      <p:sp>
        <p:nvSpPr>
          <p:cNvPr id="21509" name="Rectangle 7"/>
          <p:cNvSpPr>
            <a:spLocks noGrp="1" noChangeArrowheads="1"/>
          </p:cNvSpPr>
          <p:nvPr>
            <p:ph type="sldNum" sz="quarter" idx="5"/>
          </p:nvPr>
        </p:nvSpPr>
        <p:spPr>
          <a:xfrm>
            <a:off x="3278936" y="9001125"/>
            <a:ext cx="415177"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ea typeface="MS PGothic" pitchFamily="34" charset="-128"/>
              </a:defRPr>
            </a:lvl1pPr>
            <a:lvl2pPr marL="742950" indent="-285750" defTabSz="933450" eaLnBrk="0" hangingPunct="0">
              <a:defRPr sz="1200">
                <a:solidFill>
                  <a:schemeClr val="tx1"/>
                </a:solidFill>
                <a:latin typeface="Times New Roman" pitchFamily="18" charset="0"/>
                <a:ea typeface="MS PGothic" pitchFamily="34" charset="-128"/>
              </a:defRPr>
            </a:lvl2pPr>
            <a:lvl3pPr marL="1143000" indent="-228600" defTabSz="933450" eaLnBrk="0" hangingPunct="0">
              <a:defRPr sz="1200">
                <a:solidFill>
                  <a:schemeClr val="tx1"/>
                </a:solidFill>
                <a:latin typeface="Times New Roman" pitchFamily="18" charset="0"/>
                <a:ea typeface="MS PGothic" pitchFamily="34" charset="-128"/>
              </a:defRPr>
            </a:lvl3pPr>
            <a:lvl4pPr marL="1600200" indent="-228600" defTabSz="933450" eaLnBrk="0" hangingPunct="0">
              <a:defRPr sz="1200">
                <a:solidFill>
                  <a:schemeClr val="tx1"/>
                </a:solidFill>
                <a:latin typeface="Times New Roman" pitchFamily="18" charset="0"/>
                <a:ea typeface="MS PGothic" pitchFamily="34" charset="-128"/>
              </a:defRPr>
            </a:lvl4pPr>
            <a:lvl5pPr marL="2057400" indent="-228600" defTabSz="933450" eaLnBrk="0" hangingPunct="0">
              <a:defRPr sz="1200">
                <a:solidFill>
                  <a:schemeClr val="tx1"/>
                </a:solidFill>
                <a:latin typeface="Times New Roman" pitchFamily="18" charset="0"/>
                <a:ea typeface="MS PGothic" pitchFamily="34" charset="-128"/>
              </a:defRPr>
            </a:lvl5pPr>
            <a:lvl6pPr marL="2514600" indent="-228600" defTabSz="933450" eaLnBrk="0" fontAlgn="base" hangingPunct="0">
              <a:spcBef>
                <a:spcPct val="0"/>
              </a:spcBef>
              <a:spcAft>
                <a:spcPct val="0"/>
              </a:spcAft>
              <a:defRPr sz="1200">
                <a:solidFill>
                  <a:schemeClr val="tx1"/>
                </a:solidFill>
                <a:latin typeface="Times New Roman" pitchFamily="18" charset="0"/>
                <a:ea typeface="MS PGothic" pitchFamily="34" charset="-128"/>
              </a:defRPr>
            </a:lvl6pPr>
            <a:lvl7pPr marL="2971800" indent="-228600" defTabSz="933450" eaLnBrk="0" fontAlgn="base" hangingPunct="0">
              <a:spcBef>
                <a:spcPct val="0"/>
              </a:spcBef>
              <a:spcAft>
                <a:spcPct val="0"/>
              </a:spcAft>
              <a:defRPr sz="1200">
                <a:solidFill>
                  <a:schemeClr val="tx1"/>
                </a:solidFill>
                <a:latin typeface="Times New Roman" pitchFamily="18" charset="0"/>
                <a:ea typeface="MS PGothic" pitchFamily="34" charset="-128"/>
              </a:defRPr>
            </a:lvl7pPr>
            <a:lvl8pPr marL="3429000" indent="-228600" defTabSz="933450" eaLnBrk="0" fontAlgn="base" hangingPunct="0">
              <a:spcBef>
                <a:spcPct val="0"/>
              </a:spcBef>
              <a:spcAft>
                <a:spcPct val="0"/>
              </a:spcAft>
              <a:defRPr sz="1200">
                <a:solidFill>
                  <a:schemeClr val="tx1"/>
                </a:solidFill>
                <a:latin typeface="Times New Roman" pitchFamily="18" charset="0"/>
                <a:ea typeface="MS PGothic" pitchFamily="34" charset="-128"/>
              </a:defRPr>
            </a:lvl8pPr>
            <a:lvl9pPr marL="3886200" indent="-228600" defTabSz="933450" eaLnBrk="0" fontAlgn="base" hangingPunct="0">
              <a:spcBef>
                <a:spcPct val="0"/>
              </a:spcBef>
              <a:spcAft>
                <a:spcPct val="0"/>
              </a:spcAft>
              <a:defRPr sz="1200">
                <a:solidFill>
                  <a:schemeClr val="tx1"/>
                </a:solidFill>
                <a:latin typeface="Times New Roman" pitchFamily="18" charset="0"/>
                <a:ea typeface="MS PGothic" pitchFamily="34" charset="-128"/>
              </a:defRPr>
            </a:lvl9pPr>
          </a:lstStyle>
          <a:p>
            <a:r>
              <a:rPr lang="en-US" altLang="en-US" smtClean="0"/>
              <a:t>Page </a:t>
            </a:r>
            <a:fld id="{FCE16CB2-6CC3-417A-89CE-76E60C06BB44}" type="slidenum">
              <a:rPr lang="en-US" altLang="en-US" smtClean="0"/>
              <a:pPr/>
              <a:t>74</a:t>
            </a:fld>
            <a:endParaRPr lang="en-US" altLang="en-US" smtClean="0"/>
          </a:p>
        </p:txBody>
      </p:sp>
      <p:sp>
        <p:nvSpPr>
          <p:cNvPr id="21510" name="Rectangle 2"/>
          <p:cNvSpPr>
            <a:spLocks noGrp="1" noRot="1" noChangeAspect="1" noChangeArrowheads="1" noTextEdit="1"/>
          </p:cNvSpPr>
          <p:nvPr>
            <p:ph type="sldImg"/>
          </p:nvPr>
        </p:nvSpPr>
        <p:spPr>
          <a:xfrm>
            <a:off x="1114425" y="703263"/>
            <a:ext cx="4629150" cy="3473450"/>
          </a:xfrm>
          <a:ln cap="flat"/>
        </p:spPr>
      </p:sp>
      <p:sp>
        <p:nvSpPr>
          <p:cNvPr id="215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US" altLang="en-US" smtClean="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a:xfrm>
            <a:off x="4027492" y="95706"/>
            <a:ext cx="2185983" cy="215444"/>
          </a:xfrm>
        </p:spPr>
        <p:txBody>
          <a:bodyPr/>
          <a:lstStyle/>
          <a:p>
            <a:pPr>
              <a:defRPr/>
            </a:pPr>
            <a:r>
              <a:rPr lang="en-US" smtClean="0"/>
              <a:t>doc.: IEEE 802.11-11/0xxxr0</a:t>
            </a:r>
          </a:p>
        </p:txBody>
      </p:sp>
      <p:sp>
        <p:nvSpPr>
          <p:cNvPr id="14339" name="Rectangle 3"/>
          <p:cNvSpPr>
            <a:spLocks noGrp="1" noChangeArrowheads="1"/>
          </p:cNvSpPr>
          <p:nvPr>
            <p:ph type="dt" sz="quarter" idx="1"/>
          </p:nvPr>
        </p:nvSpPr>
        <p:spPr>
          <a:xfrm>
            <a:off x="646113" y="95706"/>
            <a:ext cx="1189108" cy="215444"/>
          </a:xfrm>
        </p:spPr>
        <p:txBody>
          <a:bodyPr/>
          <a:lstStyle/>
          <a:p>
            <a:pPr>
              <a:defRPr/>
            </a:pPr>
            <a:r>
              <a:rPr lang="en-US" smtClean="0"/>
              <a:t>November 2011</a:t>
            </a:r>
          </a:p>
        </p:txBody>
      </p:sp>
      <p:sp>
        <p:nvSpPr>
          <p:cNvPr id="14340" name="Rectangle 6"/>
          <p:cNvSpPr>
            <a:spLocks noGrp="1" noChangeArrowheads="1"/>
          </p:cNvSpPr>
          <p:nvPr>
            <p:ph type="ftr" sz="quarter" idx="4"/>
          </p:nvPr>
        </p:nvSpPr>
        <p:spPr>
          <a:xfrm>
            <a:off x="3791465" y="9001125"/>
            <a:ext cx="2422010" cy="184666"/>
          </a:xfrm>
        </p:spPr>
        <p:txBody>
          <a:bodyPr/>
          <a:lstStyle/>
          <a:p>
            <a:pPr lvl="4">
              <a:defRPr/>
            </a:pPr>
            <a:r>
              <a:rPr lang="en-US" smtClean="0"/>
              <a:t>Osama Aboul-Magd (Samsung)</a:t>
            </a:r>
          </a:p>
        </p:txBody>
      </p:sp>
      <p:sp>
        <p:nvSpPr>
          <p:cNvPr id="22533" name="Rectangle 7"/>
          <p:cNvSpPr>
            <a:spLocks noGrp="1" noChangeArrowheads="1"/>
          </p:cNvSpPr>
          <p:nvPr>
            <p:ph type="sldNum" sz="quarter" idx="5"/>
          </p:nvPr>
        </p:nvSpPr>
        <p:spPr>
          <a:xfrm>
            <a:off x="3278936" y="9001125"/>
            <a:ext cx="415177"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ea typeface="MS PGothic" pitchFamily="34" charset="-128"/>
              </a:defRPr>
            </a:lvl1pPr>
            <a:lvl2pPr marL="742950" indent="-285750" defTabSz="933450" eaLnBrk="0" hangingPunct="0">
              <a:defRPr sz="1200">
                <a:solidFill>
                  <a:schemeClr val="tx1"/>
                </a:solidFill>
                <a:latin typeface="Times New Roman" pitchFamily="18" charset="0"/>
                <a:ea typeface="MS PGothic" pitchFamily="34" charset="-128"/>
              </a:defRPr>
            </a:lvl2pPr>
            <a:lvl3pPr marL="1143000" indent="-228600" defTabSz="933450" eaLnBrk="0" hangingPunct="0">
              <a:defRPr sz="1200">
                <a:solidFill>
                  <a:schemeClr val="tx1"/>
                </a:solidFill>
                <a:latin typeface="Times New Roman" pitchFamily="18" charset="0"/>
                <a:ea typeface="MS PGothic" pitchFamily="34" charset="-128"/>
              </a:defRPr>
            </a:lvl3pPr>
            <a:lvl4pPr marL="1600200" indent="-228600" defTabSz="933450" eaLnBrk="0" hangingPunct="0">
              <a:defRPr sz="1200">
                <a:solidFill>
                  <a:schemeClr val="tx1"/>
                </a:solidFill>
                <a:latin typeface="Times New Roman" pitchFamily="18" charset="0"/>
                <a:ea typeface="MS PGothic" pitchFamily="34" charset="-128"/>
              </a:defRPr>
            </a:lvl4pPr>
            <a:lvl5pPr marL="2057400" indent="-228600" defTabSz="933450" eaLnBrk="0" hangingPunct="0">
              <a:defRPr sz="1200">
                <a:solidFill>
                  <a:schemeClr val="tx1"/>
                </a:solidFill>
                <a:latin typeface="Times New Roman" pitchFamily="18" charset="0"/>
                <a:ea typeface="MS PGothic" pitchFamily="34" charset="-128"/>
              </a:defRPr>
            </a:lvl5pPr>
            <a:lvl6pPr marL="2514600" indent="-228600" defTabSz="933450" eaLnBrk="0" fontAlgn="base" hangingPunct="0">
              <a:spcBef>
                <a:spcPct val="0"/>
              </a:spcBef>
              <a:spcAft>
                <a:spcPct val="0"/>
              </a:spcAft>
              <a:defRPr sz="1200">
                <a:solidFill>
                  <a:schemeClr val="tx1"/>
                </a:solidFill>
                <a:latin typeface="Times New Roman" pitchFamily="18" charset="0"/>
                <a:ea typeface="MS PGothic" pitchFamily="34" charset="-128"/>
              </a:defRPr>
            </a:lvl6pPr>
            <a:lvl7pPr marL="2971800" indent="-228600" defTabSz="933450" eaLnBrk="0" fontAlgn="base" hangingPunct="0">
              <a:spcBef>
                <a:spcPct val="0"/>
              </a:spcBef>
              <a:spcAft>
                <a:spcPct val="0"/>
              </a:spcAft>
              <a:defRPr sz="1200">
                <a:solidFill>
                  <a:schemeClr val="tx1"/>
                </a:solidFill>
                <a:latin typeface="Times New Roman" pitchFamily="18" charset="0"/>
                <a:ea typeface="MS PGothic" pitchFamily="34" charset="-128"/>
              </a:defRPr>
            </a:lvl7pPr>
            <a:lvl8pPr marL="3429000" indent="-228600" defTabSz="933450" eaLnBrk="0" fontAlgn="base" hangingPunct="0">
              <a:spcBef>
                <a:spcPct val="0"/>
              </a:spcBef>
              <a:spcAft>
                <a:spcPct val="0"/>
              </a:spcAft>
              <a:defRPr sz="1200">
                <a:solidFill>
                  <a:schemeClr val="tx1"/>
                </a:solidFill>
                <a:latin typeface="Times New Roman" pitchFamily="18" charset="0"/>
                <a:ea typeface="MS PGothic" pitchFamily="34" charset="-128"/>
              </a:defRPr>
            </a:lvl8pPr>
            <a:lvl9pPr marL="3886200" indent="-228600" defTabSz="933450" eaLnBrk="0" fontAlgn="base" hangingPunct="0">
              <a:spcBef>
                <a:spcPct val="0"/>
              </a:spcBef>
              <a:spcAft>
                <a:spcPct val="0"/>
              </a:spcAft>
              <a:defRPr sz="1200">
                <a:solidFill>
                  <a:schemeClr val="tx1"/>
                </a:solidFill>
                <a:latin typeface="Times New Roman" pitchFamily="18" charset="0"/>
                <a:ea typeface="MS PGothic" pitchFamily="34" charset="-128"/>
              </a:defRPr>
            </a:lvl9pPr>
          </a:lstStyle>
          <a:p>
            <a:r>
              <a:rPr lang="en-US" altLang="en-US" smtClean="0"/>
              <a:t>Page </a:t>
            </a:r>
            <a:fld id="{62EAC982-8354-480E-BB36-74AE0B03DFA6}" type="slidenum">
              <a:rPr lang="en-US" altLang="en-US" smtClean="0"/>
              <a:pPr/>
              <a:t>75</a:t>
            </a:fld>
            <a:endParaRPr lang="en-US" altLang="en-US" smtClean="0"/>
          </a:p>
        </p:txBody>
      </p:sp>
      <p:sp>
        <p:nvSpPr>
          <p:cNvPr id="22534" name="Rectangle 2"/>
          <p:cNvSpPr>
            <a:spLocks noGrp="1" noRot="1" noChangeAspect="1" noChangeArrowheads="1" noTextEdit="1"/>
          </p:cNvSpPr>
          <p:nvPr>
            <p:ph type="sldImg"/>
          </p:nvPr>
        </p:nvSpPr>
        <p:spPr>
          <a:xfrm>
            <a:off x="1114425" y="703263"/>
            <a:ext cx="4629150" cy="3473450"/>
          </a:xfrm>
          <a:ln cap="flat"/>
        </p:spPr>
      </p:sp>
      <p:sp>
        <p:nvSpPr>
          <p:cNvPr id="225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US" altLang="en-US" smtClean="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xfrm>
            <a:off x="1114425" y="703263"/>
            <a:ext cx="4629150" cy="3473450"/>
          </a:xfrm>
          <a:ln/>
        </p:spPr>
      </p:sp>
      <p:sp>
        <p:nvSpPr>
          <p:cNvPr id="23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smtClean="0"/>
          </a:p>
        </p:txBody>
      </p:sp>
      <p:sp>
        <p:nvSpPr>
          <p:cNvPr id="15364" name="Header Placeholder 3"/>
          <p:cNvSpPr>
            <a:spLocks noGrp="1"/>
          </p:cNvSpPr>
          <p:nvPr>
            <p:ph type="hdr" sz="quarter"/>
          </p:nvPr>
        </p:nvSpPr>
        <p:spPr>
          <a:xfrm>
            <a:off x="4027492" y="95706"/>
            <a:ext cx="2185983" cy="215444"/>
          </a:xfrm>
        </p:spPr>
        <p:txBody>
          <a:bodyPr/>
          <a:lstStyle/>
          <a:p>
            <a:pPr>
              <a:defRPr/>
            </a:pPr>
            <a:r>
              <a:rPr lang="en-US" smtClean="0"/>
              <a:t>doc.: IEEE 802.11-11/0xxxr0</a:t>
            </a:r>
          </a:p>
        </p:txBody>
      </p:sp>
      <p:sp>
        <p:nvSpPr>
          <p:cNvPr id="15365" name="Date Placeholder 4"/>
          <p:cNvSpPr>
            <a:spLocks noGrp="1"/>
          </p:cNvSpPr>
          <p:nvPr>
            <p:ph type="dt" sz="quarter" idx="1"/>
          </p:nvPr>
        </p:nvSpPr>
        <p:spPr>
          <a:xfrm>
            <a:off x="646113" y="95706"/>
            <a:ext cx="1189108" cy="215444"/>
          </a:xfrm>
        </p:spPr>
        <p:txBody>
          <a:bodyPr/>
          <a:lstStyle/>
          <a:p>
            <a:pPr>
              <a:defRPr/>
            </a:pPr>
            <a:r>
              <a:rPr lang="en-US" smtClean="0"/>
              <a:t>November 2011</a:t>
            </a:r>
          </a:p>
        </p:txBody>
      </p:sp>
      <p:sp>
        <p:nvSpPr>
          <p:cNvPr id="15366" name="Footer Placeholder 5"/>
          <p:cNvSpPr>
            <a:spLocks noGrp="1"/>
          </p:cNvSpPr>
          <p:nvPr>
            <p:ph type="ftr" sz="quarter" idx="4"/>
          </p:nvPr>
        </p:nvSpPr>
        <p:spPr>
          <a:xfrm>
            <a:off x="3791465" y="9001125"/>
            <a:ext cx="2422010" cy="184666"/>
          </a:xfrm>
        </p:spPr>
        <p:txBody>
          <a:bodyPr/>
          <a:lstStyle/>
          <a:p>
            <a:pPr lvl="4">
              <a:defRPr/>
            </a:pPr>
            <a:r>
              <a:rPr lang="en-US" smtClean="0"/>
              <a:t>Osama Aboul-Magd (Samsung)</a:t>
            </a:r>
          </a:p>
        </p:txBody>
      </p:sp>
      <p:sp>
        <p:nvSpPr>
          <p:cNvPr id="23559" name="Slide Number Placeholder 6"/>
          <p:cNvSpPr>
            <a:spLocks noGrp="1"/>
          </p:cNvSpPr>
          <p:nvPr>
            <p:ph type="sldNum" sz="quarter" idx="5"/>
          </p:nvPr>
        </p:nvSpPr>
        <p:spPr>
          <a:xfrm>
            <a:off x="3278936" y="9001125"/>
            <a:ext cx="415177"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ea typeface="MS PGothic" pitchFamily="34" charset="-128"/>
              </a:defRPr>
            </a:lvl1pPr>
            <a:lvl2pPr marL="742950" indent="-285750" defTabSz="933450" eaLnBrk="0" hangingPunct="0">
              <a:defRPr sz="1200">
                <a:solidFill>
                  <a:schemeClr val="tx1"/>
                </a:solidFill>
                <a:latin typeface="Times New Roman" pitchFamily="18" charset="0"/>
                <a:ea typeface="MS PGothic" pitchFamily="34" charset="-128"/>
              </a:defRPr>
            </a:lvl2pPr>
            <a:lvl3pPr marL="1143000" indent="-228600" defTabSz="933450" eaLnBrk="0" hangingPunct="0">
              <a:defRPr sz="1200">
                <a:solidFill>
                  <a:schemeClr val="tx1"/>
                </a:solidFill>
                <a:latin typeface="Times New Roman" pitchFamily="18" charset="0"/>
                <a:ea typeface="MS PGothic" pitchFamily="34" charset="-128"/>
              </a:defRPr>
            </a:lvl3pPr>
            <a:lvl4pPr marL="1600200" indent="-228600" defTabSz="933450" eaLnBrk="0" hangingPunct="0">
              <a:defRPr sz="1200">
                <a:solidFill>
                  <a:schemeClr val="tx1"/>
                </a:solidFill>
                <a:latin typeface="Times New Roman" pitchFamily="18" charset="0"/>
                <a:ea typeface="MS PGothic" pitchFamily="34" charset="-128"/>
              </a:defRPr>
            </a:lvl4pPr>
            <a:lvl5pPr marL="2057400" indent="-228600" defTabSz="933450" eaLnBrk="0" hangingPunct="0">
              <a:defRPr sz="1200">
                <a:solidFill>
                  <a:schemeClr val="tx1"/>
                </a:solidFill>
                <a:latin typeface="Times New Roman" pitchFamily="18" charset="0"/>
                <a:ea typeface="MS PGothic" pitchFamily="34" charset="-128"/>
              </a:defRPr>
            </a:lvl5pPr>
            <a:lvl6pPr marL="2514600" indent="-228600" defTabSz="933450" eaLnBrk="0" fontAlgn="base" hangingPunct="0">
              <a:spcBef>
                <a:spcPct val="0"/>
              </a:spcBef>
              <a:spcAft>
                <a:spcPct val="0"/>
              </a:spcAft>
              <a:defRPr sz="1200">
                <a:solidFill>
                  <a:schemeClr val="tx1"/>
                </a:solidFill>
                <a:latin typeface="Times New Roman" pitchFamily="18" charset="0"/>
                <a:ea typeface="MS PGothic" pitchFamily="34" charset="-128"/>
              </a:defRPr>
            </a:lvl6pPr>
            <a:lvl7pPr marL="2971800" indent="-228600" defTabSz="933450" eaLnBrk="0" fontAlgn="base" hangingPunct="0">
              <a:spcBef>
                <a:spcPct val="0"/>
              </a:spcBef>
              <a:spcAft>
                <a:spcPct val="0"/>
              </a:spcAft>
              <a:defRPr sz="1200">
                <a:solidFill>
                  <a:schemeClr val="tx1"/>
                </a:solidFill>
                <a:latin typeface="Times New Roman" pitchFamily="18" charset="0"/>
                <a:ea typeface="MS PGothic" pitchFamily="34" charset="-128"/>
              </a:defRPr>
            </a:lvl7pPr>
            <a:lvl8pPr marL="3429000" indent="-228600" defTabSz="933450" eaLnBrk="0" fontAlgn="base" hangingPunct="0">
              <a:spcBef>
                <a:spcPct val="0"/>
              </a:spcBef>
              <a:spcAft>
                <a:spcPct val="0"/>
              </a:spcAft>
              <a:defRPr sz="1200">
                <a:solidFill>
                  <a:schemeClr val="tx1"/>
                </a:solidFill>
                <a:latin typeface="Times New Roman" pitchFamily="18" charset="0"/>
                <a:ea typeface="MS PGothic" pitchFamily="34" charset="-128"/>
              </a:defRPr>
            </a:lvl8pPr>
            <a:lvl9pPr marL="3886200" indent="-228600" defTabSz="933450" eaLnBrk="0" fontAlgn="base" hangingPunct="0">
              <a:spcBef>
                <a:spcPct val="0"/>
              </a:spcBef>
              <a:spcAft>
                <a:spcPct val="0"/>
              </a:spcAft>
              <a:defRPr sz="1200">
                <a:solidFill>
                  <a:schemeClr val="tx1"/>
                </a:solidFill>
                <a:latin typeface="Times New Roman" pitchFamily="18" charset="0"/>
                <a:ea typeface="MS PGothic" pitchFamily="34" charset="-128"/>
              </a:defRPr>
            </a:lvl9pPr>
          </a:lstStyle>
          <a:p>
            <a:r>
              <a:rPr lang="en-US" altLang="en-US" smtClean="0"/>
              <a:t>Page </a:t>
            </a:r>
            <a:fld id="{A4C70B3F-6CF6-4F9F-B26F-E07C6511A3C8}" type="slidenum">
              <a:rPr lang="en-US" altLang="en-US" smtClean="0"/>
              <a:pPr/>
              <a:t>76</a:t>
            </a:fld>
            <a:endParaRPr lang="en-US" altLang="en-US" smtClean="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xfrm>
            <a:off x="1114425" y="703263"/>
            <a:ext cx="4629150" cy="3473450"/>
          </a:xfrm>
          <a:ln/>
        </p:spPr>
      </p:sp>
      <p:sp>
        <p:nvSpPr>
          <p:cNvPr id="24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4" name="Header Placeholder 3"/>
          <p:cNvSpPr>
            <a:spLocks noGrp="1"/>
          </p:cNvSpPr>
          <p:nvPr>
            <p:ph type="hdr" sz="quarter"/>
          </p:nvPr>
        </p:nvSpPr>
        <p:spPr>
          <a:xfrm>
            <a:off x="4017617" y="95706"/>
            <a:ext cx="2195858" cy="215444"/>
          </a:xfrm>
        </p:spPr>
        <p:txBody>
          <a:bodyPr/>
          <a:lstStyle/>
          <a:p>
            <a:pPr>
              <a:defRPr/>
            </a:pPr>
            <a:r>
              <a:rPr lang="en-US"/>
              <a:t>doc.: IEEE 802.11-15/0496r1</a:t>
            </a:r>
          </a:p>
        </p:txBody>
      </p:sp>
      <p:sp>
        <p:nvSpPr>
          <p:cNvPr id="5" name="Date Placeholder 4"/>
          <p:cNvSpPr>
            <a:spLocks noGrp="1"/>
          </p:cNvSpPr>
          <p:nvPr>
            <p:ph type="dt" sz="quarter" idx="1"/>
          </p:nvPr>
        </p:nvSpPr>
        <p:spPr>
          <a:xfrm>
            <a:off x="646113" y="95706"/>
            <a:ext cx="753411" cy="215444"/>
          </a:xfrm>
        </p:spPr>
        <p:txBody>
          <a:bodyPr/>
          <a:lstStyle/>
          <a:p>
            <a:pPr>
              <a:defRPr/>
            </a:pPr>
            <a:r>
              <a:rPr lang="en-US"/>
              <a:t>May 2015</a:t>
            </a:r>
          </a:p>
        </p:txBody>
      </p:sp>
      <p:sp>
        <p:nvSpPr>
          <p:cNvPr id="6" name="Footer Placeholder 5"/>
          <p:cNvSpPr>
            <a:spLocks noGrp="1"/>
          </p:cNvSpPr>
          <p:nvPr>
            <p:ph type="ftr" sz="quarter" idx="4"/>
          </p:nvPr>
        </p:nvSpPr>
        <p:spPr>
          <a:xfrm>
            <a:off x="3450026" y="9001125"/>
            <a:ext cx="2763449" cy="184666"/>
          </a:xfrm>
        </p:spPr>
        <p:txBody>
          <a:bodyPr/>
          <a:lstStyle/>
          <a:p>
            <a:pPr lvl="4">
              <a:defRPr/>
            </a:pPr>
            <a:r>
              <a:rPr lang="en-US"/>
              <a:t>Edward Au (Marvell Semiconductor)</a:t>
            </a:r>
          </a:p>
        </p:txBody>
      </p:sp>
      <p:sp>
        <p:nvSpPr>
          <p:cNvPr id="24583" name="Slide Number Placeholder 6"/>
          <p:cNvSpPr>
            <a:spLocks noGrp="1"/>
          </p:cNvSpPr>
          <p:nvPr>
            <p:ph type="sldNum" sz="quarter" idx="5"/>
          </p:nvPr>
        </p:nvSpPr>
        <p:spPr>
          <a:xfrm>
            <a:off x="3278936" y="9001125"/>
            <a:ext cx="415177"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ea typeface="MS PGothic" pitchFamily="34" charset="-128"/>
              </a:defRPr>
            </a:lvl1pPr>
            <a:lvl2pPr marL="742950" indent="-285750" defTabSz="933450" eaLnBrk="0" hangingPunct="0">
              <a:defRPr sz="1200">
                <a:solidFill>
                  <a:schemeClr val="tx1"/>
                </a:solidFill>
                <a:latin typeface="Times New Roman" pitchFamily="18" charset="0"/>
                <a:ea typeface="MS PGothic" pitchFamily="34" charset="-128"/>
              </a:defRPr>
            </a:lvl2pPr>
            <a:lvl3pPr marL="1143000" indent="-228600" defTabSz="933450" eaLnBrk="0" hangingPunct="0">
              <a:defRPr sz="1200">
                <a:solidFill>
                  <a:schemeClr val="tx1"/>
                </a:solidFill>
                <a:latin typeface="Times New Roman" pitchFamily="18" charset="0"/>
                <a:ea typeface="MS PGothic" pitchFamily="34" charset="-128"/>
              </a:defRPr>
            </a:lvl3pPr>
            <a:lvl4pPr marL="1600200" indent="-228600" defTabSz="933450" eaLnBrk="0" hangingPunct="0">
              <a:defRPr sz="1200">
                <a:solidFill>
                  <a:schemeClr val="tx1"/>
                </a:solidFill>
                <a:latin typeface="Times New Roman" pitchFamily="18" charset="0"/>
                <a:ea typeface="MS PGothic" pitchFamily="34" charset="-128"/>
              </a:defRPr>
            </a:lvl4pPr>
            <a:lvl5pPr marL="2057400" indent="-228600" defTabSz="933450" eaLnBrk="0" hangingPunct="0">
              <a:defRPr sz="1200">
                <a:solidFill>
                  <a:schemeClr val="tx1"/>
                </a:solidFill>
                <a:latin typeface="Times New Roman" pitchFamily="18" charset="0"/>
                <a:ea typeface="MS PGothic" pitchFamily="34" charset="-128"/>
              </a:defRPr>
            </a:lvl5pPr>
            <a:lvl6pPr marL="2514600" indent="-228600" defTabSz="933450" eaLnBrk="0" fontAlgn="base" hangingPunct="0">
              <a:spcBef>
                <a:spcPct val="0"/>
              </a:spcBef>
              <a:spcAft>
                <a:spcPct val="0"/>
              </a:spcAft>
              <a:defRPr sz="1200">
                <a:solidFill>
                  <a:schemeClr val="tx1"/>
                </a:solidFill>
                <a:latin typeface="Times New Roman" pitchFamily="18" charset="0"/>
                <a:ea typeface="MS PGothic" pitchFamily="34" charset="-128"/>
              </a:defRPr>
            </a:lvl6pPr>
            <a:lvl7pPr marL="2971800" indent="-228600" defTabSz="933450" eaLnBrk="0" fontAlgn="base" hangingPunct="0">
              <a:spcBef>
                <a:spcPct val="0"/>
              </a:spcBef>
              <a:spcAft>
                <a:spcPct val="0"/>
              </a:spcAft>
              <a:defRPr sz="1200">
                <a:solidFill>
                  <a:schemeClr val="tx1"/>
                </a:solidFill>
                <a:latin typeface="Times New Roman" pitchFamily="18" charset="0"/>
                <a:ea typeface="MS PGothic" pitchFamily="34" charset="-128"/>
              </a:defRPr>
            </a:lvl7pPr>
            <a:lvl8pPr marL="3429000" indent="-228600" defTabSz="933450" eaLnBrk="0" fontAlgn="base" hangingPunct="0">
              <a:spcBef>
                <a:spcPct val="0"/>
              </a:spcBef>
              <a:spcAft>
                <a:spcPct val="0"/>
              </a:spcAft>
              <a:defRPr sz="1200">
                <a:solidFill>
                  <a:schemeClr val="tx1"/>
                </a:solidFill>
                <a:latin typeface="Times New Roman" pitchFamily="18" charset="0"/>
                <a:ea typeface="MS PGothic" pitchFamily="34" charset="-128"/>
              </a:defRPr>
            </a:lvl8pPr>
            <a:lvl9pPr marL="3886200" indent="-228600" defTabSz="933450" eaLnBrk="0" fontAlgn="base" hangingPunct="0">
              <a:spcBef>
                <a:spcPct val="0"/>
              </a:spcBef>
              <a:spcAft>
                <a:spcPct val="0"/>
              </a:spcAft>
              <a:defRPr sz="1200">
                <a:solidFill>
                  <a:schemeClr val="tx1"/>
                </a:solidFill>
                <a:latin typeface="Times New Roman" pitchFamily="18" charset="0"/>
                <a:ea typeface="MS PGothic" pitchFamily="34" charset="-128"/>
              </a:defRPr>
            </a:lvl9pPr>
          </a:lstStyle>
          <a:p>
            <a:r>
              <a:rPr lang="en-US" altLang="en-US" smtClean="0"/>
              <a:t>Page </a:t>
            </a:r>
            <a:fld id="{47D93FAA-167B-4EB8-AB08-D62B8A1FF004}" type="slidenum">
              <a:rPr lang="en-US" altLang="en-US" smtClean="0"/>
              <a:pPr/>
              <a:t>77</a:t>
            </a:fld>
            <a:endParaRPr lang="en-US" altLang="en-US" smtClean="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xfrm>
            <a:off x="1114425" y="703263"/>
            <a:ext cx="4629150" cy="3473450"/>
          </a:xfrm>
          <a:ln/>
        </p:spPr>
      </p:sp>
      <p:sp>
        <p:nvSpPr>
          <p:cNvPr id="256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4" name="Header Placeholder 3"/>
          <p:cNvSpPr>
            <a:spLocks noGrp="1"/>
          </p:cNvSpPr>
          <p:nvPr>
            <p:ph type="hdr" sz="quarter"/>
          </p:nvPr>
        </p:nvSpPr>
        <p:spPr>
          <a:xfrm>
            <a:off x="4017617" y="95706"/>
            <a:ext cx="2195858" cy="215444"/>
          </a:xfrm>
        </p:spPr>
        <p:txBody>
          <a:bodyPr/>
          <a:lstStyle/>
          <a:p>
            <a:pPr>
              <a:defRPr/>
            </a:pPr>
            <a:r>
              <a:rPr lang="en-US"/>
              <a:t>doc.: IEEE 802.11-15/0496r1</a:t>
            </a:r>
          </a:p>
        </p:txBody>
      </p:sp>
      <p:sp>
        <p:nvSpPr>
          <p:cNvPr id="5" name="Date Placeholder 4"/>
          <p:cNvSpPr>
            <a:spLocks noGrp="1"/>
          </p:cNvSpPr>
          <p:nvPr>
            <p:ph type="dt" sz="quarter" idx="1"/>
          </p:nvPr>
        </p:nvSpPr>
        <p:spPr>
          <a:xfrm>
            <a:off x="646113" y="95706"/>
            <a:ext cx="753411" cy="215444"/>
          </a:xfrm>
        </p:spPr>
        <p:txBody>
          <a:bodyPr/>
          <a:lstStyle/>
          <a:p>
            <a:pPr>
              <a:defRPr/>
            </a:pPr>
            <a:r>
              <a:rPr lang="en-US"/>
              <a:t>May 2015</a:t>
            </a:r>
          </a:p>
        </p:txBody>
      </p:sp>
      <p:sp>
        <p:nvSpPr>
          <p:cNvPr id="6" name="Footer Placeholder 5"/>
          <p:cNvSpPr>
            <a:spLocks noGrp="1"/>
          </p:cNvSpPr>
          <p:nvPr>
            <p:ph type="ftr" sz="quarter" idx="4"/>
          </p:nvPr>
        </p:nvSpPr>
        <p:spPr>
          <a:xfrm>
            <a:off x="3450026" y="9001125"/>
            <a:ext cx="2763449" cy="184666"/>
          </a:xfrm>
        </p:spPr>
        <p:txBody>
          <a:bodyPr/>
          <a:lstStyle/>
          <a:p>
            <a:pPr lvl="4">
              <a:defRPr/>
            </a:pPr>
            <a:r>
              <a:rPr lang="en-US"/>
              <a:t>Edward Au (Marvell Semiconductor)</a:t>
            </a:r>
          </a:p>
        </p:txBody>
      </p:sp>
      <p:sp>
        <p:nvSpPr>
          <p:cNvPr id="25607" name="Slide Number Placeholder 6"/>
          <p:cNvSpPr>
            <a:spLocks noGrp="1"/>
          </p:cNvSpPr>
          <p:nvPr>
            <p:ph type="sldNum" sz="quarter" idx="5"/>
          </p:nvPr>
        </p:nvSpPr>
        <p:spPr>
          <a:xfrm>
            <a:off x="3278936" y="9001125"/>
            <a:ext cx="415177"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ea typeface="MS PGothic" pitchFamily="34" charset="-128"/>
              </a:defRPr>
            </a:lvl1pPr>
            <a:lvl2pPr marL="742950" indent="-285750" defTabSz="933450" eaLnBrk="0" hangingPunct="0">
              <a:defRPr sz="1200">
                <a:solidFill>
                  <a:schemeClr val="tx1"/>
                </a:solidFill>
                <a:latin typeface="Times New Roman" pitchFamily="18" charset="0"/>
                <a:ea typeface="MS PGothic" pitchFamily="34" charset="-128"/>
              </a:defRPr>
            </a:lvl2pPr>
            <a:lvl3pPr marL="1143000" indent="-228600" defTabSz="933450" eaLnBrk="0" hangingPunct="0">
              <a:defRPr sz="1200">
                <a:solidFill>
                  <a:schemeClr val="tx1"/>
                </a:solidFill>
                <a:latin typeface="Times New Roman" pitchFamily="18" charset="0"/>
                <a:ea typeface="MS PGothic" pitchFamily="34" charset="-128"/>
              </a:defRPr>
            </a:lvl3pPr>
            <a:lvl4pPr marL="1600200" indent="-228600" defTabSz="933450" eaLnBrk="0" hangingPunct="0">
              <a:defRPr sz="1200">
                <a:solidFill>
                  <a:schemeClr val="tx1"/>
                </a:solidFill>
                <a:latin typeface="Times New Roman" pitchFamily="18" charset="0"/>
                <a:ea typeface="MS PGothic" pitchFamily="34" charset="-128"/>
              </a:defRPr>
            </a:lvl4pPr>
            <a:lvl5pPr marL="2057400" indent="-228600" defTabSz="933450" eaLnBrk="0" hangingPunct="0">
              <a:defRPr sz="1200">
                <a:solidFill>
                  <a:schemeClr val="tx1"/>
                </a:solidFill>
                <a:latin typeface="Times New Roman" pitchFamily="18" charset="0"/>
                <a:ea typeface="MS PGothic" pitchFamily="34" charset="-128"/>
              </a:defRPr>
            </a:lvl5pPr>
            <a:lvl6pPr marL="2514600" indent="-228600" defTabSz="933450" eaLnBrk="0" fontAlgn="base" hangingPunct="0">
              <a:spcBef>
                <a:spcPct val="0"/>
              </a:spcBef>
              <a:spcAft>
                <a:spcPct val="0"/>
              </a:spcAft>
              <a:defRPr sz="1200">
                <a:solidFill>
                  <a:schemeClr val="tx1"/>
                </a:solidFill>
                <a:latin typeface="Times New Roman" pitchFamily="18" charset="0"/>
                <a:ea typeface="MS PGothic" pitchFamily="34" charset="-128"/>
              </a:defRPr>
            </a:lvl6pPr>
            <a:lvl7pPr marL="2971800" indent="-228600" defTabSz="933450" eaLnBrk="0" fontAlgn="base" hangingPunct="0">
              <a:spcBef>
                <a:spcPct val="0"/>
              </a:spcBef>
              <a:spcAft>
                <a:spcPct val="0"/>
              </a:spcAft>
              <a:defRPr sz="1200">
                <a:solidFill>
                  <a:schemeClr val="tx1"/>
                </a:solidFill>
                <a:latin typeface="Times New Roman" pitchFamily="18" charset="0"/>
                <a:ea typeface="MS PGothic" pitchFamily="34" charset="-128"/>
              </a:defRPr>
            </a:lvl7pPr>
            <a:lvl8pPr marL="3429000" indent="-228600" defTabSz="933450" eaLnBrk="0" fontAlgn="base" hangingPunct="0">
              <a:spcBef>
                <a:spcPct val="0"/>
              </a:spcBef>
              <a:spcAft>
                <a:spcPct val="0"/>
              </a:spcAft>
              <a:defRPr sz="1200">
                <a:solidFill>
                  <a:schemeClr val="tx1"/>
                </a:solidFill>
                <a:latin typeface="Times New Roman" pitchFamily="18" charset="0"/>
                <a:ea typeface="MS PGothic" pitchFamily="34" charset="-128"/>
              </a:defRPr>
            </a:lvl8pPr>
            <a:lvl9pPr marL="3886200" indent="-228600" defTabSz="933450" eaLnBrk="0" fontAlgn="base" hangingPunct="0">
              <a:spcBef>
                <a:spcPct val="0"/>
              </a:spcBef>
              <a:spcAft>
                <a:spcPct val="0"/>
              </a:spcAft>
              <a:defRPr sz="1200">
                <a:solidFill>
                  <a:schemeClr val="tx1"/>
                </a:solidFill>
                <a:latin typeface="Times New Roman" pitchFamily="18" charset="0"/>
                <a:ea typeface="MS PGothic" pitchFamily="34" charset="-128"/>
              </a:defRPr>
            </a:lvl9pPr>
          </a:lstStyle>
          <a:p>
            <a:r>
              <a:rPr lang="en-US" altLang="en-US" smtClean="0"/>
              <a:t>Page </a:t>
            </a:r>
            <a:fld id="{400A4742-43B0-4E1B-8886-8FD33758C66A}" type="slidenum">
              <a:rPr lang="en-US" altLang="en-US" smtClean="0"/>
              <a:pPr/>
              <a:t>78</a:t>
            </a:fld>
            <a:endParaRPr lang="en-US" altLang="en-US" smtClean="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a:xfrm>
            <a:off x="4027492" y="95706"/>
            <a:ext cx="2185983" cy="215444"/>
          </a:xfrm>
          <a:noFill/>
        </p:spPr>
        <p:txBody>
          <a:bodyPr/>
          <a:lstStyle/>
          <a:p>
            <a:r>
              <a:rPr lang="en-US" smtClean="0"/>
              <a:t>doc.: IEEE 802.11-11/0xxxr0</a:t>
            </a:r>
          </a:p>
        </p:txBody>
      </p:sp>
      <p:sp>
        <p:nvSpPr>
          <p:cNvPr id="13315" name="Rectangle 3"/>
          <p:cNvSpPr>
            <a:spLocks noGrp="1" noChangeArrowheads="1"/>
          </p:cNvSpPr>
          <p:nvPr>
            <p:ph type="dt" sz="quarter" idx="1"/>
          </p:nvPr>
        </p:nvSpPr>
        <p:spPr>
          <a:xfrm>
            <a:off x="646113" y="95706"/>
            <a:ext cx="1189108" cy="215444"/>
          </a:xfrm>
          <a:noFill/>
        </p:spPr>
        <p:txBody>
          <a:bodyPr/>
          <a:lstStyle/>
          <a:p>
            <a:r>
              <a:rPr lang="en-US" smtClean="0"/>
              <a:t>November 2011</a:t>
            </a:r>
          </a:p>
        </p:txBody>
      </p:sp>
      <p:sp>
        <p:nvSpPr>
          <p:cNvPr id="13316" name="Rectangle 6"/>
          <p:cNvSpPr>
            <a:spLocks noGrp="1" noChangeArrowheads="1"/>
          </p:cNvSpPr>
          <p:nvPr>
            <p:ph type="ftr" sz="quarter" idx="4"/>
          </p:nvPr>
        </p:nvSpPr>
        <p:spPr>
          <a:xfrm>
            <a:off x="3791465" y="9001125"/>
            <a:ext cx="2422010" cy="184666"/>
          </a:xfrm>
          <a:noFill/>
        </p:spPr>
        <p:txBody>
          <a:bodyPr/>
          <a:lstStyle/>
          <a:p>
            <a:pPr lvl="4"/>
            <a:r>
              <a:rPr lang="en-US" smtClean="0"/>
              <a:t>Osama Aboul-Magd (Samsung)</a:t>
            </a:r>
          </a:p>
        </p:txBody>
      </p:sp>
      <p:sp>
        <p:nvSpPr>
          <p:cNvPr id="13317" name="Rectangle 7"/>
          <p:cNvSpPr>
            <a:spLocks noGrp="1" noChangeArrowheads="1"/>
          </p:cNvSpPr>
          <p:nvPr>
            <p:ph type="sldNum" sz="quarter" idx="5"/>
          </p:nvPr>
        </p:nvSpPr>
        <p:spPr>
          <a:xfrm>
            <a:off x="3278936" y="9001125"/>
            <a:ext cx="415177" cy="184666"/>
          </a:xfrm>
          <a:noFill/>
        </p:spPr>
        <p:txBody>
          <a:bodyPr/>
          <a:lstStyle/>
          <a:p>
            <a:r>
              <a:rPr lang="en-US" smtClean="0"/>
              <a:t>Page </a:t>
            </a:r>
            <a:fld id="{CC47AE6E-6830-4D66-A48E-1AB33BF56CB8}" type="slidenum">
              <a:rPr lang="en-US" smtClean="0"/>
              <a:pPr/>
              <a:t>79</a:t>
            </a:fld>
            <a:endParaRPr lang="en-US" smtClean="0"/>
          </a:p>
        </p:txBody>
      </p:sp>
      <p:sp>
        <p:nvSpPr>
          <p:cNvPr id="13318" name="Rectangle 2"/>
          <p:cNvSpPr>
            <a:spLocks noGrp="1" noRot="1" noChangeAspect="1" noChangeArrowheads="1" noTextEdit="1"/>
          </p:cNvSpPr>
          <p:nvPr>
            <p:ph type="sldImg"/>
          </p:nvPr>
        </p:nvSpPr>
        <p:spPr>
          <a:xfrm>
            <a:off x="1114425" y="703263"/>
            <a:ext cx="4629150" cy="3473450"/>
          </a:xfrm>
          <a:ln/>
        </p:spPr>
      </p:sp>
      <p:sp>
        <p:nvSpPr>
          <p:cNvPr id="13319"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2623682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802.11-15/0978r0</a:t>
            </a:r>
            <a:endParaRPr lang="en-US"/>
          </a:p>
        </p:txBody>
      </p:sp>
      <p:sp>
        <p:nvSpPr>
          <p:cNvPr id="5" name="Date Placeholder 4"/>
          <p:cNvSpPr>
            <a:spLocks noGrp="1"/>
          </p:cNvSpPr>
          <p:nvPr>
            <p:ph type="dt" idx="11"/>
          </p:nvPr>
        </p:nvSpPr>
        <p:spPr/>
        <p:txBody>
          <a:bodyPr/>
          <a:lstStyle/>
          <a:p>
            <a:pPr>
              <a:defRPr/>
            </a:pPr>
            <a:r>
              <a:rPr lang="en-US" smtClean="0"/>
              <a:t>September 2015</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8</a:t>
            </a:fld>
            <a:endParaRPr lang="en-US"/>
          </a:p>
        </p:txBody>
      </p:sp>
    </p:spTree>
    <p:extLst>
      <p:ext uri="{BB962C8B-B14F-4D97-AF65-F5344CB8AC3E}">
        <p14:creationId xmlns:p14="http://schemas.microsoft.com/office/powerpoint/2010/main" val="61484485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a:xfrm>
            <a:off x="4027492" y="95706"/>
            <a:ext cx="2185983" cy="215444"/>
          </a:xfrm>
          <a:noFill/>
        </p:spPr>
        <p:txBody>
          <a:bodyPr/>
          <a:lstStyle/>
          <a:p>
            <a:r>
              <a:rPr lang="en-US" smtClean="0"/>
              <a:t>doc.: IEEE 802.11-11/0xxxr0</a:t>
            </a:r>
          </a:p>
        </p:txBody>
      </p:sp>
      <p:sp>
        <p:nvSpPr>
          <p:cNvPr id="14339" name="Rectangle 3"/>
          <p:cNvSpPr>
            <a:spLocks noGrp="1" noChangeArrowheads="1"/>
          </p:cNvSpPr>
          <p:nvPr>
            <p:ph type="dt" sz="quarter" idx="1"/>
          </p:nvPr>
        </p:nvSpPr>
        <p:spPr>
          <a:xfrm>
            <a:off x="646113" y="95706"/>
            <a:ext cx="1189108" cy="215444"/>
          </a:xfrm>
          <a:noFill/>
        </p:spPr>
        <p:txBody>
          <a:bodyPr/>
          <a:lstStyle/>
          <a:p>
            <a:r>
              <a:rPr lang="en-US" smtClean="0"/>
              <a:t>November 2011</a:t>
            </a:r>
          </a:p>
        </p:txBody>
      </p:sp>
      <p:sp>
        <p:nvSpPr>
          <p:cNvPr id="14340" name="Rectangle 6"/>
          <p:cNvSpPr>
            <a:spLocks noGrp="1" noChangeArrowheads="1"/>
          </p:cNvSpPr>
          <p:nvPr>
            <p:ph type="ftr" sz="quarter" idx="4"/>
          </p:nvPr>
        </p:nvSpPr>
        <p:spPr>
          <a:xfrm>
            <a:off x="3791465" y="9001125"/>
            <a:ext cx="2422010" cy="184666"/>
          </a:xfrm>
          <a:noFill/>
        </p:spPr>
        <p:txBody>
          <a:bodyPr/>
          <a:lstStyle/>
          <a:p>
            <a:pPr lvl="4"/>
            <a:r>
              <a:rPr lang="en-US" smtClean="0"/>
              <a:t>Osama Aboul-Magd (Samsung)</a:t>
            </a:r>
          </a:p>
        </p:txBody>
      </p:sp>
      <p:sp>
        <p:nvSpPr>
          <p:cNvPr id="14341" name="Rectangle 7"/>
          <p:cNvSpPr>
            <a:spLocks noGrp="1" noChangeArrowheads="1"/>
          </p:cNvSpPr>
          <p:nvPr>
            <p:ph type="sldNum" sz="quarter" idx="5"/>
          </p:nvPr>
        </p:nvSpPr>
        <p:spPr>
          <a:xfrm>
            <a:off x="3278936" y="9001125"/>
            <a:ext cx="415177" cy="184666"/>
          </a:xfrm>
          <a:noFill/>
        </p:spPr>
        <p:txBody>
          <a:bodyPr/>
          <a:lstStyle/>
          <a:p>
            <a:r>
              <a:rPr lang="en-US" smtClean="0"/>
              <a:t>Page </a:t>
            </a:r>
            <a:fld id="{E45B7B12-CE07-4A54-96EB-35A50D49DB14}" type="slidenum">
              <a:rPr lang="en-US" smtClean="0"/>
              <a:pPr/>
              <a:t>80</a:t>
            </a:fld>
            <a:endParaRPr lang="en-US" smtClean="0"/>
          </a:p>
        </p:txBody>
      </p:sp>
      <p:sp>
        <p:nvSpPr>
          <p:cNvPr id="14342" name="Rectangle 2"/>
          <p:cNvSpPr>
            <a:spLocks noGrp="1" noRot="1" noChangeAspect="1" noChangeArrowheads="1" noTextEdit="1"/>
          </p:cNvSpPr>
          <p:nvPr>
            <p:ph type="sldImg"/>
          </p:nvPr>
        </p:nvSpPr>
        <p:spPr>
          <a:xfrm>
            <a:off x="1114425" y="703263"/>
            <a:ext cx="4629150" cy="3473450"/>
          </a:xfrm>
          <a:ln cap="flat"/>
        </p:spPr>
      </p:sp>
      <p:sp>
        <p:nvSpPr>
          <p:cNvPr id="14343" name="Rectangle 3"/>
          <p:cNvSpPr>
            <a:spLocks noGrp="1" noChangeArrowheads="1"/>
          </p:cNvSpPr>
          <p:nvPr>
            <p:ph type="body" idx="1"/>
          </p:nvPr>
        </p:nvSpPr>
        <p:spPr>
          <a:noFill/>
          <a:ln/>
        </p:spPr>
        <p:txBody>
          <a:bodyPr lIns="95250" rIns="95250"/>
          <a:lstStyle/>
          <a:p>
            <a:endParaRPr lang="en-US" smtClean="0"/>
          </a:p>
        </p:txBody>
      </p:sp>
    </p:spTree>
    <p:extLst>
      <p:ext uri="{BB962C8B-B14F-4D97-AF65-F5344CB8AC3E}">
        <p14:creationId xmlns:p14="http://schemas.microsoft.com/office/powerpoint/2010/main" val="4032598242"/>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4425" y="703263"/>
            <a:ext cx="4629150" cy="3473450"/>
          </a:xfrm>
        </p:spPr>
      </p:sp>
      <p:sp>
        <p:nvSpPr>
          <p:cNvPr id="3" name="Notes Placeholder 2"/>
          <p:cNvSpPr>
            <a:spLocks noGrp="1"/>
          </p:cNvSpPr>
          <p:nvPr>
            <p:ph type="body" idx="1"/>
          </p:nvPr>
        </p:nvSpPr>
        <p:spPr/>
        <p:txBody>
          <a:bodyPr>
            <a:normAutofit/>
          </a:bodyPr>
          <a:lstStyle/>
          <a:p>
            <a:endParaRPr lang="en-US"/>
          </a:p>
        </p:txBody>
      </p:sp>
      <p:sp>
        <p:nvSpPr>
          <p:cNvPr id="5" name="Date Placeholder 4"/>
          <p:cNvSpPr>
            <a:spLocks noGrp="1"/>
          </p:cNvSpPr>
          <p:nvPr>
            <p:ph type="dt" idx="11"/>
          </p:nvPr>
        </p:nvSpPr>
        <p:spPr>
          <a:xfrm>
            <a:off x="646863" y="95869"/>
            <a:ext cx="745132" cy="215813"/>
          </a:xfrm>
        </p:spPr>
        <p:txBody>
          <a:bodyPr/>
          <a:lstStyle/>
          <a:p>
            <a:pPr>
              <a:defRPr/>
            </a:pPr>
            <a:r>
              <a:rPr lang="en-US" dirty="0" smtClean="0"/>
              <a:t>July 2015</a:t>
            </a:r>
            <a:endParaRPr lang="en-US" dirty="0"/>
          </a:p>
        </p:txBody>
      </p:sp>
      <p:sp>
        <p:nvSpPr>
          <p:cNvPr id="6" name="Footer Placeholder 5"/>
          <p:cNvSpPr>
            <a:spLocks noGrp="1"/>
          </p:cNvSpPr>
          <p:nvPr>
            <p:ph type="ftr" sz="quarter" idx="12"/>
          </p:nvPr>
        </p:nvSpPr>
        <p:spPr>
          <a:xfrm>
            <a:off x="3320439" y="9001125"/>
            <a:ext cx="2893036" cy="184666"/>
          </a:xfrm>
        </p:spPr>
        <p:txBody>
          <a:bodyPr/>
          <a:lstStyle/>
          <a:p>
            <a:pPr lvl="4">
              <a:defRPr/>
            </a:pPr>
            <a:r>
              <a:rPr lang="en-US" smtClean="0"/>
              <a:t>Donald Eastlake, Huawei Technologies</a:t>
            </a:r>
            <a:endParaRPr lang="en-US"/>
          </a:p>
        </p:txBody>
      </p:sp>
      <p:sp>
        <p:nvSpPr>
          <p:cNvPr id="7" name="Slide Number Placeholder 6"/>
          <p:cNvSpPr>
            <a:spLocks noGrp="1"/>
          </p:cNvSpPr>
          <p:nvPr>
            <p:ph type="sldNum" sz="quarter" idx="13"/>
          </p:nvPr>
        </p:nvSpPr>
        <p:spPr>
          <a:xfrm>
            <a:off x="3278936" y="9001125"/>
            <a:ext cx="415177" cy="184666"/>
          </a:xfrm>
        </p:spPr>
        <p:txBody>
          <a:bodyPr/>
          <a:lstStyle/>
          <a:p>
            <a:pPr>
              <a:defRPr/>
            </a:pPr>
            <a:r>
              <a:rPr lang="en-US" smtClean="0"/>
              <a:t>Page </a:t>
            </a:r>
            <a:fld id="{7797EB75-BD9E-45DB-A35F-6C321BEA61EF}" type="slidenum">
              <a:rPr lang="en-US" smtClean="0"/>
              <a:pPr>
                <a:defRPr/>
              </a:pPr>
              <a:t>81</a:t>
            </a:fld>
            <a:endParaRPr lang="en-US"/>
          </a:p>
        </p:txBody>
      </p:sp>
    </p:spTree>
    <p:extLst>
      <p:ext uri="{BB962C8B-B14F-4D97-AF65-F5344CB8AC3E}">
        <p14:creationId xmlns:p14="http://schemas.microsoft.com/office/powerpoint/2010/main" val="2588625042"/>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4425" y="703263"/>
            <a:ext cx="4629150" cy="3473450"/>
          </a:xfrm>
        </p:spPr>
      </p:sp>
      <p:sp>
        <p:nvSpPr>
          <p:cNvPr id="3" name="Notes Placeholder 2"/>
          <p:cNvSpPr>
            <a:spLocks noGrp="1"/>
          </p:cNvSpPr>
          <p:nvPr>
            <p:ph type="body" idx="1"/>
          </p:nvPr>
        </p:nvSpPr>
        <p:spPr/>
        <p:txBody>
          <a:bodyPr>
            <a:normAutofit/>
          </a:bodyPr>
          <a:lstStyle/>
          <a:p>
            <a:endParaRPr lang="en-US"/>
          </a:p>
        </p:txBody>
      </p:sp>
      <p:sp>
        <p:nvSpPr>
          <p:cNvPr id="5" name="Date Placeholder 4"/>
          <p:cNvSpPr>
            <a:spLocks noGrp="1"/>
          </p:cNvSpPr>
          <p:nvPr>
            <p:ph type="dt" idx="11"/>
          </p:nvPr>
        </p:nvSpPr>
        <p:spPr>
          <a:xfrm>
            <a:off x="646863" y="95869"/>
            <a:ext cx="745132" cy="215813"/>
          </a:xfrm>
        </p:spPr>
        <p:txBody>
          <a:bodyPr/>
          <a:lstStyle/>
          <a:p>
            <a:pPr>
              <a:defRPr/>
            </a:pPr>
            <a:r>
              <a:rPr lang="en-US" dirty="0" smtClean="0"/>
              <a:t>July 2015</a:t>
            </a:r>
            <a:endParaRPr lang="en-US" dirty="0"/>
          </a:p>
        </p:txBody>
      </p:sp>
      <p:sp>
        <p:nvSpPr>
          <p:cNvPr id="6" name="Footer Placeholder 5"/>
          <p:cNvSpPr>
            <a:spLocks noGrp="1"/>
          </p:cNvSpPr>
          <p:nvPr>
            <p:ph type="ftr" sz="quarter" idx="12"/>
          </p:nvPr>
        </p:nvSpPr>
        <p:spPr>
          <a:xfrm>
            <a:off x="3320439" y="9001125"/>
            <a:ext cx="2893036" cy="184666"/>
          </a:xfrm>
        </p:spPr>
        <p:txBody>
          <a:bodyPr/>
          <a:lstStyle/>
          <a:p>
            <a:pPr lvl="4">
              <a:defRPr/>
            </a:pPr>
            <a:r>
              <a:rPr lang="en-US" smtClean="0"/>
              <a:t>Donald Eastlake, Huawei Technologies</a:t>
            </a:r>
            <a:endParaRPr lang="en-US"/>
          </a:p>
        </p:txBody>
      </p:sp>
      <p:sp>
        <p:nvSpPr>
          <p:cNvPr id="7" name="Slide Number Placeholder 6"/>
          <p:cNvSpPr>
            <a:spLocks noGrp="1"/>
          </p:cNvSpPr>
          <p:nvPr>
            <p:ph type="sldNum" sz="quarter" idx="13"/>
          </p:nvPr>
        </p:nvSpPr>
        <p:spPr>
          <a:xfrm>
            <a:off x="3278936" y="9001125"/>
            <a:ext cx="415177" cy="184666"/>
          </a:xfrm>
        </p:spPr>
        <p:txBody>
          <a:bodyPr/>
          <a:lstStyle/>
          <a:p>
            <a:pPr>
              <a:defRPr/>
            </a:pPr>
            <a:r>
              <a:rPr lang="en-US" smtClean="0"/>
              <a:t>Page </a:t>
            </a:r>
            <a:fld id="{7797EB75-BD9E-45DB-A35F-6C321BEA61EF}" type="slidenum">
              <a:rPr lang="en-US" smtClean="0"/>
              <a:pPr>
                <a:defRPr/>
              </a:pPr>
              <a:t>82</a:t>
            </a:fld>
            <a:endParaRPr lang="en-US"/>
          </a:p>
        </p:txBody>
      </p:sp>
    </p:spTree>
    <p:extLst>
      <p:ext uri="{BB962C8B-B14F-4D97-AF65-F5344CB8AC3E}">
        <p14:creationId xmlns:p14="http://schemas.microsoft.com/office/powerpoint/2010/main" val="1118443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a:xfrm>
            <a:off x="4017617" y="95706"/>
            <a:ext cx="2195858" cy="215444"/>
          </a:xfrm>
          <a:noFill/>
        </p:spPr>
        <p:txBody>
          <a:bodyPr/>
          <a:lstStyle/>
          <a:p>
            <a:r>
              <a:rPr lang="en-US" smtClean="0"/>
              <a:t>doc.: IEEE 802.11-10/0xxxr0</a:t>
            </a:r>
          </a:p>
        </p:txBody>
      </p:sp>
      <p:sp>
        <p:nvSpPr>
          <p:cNvPr id="24579" name="Rectangle 3"/>
          <p:cNvSpPr>
            <a:spLocks noGrp="1" noChangeArrowheads="1"/>
          </p:cNvSpPr>
          <p:nvPr>
            <p:ph type="dt" sz="quarter" idx="1"/>
          </p:nvPr>
        </p:nvSpPr>
        <p:spPr>
          <a:xfrm>
            <a:off x="646113" y="95706"/>
            <a:ext cx="916020" cy="215444"/>
          </a:xfrm>
          <a:noFill/>
        </p:spPr>
        <p:txBody>
          <a:bodyPr/>
          <a:lstStyle/>
          <a:p>
            <a:r>
              <a:rPr lang="en-US" smtClean="0"/>
              <a:t>Month Year</a:t>
            </a:r>
          </a:p>
        </p:txBody>
      </p:sp>
      <p:sp>
        <p:nvSpPr>
          <p:cNvPr id="24580" name="Rectangle 6"/>
          <p:cNvSpPr>
            <a:spLocks noGrp="1" noChangeArrowheads="1"/>
          </p:cNvSpPr>
          <p:nvPr>
            <p:ph type="ftr" sz="quarter" idx="4"/>
          </p:nvPr>
        </p:nvSpPr>
        <p:spPr>
          <a:xfrm>
            <a:off x="3733181" y="9001125"/>
            <a:ext cx="2480294" cy="184666"/>
          </a:xfrm>
          <a:noFill/>
        </p:spPr>
        <p:txBody>
          <a:bodyPr/>
          <a:lstStyle/>
          <a:p>
            <a:pPr lvl="4"/>
            <a:r>
              <a:rPr lang="en-US" smtClean="0"/>
              <a:t>David Halasz, OakTree Wireless</a:t>
            </a:r>
          </a:p>
        </p:txBody>
      </p:sp>
      <p:sp>
        <p:nvSpPr>
          <p:cNvPr id="24581" name="Rectangle 7"/>
          <p:cNvSpPr>
            <a:spLocks noGrp="1" noChangeArrowheads="1"/>
          </p:cNvSpPr>
          <p:nvPr>
            <p:ph type="sldNum" sz="quarter" idx="5"/>
          </p:nvPr>
        </p:nvSpPr>
        <p:spPr>
          <a:xfrm>
            <a:off x="3278936" y="9001125"/>
            <a:ext cx="415177" cy="184666"/>
          </a:xfrm>
          <a:noFill/>
        </p:spPr>
        <p:txBody>
          <a:bodyPr/>
          <a:lstStyle/>
          <a:p>
            <a:r>
              <a:rPr lang="en-US" smtClean="0"/>
              <a:t>Page </a:t>
            </a:r>
            <a:fld id="{EAA737DE-91F0-4B7D-8A18-ED5F5E01B10B}" type="slidenum">
              <a:rPr lang="en-US" smtClean="0"/>
              <a:pPr/>
              <a:t>83</a:t>
            </a:fld>
            <a:endParaRPr lang="en-US" smtClean="0"/>
          </a:p>
        </p:txBody>
      </p:sp>
      <p:sp>
        <p:nvSpPr>
          <p:cNvPr id="24582" name="Rectangle 2"/>
          <p:cNvSpPr>
            <a:spLocks noGrp="1" noRot="1" noChangeAspect="1" noChangeArrowheads="1" noTextEdit="1"/>
          </p:cNvSpPr>
          <p:nvPr>
            <p:ph type="sldImg"/>
          </p:nvPr>
        </p:nvSpPr>
        <p:spPr>
          <a:xfrm>
            <a:off x="1114425" y="703263"/>
            <a:ext cx="4629150" cy="3473450"/>
          </a:xfrm>
          <a:ln/>
        </p:spPr>
      </p:sp>
      <p:sp>
        <p:nvSpPr>
          <p:cNvPr id="24583"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70704884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802.11-15/0978r0</a:t>
            </a:r>
            <a:endParaRPr lang="en-US"/>
          </a:p>
        </p:txBody>
      </p:sp>
      <p:sp>
        <p:nvSpPr>
          <p:cNvPr id="5" name="Date Placeholder 4"/>
          <p:cNvSpPr>
            <a:spLocks noGrp="1"/>
          </p:cNvSpPr>
          <p:nvPr>
            <p:ph type="dt" idx="11"/>
          </p:nvPr>
        </p:nvSpPr>
        <p:spPr/>
        <p:txBody>
          <a:bodyPr/>
          <a:lstStyle/>
          <a:p>
            <a:pPr>
              <a:defRPr/>
            </a:pPr>
            <a:r>
              <a:rPr lang="en-US" smtClean="0"/>
              <a:t>September 2015</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84</a:t>
            </a:fld>
            <a:endParaRPr lang="en-US"/>
          </a:p>
        </p:txBody>
      </p:sp>
    </p:spTree>
    <p:extLst>
      <p:ext uri="{BB962C8B-B14F-4D97-AF65-F5344CB8AC3E}">
        <p14:creationId xmlns:p14="http://schemas.microsoft.com/office/powerpoint/2010/main" val="16110399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802.11-15/0978r0</a:t>
            </a:r>
            <a:endParaRPr lang="en-US"/>
          </a:p>
        </p:txBody>
      </p:sp>
      <p:sp>
        <p:nvSpPr>
          <p:cNvPr id="5" name="Date Placeholder 4"/>
          <p:cNvSpPr>
            <a:spLocks noGrp="1"/>
          </p:cNvSpPr>
          <p:nvPr>
            <p:ph type="dt" idx="11"/>
          </p:nvPr>
        </p:nvSpPr>
        <p:spPr/>
        <p:txBody>
          <a:bodyPr/>
          <a:lstStyle/>
          <a:p>
            <a:pPr>
              <a:defRPr/>
            </a:pPr>
            <a:r>
              <a:rPr lang="en-US" smtClean="0"/>
              <a:t>September 2015</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85</a:t>
            </a:fld>
            <a:endParaRPr lang="en-US"/>
          </a:p>
        </p:txBody>
      </p:sp>
    </p:spTree>
    <p:extLst>
      <p:ext uri="{BB962C8B-B14F-4D97-AF65-F5344CB8AC3E}">
        <p14:creationId xmlns:p14="http://schemas.microsoft.com/office/powerpoint/2010/main" val="2604009906"/>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802.11-15/0978r0</a:t>
            </a:r>
            <a:endParaRPr lang="en-US"/>
          </a:p>
        </p:txBody>
      </p:sp>
      <p:sp>
        <p:nvSpPr>
          <p:cNvPr id="5" name="Date Placeholder 4"/>
          <p:cNvSpPr>
            <a:spLocks noGrp="1"/>
          </p:cNvSpPr>
          <p:nvPr>
            <p:ph type="dt" idx="11"/>
          </p:nvPr>
        </p:nvSpPr>
        <p:spPr/>
        <p:txBody>
          <a:bodyPr/>
          <a:lstStyle/>
          <a:p>
            <a:pPr>
              <a:defRPr/>
            </a:pPr>
            <a:r>
              <a:rPr lang="en-US" smtClean="0"/>
              <a:t>September 2015</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86</a:t>
            </a:fld>
            <a:endParaRPr lang="en-US"/>
          </a:p>
        </p:txBody>
      </p:sp>
    </p:spTree>
    <p:extLst>
      <p:ext uri="{BB962C8B-B14F-4D97-AF65-F5344CB8AC3E}">
        <p14:creationId xmlns:p14="http://schemas.microsoft.com/office/powerpoint/2010/main" val="1048818778"/>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802.11-15/0978r0</a:t>
            </a:r>
            <a:endParaRPr lang="en-US"/>
          </a:p>
        </p:txBody>
      </p:sp>
      <p:sp>
        <p:nvSpPr>
          <p:cNvPr id="5" name="Date Placeholder 4"/>
          <p:cNvSpPr>
            <a:spLocks noGrp="1"/>
          </p:cNvSpPr>
          <p:nvPr>
            <p:ph type="dt" idx="11"/>
          </p:nvPr>
        </p:nvSpPr>
        <p:spPr/>
        <p:txBody>
          <a:bodyPr/>
          <a:lstStyle/>
          <a:p>
            <a:pPr>
              <a:defRPr/>
            </a:pPr>
            <a:r>
              <a:rPr lang="en-US" smtClean="0"/>
              <a:t>September 2015</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87</a:t>
            </a:fld>
            <a:endParaRPr lang="en-US"/>
          </a:p>
        </p:txBody>
      </p:sp>
    </p:spTree>
    <p:extLst>
      <p:ext uri="{BB962C8B-B14F-4D97-AF65-F5344CB8AC3E}">
        <p14:creationId xmlns:p14="http://schemas.microsoft.com/office/powerpoint/2010/main" val="40891634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802.11-15/0978r0</a:t>
            </a:r>
            <a:endParaRPr lang="en-US"/>
          </a:p>
        </p:txBody>
      </p:sp>
      <p:sp>
        <p:nvSpPr>
          <p:cNvPr id="5" name="Date Placeholder 4"/>
          <p:cNvSpPr>
            <a:spLocks noGrp="1"/>
          </p:cNvSpPr>
          <p:nvPr>
            <p:ph type="dt" idx="11"/>
          </p:nvPr>
        </p:nvSpPr>
        <p:spPr/>
        <p:txBody>
          <a:bodyPr/>
          <a:lstStyle/>
          <a:p>
            <a:pPr>
              <a:defRPr/>
            </a:pPr>
            <a:r>
              <a:rPr lang="en-US" smtClean="0"/>
              <a:t>September 2015</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88</a:t>
            </a:fld>
            <a:endParaRPr lang="en-US"/>
          </a:p>
        </p:txBody>
      </p:sp>
    </p:spTree>
    <p:extLst>
      <p:ext uri="{BB962C8B-B14F-4D97-AF65-F5344CB8AC3E}">
        <p14:creationId xmlns:p14="http://schemas.microsoft.com/office/powerpoint/2010/main" val="1829290571"/>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a:xfrm>
            <a:off x="4017617" y="95706"/>
            <a:ext cx="2195858" cy="215444"/>
          </a:xfrm>
          <a:noFill/>
        </p:spPr>
        <p:txBody>
          <a:bodyPr/>
          <a:lstStyle/>
          <a:p>
            <a:r>
              <a:rPr lang="en-GB" smtClean="0"/>
              <a:t>doc.: IEEE 802.11-10/0673r0</a:t>
            </a:r>
          </a:p>
        </p:txBody>
      </p:sp>
      <p:sp>
        <p:nvSpPr>
          <p:cNvPr id="11267" name="Rectangle 3"/>
          <p:cNvSpPr>
            <a:spLocks noGrp="1" noChangeArrowheads="1"/>
          </p:cNvSpPr>
          <p:nvPr>
            <p:ph type="dt" sz="quarter" idx="1"/>
          </p:nvPr>
        </p:nvSpPr>
        <p:spPr>
          <a:xfrm>
            <a:off x="647345" y="99161"/>
            <a:ext cx="732573" cy="215444"/>
          </a:xfrm>
          <a:noFill/>
        </p:spPr>
        <p:txBody>
          <a:bodyPr/>
          <a:lstStyle/>
          <a:p>
            <a:r>
              <a:rPr lang="en-US" dirty="0" smtClean="0"/>
              <a:t>July 2010</a:t>
            </a:r>
            <a:endParaRPr lang="en-GB" dirty="0" smtClean="0"/>
          </a:p>
        </p:txBody>
      </p:sp>
      <p:sp>
        <p:nvSpPr>
          <p:cNvPr id="11268" name="Rectangle 6"/>
          <p:cNvSpPr>
            <a:spLocks noGrp="1" noChangeArrowheads="1"/>
          </p:cNvSpPr>
          <p:nvPr>
            <p:ph type="ftr" sz="quarter" idx="4"/>
          </p:nvPr>
        </p:nvSpPr>
        <p:spPr>
          <a:xfrm>
            <a:off x="4403364" y="9001125"/>
            <a:ext cx="1810111" cy="184666"/>
          </a:xfrm>
          <a:noFill/>
        </p:spPr>
        <p:txBody>
          <a:bodyPr/>
          <a:lstStyle/>
          <a:p>
            <a:pPr lvl="4"/>
            <a:r>
              <a:rPr lang="en-GB" smtClean="0"/>
              <a:t>Andrew Myles, Cisco</a:t>
            </a:r>
          </a:p>
        </p:txBody>
      </p:sp>
      <p:sp>
        <p:nvSpPr>
          <p:cNvPr id="11269" name="Rectangle 7"/>
          <p:cNvSpPr>
            <a:spLocks noGrp="1" noChangeArrowheads="1"/>
          </p:cNvSpPr>
          <p:nvPr>
            <p:ph type="sldNum" sz="quarter" idx="5"/>
          </p:nvPr>
        </p:nvSpPr>
        <p:spPr>
          <a:xfrm>
            <a:off x="3278936" y="9001125"/>
            <a:ext cx="415177" cy="184666"/>
          </a:xfrm>
          <a:noFill/>
        </p:spPr>
        <p:txBody>
          <a:bodyPr/>
          <a:lstStyle/>
          <a:p>
            <a:r>
              <a:rPr lang="en-GB" smtClean="0"/>
              <a:t>Page </a:t>
            </a:r>
            <a:fld id="{7F3AA8F3-0F4A-45BA-A64F-0DDB9B568E98}" type="slidenum">
              <a:rPr lang="en-GB" smtClean="0"/>
              <a:pPr/>
              <a:t>89</a:t>
            </a:fld>
            <a:endParaRPr lang="en-GB" smtClean="0"/>
          </a:p>
        </p:txBody>
      </p:sp>
      <p:sp>
        <p:nvSpPr>
          <p:cNvPr id="11270" name="Rectangle 2"/>
          <p:cNvSpPr>
            <a:spLocks noGrp="1" noRot="1" noChangeAspect="1" noChangeArrowheads="1" noTextEdit="1"/>
          </p:cNvSpPr>
          <p:nvPr>
            <p:ph type="sldImg"/>
          </p:nvPr>
        </p:nvSpPr>
        <p:spPr>
          <a:xfrm>
            <a:off x="1112838" y="703263"/>
            <a:ext cx="4632325" cy="3473450"/>
          </a:xfrm>
          <a:ln/>
        </p:spPr>
      </p:sp>
      <p:sp>
        <p:nvSpPr>
          <p:cNvPr id="11271"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1102701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3"/>
          <p:cNvSpPr>
            <a:spLocks noGrp="1" noChangeArrowheads="1"/>
          </p:cNvSpPr>
          <p:nvPr>
            <p:ph type="dt" sz="quarter" idx="1"/>
          </p:nvPr>
        </p:nvSpPr>
        <p:spPr>
          <a:xfrm>
            <a:off x="646113" y="95706"/>
            <a:ext cx="753411" cy="215444"/>
          </a:xfrm>
          <a:noFill/>
        </p:spPr>
        <p:txBody>
          <a:bodyPr/>
          <a:lstStyle/>
          <a:p>
            <a:r>
              <a:rPr lang="en-US" smtClean="0"/>
              <a:t>May 2015</a:t>
            </a:r>
          </a:p>
        </p:txBody>
      </p:sp>
      <p:sp>
        <p:nvSpPr>
          <p:cNvPr id="47107" name="Rectangle 3"/>
          <p:cNvSpPr txBox="1">
            <a:spLocks noGrp="1" noChangeArrowheads="1"/>
          </p:cNvSpPr>
          <p:nvPr/>
        </p:nvSpPr>
        <p:spPr bwMode="auto">
          <a:xfrm>
            <a:off x="646863" y="96239"/>
            <a:ext cx="732573" cy="215444"/>
          </a:xfrm>
          <a:prstGeom prst="rect">
            <a:avLst/>
          </a:prstGeom>
          <a:noFill/>
          <a:ln w="9525">
            <a:noFill/>
            <a:miter lim="800000"/>
            <a:headEnd/>
            <a:tailEnd/>
          </a:ln>
        </p:spPr>
        <p:txBody>
          <a:bodyPr wrap="none" lIns="0" tIns="0" rIns="0" bIns="0" anchor="b">
            <a:spAutoFit/>
          </a:bodyPr>
          <a:lstStyle/>
          <a:p>
            <a:pPr defTabSz="933450"/>
            <a:r>
              <a:rPr lang="en-US" sz="1400" b="1"/>
              <a:t>July 2007</a:t>
            </a:r>
          </a:p>
        </p:txBody>
      </p:sp>
      <p:sp>
        <p:nvSpPr>
          <p:cNvPr id="47108" name="Rectangle 6"/>
          <p:cNvSpPr>
            <a:spLocks noGrp="1" noChangeArrowheads="1"/>
          </p:cNvSpPr>
          <p:nvPr>
            <p:ph type="ftr" sz="quarter" idx="4"/>
          </p:nvPr>
        </p:nvSpPr>
        <p:spPr>
          <a:xfrm>
            <a:off x="3756586" y="9000621"/>
            <a:ext cx="2456122" cy="184666"/>
          </a:xfrm>
          <a:noFill/>
        </p:spPr>
        <p:txBody>
          <a:bodyPr/>
          <a:lstStyle/>
          <a:p>
            <a:pPr lvl="4"/>
            <a:r>
              <a:rPr lang="en-US" smtClean="0"/>
              <a:t>Peter Ecclesine (Cisco Systems)</a:t>
            </a:r>
          </a:p>
        </p:txBody>
      </p:sp>
      <p:sp>
        <p:nvSpPr>
          <p:cNvPr id="47109" name="Rectangle 7"/>
          <p:cNvSpPr>
            <a:spLocks noGrp="1" noChangeArrowheads="1"/>
          </p:cNvSpPr>
          <p:nvPr>
            <p:ph type="sldNum" sz="quarter" idx="5"/>
          </p:nvPr>
        </p:nvSpPr>
        <p:spPr>
          <a:xfrm>
            <a:off x="3278936" y="9001125"/>
            <a:ext cx="415177" cy="184666"/>
          </a:xfrm>
          <a:noFill/>
        </p:spPr>
        <p:txBody>
          <a:bodyPr/>
          <a:lstStyle/>
          <a:p>
            <a:r>
              <a:rPr lang="en-US" smtClean="0"/>
              <a:t>Page </a:t>
            </a:r>
            <a:fld id="{3554447F-A678-4ED9-8E54-D24F45F2B035}" type="slidenum">
              <a:rPr lang="en-US" smtClean="0"/>
              <a:pPr/>
              <a:t>9</a:t>
            </a:fld>
            <a:endParaRPr lang="en-US" smtClean="0"/>
          </a:p>
        </p:txBody>
      </p:sp>
      <p:sp>
        <p:nvSpPr>
          <p:cNvPr id="47110" name="Rectangle 2"/>
          <p:cNvSpPr>
            <a:spLocks noGrp="1" noRot="1" noChangeAspect="1" noChangeArrowheads="1" noTextEdit="1"/>
          </p:cNvSpPr>
          <p:nvPr>
            <p:ph type="sldImg"/>
          </p:nvPr>
        </p:nvSpPr>
        <p:spPr>
          <a:xfrm>
            <a:off x="1114425" y="703263"/>
            <a:ext cx="4629150" cy="3473450"/>
          </a:xfrm>
          <a:ln/>
        </p:spPr>
      </p:sp>
      <p:sp>
        <p:nvSpPr>
          <p:cNvPr id="47111" name="Rectangle 3"/>
          <p:cNvSpPr>
            <a:spLocks noGrp="1" noChangeArrowheads="1"/>
          </p:cNvSpPr>
          <p:nvPr>
            <p:ph type="body" idx="1"/>
          </p:nvPr>
        </p:nvSpPr>
        <p:spPr>
          <a:noFill/>
          <a:ln/>
        </p:spPr>
        <p:txBody>
          <a:bodyPr/>
          <a:lstStyle/>
          <a:p>
            <a:endParaRPr lang="en-GB" smtClean="0"/>
          </a:p>
        </p:txBody>
      </p:sp>
    </p:spTree>
    <p:extLst>
      <p:ext uri="{BB962C8B-B14F-4D97-AF65-F5344CB8AC3E}">
        <p14:creationId xmlns:p14="http://schemas.microsoft.com/office/powerpoint/2010/main" val="1501071087"/>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802.11-15/0978r0</a:t>
            </a:r>
            <a:endParaRPr lang="en-US"/>
          </a:p>
        </p:txBody>
      </p:sp>
      <p:sp>
        <p:nvSpPr>
          <p:cNvPr id="5" name="Date Placeholder 4"/>
          <p:cNvSpPr>
            <a:spLocks noGrp="1"/>
          </p:cNvSpPr>
          <p:nvPr>
            <p:ph type="dt" idx="11"/>
          </p:nvPr>
        </p:nvSpPr>
        <p:spPr/>
        <p:txBody>
          <a:bodyPr/>
          <a:lstStyle/>
          <a:p>
            <a:pPr>
              <a:defRPr/>
            </a:pPr>
            <a:r>
              <a:rPr lang="en-US" smtClean="0"/>
              <a:t>September 2015</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90</a:t>
            </a:fld>
            <a:endParaRPr lang="en-US"/>
          </a:p>
        </p:txBody>
      </p:sp>
    </p:spTree>
    <p:extLst>
      <p:ext uri="{BB962C8B-B14F-4D97-AF65-F5344CB8AC3E}">
        <p14:creationId xmlns:p14="http://schemas.microsoft.com/office/powerpoint/2010/main" val="2053126742"/>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802.11-15/0978r0</a:t>
            </a:r>
            <a:endParaRPr lang="en-US"/>
          </a:p>
        </p:txBody>
      </p:sp>
      <p:sp>
        <p:nvSpPr>
          <p:cNvPr id="5" name="Date Placeholder 4"/>
          <p:cNvSpPr>
            <a:spLocks noGrp="1"/>
          </p:cNvSpPr>
          <p:nvPr>
            <p:ph type="dt" idx="11"/>
          </p:nvPr>
        </p:nvSpPr>
        <p:spPr/>
        <p:txBody>
          <a:bodyPr/>
          <a:lstStyle/>
          <a:p>
            <a:pPr>
              <a:defRPr/>
            </a:pPr>
            <a:r>
              <a:rPr lang="en-US" smtClean="0"/>
              <a:t>September 2015</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91</a:t>
            </a:fld>
            <a:endParaRPr lang="en-US"/>
          </a:p>
        </p:txBody>
      </p:sp>
    </p:spTree>
    <p:extLst>
      <p:ext uri="{BB962C8B-B14F-4D97-AF65-F5344CB8AC3E}">
        <p14:creationId xmlns:p14="http://schemas.microsoft.com/office/powerpoint/2010/main" val="225060582"/>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4017617" y="95706"/>
            <a:ext cx="2195858" cy="215444"/>
          </a:xfrm>
          <a:ln/>
        </p:spPr>
        <p:txBody>
          <a:bodyPr/>
          <a:lstStyle/>
          <a:p>
            <a:r>
              <a:rPr lang="en-US"/>
              <a:t>doc.: IEEE 802.11-yy/xxxxr0</a:t>
            </a:r>
          </a:p>
        </p:txBody>
      </p:sp>
      <p:sp>
        <p:nvSpPr>
          <p:cNvPr id="5" name="Rectangle 3"/>
          <p:cNvSpPr>
            <a:spLocks noGrp="1" noChangeArrowheads="1"/>
          </p:cNvSpPr>
          <p:nvPr>
            <p:ph type="dt"/>
          </p:nvPr>
        </p:nvSpPr>
        <p:spPr>
          <a:xfrm>
            <a:off x="646113" y="95706"/>
            <a:ext cx="916020" cy="215444"/>
          </a:xfrm>
          <a:ln/>
        </p:spPr>
        <p:txBody>
          <a:bodyPr/>
          <a:lstStyle/>
          <a:p>
            <a:r>
              <a:rPr lang="en-US"/>
              <a:t>Month Year</a:t>
            </a:r>
          </a:p>
        </p:txBody>
      </p:sp>
      <p:sp>
        <p:nvSpPr>
          <p:cNvPr id="6" name="Rectangle 6"/>
          <p:cNvSpPr>
            <a:spLocks noGrp="1" noChangeArrowheads="1"/>
          </p:cNvSpPr>
          <p:nvPr>
            <p:ph type="ftr"/>
          </p:nvPr>
        </p:nvSpPr>
        <p:spPr>
          <a:xfrm>
            <a:off x="5287963" y="9001125"/>
            <a:ext cx="3473708" cy="369332"/>
          </a:xfrm>
          <a:ln/>
        </p:spPr>
        <p:txBody>
          <a:bodyPr/>
          <a:lstStyle/>
          <a:p>
            <a:r>
              <a:rPr lang="en-US"/>
              <a:t>John Doe, Some Company</a:t>
            </a:r>
          </a:p>
        </p:txBody>
      </p:sp>
      <p:sp>
        <p:nvSpPr>
          <p:cNvPr id="7" name="Rectangle 7"/>
          <p:cNvSpPr>
            <a:spLocks noGrp="1" noChangeArrowheads="1"/>
          </p:cNvSpPr>
          <p:nvPr>
            <p:ph type="sldNum"/>
          </p:nvPr>
        </p:nvSpPr>
        <p:spPr>
          <a:xfrm>
            <a:off x="3278936" y="9001125"/>
            <a:ext cx="415177" cy="184666"/>
          </a:xfrm>
          <a:ln/>
        </p:spPr>
        <p:txBody>
          <a:bodyPr/>
          <a:lstStyle/>
          <a:p>
            <a:r>
              <a:rPr lang="en-US"/>
              <a:t>Page </a:t>
            </a:r>
            <a:fld id="{465D53FD-DB5F-4815-BF01-6488A8FBD189}" type="slidenum">
              <a:rPr lang="en-US"/>
              <a:pPr/>
              <a:t>92</a:t>
            </a:fld>
            <a:endParaRPr lang="en-US"/>
          </a:p>
        </p:txBody>
      </p:sp>
      <p:sp>
        <p:nvSpPr>
          <p:cNvPr id="12289" name="Text Box 1"/>
          <p:cNvSpPr txBox="1">
            <a:spLocks noChangeArrowheads="1"/>
          </p:cNvSpPr>
          <p:nvPr/>
        </p:nvSpPr>
        <p:spPr bwMode="auto">
          <a:xfrm>
            <a:off x="1141431" y="702875"/>
            <a:ext cx="4575140" cy="3474621"/>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13772" y="4416029"/>
            <a:ext cx="5030456" cy="4277680"/>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802.11-15/0978r0</a:t>
            </a:r>
            <a:endParaRPr lang="en-US"/>
          </a:p>
        </p:txBody>
      </p:sp>
      <p:sp>
        <p:nvSpPr>
          <p:cNvPr id="5" name="Date Placeholder 4"/>
          <p:cNvSpPr>
            <a:spLocks noGrp="1"/>
          </p:cNvSpPr>
          <p:nvPr>
            <p:ph type="dt" idx="11"/>
          </p:nvPr>
        </p:nvSpPr>
        <p:spPr/>
        <p:txBody>
          <a:bodyPr/>
          <a:lstStyle/>
          <a:p>
            <a:pPr>
              <a:defRPr/>
            </a:pPr>
            <a:r>
              <a:rPr lang="en-US" smtClean="0"/>
              <a:t>September 2015</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93</a:t>
            </a:fld>
            <a:endParaRPr lang="en-US"/>
          </a:p>
        </p:txBody>
      </p:sp>
    </p:spTree>
    <p:extLst>
      <p:ext uri="{BB962C8B-B14F-4D97-AF65-F5344CB8AC3E}">
        <p14:creationId xmlns:p14="http://schemas.microsoft.com/office/powerpoint/2010/main" val="569497038"/>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802.11-15/0978r0</a:t>
            </a:r>
            <a:endParaRPr lang="en-US"/>
          </a:p>
        </p:txBody>
      </p:sp>
      <p:sp>
        <p:nvSpPr>
          <p:cNvPr id="5" name="Date Placeholder 4"/>
          <p:cNvSpPr>
            <a:spLocks noGrp="1"/>
          </p:cNvSpPr>
          <p:nvPr>
            <p:ph type="dt" idx="11"/>
          </p:nvPr>
        </p:nvSpPr>
        <p:spPr/>
        <p:txBody>
          <a:bodyPr/>
          <a:lstStyle/>
          <a:p>
            <a:pPr>
              <a:defRPr/>
            </a:pPr>
            <a:r>
              <a:rPr lang="en-US" smtClean="0"/>
              <a:t>September 2015</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94</a:t>
            </a:fld>
            <a:endParaRPr lang="en-US"/>
          </a:p>
        </p:txBody>
      </p:sp>
    </p:spTree>
    <p:extLst>
      <p:ext uri="{BB962C8B-B14F-4D97-AF65-F5344CB8AC3E}">
        <p14:creationId xmlns:p14="http://schemas.microsoft.com/office/powerpoint/2010/main" val="329879736"/>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802.11-15/0978r0</a:t>
            </a:r>
            <a:endParaRPr lang="en-US"/>
          </a:p>
        </p:txBody>
      </p:sp>
      <p:sp>
        <p:nvSpPr>
          <p:cNvPr id="5" name="Date Placeholder 4"/>
          <p:cNvSpPr>
            <a:spLocks noGrp="1"/>
          </p:cNvSpPr>
          <p:nvPr>
            <p:ph type="dt" idx="11"/>
          </p:nvPr>
        </p:nvSpPr>
        <p:spPr/>
        <p:txBody>
          <a:bodyPr/>
          <a:lstStyle/>
          <a:p>
            <a:pPr>
              <a:defRPr/>
            </a:pPr>
            <a:r>
              <a:rPr lang="en-US" smtClean="0"/>
              <a:t>September 2015</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95</a:t>
            </a:fld>
            <a:endParaRPr lang="en-US"/>
          </a:p>
        </p:txBody>
      </p:sp>
    </p:spTree>
    <p:extLst>
      <p:ext uri="{BB962C8B-B14F-4D97-AF65-F5344CB8AC3E}">
        <p14:creationId xmlns:p14="http://schemas.microsoft.com/office/powerpoint/2010/main" val="136620508"/>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802.11-15/0978r0</a:t>
            </a:r>
            <a:endParaRPr lang="en-US"/>
          </a:p>
        </p:txBody>
      </p:sp>
      <p:sp>
        <p:nvSpPr>
          <p:cNvPr id="5" name="Date Placeholder 4"/>
          <p:cNvSpPr>
            <a:spLocks noGrp="1"/>
          </p:cNvSpPr>
          <p:nvPr>
            <p:ph type="dt" idx="11"/>
          </p:nvPr>
        </p:nvSpPr>
        <p:spPr/>
        <p:txBody>
          <a:bodyPr/>
          <a:lstStyle/>
          <a:p>
            <a:pPr>
              <a:defRPr/>
            </a:pPr>
            <a:r>
              <a:rPr lang="en-US" smtClean="0"/>
              <a:t>September 2015</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96</a:t>
            </a:fld>
            <a:endParaRPr lang="en-US"/>
          </a:p>
        </p:txBody>
      </p:sp>
    </p:spTree>
    <p:extLst>
      <p:ext uri="{BB962C8B-B14F-4D97-AF65-F5344CB8AC3E}">
        <p14:creationId xmlns:p14="http://schemas.microsoft.com/office/powerpoint/2010/main" val="697365290"/>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802.11-15/0978r0</a:t>
            </a:r>
            <a:endParaRPr lang="en-US"/>
          </a:p>
        </p:txBody>
      </p:sp>
      <p:sp>
        <p:nvSpPr>
          <p:cNvPr id="5" name="Date Placeholder 4"/>
          <p:cNvSpPr>
            <a:spLocks noGrp="1"/>
          </p:cNvSpPr>
          <p:nvPr>
            <p:ph type="dt" idx="11"/>
          </p:nvPr>
        </p:nvSpPr>
        <p:spPr/>
        <p:txBody>
          <a:bodyPr/>
          <a:lstStyle/>
          <a:p>
            <a:pPr>
              <a:defRPr/>
            </a:pPr>
            <a:r>
              <a:rPr lang="en-US" smtClean="0"/>
              <a:t>September 2015</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97</a:t>
            </a:fld>
            <a:endParaRPr lang="en-US"/>
          </a:p>
        </p:txBody>
      </p:sp>
    </p:spTree>
    <p:extLst>
      <p:ext uri="{BB962C8B-B14F-4D97-AF65-F5344CB8AC3E}">
        <p14:creationId xmlns:p14="http://schemas.microsoft.com/office/powerpoint/2010/main" val="3449208795"/>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a:xfrm>
            <a:off x="4017617"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doc.: IEEE 802.11-15/0979r0</a:t>
            </a:r>
          </a:p>
        </p:txBody>
      </p:sp>
      <p:sp>
        <p:nvSpPr>
          <p:cNvPr id="23555" name="Rectangle 3"/>
          <p:cNvSpPr>
            <a:spLocks noGrp="1" noChangeArrowheads="1"/>
          </p:cNvSpPr>
          <p:nvPr>
            <p:ph type="dt" sz="quarter" idx="1"/>
          </p:nvPr>
        </p:nvSpPr>
        <p:spPr>
          <a:xfrm>
            <a:off x="646113"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September 2015</a:t>
            </a:r>
          </a:p>
        </p:txBody>
      </p:sp>
      <p:sp>
        <p:nvSpPr>
          <p:cNvPr id="23556" name="Rectangle 6"/>
          <p:cNvSpPr>
            <a:spLocks noGrp="1" noChangeArrowheads="1"/>
          </p:cNvSpPr>
          <p:nvPr>
            <p:ph type="ftr" sz="quarter" idx="4"/>
          </p:nvPr>
        </p:nvSpPr>
        <p:spPr>
          <a:xfrm>
            <a:off x="3402193" y="9001125"/>
            <a:ext cx="2811282"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smtClean="0"/>
              <a:t>Dorothy Stanley, HP-Aruba Networks</a:t>
            </a:r>
          </a:p>
        </p:txBody>
      </p:sp>
      <p:sp>
        <p:nvSpPr>
          <p:cNvPr id="23557" name="Rectangle 7"/>
          <p:cNvSpPr>
            <a:spLocks noGrp="1" noChangeArrowheads="1"/>
          </p:cNvSpPr>
          <p:nvPr>
            <p:ph type="sldNum" sz="quarter" idx="5"/>
          </p:nvPr>
        </p:nvSpPr>
        <p:spPr>
          <a:xfrm>
            <a:off x="3278936" y="9001125"/>
            <a:ext cx="415177" cy="184666"/>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mtClean="0"/>
              <a:t>Page </a:t>
            </a:r>
            <a:fld id="{59DFE69E-7B67-423D-89E4-C946A1808069}" type="slidenum">
              <a:rPr lang="en-US" smtClean="0"/>
              <a:pPr/>
              <a:t>98</a:t>
            </a:fld>
            <a:endParaRPr lang="en-US" smtClean="0"/>
          </a:p>
        </p:txBody>
      </p:sp>
      <p:sp>
        <p:nvSpPr>
          <p:cNvPr id="23558" name="Rectangle 2"/>
          <p:cNvSpPr>
            <a:spLocks noGrp="1" noRot="1" noChangeAspect="1" noChangeArrowheads="1" noTextEdit="1"/>
          </p:cNvSpPr>
          <p:nvPr>
            <p:ph type="sldImg"/>
          </p:nvPr>
        </p:nvSpPr>
        <p:spPr>
          <a:xfrm>
            <a:off x="1114425" y="703263"/>
            <a:ext cx="4629150" cy="3473450"/>
          </a:xfrm>
          <a:ln/>
        </p:spPr>
      </p:sp>
      <p:sp>
        <p:nvSpPr>
          <p:cNvPr id="23559"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a:xfrm>
            <a:off x="4017617"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doc.: IEEE 802.11-15/0979r0</a:t>
            </a:r>
          </a:p>
        </p:txBody>
      </p:sp>
      <p:sp>
        <p:nvSpPr>
          <p:cNvPr id="24579" name="Rectangle 3"/>
          <p:cNvSpPr>
            <a:spLocks noGrp="1" noChangeArrowheads="1"/>
          </p:cNvSpPr>
          <p:nvPr>
            <p:ph type="dt" sz="quarter" idx="1"/>
          </p:nvPr>
        </p:nvSpPr>
        <p:spPr>
          <a:xfrm>
            <a:off x="646113"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September 2015</a:t>
            </a:r>
          </a:p>
        </p:txBody>
      </p:sp>
      <p:sp>
        <p:nvSpPr>
          <p:cNvPr id="24580" name="Rectangle 6"/>
          <p:cNvSpPr>
            <a:spLocks noGrp="1" noChangeArrowheads="1"/>
          </p:cNvSpPr>
          <p:nvPr>
            <p:ph type="ftr" sz="quarter" idx="4"/>
          </p:nvPr>
        </p:nvSpPr>
        <p:spPr>
          <a:xfrm>
            <a:off x="3402193" y="9001125"/>
            <a:ext cx="2811282"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smtClean="0"/>
              <a:t>Dorothy Stanley, HP-Aruba Networks</a:t>
            </a:r>
          </a:p>
        </p:txBody>
      </p:sp>
      <p:sp>
        <p:nvSpPr>
          <p:cNvPr id="24581" name="Rectangle 7"/>
          <p:cNvSpPr>
            <a:spLocks noGrp="1" noChangeArrowheads="1"/>
          </p:cNvSpPr>
          <p:nvPr>
            <p:ph type="sldNum" sz="quarter" idx="5"/>
          </p:nvPr>
        </p:nvSpPr>
        <p:spPr>
          <a:xfrm>
            <a:off x="3278936" y="9001125"/>
            <a:ext cx="415177" cy="184666"/>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mtClean="0"/>
              <a:t>Page </a:t>
            </a:r>
            <a:fld id="{C2B2D208-67FA-4E74-9755-1AF3509BEB51}" type="slidenum">
              <a:rPr lang="en-US" smtClean="0"/>
              <a:pPr/>
              <a:t>99</a:t>
            </a:fld>
            <a:endParaRPr lang="en-US" smtClean="0"/>
          </a:p>
        </p:txBody>
      </p:sp>
      <p:sp>
        <p:nvSpPr>
          <p:cNvPr id="24582" name="Rectangle 2"/>
          <p:cNvSpPr>
            <a:spLocks noGrp="1" noRot="1" noChangeAspect="1" noChangeArrowheads="1" noTextEdit="1"/>
          </p:cNvSpPr>
          <p:nvPr>
            <p:ph type="sldImg"/>
          </p:nvPr>
        </p:nvSpPr>
        <p:spPr>
          <a:xfrm>
            <a:off x="1114425" y="703263"/>
            <a:ext cx="4629150" cy="3473450"/>
          </a:xfrm>
          <a:noFill/>
          <a:ln cap="flat"/>
        </p:spPr>
      </p:sp>
      <p:sp>
        <p:nvSpPr>
          <p:cNvPr id="2458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250" rIns="95250"/>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September 2015</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Adrian Stephens, Intel</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CDFF75A2-6F5B-4D4B-A1CF-EDEEA4E4B5D9}" type="slidenum">
              <a:rPr lang="en-US"/>
              <a:pPr>
                <a:defRPr/>
              </a:pPr>
              <a:t>‹#›</a:t>
            </a:fld>
            <a:endParaRPr lang="en-US"/>
          </a:p>
        </p:txBody>
      </p:sp>
    </p:spTree>
    <p:extLst>
      <p:ext uri="{BB962C8B-B14F-4D97-AF65-F5344CB8AC3E}">
        <p14:creationId xmlns:p14="http://schemas.microsoft.com/office/powerpoint/2010/main" val="1451002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September 2015</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Adrian Stephens, Intel</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1AEE1C41-13CA-4068-AF87-F2963A445E35}" type="slidenum">
              <a:rPr lang="en-US"/>
              <a:pPr>
                <a:defRPr/>
              </a:pPr>
              <a:t>‹#›</a:t>
            </a:fld>
            <a:endParaRPr lang="en-US"/>
          </a:p>
        </p:txBody>
      </p:sp>
    </p:spTree>
    <p:extLst>
      <p:ext uri="{BB962C8B-B14F-4D97-AF65-F5344CB8AC3E}">
        <p14:creationId xmlns:p14="http://schemas.microsoft.com/office/powerpoint/2010/main" val="690707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3100" cy="54102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685800"/>
            <a:ext cx="5676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September 2015</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Adrian Stephens, Intel</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36B1EE72-AEBD-4C27-8447-805D14E1A4F6}" type="slidenum">
              <a:rPr lang="en-US"/>
              <a:pPr>
                <a:defRPr/>
              </a:pPr>
              <a:t>‹#›</a:t>
            </a:fld>
            <a:endParaRPr lang="en-US"/>
          </a:p>
        </p:txBody>
      </p:sp>
    </p:spTree>
    <p:extLst>
      <p:ext uri="{BB962C8B-B14F-4D97-AF65-F5344CB8AC3E}">
        <p14:creationId xmlns:p14="http://schemas.microsoft.com/office/powerpoint/2010/main" val="4997074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September 2015</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Adrian Stephens, Intel</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6AC10F9D-9D4C-4E46-A08D-B0355AB774B1}" type="slidenum">
              <a:rPr lang="en-US"/>
              <a:pPr>
                <a:defRPr/>
              </a:pPr>
              <a:t>‹#›</a:t>
            </a:fld>
            <a:endParaRPr lang="en-US"/>
          </a:p>
        </p:txBody>
      </p:sp>
    </p:spTree>
    <p:extLst>
      <p:ext uri="{BB962C8B-B14F-4D97-AF65-F5344CB8AC3E}">
        <p14:creationId xmlns:p14="http://schemas.microsoft.com/office/powerpoint/2010/main" val="21180144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smtClean="0"/>
          </a:p>
        </p:txBody>
      </p:sp>
      <p:sp>
        <p:nvSpPr>
          <p:cNvPr id="4" name="Rectangle 4"/>
          <p:cNvSpPr>
            <a:spLocks noGrp="1" noChangeArrowheads="1"/>
          </p:cNvSpPr>
          <p:nvPr>
            <p:ph type="dt" sz="half" idx="10"/>
          </p:nvPr>
        </p:nvSpPr>
        <p:spPr/>
        <p:txBody>
          <a:bodyPr/>
          <a:lstStyle>
            <a:lvl1pPr>
              <a:defRPr/>
            </a:lvl1pPr>
          </a:lstStyle>
          <a:p>
            <a:pPr>
              <a:defRPr/>
            </a:pPr>
            <a:r>
              <a:rPr lang="en-US" smtClean="0"/>
              <a:t>September 2015</a:t>
            </a:r>
            <a:endParaRPr lang="en-US"/>
          </a:p>
        </p:txBody>
      </p:sp>
      <p:sp>
        <p:nvSpPr>
          <p:cNvPr id="5" name="Rectangle 5"/>
          <p:cNvSpPr>
            <a:spLocks noGrp="1" noChangeArrowheads="1"/>
          </p:cNvSpPr>
          <p:nvPr>
            <p:ph type="ftr" sz="quarter" idx="11"/>
          </p:nvPr>
        </p:nvSpPr>
        <p:spPr/>
        <p:txBody>
          <a:bodyPr/>
          <a:lstStyle>
            <a:lvl1pPr>
              <a:defRPr/>
            </a:lvl1pPr>
          </a:lstStyle>
          <a:p>
            <a:pPr>
              <a:defRPr/>
            </a:pPr>
            <a:r>
              <a:rPr lang="en-US" smtClean="0"/>
              <a:t>Adrian Stephens, Intel</a:t>
            </a:r>
            <a:endParaRPr lang="en-US"/>
          </a:p>
        </p:txBody>
      </p:sp>
      <p:sp>
        <p:nvSpPr>
          <p:cNvPr id="6" name="Rectangle 6"/>
          <p:cNvSpPr>
            <a:spLocks noGrp="1" noChangeArrowheads="1"/>
          </p:cNvSpPr>
          <p:nvPr>
            <p:ph type="sldNum" sz="quarter" idx="12"/>
          </p:nvPr>
        </p:nvSpPr>
        <p:spPr/>
        <p:txBody>
          <a:bodyPr/>
          <a:lstStyle>
            <a:lvl1pPr>
              <a:defRPr/>
            </a:lvl1pPr>
          </a:lstStyle>
          <a:p>
            <a:pPr>
              <a:defRPr/>
            </a:pPr>
            <a:r>
              <a:rPr lang="en-US"/>
              <a:t>Slide </a:t>
            </a:r>
            <a:fld id="{02BD51C0-984A-42EB-B1D1-D00F04D39060}" type="slidenum">
              <a:rPr lang="en-US"/>
              <a:pPr>
                <a:defRPr/>
              </a:pPr>
              <a:t>‹#›</a:t>
            </a:fld>
            <a:endParaRPr lang="en-US"/>
          </a:p>
        </p:txBody>
      </p:sp>
    </p:spTree>
    <p:extLst>
      <p:ext uri="{BB962C8B-B14F-4D97-AF65-F5344CB8AC3E}">
        <p14:creationId xmlns:p14="http://schemas.microsoft.com/office/powerpoint/2010/main" val="333130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September 2015</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Adrian Stephens, Intel</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219CDBFA-76A2-4597-AA38-8543ED035B58}" type="slidenum">
              <a:rPr lang="en-US"/>
              <a:pPr>
                <a:defRPr/>
              </a:pPr>
              <a:t>‹#›</a:t>
            </a:fld>
            <a:endParaRPr lang="en-US"/>
          </a:p>
        </p:txBody>
      </p:sp>
    </p:spTree>
    <p:extLst>
      <p:ext uri="{BB962C8B-B14F-4D97-AF65-F5344CB8AC3E}">
        <p14:creationId xmlns:p14="http://schemas.microsoft.com/office/powerpoint/2010/main" val="117012867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September 2015</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Adrian Stephens, Intel</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181101DF-3CCF-4DBE-9F6F-C2C8287AACB7}" type="slidenum">
              <a:rPr lang="en-US"/>
              <a:pPr>
                <a:defRPr/>
              </a:pPr>
              <a:t>‹#›</a:t>
            </a:fld>
            <a:endParaRPr lang="en-US"/>
          </a:p>
        </p:txBody>
      </p:sp>
    </p:spTree>
    <p:extLst>
      <p:ext uri="{BB962C8B-B14F-4D97-AF65-F5344CB8AC3E}">
        <p14:creationId xmlns:p14="http://schemas.microsoft.com/office/powerpoint/2010/main" val="31438995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September 2015</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Adrian Stephens, Intel</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4EDB990D-5677-42C3-8409-B86316F68D9F}" type="slidenum">
              <a:rPr lang="en-US"/>
              <a:pPr>
                <a:defRPr/>
              </a:pPr>
              <a:t>‹#›</a:t>
            </a:fld>
            <a:endParaRPr lang="en-US"/>
          </a:p>
        </p:txBody>
      </p:sp>
    </p:spTree>
    <p:extLst>
      <p:ext uri="{BB962C8B-B14F-4D97-AF65-F5344CB8AC3E}">
        <p14:creationId xmlns:p14="http://schemas.microsoft.com/office/powerpoint/2010/main" val="10284923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t>September 2015</a:t>
            </a: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t>Adrian Stephens, Intel</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r>
              <a:rPr lang="en-US"/>
              <a:t>Slide </a:t>
            </a:r>
            <a:fld id="{16E0127D-EA26-47D7-BEDD-43594B1CA0D8}" type="slidenum">
              <a:rPr lang="en-US"/>
              <a:pPr>
                <a:defRPr/>
              </a:pPr>
              <a:t>‹#›</a:t>
            </a:fld>
            <a:endParaRPr lang="en-US"/>
          </a:p>
        </p:txBody>
      </p:sp>
    </p:spTree>
    <p:extLst>
      <p:ext uri="{BB962C8B-B14F-4D97-AF65-F5344CB8AC3E}">
        <p14:creationId xmlns:p14="http://schemas.microsoft.com/office/powerpoint/2010/main" val="35849283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r>
              <a:rPr lang="en-US" smtClean="0"/>
              <a:t>September 2015</a:t>
            </a: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t>Adrian Stephens, Intel</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r>
              <a:rPr lang="en-US"/>
              <a:t>Slide </a:t>
            </a:r>
            <a:fld id="{AC8A6EB5-1BF3-4B79-A25A-A80C2579D0D2}" type="slidenum">
              <a:rPr lang="en-US"/>
              <a:pPr>
                <a:defRPr/>
              </a:pPr>
              <a:t>‹#›</a:t>
            </a:fld>
            <a:endParaRPr lang="en-US"/>
          </a:p>
        </p:txBody>
      </p:sp>
    </p:spTree>
    <p:extLst>
      <p:ext uri="{BB962C8B-B14F-4D97-AF65-F5344CB8AC3E}">
        <p14:creationId xmlns:p14="http://schemas.microsoft.com/office/powerpoint/2010/main" val="33634284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smtClean="0"/>
              <a:t>September 2015</a:t>
            </a: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t>Adrian Stephens, Intel</a:t>
            </a: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r>
              <a:rPr lang="en-US"/>
              <a:t>Slide </a:t>
            </a:r>
            <a:fld id="{0A3E2874-852B-40F2-A72B-30C3B22A2F27}" type="slidenum">
              <a:rPr lang="en-US"/>
              <a:pPr>
                <a:defRPr/>
              </a:pPr>
              <a:t>‹#›</a:t>
            </a:fld>
            <a:endParaRPr lang="en-US"/>
          </a:p>
        </p:txBody>
      </p:sp>
    </p:spTree>
    <p:extLst>
      <p:ext uri="{BB962C8B-B14F-4D97-AF65-F5344CB8AC3E}">
        <p14:creationId xmlns:p14="http://schemas.microsoft.com/office/powerpoint/2010/main" val="20855375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September 2015</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Adrian Stephens, Intel</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07B4D0AE-50A3-4374-B97B-94DD77DA913C}" type="slidenum">
              <a:rPr lang="en-US"/>
              <a:pPr>
                <a:defRPr/>
              </a:pPr>
              <a:t>‹#›</a:t>
            </a:fld>
            <a:endParaRPr lang="en-US"/>
          </a:p>
        </p:txBody>
      </p:sp>
    </p:spTree>
    <p:extLst>
      <p:ext uri="{BB962C8B-B14F-4D97-AF65-F5344CB8AC3E}">
        <p14:creationId xmlns:p14="http://schemas.microsoft.com/office/powerpoint/2010/main" val="32743005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September 2015</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Adrian Stephens, Intel</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1A5BC343-D255-4229-A3C1-C2A825309C06}" type="slidenum">
              <a:rPr lang="en-US"/>
              <a:pPr>
                <a:defRPr/>
              </a:pPr>
              <a:t>‹#›</a:t>
            </a:fld>
            <a:endParaRPr lang="en-US"/>
          </a:p>
        </p:txBody>
      </p:sp>
    </p:spTree>
    <p:extLst>
      <p:ext uri="{BB962C8B-B14F-4D97-AF65-F5344CB8AC3E}">
        <p14:creationId xmlns:p14="http://schemas.microsoft.com/office/powerpoint/2010/main" val="41051646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28" name="Rectangle 4"/>
          <p:cNvSpPr>
            <a:spLocks noGrp="1" noChangeArrowheads="1"/>
          </p:cNvSpPr>
          <p:nvPr>
            <p:ph type="dt" sz="half" idx="2"/>
          </p:nvPr>
        </p:nvSpPr>
        <p:spPr bwMode="auto">
          <a:xfrm>
            <a:off x="696913" y="333375"/>
            <a:ext cx="1579562" cy="2762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defRPr sz="1800"/>
            </a:lvl1pPr>
          </a:lstStyle>
          <a:p>
            <a:pPr>
              <a:defRPr/>
            </a:pPr>
            <a:r>
              <a:rPr lang="en-US" smtClean="0"/>
              <a:t>September 2015</a:t>
            </a:r>
            <a:endParaRPr lang="en-US"/>
          </a:p>
        </p:txBody>
      </p:sp>
      <p:sp>
        <p:nvSpPr>
          <p:cNvPr id="1029" name="Rectangle 5"/>
          <p:cNvSpPr>
            <a:spLocks noGrp="1" noChangeArrowheads="1"/>
          </p:cNvSpPr>
          <p:nvPr>
            <p:ph type="ftr" sz="quarter" idx="3"/>
          </p:nvPr>
        </p:nvSpPr>
        <p:spPr bwMode="auto">
          <a:xfrm>
            <a:off x="8077200" y="6475413"/>
            <a:ext cx="4667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a:defRPr sz="1200" b="0"/>
            </a:lvl1pPr>
          </a:lstStyle>
          <a:p>
            <a:pPr>
              <a:defRPr/>
            </a:pPr>
            <a:r>
              <a:rPr lang="en-US" smtClean="0"/>
              <a:t>Adrian Stephens, Intel</a:t>
            </a:r>
            <a:endParaRPr lang="en-US"/>
          </a:p>
        </p:txBody>
      </p:sp>
      <p:sp>
        <p:nvSpPr>
          <p:cNvPr id="1030" name="Rectangle 6"/>
          <p:cNvSpPr>
            <a:spLocks noGrp="1" noChangeArrowheads="1"/>
          </p:cNvSpPr>
          <p:nvPr>
            <p:ph type="sldNum" sz="quarter" idx="4"/>
          </p:nvPr>
        </p:nvSpPr>
        <p:spPr bwMode="auto">
          <a:xfrm>
            <a:off x="4338392" y="6475413"/>
            <a:ext cx="543418"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a:defRPr sz="1200" b="0"/>
            </a:lvl1pPr>
          </a:lstStyle>
          <a:p>
            <a:pPr>
              <a:defRPr/>
            </a:pPr>
            <a:r>
              <a:rPr lang="en-US" dirty="0" smtClean="0"/>
              <a:t>Slide </a:t>
            </a:r>
            <a:fld id="{F5DBBF94-17B0-4983-A36A-09B6DE690826}" type="slidenum">
              <a:rPr lang="en-US" smtClean="0"/>
              <a:pPr>
                <a:defRPr/>
              </a:pPr>
              <a:t>‹#›</a:t>
            </a:fld>
            <a:endParaRPr lang="en-US" dirty="0"/>
          </a:p>
        </p:txBody>
      </p:sp>
      <p:sp>
        <p:nvSpPr>
          <p:cNvPr id="1031" name="Rectangle 7"/>
          <p:cNvSpPr>
            <a:spLocks noChangeArrowheads="1"/>
          </p:cNvSpPr>
          <p:nvPr/>
        </p:nvSpPr>
        <p:spPr bwMode="auto">
          <a:xfrm>
            <a:off x="5162485" y="332601"/>
            <a:ext cx="328301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a:r>
              <a:rPr lang="en-US" sz="1800" dirty="0"/>
              <a:t>doc.: IEEE </a:t>
            </a:r>
            <a:r>
              <a:rPr lang="en-US" sz="1800" dirty="0" smtClean="0"/>
              <a:t>802.11-15/0978r0</a:t>
            </a:r>
            <a:endParaRPr lang="en-US" sz="1800" dirty="0"/>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1033" name="Rectangle 9"/>
          <p:cNvSpPr>
            <a:spLocks noChangeArrowheads="1"/>
          </p:cNvSpPr>
          <p:nvPr/>
        </p:nvSpPr>
        <p:spPr bwMode="auto">
          <a:xfrm>
            <a:off x="685800" y="6475413"/>
            <a:ext cx="42068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0"/>
              <a:t>Report</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Lst>
  <p:timing>
    <p:tnLst>
      <p:par>
        <p:cTn id="1" dur="indefinite" restart="never" nodeType="tmRoot"/>
      </p:par>
    </p:tnLst>
  </p:timing>
  <p:hf hdr="0"/>
  <p:txStyles>
    <p:title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Times New Roman" pitchFamily="18" charset="0"/>
        </a:defRPr>
      </a:lvl2pPr>
      <a:lvl3pPr algn="ctr" rtl="0" eaLnBrk="0" fontAlgn="base" hangingPunct="0">
        <a:spcBef>
          <a:spcPct val="0"/>
        </a:spcBef>
        <a:spcAft>
          <a:spcPct val="0"/>
        </a:spcAft>
        <a:defRPr sz="3200" b="1">
          <a:solidFill>
            <a:schemeClr val="tx2"/>
          </a:solidFill>
          <a:latin typeface="Times New Roman" pitchFamily="18" charset="0"/>
        </a:defRPr>
      </a:lvl3pPr>
      <a:lvl4pPr algn="ctr" rtl="0" eaLnBrk="0" fontAlgn="base" hangingPunct="0">
        <a:spcBef>
          <a:spcPct val="0"/>
        </a:spcBef>
        <a:spcAft>
          <a:spcPct val="0"/>
        </a:spcAft>
        <a:defRPr sz="3200" b="1">
          <a:solidFill>
            <a:schemeClr val="tx2"/>
          </a:solidFill>
          <a:latin typeface="Times New Roman" pitchFamily="18" charset="0"/>
        </a:defRPr>
      </a:lvl4pPr>
      <a:lvl5pPr algn="ctr" rtl="0" eaLnBrk="0" fontAlgn="base" hangingPunct="0">
        <a:spcBef>
          <a:spcPct val="0"/>
        </a:spcBef>
        <a:spcAft>
          <a:spcPct val="0"/>
        </a:spcAft>
        <a:defRPr sz="3200" b="1">
          <a:solidFill>
            <a:schemeClr val="tx2"/>
          </a:solidFill>
          <a:latin typeface="Times New Roman" pitchFamily="18" charset="0"/>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Microsoft_Word_97_-_2003_Document1.doc"/></Relationships>
</file>

<file path=ppt/slides/_rels/slide10.xml.rels><?xml version="1.0" encoding="UTF-8" standalone="yes"?>
<Relationships xmlns="http://schemas.openxmlformats.org/package/2006/relationships"><Relationship Id="rId8" Type="http://schemas.openxmlformats.org/officeDocument/2006/relationships/hyperlink" Target="mailto:LRA@tiac.net" TargetMode="External"/><Relationship Id="rId13" Type="http://schemas.openxmlformats.org/officeDocument/2006/relationships/hyperlink" Target="mailto:robert.stacey@intel.com" TargetMode="External"/><Relationship Id="rId18" Type="http://schemas.openxmlformats.org/officeDocument/2006/relationships/hyperlink" Target="mailto:ddrgal@gmail.com" TargetMode="External"/><Relationship Id="rId3" Type="http://schemas.openxmlformats.org/officeDocument/2006/relationships/hyperlink" Target="mailto:adrian.p.stephens@intel.com" TargetMode="External"/><Relationship Id="rId7" Type="http://schemas.openxmlformats.org/officeDocument/2006/relationships/hyperlink" Target="mailto:aasterja@qti.qualcomm.com" TargetMode="External"/><Relationship Id="rId12" Type="http://schemas.openxmlformats.org/officeDocument/2006/relationships/hyperlink" Target="mailto:nfinn@cisco.com" TargetMode="External"/><Relationship Id="rId17" Type="http://schemas.openxmlformats.org/officeDocument/2006/relationships/hyperlink" Target="mailto:pecclesi@cisco.com" TargetMode="External"/><Relationship Id="rId2" Type="http://schemas.openxmlformats.org/officeDocument/2006/relationships/notesSlide" Target="../notesSlides/notesSlide10.xml"/><Relationship Id="rId16" Type="http://schemas.openxmlformats.org/officeDocument/2006/relationships/hyperlink" Target="mailto:henry@LOGOUT.COM" TargetMode="External"/><Relationship Id="rId1" Type="http://schemas.openxmlformats.org/officeDocument/2006/relationships/slideLayout" Target="../slideLayouts/slideLayout2.xml"/><Relationship Id="rId6" Type="http://schemas.openxmlformats.org/officeDocument/2006/relationships/hyperlink" Target="mailto:yongho.seok@gmail.com" TargetMode="External"/><Relationship Id="rId11" Type="http://schemas.openxmlformats.org/officeDocument/2006/relationships/hyperlink" Target="mailto:d3e3e3@gmail.com" TargetMode="External"/><Relationship Id="rId5" Type="http://schemas.openxmlformats.org/officeDocument/2006/relationships/hyperlink" Target="mailto:emily.h.qi@intel.com" TargetMode="External"/><Relationship Id="rId15" Type="http://schemas.openxmlformats.org/officeDocument/2006/relationships/hyperlink" Target="mailto:alex.ashley@hotmail.co.uk" TargetMode="External"/><Relationship Id="rId10" Type="http://schemas.openxmlformats.org/officeDocument/2006/relationships/hyperlink" Target="mailto:jiamin.chen@mail01.huawei.com" TargetMode="External"/><Relationship Id="rId4" Type="http://schemas.openxmlformats.org/officeDocument/2006/relationships/hyperlink" Target="mailto:edwardau@marvell.com" TargetMode="External"/><Relationship Id="rId9" Type="http://schemas.openxmlformats.org/officeDocument/2006/relationships/hyperlink" Target="mailto:Ping.FANG@huawei.com" TargetMode="External"/><Relationship Id="rId14" Type="http://schemas.openxmlformats.org/officeDocument/2006/relationships/hyperlink" Target="mailto:carlos.cordeiro@intel.com" TargetMode="External"/></Relationships>
</file>

<file path=ppt/slides/_rels/slide100.xml.rels><?xml version="1.0" encoding="UTF-8" standalone="yes"?>
<Relationships xmlns="http://schemas.openxmlformats.org/package/2006/relationships"><Relationship Id="rId3" Type="http://schemas.openxmlformats.org/officeDocument/2006/relationships/hyperlink" Target="http://www.ietf.org/" TargetMode="External"/><Relationship Id="rId2" Type="http://schemas.openxmlformats.org/officeDocument/2006/relationships/notesSlide" Target="../notesSlides/notesSlide100.xml"/><Relationship Id="rId1" Type="http://schemas.openxmlformats.org/officeDocument/2006/relationships/slideLayout" Target="../slideLayouts/slideLayout2.xml"/><Relationship Id="rId5" Type="http://schemas.openxmlformats.org/officeDocument/2006/relationships/hyperlink" Target="https://www.ietf.org/edu/tutorials.html" TargetMode="External"/><Relationship Id="rId4" Type="http://schemas.openxmlformats.org/officeDocument/2006/relationships/hyperlink" Target="https://www.ietf.org/edu/process-oriented-tutorials.html#newcomers" TargetMode="External"/></Relationships>
</file>

<file path=ppt/slides/_rels/slide101.xml.rels><?xml version="1.0" encoding="UTF-8" standalone="yes"?>
<Relationships xmlns="http://schemas.openxmlformats.org/package/2006/relationships"><Relationship Id="rId8" Type="http://schemas.openxmlformats.org/officeDocument/2006/relationships/image" Target="../media/image24.wmf"/><Relationship Id="rId3" Type="http://schemas.openxmlformats.org/officeDocument/2006/relationships/notesSlide" Target="../notesSlides/notesSlide101.xml"/><Relationship Id="rId7"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19.vml"/><Relationship Id="rId6" Type="http://schemas.openxmlformats.org/officeDocument/2006/relationships/hyperlink" Target="http://ieee-sa.centraldesktop.com/802liaisondb/FrontPage" TargetMode="External"/><Relationship Id="rId5" Type="http://schemas.openxmlformats.org/officeDocument/2006/relationships/hyperlink" Target="https://datatracker.ietf.org/doc/rfc7241/" TargetMode="External"/><Relationship Id="rId4" Type="http://schemas.openxmlformats.org/officeDocument/2006/relationships/hyperlink" Target="http://www.iab.org/activities/joint-activities/iab-ieee-coordination/" TargetMode="External"/></Relationships>
</file>

<file path=ppt/slides/_rels/slide102.xml.rels><?xml version="1.0" encoding="UTF-8" standalone="yes"?>
<Relationships xmlns="http://schemas.openxmlformats.org/package/2006/relationships"><Relationship Id="rId3" Type="http://schemas.openxmlformats.org/officeDocument/2006/relationships/hyperlink" Target="https://mentor.ieee.org/802.11/dcn/15/11-15-1161-01-0arc-802-11-multicast-properties.ppt" TargetMode="External"/><Relationship Id="rId2" Type="http://schemas.openxmlformats.org/officeDocument/2006/relationships/notesSlide" Target="../notesSlides/notesSlide102.xml"/><Relationship Id="rId1" Type="http://schemas.openxmlformats.org/officeDocument/2006/relationships/slideLayout" Target="../slideLayouts/slideLayout2.xml"/><Relationship Id="rId5" Type="http://schemas.openxmlformats.org/officeDocument/2006/relationships/hyperlink" Target="http://www.ipv6council.be/IMG/pdf/20141212-08_vyncke_-_ipv6_multicast_issues-pptx.pdf" TargetMode="External"/><Relationship Id="rId4" Type="http://schemas.openxmlformats.org/officeDocument/2006/relationships/hyperlink" Target="http://datatracker.ietf.org/doc/draft-mcbride-mboned-wifi-mcast-problem-statement/" TargetMode="External"/></Relationships>
</file>

<file path=ppt/slides/_rels/slide103.xml.rels><?xml version="1.0" encoding="UTF-8" standalone="yes"?>
<Relationships xmlns="http://schemas.openxmlformats.org/package/2006/relationships"><Relationship Id="rId3" Type="http://schemas.openxmlformats.org/officeDocument/2006/relationships/hyperlink" Target="https://tools.ietf.org/html/draft-wkumari-dhc-capport-16" TargetMode="External"/><Relationship Id="rId2" Type="http://schemas.openxmlformats.org/officeDocument/2006/relationships/notesSlide" Target="../notesSlides/notesSlide103.xml"/><Relationship Id="rId1" Type="http://schemas.openxmlformats.org/officeDocument/2006/relationships/slideLayout" Target="../slideLayouts/slideLayout2.xml"/><Relationship Id="rId4" Type="http://schemas.openxmlformats.org/officeDocument/2006/relationships/hyperlink" Target="https://mentor.ieee.org/802.11/dcn/15/11-15-1128-01-0wng-owe.ppt" TargetMode="External"/></Relationships>
</file>

<file path=ppt/slides/_rels/slide104.xml.rels><?xml version="1.0" encoding="UTF-8" standalone="yes"?>
<Relationships xmlns="http://schemas.openxmlformats.org/package/2006/relationships"><Relationship Id="rId3" Type="http://schemas.openxmlformats.org/officeDocument/2006/relationships/hyperlink" Target="http://datatracker.ietf.org/wg/6lo/charter/" TargetMode="External"/><Relationship Id="rId7" Type="http://schemas.openxmlformats.org/officeDocument/2006/relationships/hyperlink" Target="http://datatracker.ietf.org/wg/core/" TargetMode="External"/><Relationship Id="rId2" Type="http://schemas.openxmlformats.org/officeDocument/2006/relationships/notesSlide" Target="../notesSlides/notesSlide104.xml"/><Relationship Id="rId1" Type="http://schemas.openxmlformats.org/officeDocument/2006/relationships/slideLayout" Target="../slideLayouts/slideLayout2.xml"/><Relationship Id="rId6" Type="http://schemas.openxmlformats.org/officeDocument/2006/relationships/hyperlink" Target="http://datatracker.ietf.org/wg/roll/" TargetMode="External"/><Relationship Id="rId5" Type="http://schemas.openxmlformats.org/officeDocument/2006/relationships/hyperlink" Target="http://datatracker.ietf.org/doc/draft-delcarpio-6lo-wlanah/" TargetMode="External"/><Relationship Id="rId4" Type="http://schemas.openxmlformats.org/officeDocument/2006/relationships/hyperlink" Target="https://mentor.ieee.org/802.11/dcn/15/11-15-1085-00-0wng-6lowpan-over-802-11.pptx" TargetMode="External"/></Relationships>
</file>

<file path=ppt/slides/_rels/slide105.xml.rels><?xml version="1.0" encoding="UTF-8" standalone="yes"?>
<Relationships xmlns="http://schemas.openxmlformats.org/package/2006/relationships"><Relationship Id="rId3" Type="http://schemas.openxmlformats.org/officeDocument/2006/relationships/hyperlink" Target="https://datatracker.ietf.org/doc/draft-ietf-paws-protocol/" TargetMode="External"/><Relationship Id="rId7" Type="http://schemas.openxmlformats.org/officeDocument/2006/relationships/hyperlink" Target="https://tools.ietf.org/html/rfc7545" TargetMode="External"/><Relationship Id="rId2" Type="http://schemas.openxmlformats.org/officeDocument/2006/relationships/notesSlide" Target="../notesSlides/notesSlide105.xml"/><Relationship Id="rId1" Type="http://schemas.openxmlformats.org/officeDocument/2006/relationships/slideLayout" Target="../slideLayouts/slideLayout2.xml"/><Relationship Id="rId6" Type="http://schemas.openxmlformats.org/officeDocument/2006/relationships/hyperlink" Target="https://datatracker.ietf.org/doc/rfc6953/" TargetMode="External"/><Relationship Id="rId5" Type="http://schemas.openxmlformats.org/officeDocument/2006/relationships/hyperlink" Target="https://datatracker.ietf.org/doc/draft-patil-paws-problem-stmt/" TargetMode="External"/><Relationship Id="rId4" Type="http://schemas.openxmlformats.org/officeDocument/2006/relationships/hyperlink" Target="https://datatracker.ietf.org/wg/paws/charter/" TargetMode="External"/></Relationships>
</file>

<file path=ppt/slides/_rels/slide106.xml.rels><?xml version="1.0" encoding="UTF-8" standalone="yes"?>
<Relationships xmlns="http://schemas.openxmlformats.org/package/2006/relationships"><Relationship Id="rId3" Type="http://schemas.openxmlformats.org/officeDocument/2006/relationships/hyperlink" Target="http://datatracker.ietf.org/wg/radext/" TargetMode="External"/><Relationship Id="rId7" Type="http://schemas.openxmlformats.org/officeDocument/2006/relationships/hyperlink" Target="https://tools.ietf.org/html/draft-harkins-salted-eap-pwd-02" TargetMode="External"/><Relationship Id="rId2" Type="http://schemas.openxmlformats.org/officeDocument/2006/relationships/notesSlide" Target="../notesSlides/notesSlide106.xml"/><Relationship Id="rId1" Type="http://schemas.openxmlformats.org/officeDocument/2006/relationships/slideLayout" Target="../slideLayouts/slideLayout2.xml"/><Relationship Id="rId6" Type="http://schemas.openxmlformats.org/officeDocument/2006/relationships/hyperlink" Target="http://datatracker.ietf.org/doc/draft-ietf-radext-ip-port-radius-ext/" TargetMode="External"/><Relationship Id="rId5" Type="http://schemas.openxmlformats.org/officeDocument/2006/relationships/hyperlink" Target="http://datatracker.ietf.org/doc/draft-ietf-radext-dynamic-discovery/" TargetMode="External"/><Relationship Id="rId4" Type="http://schemas.openxmlformats.org/officeDocument/2006/relationships/hyperlink" Target="http://datatracker.ietf.org/doc/draft-ietf-radext-datatypes/" TargetMode="External"/></Relationships>
</file>

<file path=ppt/slides/_rels/slide107.xml.rels><?xml version="1.0" encoding="UTF-8" standalone="yes"?>
<Relationships xmlns="http://schemas.openxmlformats.org/package/2006/relationships"><Relationship Id="rId8" Type="http://schemas.openxmlformats.org/officeDocument/2006/relationships/hyperlink" Target="https://datatracker.ietf.org/doc/draft-ietf-ecrit-ecall/" TargetMode="External"/><Relationship Id="rId3" Type="http://schemas.openxmlformats.org/officeDocument/2006/relationships/hyperlink" Target="http://www.ietf.org/dyn/wg/charter/ecrit-charter.html" TargetMode="External"/><Relationship Id="rId7" Type="http://schemas.openxmlformats.org/officeDocument/2006/relationships/hyperlink" Target="https://datatracker.ietf.org/doc/draft-ietf-ecrit-car-crash/" TargetMode="External"/><Relationship Id="rId2" Type="http://schemas.openxmlformats.org/officeDocument/2006/relationships/notesSlide" Target="../notesSlides/notesSlide107.xml"/><Relationship Id="rId1" Type="http://schemas.openxmlformats.org/officeDocument/2006/relationships/slideLayout" Target="../slideLayouts/slideLayout2.xml"/><Relationship Id="rId6" Type="http://schemas.openxmlformats.org/officeDocument/2006/relationships/hyperlink" Target="http://datatracker.ietf.org/doc/draft-ietf-ecrit-additional-data/" TargetMode="External"/><Relationship Id="rId5" Type="http://schemas.openxmlformats.org/officeDocument/2006/relationships/hyperlink" Target="http://tools.ietf.org/id/draft-thomson-ecrit-civic-boundary-02.txt" TargetMode="External"/><Relationship Id="rId4" Type="http://schemas.openxmlformats.org/officeDocument/2006/relationships/hyperlink" Target="http://datatracker.ietf.org/doc/rfc6443/" TargetMode="External"/></Relationships>
</file>

<file path=ppt/slides/_rels/slide108.xml.rels><?xml version="1.0" encoding="UTF-8" standalone="yes"?>
<Relationships xmlns="http://schemas.openxmlformats.org/package/2006/relationships"><Relationship Id="rId8" Type="http://schemas.openxmlformats.org/officeDocument/2006/relationships/hyperlink" Target="http://datatracker.ietf.org/doc/draft-ietf-homenet-front-end-naming-delegation/" TargetMode="External"/><Relationship Id="rId3" Type="http://schemas.openxmlformats.org/officeDocument/2006/relationships/hyperlink" Target="https://datatracker.ietf.org/wg/homenet/" TargetMode="External"/><Relationship Id="rId7" Type="http://schemas.openxmlformats.org/officeDocument/2006/relationships/hyperlink" Target="http://datatracker.ietf.org/doc/draft-ietf-homenet-prefix-assignment/" TargetMode="External"/><Relationship Id="rId2" Type="http://schemas.openxmlformats.org/officeDocument/2006/relationships/notesSlide" Target="../notesSlides/notesSlide108.xml"/><Relationship Id="rId1" Type="http://schemas.openxmlformats.org/officeDocument/2006/relationships/slideLayout" Target="../slideLayouts/slideLayout2.xml"/><Relationship Id="rId6" Type="http://schemas.openxmlformats.org/officeDocument/2006/relationships/hyperlink" Target="http://datatracker.ietf.org/doc/draft-ietf-homenet-hncp/" TargetMode="External"/><Relationship Id="rId5" Type="http://schemas.openxmlformats.org/officeDocument/2006/relationships/hyperlink" Target="http://datatracker.ietf.org/doc/draft-ietf-homenet-dncp/" TargetMode="External"/><Relationship Id="rId4" Type="http://schemas.openxmlformats.org/officeDocument/2006/relationships/hyperlink" Target="http://datatracker.ietf.org/doc/rfc7368/" TargetMode="External"/><Relationship Id="rId9" Type="http://schemas.openxmlformats.org/officeDocument/2006/relationships/hyperlink" Target="http://datatracker.ietf.org/doc/draft-ietf-homenet-hybrid-proxy-zeroconf/" TargetMode="External"/></Relationships>
</file>

<file path=ppt/slides/_rels/slide109.xml.rels><?xml version="1.0" encoding="UTF-8" standalone="yes"?>
<Relationships xmlns="http://schemas.openxmlformats.org/package/2006/relationships"><Relationship Id="rId8" Type="http://schemas.openxmlformats.org/officeDocument/2006/relationships/hyperlink" Target="https://mentor.ieee.org/802.11/dcn/14/11-14-0913-01-0000-liaison-response-opsawg-capwap-extension.docx" TargetMode="External"/><Relationship Id="rId3" Type="http://schemas.openxmlformats.org/officeDocument/2006/relationships/hyperlink" Target="http://datatracker.ietf.org/wg/opsawg/" TargetMode="External"/><Relationship Id="rId7" Type="http://schemas.openxmlformats.org/officeDocument/2006/relationships/hyperlink" Target="http://datatracker.ietf.org/doc/draft-ietf-opsawg-capwap-extension/" TargetMode="External"/><Relationship Id="rId12" Type="http://schemas.openxmlformats.org/officeDocument/2006/relationships/hyperlink" Target="https://tools.ietf.org/html/rfc6632" TargetMode="External"/><Relationship Id="rId2" Type="http://schemas.openxmlformats.org/officeDocument/2006/relationships/notesSlide" Target="../notesSlides/notesSlide109.xml"/><Relationship Id="rId1" Type="http://schemas.openxmlformats.org/officeDocument/2006/relationships/slideLayout" Target="../slideLayouts/slideLayout2.xml"/><Relationship Id="rId6" Type="http://schemas.openxmlformats.org/officeDocument/2006/relationships/hyperlink" Target="https://mentor.ieee.org/802.11/dcn/14/11-14-0684-01-0000-capwap-hybridmac-liaison-response.docx" TargetMode="External"/><Relationship Id="rId11" Type="http://schemas.openxmlformats.org/officeDocument/2006/relationships/hyperlink" Target="http://datatracker.ietf.org/doc/draft-you-opsawg-capwap-separation-for-mp/" TargetMode="External"/><Relationship Id="rId5" Type="http://schemas.openxmlformats.org/officeDocument/2006/relationships/hyperlink" Target="https://datatracker.ietf.org/doc/draft-ietf-opsawg-capwap-hybridmac/" TargetMode="External"/><Relationship Id="rId10" Type="http://schemas.openxmlformats.org/officeDocument/2006/relationships/hyperlink" Target="http://datatracker.ietf.org/doc/draft-ietf-opsawg-capwap-alt-tunnel/" TargetMode="External"/><Relationship Id="rId4" Type="http://schemas.openxmlformats.org/officeDocument/2006/relationships/hyperlink" Target="http://www.ietf.org/id/draft-zhang-opsawg-capwap-cds-02.txt" TargetMode="External"/><Relationship Id="rId9" Type="http://schemas.openxmlformats.org/officeDocument/2006/relationships/hyperlink" Target="http://datatracker.ietf.org/doc/rfc7494/"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hyperlink" Target="http://datatracker.ietf.org/wg/aqm/charter/" TargetMode="External"/><Relationship Id="rId7" Type="http://schemas.openxmlformats.org/officeDocument/2006/relationships/hyperlink" Target="http://datatracker.ietf.org/doc/draft-ietf-aqm-eval-guidelines/" TargetMode="External"/><Relationship Id="rId2" Type="http://schemas.openxmlformats.org/officeDocument/2006/relationships/notesSlide" Target="../notesSlides/notesSlide110.xml"/><Relationship Id="rId1" Type="http://schemas.openxmlformats.org/officeDocument/2006/relationships/slideLayout" Target="../slideLayouts/slideLayout2.xml"/><Relationship Id="rId6" Type="http://schemas.openxmlformats.org/officeDocument/2006/relationships/hyperlink" Target="http://datatracker.ietf.org/doc/draft-ietf-aqm-ecn-benefits/" TargetMode="External"/><Relationship Id="rId5" Type="http://schemas.openxmlformats.org/officeDocument/2006/relationships/hyperlink" Target="https://tools.ietf.org/html/rfc7567" TargetMode="External"/><Relationship Id="rId4" Type="http://schemas.openxmlformats.org/officeDocument/2006/relationships/hyperlink" Target="https://datatracker.ietf.org/doc/rfc2309/" TargetMode="External"/></Relationships>
</file>

<file path=ppt/slides/_rels/slide111.xml.rels><?xml version="1.0" encoding="UTF-8" standalone="yes"?>
<Relationships xmlns="http://schemas.openxmlformats.org/package/2006/relationships"><Relationship Id="rId8" Type="http://schemas.openxmlformats.org/officeDocument/2006/relationships/hyperlink" Target="http://datatracker.ietf.org/doc/draft-ietf-tls-rfc4492bis/" TargetMode="External"/><Relationship Id="rId3" Type="http://schemas.openxmlformats.org/officeDocument/2006/relationships/hyperlink" Target="http://datatracker.ietf.org/wg/tls/charter/" TargetMode="External"/><Relationship Id="rId7" Type="http://schemas.openxmlformats.org/officeDocument/2006/relationships/hyperlink" Target="http://datatracker.ietf.org/doc/draft-ietf-tls-curve25519/" TargetMode="External"/><Relationship Id="rId2" Type="http://schemas.openxmlformats.org/officeDocument/2006/relationships/notesSlide" Target="../notesSlides/notesSlide111.xml"/><Relationship Id="rId1" Type="http://schemas.openxmlformats.org/officeDocument/2006/relationships/slideLayout" Target="../slideLayouts/slideLayout2.xml"/><Relationship Id="rId6" Type="http://schemas.openxmlformats.org/officeDocument/2006/relationships/hyperlink" Target="http://datatracker.ietf.org/doc/draft-ietf-tls-tls13/" TargetMode="External"/><Relationship Id="rId5" Type="http://schemas.openxmlformats.org/officeDocument/2006/relationships/hyperlink" Target="http://datatracker.ietf.org/doc/draft-ietf-tls-negotiated-ff-dhe/" TargetMode="External"/><Relationship Id="rId4" Type="http://schemas.openxmlformats.org/officeDocument/2006/relationships/hyperlink" Target="http://datatracker.ietf.org/doc/rfc7568/" TargetMode="External"/><Relationship Id="rId9" Type="http://schemas.openxmlformats.org/officeDocument/2006/relationships/hyperlink" Target="http://datatracker.ietf.org/doc/draft-ietf-tls-padding/" TargetMode="External"/></Relationships>
</file>

<file path=ppt/slides/_rels/slide112.xml.rels><?xml version="1.0" encoding="UTF-8" standalone="yes"?>
<Relationships xmlns="http://schemas.openxmlformats.org/package/2006/relationships"><Relationship Id="rId3" Type="http://schemas.openxmlformats.org/officeDocument/2006/relationships/hyperlink" Target="http://datatracker.ietf.org/wg/dnssd/charter/" TargetMode="External"/><Relationship Id="rId2" Type="http://schemas.openxmlformats.org/officeDocument/2006/relationships/notesSlide" Target="../notesSlides/notesSlide112.xml"/><Relationship Id="rId1" Type="http://schemas.openxmlformats.org/officeDocument/2006/relationships/slideLayout" Target="../slideLayouts/slideLayout2.xml"/><Relationship Id="rId6" Type="http://schemas.openxmlformats.org/officeDocument/2006/relationships/hyperlink" Target="http://datatracker.ietf.org/doc/draft-ietf-dnssd-mdns-dns-interop/" TargetMode="External"/><Relationship Id="rId5" Type="http://schemas.openxmlformats.org/officeDocument/2006/relationships/hyperlink" Target="http://datatracker.ietf.org/doc/draft-otis-dnssd-scalable-dns-sd-threats/" TargetMode="External"/><Relationship Id="rId4" Type="http://schemas.openxmlformats.org/officeDocument/2006/relationships/hyperlink" Target="http://datatracker.ietf.org/doc/rfc7558/" TargetMode="External"/></Relationships>
</file>

<file path=ppt/slides/_rels/slide113.xml.rels><?xml version="1.0" encoding="UTF-8" standalone="yes"?>
<Relationships xmlns="http://schemas.openxmlformats.org/package/2006/relationships"><Relationship Id="rId3" Type="http://schemas.openxmlformats.org/officeDocument/2006/relationships/hyperlink" Target="http://datatracker.ietf.org/wg/netext/charter/" TargetMode="External"/><Relationship Id="rId2" Type="http://schemas.openxmlformats.org/officeDocument/2006/relationships/notesSlide" Target="../notesSlides/notesSlide113.xml"/><Relationship Id="rId1" Type="http://schemas.openxmlformats.org/officeDocument/2006/relationships/slideLayout" Target="../slideLayouts/slideLayout2.xml"/><Relationship Id="rId4" Type="http://schemas.openxmlformats.org/officeDocument/2006/relationships/hyperlink" Target="http://datatracker.ietf.org/doc/rfc7561/" TargetMode="External"/></Relationships>
</file>

<file path=ppt/slides/_rels/slide114.xml.rels><?xml version="1.0" encoding="UTF-8" standalone="yes"?>
<Relationships xmlns="http://schemas.openxmlformats.org/package/2006/relationships"><Relationship Id="rId3" Type="http://schemas.openxmlformats.org/officeDocument/2006/relationships/hyperlink" Target="http://datatracker.ietf.org/wg/pim/charter/" TargetMode="External"/><Relationship Id="rId2" Type="http://schemas.openxmlformats.org/officeDocument/2006/relationships/notesSlide" Target="../notesSlides/notesSlide114.xml"/><Relationship Id="rId1" Type="http://schemas.openxmlformats.org/officeDocument/2006/relationships/slideLayout" Target="../slideLayouts/slideLayout2.xml"/><Relationship Id="rId5" Type="http://schemas.openxmlformats.org/officeDocument/2006/relationships/hyperlink" Target="https://www.ietf.org/rfc/rfc2710.txt" TargetMode="External"/><Relationship Id="rId4" Type="http://schemas.openxmlformats.org/officeDocument/2006/relationships/hyperlink" Target="https://tools.ietf.org/html/rfc2236" TargetMode="External"/></Relationships>
</file>

<file path=ppt/slides/_rels/slide115.xml.rels><?xml version="1.0" encoding="UTF-8" standalone="yes"?>
<Relationships xmlns="http://schemas.openxmlformats.org/package/2006/relationships"><Relationship Id="rId3" Type="http://schemas.openxmlformats.org/officeDocument/2006/relationships/hyperlink" Target="https://mentor.ieee.org/802.11/dcn/12/11-12-0122-01-0000-january-2012-liaison-to-ietf.ppt" TargetMode="External"/><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development.standards.ieee.org/myproject/Public/mytools/draft/styleman.pdf"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grouper.ieee.org/groups/802/11/Reports/802.11_Timelines.htm" TargetMode="External"/><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8.emf"/><Relationship Id="rId4" Type="http://schemas.openxmlformats.org/officeDocument/2006/relationships/oleObject" Target="../embeddings/Microsoft_Word_97_-_2003_Document3.doc"/></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mentor.ieee.org/802.11/dcn/15/11-15-0997-01-0arc-arc-sc-agenda-sep-2015.ppt"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hyperlink" Target="https://mentor.ieee.org/802.11/dcn/15/11-15-1133-00-0arc-existing-oam-interface-specifications.pptx" TargetMode="External"/><Relationship Id="rId4" Type="http://schemas.openxmlformats.org/officeDocument/2006/relationships/hyperlink" Target="https://mentor.ieee.org/802.11/dcn/15/11-15-1161-02-0arc-802-11-multicast-properties.ppt"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mentor.ieee.org/802.11/dcn/15/11-15-0540-03-0arc-updates-to-revmc-5-1-5.docx"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9.emf"/><Relationship Id="rId4" Type="http://schemas.openxmlformats.org/officeDocument/2006/relationships/oleObject" Target="../embeddings/Microsoft_Word_97_-_2003_Document4.doc"/></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www.ieee802.org/11/private/ETSI_documents/BRAN/05-CONTRIBUTIONS/2015/"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hyperlink" Target="https://mentor.ieee.org/802.11/dcn/15/11-15-1171-00-0reg-summary-of-fcc-administrative-changes-in-fcc-15-92.ppt"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10.emf"/><Relationship Id="rId4" Type="http://schemas.openxmlformats.org/officeDocument/2006/relationships/oleObject" Target="../embeddings/Microsoft_Word_97_-_2003_Document5.doc"/></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mentor.ieee.org/802.11/dcn/15/11-15-1005-02-0wng-agenda-for-wng-2015-09.ppt" TargetMode="External"/><Relationship Id="rId7" Type="http://schemas.openxmlformats.org/officeDocument/2006/relationships/hyperlink" Target="https://mentor.ieee.org/802.11/dcn/15/11-15-1042-02-0wng-a-management-interface-for-maintenance-and-fault-analysis.pptx"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hyperlink" Target="https://mentor.ieee.org/802.11/dcn/15/11-15-1085-00-0wng-6lowpan-over-802-11.pptx" TargetMode="External"/><Relationship Id="rId5" Type="http://schemas.openxmlformats.org/officeDocument/2006/relationships/hyperlink" Target="https://mentor.ieee.org/802.11/dcn/15/11-15-1128-01-0wng-owe.ppt" TargetMode="External"/><Relationship Id="rId4" Type="http://schemas.openxmlformats.org/officeDocument/2006/relationships/hyperlink" Target="https://mentor.ieee.org/802.11/dcn/15/11-15-1153-00-0wng-follow-up-on-802-11-as-a-component.pptx"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mentor.ieee.org/802.11/dcn/15/11-15-1156-00-0wng-september-2015-wng-meeting-minutes-bangkok.doc"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11.emf"/><Relationship Id="rId4" Type="http://schemas.openxmlformats.org/officeDocument/2006/relationships/oleObject" Target="../embeddings/Microsoft_Word_97_-_2003_Document6.doc"/></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12.emf"/><Relationship Id="rId4" Type="http://schemas.openxmlformats.org/officeDocument/2006/relationships/oleObject" Target="../embeddings/Microsoft_Word_97_-_2003_Document7.doc"/></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mentor.ieee.org/802.11/dcn/15/11-15-0980-10-000m-tgmc-agenda-september-2015.pptx"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hyperlink" Target="https://mentor.ieee.org/802.11/dcn/15/11-15-0532-17-000m-revmc-sponsor-ballot-comments.xls" TargetMode="Externa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13.emf"/><Relationship Id="rId4" Type="http://schemas.openxmlformats.org/officeDocument/2006/relationships/oleObject" Target="../embeddings/Microsoft_Word_97_-_2003_Document8.doc"/></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s://mentor.ieee.org/802.11/dcn/15/11-15-0525-02-00ah-tgah-lb211-comments-on-d5-0.xlsx"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hyperlink" Target="https://mentor.ieee.org/802.11/dcn/15/11-15-0983-03-00ah-september-2015-agenda.pptx" TargetMode="Externa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image" Target="../media/image14.emf"/><Relationship Id="rId4" Type="http://schemas.openxmlformats.org/officeDocument/2006/relationships/oleObject" Target="../embeddings/Microsoft_Word_97_-_2003_Document9.doc"/></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image" Target="../media/image15.emf"/><Relationship Id="rId4" Type="http://schemas.openxmlformats.org/officeDocument/2006/relationships/oleObject" Target="../embeddings/Microsoft_Word_97_-_2003_Document10.doc"/></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2.xml"/><Relationship Id="rId1" Type="http://schemas.openxmlformats.org/officeDocument/2006/relationships/vmlDrawing" Target="../drawings/vmlDrawing11.vml"/><Relationship Id="rId5" Type="http://schemas.openxmlformats.org/officeDocument/2006/relationships/image" Target="../media/image16.emf"/><Relationship Id="rId4" Type="http://schemas.openxmlformats.org/officeDocument/2006/relationships/oleObject" Target="../embeddings/Microsoft_Word_97_-_2003_Document11.doc"/></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2.xml"/><Relationship Id="rId1" Type="http://schemas.openxmlformats.org/officeDocument/2006/relationships/vmlDrawing" Target="../drawings/vmlDrawing12.vml"/><Relationship Id="rId5" Type="http://schemas.openxmlformats.org/officeDocument/2006/relationships/image" Target="../media/image17.emf"/><Relationship Id="rId4" Type="http://schemas.openxmlformats.org/officeDocument/2006/relationships/oleObject" Target="../embeddings/Microsoft_Word_97_-_2003_Document12.doc"/></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hyperlink" Target="https://mentor.ieee.org/802.11/dcn/15/11-15-0132-07-00ax-spec-framework.docx" TargetMode="External"/><Relationship Id="rId7" Type="http://schemas.openxmlformats.org/officeDocument/2006/relationships/hyperlink" Target="https://mentor.ieee.org/802.11/dcn/14/11-14-1009-02-00ax-proposed-802-11ax-functional-requirements.doc" TargetMode="External"/><Relationship Id="rId2" Type="http://schemas.openxmlformats.org/officeDocument/2006/relationships/notesSlide" Target="../notesSlides/notesSlide69.xml"/><Relationship Id="rId1" Type="http://schemas.openxmlformats.org/officeDocument/2006/relationships/slideLayout" Target="../slideLayouts/slideLayout2.xml"/><Relationship Id="rId6" Type="http://schemas.openxmlformats.org/officeDocument/2006/relationships/hyperlink" Target="https://mentor.ieee.org/802.11/dcn/14/11-14-0882-04-00ax-tgax-channel-model-document.docx" TargetMode="External"/><Relationship Id="rId5" Type="http://schemas.openxmlformats.org/officeDocument/2006/relationships/hyperlink" Target="https://mentor.ieee.org/802.11/dcn/14/11-14-0980-14-00ax-simulation-scenarios.docx" TargetMode="External"/><Relationship Id="rId4" Type="http://schemas.openxmlformats.org/officeDocument/2006/relationships/hyperlink" Target="https://mentor.ieee.org/802.11/dcn/14/11-14-0571-10-00ax-evaluation-methodology.docx"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3" Type="http://schemas.openxmlformats.org/officeDocument/2006/relationships/hyperlink" Target="https://mentor.ieee.org/802.11/dcn/15/11-15-0987-06-00ax-tgax-september-2015-meeting-agenda.ppt" TargetMode="External"/><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73.xml"/><Relationship Id="rId2" Type="http://schemas.openxmlformats.org/officeDocument/2006/relationships/slideLayout" Target="../slideLayouts/slideLayout2.xml"/><Relationship Id="rId1" Type="http://schemas.openxmlformats.org/officeDocument/2006/relationships/vmlDrawing" Target="../drawings/vmlDrawing13.vml"/><Relationship Id="rId5" Type="http://schemas.openxmlformats.org/officeDocument/2006/relationships/image" Target="../media/image18.emf"/><Relationship Id="rId4" Type="http://schemas.openxmlformats.org/officeDocument/2006/relationships/oleObject" Target="../embeddings/oleObject1.bin"/></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79.xml"/><Relationship Id="rId2" Type="http://schemas.openxmlformats.org/officeDocument/2006/relationships/slideLayout" Target="../slideLayouts/slideLayout2.xml"/><Relationship Id="rId1" Type="http://schemas.openxmlformats.org/officeDocument/2006/relationships/vmlDrawing" Target="../drawings/vmlDrawing14.vml"/><Relationship Id="rId5" Type="http://schemas.openxmlformats.org/officeDocument/2006/relationships/image" Target="../media/image19.emf"/><Relationship Id="rId4" Type="http://schemas.openxmlformats.org/officeDocument/2006/relationships/oleObject" Target="../embeddings/Microsoft_Word_97_-_2003_Document13.doc"/></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notesSlide" Target="../notesSlides/notesSlide83.xml"/><Relationship Id="rId2" Type="http://schemas.openxmlformats.org/officeDocument/2006/relationships/slideLayout" Target="../slideLayouts/slideLayout2.xml"/><Relationship Id="rId1" Type="http://schemas.openxmlformats.org/officeDocument/2006/relationships/vmlDrawing" Target="../drawings/vmlDrawing15.vml"/><Relationship Id="rId5" Type="http://schemas.openxmlformats.org/officeDocument/2006/relationships/image" Target="../media/image20.emf"/><Relationship Id="rId4" Type="http://schemas.openxmlformats.org/officeDocument/2006/relationships/oleObject" Target="../embeddings/Microsoft_Word_97_-_2003_Document14.doc"/></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hyperlink" Target="https://mentor.ieee.org/802.11/dcn/15/11-15-1181-01-lrlp-lrlp-report-outline.docx" TargetMode="External"/><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hyperlink" Target="https://mentor.ieee.org/802.11/dcn/15/11-15-1181-01-lrlp-lrlp-report-outline.docx" TargetMode="External"/><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hyperlink" Target="https://mentor.ieee.org/802.11/dcn/15/11-15-0998-02-lrlp-september-2015-agenda.pptx" TargetMode="External"/><Relationship Id="rId2" Type="http://schemas.openxmlformats.org/officeDocument/2006/relationships/notesSlide" Target="../notesSlides/notesSlide88.xml"/><Relationship Id="rId1" Type="http://schemas.openxmlformats.org/officeDocument/2006/relationships/slideLayout" Target="../slideLayouts/slideLayout2.xml"/><Relationship Id="rId5" Type="http://schemas.openxmlformats.org/officeDocument/2006/relationships/hyperlink" Target="https://mentor.ieee.org/802.11/dcn/15/11-15-1191-01-lrlp-september-2015-closing-report.pptx" TargetMode="External"/><Relationship Id="rId4" Type="http://schemas.openxmlformats.org/officeDocument/2006/relationships/hyperlink" Target="https://mentor.ieee.org/802.11/dcn/15/11-15-1181-01-lrlp-lrlp-report-outline.docx" TargetMode="External"/></Relationships>
</file>

<file path=ppt/slides/_rels/slide89.xml.rels><?xml version="1.0" encoding="UTF-8" standalone="yes"?>
<Relationships xmlns="http://schemas.openxmlformats.org/package/2006/relationships"><Relationship Id="rId3" Type="http://schemas.openxmlformats.org/officeDocument/2006/relationships/notesSlide" Target="../notesSlides/notesSlide89.xml"/><Relationship Id="rId2" Type="http://schemas.openxmlformats.org/officeDocument/2006/relationships/slideLayout" Target="../slideLayouts/slideLayout2.xml"/><Relationship Id="rId1" Type="http://schemas.openxmlformats.org/officeDocument/2006/relationships/vmlDrawing" Target="../drawings/vmlDrawing16.vml"/><Relationship Id="rId5" Type="http://schemas.openxmlformats.org/officeDocument/2006/relationships/image" Target="../media/image21.emf"/><Relationship Id="rId4" Type="http://schemas.openxmlformats.org/officeDocument/2006/relationships/oleObject" Target="../embeddings/Microsoft_Word_97_-_2003_Document15.doc"/></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7.emf"/><Relationship Id="rId4" Type="http://schemas.openxmlformats.org/officeDocument/2006/relationships/oleObject" Target="../embeddings/Microsoft_Word_97_-_2003_Document2.doc"/></Relationships>
</file>

<file path=ppt/slides/_rels/slide90.xml.rels><?xml version="1.0" encoding="UTF-8" standalone="yes"?>
<Relationships xmlns="http://schemas.openxmlformats.org/package/2006/relationships"><Relationship Id="rId3" Type="http://schemas.openxmlformats.org/officeDocument/2006/relationships/hyperlink" Target="https://mentor.ieee.org/802.24/dcn/15/24-15-0024-01-0000-september-2015-agenda.xlsx" TargetMode="External"/><Relationship Id="rId2" Type="http://schemas.openxmlformats.org/officeDocument/2006/relationships/notesSlide" Target="../notesSlides/notesSlide90.xml"/><Relationship Id="rId1" Type="http://schemas.openxmlformats.org/officeDocument/2006/relationships/slideLayout" Target="../slideLayouts/slideLayout2.xml"/><Relationship Id="rId4" Type="http://schemas.openxmlformats.org/officeDocument/2006/relationships/hyperlink" Target="https://mentor.ieee.org/802.24/dcn/15/24-15-0025-03-0000-september-2015-opening-report.pptx" TargetMode="External"/></Relationships>
</file>

<file path=ppt/slides/_rels/slide91.xml.rels><?xml version="1.0" encoding="UTF-8" standalone="yes"?>
<Relationships xmlns="http://schemas.openxmlformats.org/package/2006/relationships"><Relationship Id="rId3" Type="http://schemas.openxmlformats.org/officeDocument/2006/relationships/hyperlink" Target="https://mentor.ieee.org/802.24/dcn/15/24-15-0029-00-sgtg-sub-1-ghz-white-paper-draft.docx" TargetMode="External"/><Relationship Id="rId2" Type="http://schemas.openxmlformats.org/officeDocument/2006/relationships/notesSlide" Target="../notesSlides/notesSlide91.xml"/><Relationship Id="rId1" Type="http://schemas.openxmlformats.org/officeDocument/2006/relationships/slideLayout" Target="../slideLayouts/slideLayout2.xml"/><Relationship Id="rId5" Type="http://schemas.openxmlformats.org/officeDocument/2006/relationships/hyperlink" Target="https://mentor.ieee.org/802.24/dcn/15/24-15-0028-01-sgtg-802-24-tag-comments-on-report-itu-r-sm-2351-0-smart-grid-utility-management-systems-docx.docx" TargetMode="External"/><Relationship Id="rId4" Type="http://schemas.openxmlformats.org/officeDocument/2006/relationships/hyperlink" Target="https://mentor.ieee.org/802.18/dcn/15/18-15-0032-00-0000-report-itu-r-sm-smart-grid-on-the-smart-grid-project.docx" TargetMode="External"/></Relationships>
</file>

<file path=ppt/slides/_rels/slide92.xml.rels><?xml version="1.0" encoding="UTF-8" standalone="yes"?>
<Relationships xmlns="http://schemas.openxmlformats.org/package/2006/relationships"><Relationship Id="rId3" Type="http://schemas.openxmlformats.org/officeDocument/2006/relationships/notesSlide" Target="../notesSlides/notesSlide92.xml"/><Relationship Id="rId2" Type="http://schemas.openxmlformats.org/officeDocument/2006/relationships/slideLayout" Target="../slideLayouts/slideLayout2.xml"/><Relationship Id="rId1" Type="http://schemas.openxmlformats.org/officeDocument/2006/relationships/vmlDrawing" Target="../drawings/vmlDrawing17.vml"/><Relationship Id="rId5" Type="http://schemas.openxmlformats.org/officeDocument/2006/relationships/image" Target="../media/image22.emf"/><Relationship Id="rId4" Type="http://schemas.openxmlformats.org/officeDocument/2006/relationships/oleObject" Target="../embeddings/Microsoft_Word_97_-_2003_Document16.doc"/></Relationships>
</file>

<file path=ppt/slides/_rels/slide93.xml.rels><?xml version="1.0" encoding="UTF-8" standalone="yes"?>
<Relationships xmlns="http://schemas.openxmlformats.org/package/2006/relationships"><Relationship Id="rId3" Type="http://schemas.openxmlformats.org/officeDocument/2006/relationships/hyperlink" Target="https://mentor.ieee.org/omniran/bp/StartPage" TargetMode="External"/><Relationship Id="rId2" Type="http://schemas.openxmlformats.org/officeDocument/2006/relationships/notesSlide" Target="../notesSlides/notesSlide93.xml"/><Relationship Id="rId1" Type="http://schemas.openxmlformats.org/officeDocument/2006/relationships/slideLayout" Target="../slideLayouts/slideLayout2.xml"/><Relationship Id="rId5" Type="http://schemas.openxmlformats.org/officeDocument/2006/relationships/hyperlink" Target="https://development.standards.ieee.org/get-file/P802.1CF.pdf?t=81644900003" TargetMode="External"/><Relationship Id="rId4" Type="http://schemas.openxmlformats.org/officeDocument/2006/relationships/hyperlink" Target="https://mentor.ieee.org/omniran/documents" TargetMode="Externa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hyperlink" Target="https://mentor.ieee.org/omniran/dcn/15/omniran-15-0043-01-CF00-wlan-as-a-component.pptx" TargetMode="External"/><Relationship Id="rId2" Type="http://schemas.openxmlformats.org/officeDocument/2006/relationships/notesSlide" Target="../notesSlides/notesSlide95.xml"/><Relationship Id="rId1" Type="http://schemas.openxmlformats.org/officeDocument/2006/relationships/slideLayout" Target="../slideLayouts/slideLayout2.xml"/><Relationship Id="rId4" Type="http://schemas.openxmlformats.org/officeDocument/2006/relationships/hyperlink" Target="https://mentor.ieee.org/omniran/dcn/15/omniran-15-0044-01-CF00-radio-interface-component.pptx" TargetMode="Externa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hyperlink" Target="https://mentor.ieee.org/omniran/bp/StartPage" TargetMode="External"/><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notesSlide" Target="../notesSlides/notesSlide98.xml"/><Relationship Id="rId2" Type="http://schemas.openxmlformats.org/officeDocument/2006/relationships/slideLayout" Target="../slideLayouts/slideLayout2.xml"/><Relationship Id="rId1" Type="http://schemas.openxmlformats.org/officeDocument/2006/relationships/vmlDrawing" Target="../drawings/vmlDrawing18.vml"/><Relationship Id="rId5" Type="http://schemas.openxmlformats.org/officeDocument/2006/relationships/image" Target="../media/image23.emf"/><Relationship Id="rId4" Type="http://schemas.openxmlformats.org/officeDocument/2006/relationships/oleObject" Target="../embeddings/Microsoft_Word_97_-_2003_Document17.doc"/></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r>
              <a:rPr lang="en-US" sz="1200" b="0" smtClean="0"/>
              <a:t>Adrian Stephens, Intel</a:t>
            </a:r>
          </a:p>
        </p:txBody>
      </p:sp>
      <p:sp>
        <p:nvSpPr>
          <p:cNvPr id="3077" name="Rectangle 2"/>
          <p:cNvSpPr>
            <a:spLocks noGrp="1" noChangeArrowheads="1"/>
          </p:cNvSpPr>
          <p:nvPr>
            <p:ph type="title"/>
          </p:nvPr>
        </p:nvSpPr>
        <p:spPr>
          <a:noFill/>
        </p:spPr>
        <p:txBody>
          <a:bodyPr/>
          <a:lstStyle/>
          <a:p>
            <a:r>
              <a:rPr lang="en-US" dirty="0" smtClean="0"/>
              <a:t>802.11 September 2015 Closing Reports</a:t>
            </a:r>
          </a:p>
        </p:txBody>
      </p:sp>
      <p:sp>
        <p:nvSpPr>
          <p:cNvPr id="3078" name="Rectangle 6"/>
          <p:cNvSpPr>
            <a:spLocks noGrp="1" noChangeArrowheads="1"/>
          </p:cNvSpPr>
          <p:nvPr>
            <p:ph type="body" idx="1"/>
          </p:nvPr>
        </p:nvSpPr>
        <p:spPr>
          <a:xfrm>
            <a:off x="685800" y="1752600"/>
            <a:ext cx="7772400" cy="381000"/>
          </a:xfrm>
          <a:noFill/>
        </p:spPr>
        <p:txBody>
          <a:bodyPr/>
          <a:lstStyle/>
          <a:p>
            <a:pPr algn="ctr">
              <a:lnSpc>
                <a:spcPct val="90000"/>
              </a:lnSpc>
              <a:buFontTx/>
              <a:buNone/>
            </a:pPr>
            <a:r>
              <a:rPr lang="en-US" sz="2000" dirty="0" smtClean="0"/>
              <a:t>Date:</a:t>
            </a:r>
            <a:r>
              <a:rPr lang="en-US" sz="2000" b="0" dirty="0" smtClean="0"/>
              <a:t> 2015-09-17</a:t>
            </a:r>
          </a:p>
        </p:txBody>
      </p:sp>
      <p:graphicFrame>
        <p:nvGraphicFramePr>
          <p:cNvPr id="3079" name="Object 11"/>
          <p:cNvGraphicFramePr>
            <a:graphicFrameLocks noChangeAspect="1"/>
          </p:cNvGraphicFramePr>
          <p:nvPr>
            <p:extLst>
              <p:ext uri="{D42A27DB-BD31-4B8C-83A1-F6EECF244321}">
                <p14:modId xmlns:p14="http://schemas.microsoft.com/office/powerpoint/2010/main" val="763879028"/>
              </p:ext>
            </p:extLst>
          </p:nvPr>
        </p:nvGraphicFramePr>
        <p:xfrm>
          <a:off x="523875" y="2274888"/>
          <a:ext cx="7750175" cy="2598737"/>
        </p:xfrm>
        <a:graphic>
          <a:graphicData uri="http://schemas.openxmlformats.org/presentationml/2006/ole">
            <mc:AlternateContent xmlns:mc="http://schemas.openxmlformats.org/markup-compatibility/2006">
              <mc:Choice xmlns:v="urn:schemas-microsoft-com:vml" Requires="v">
                <p:oleObj spid="_x0000_s3320" name="Document" r:id="rId4" imgW="8277509" imgH="2782937" progId="Word.Document.8">
                  <p:embed/>
                </p:oleObj>
              </mc:Choice>
              <mc:Fallback>
                <p:oleObj name="Document" r:id="rId4" imgW="8277509" imgH="2782937" progId="Word.Document.8">
                  <p:embed/>
                  <p:pic>
                    <p:nvPicPr>
                      <p:cNvPr id="0" name="Object 11"/>
                      <p:cNvPicPr>
                        <a:picLocks noChangeAspect="1" noChangeArrowheads="1"/>
                      </p:cNvPicPr>
                      <p:nvPr/>
                    </p:nvPicPr>
                    <p:blipFill>
                      <a:blip r:embed="rId5"/>
                      <a:srcRect/>
                      <a:stretch>
                        <a:fillRect/>
                      </a:stretch>
                    </p:blipFill>
                    <p:spPr bwMode="auto">
                      <a:xfrm>
                        <a:off x="523875" y="2274888"/>
                        <a:ext cx="7750175" cy="25987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080" name="Rectangle 12"/>
          <p:cNvSpPr>
            <a:spLocks noChangeArrowheads="1"/>
          </p:cNvSpPr>
          <p:nvPr/>
        </p:nvSpPr>
        <p:spPr bwMode="auto">
          <a:xfrm>
            <a:off x="533400" y="193992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342900" indent="-342900">
              <a:spcBef>
                <a:spcPct val="20000"/>
              </a:spcBef>
            </a:pPr>
            <a:r>
              <a:rPr lang="en-US" sz="2000"/>
              <a:t>Authors:</a:t>
            </a:r>
            <a:endParaRPr lang="en-US" sz="2000" b="0"/>
          </a:p>
        </p:txBody>
      </p:sp>
      <p:sp>
        <p:nvSpPr>
          <p:cNvPr id="2" name="Slide Number Placeholder 1"/>
          <p:cNvSpPr>
            <a:spLocks noGrp="1"/>
          </p:cNvSpPr>
          <p:nvPr>
            <p:ph type="sldNum" sz="quarter" idx="12"/>
          </p:nvPr>
        </p:nvSpPr>
        <p:spPr/>
        <p:txBody>
          <a:bodyPr/>
          <a:lstStyle/>
          <a:p>
            <a:pPr>
              <a:defRPr/>
            </a:pPr>
            <a:r>
              <a:rPr lang="en-US" smtClean="0"/>
              <a:t>Slide </a:t>
            </a:r>
            <a:fld id="{219CDBFA-76A2-4597-AA38-8543ED035B58}" type="slidenum">
              <a:rPr lang="en-US" smtClean="0"/>
              <a:pPr>
                <a:defRPr/>
              </a:pPr>
              <a:t>1</a:t>
            </a:fld>
            <a:endParaRPr lang="en-US"/>
          </a:p>
        </p:txBody>
      </p:sp>
      <p:sp>
        <p:nvSpPr>
          <p:cNvPr id="3" name="Date Placeholder 2"/>
          <p:cNvSpPr>
            <a:spLocks noGrp="1"/>
          </p:cNvSpPr>
          <p:nvPr>
            <p:ph type="dt" sz="half" idx="10"/>
          </p:nvPr>
        </p:nvSpPr>
        <p:spPr/>
        <p:txBody>
          <a:bodyPr/>
          <a:lstStyle/>
          <a:p>
            <a:pPr>
              <a:defRPr/>
            </a:pPr>
            <a:r>
              <a:rPr lang="en-US" smtClean="0"/>
              <a:t>September 2015</a:t>
            </a:r>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Slide Number Placeholder 5"/>
          <p:cNvSpPr>
            <a:spLocks noGrp="1"/>
          </p:cNvSpPr>
          <p:nvPr>
            <p:ph type="sldNum" sz="quarter" idx="12"/>
          </p:nvPr>
        </p:nvSpPr>
        <p:spPr>
          <a:xfrm>
            <a:off x="4395788" y="6475413"/>
            <a:ext cx="428625" cy="182562"/>
          </a:xfrm>
          <a:noFill/>
        </p:spPr>
        <p:txBody>
          <a:bodyPr/>
          <a:lstStyle/>
          <a:p>
            <a:r>
              <a:rPr lang="en-US" smtClean="0"/>
              <a:t>Slide </a:t>
            </a:r>
            <a:fld id="{AF256CC3-709F-4B73-B483-640656AD6A99}" type="slidenum">
              <a:rPr lang="en-US" smtClean="0"/>
              <a:pPr/>
              <a:t>10</a:t>
            </a:fld>
            <a:endParaRPr lang="en-US" smtClean="0"/>
          </a:p>
        </p:txBody>
      </p:sp>
      <p:sp>
        <p:nvSpPr>
          <p:cNvPr id="19460" name="Rectangle 2"/>
          <p:cNvSpPr>
            <a:spLocks noGrp="1" noChangeArrowheads="1"/>
          </p:cNvSpPr>
          <p:nvPr>
            <p:ph type="title"/>
          </p:nvPr>
        </p:nvSpPr>
        <p:spPr>
          <a:xfrm>
            <a:off x="685800" y="457200"/>
            <a:ext cx="7772400" cy="1066800"/>
          </a:xfrm>
        </p:spPr>
        <p:txBody>
          <a:bodyPr/>
          <a:lstStyle/>
          <a:p>
            <a:r>
              <a:rPr lang="en-US" smtClean="0"/>
              <a:t>Volunteer Editor Contacts</a:t>
            </a:r>
          </a:p>
        </p:txBody>
      </p:sp>
      <p:sp>
        <p:nvSpPr>
          <p:cNvPr id="19461" name="Rectangle 3"/>
          <p:cNvSpPr>
            <a:spLocks noGrp="1" noChangeArrowheads="1"/>
          </p:cNvSpPr>
          <p:nvPr>
            <p:ph type="body" idx="1"/>
          </p:nvPr>
        </p:nvSpPr>
        <p:spPr>
          <a:xfrm>
            <a:off x="685800" y="1295400"/>
            <a:ext cx="7772400" cy="5181600"/>
          </a:xfrm>
          <a:noFill/>
        </p:spPr>
        <p:txBody>
          <a:bodyPr/>
          <a:lstStyle/>
          <a:p>
            <a:r>
              <a:rPr lang="en-US" sz="1600" dirty="0" err="1" smtClean="0"/>
              <a:t>TGmc</a:t>
            </a:r>
            <a:r>
              <a:rPr lang="en-US" sz="1600" dirty="0" smtClean="0"/>
              <a:t> – Adrian Stephens </a:t>
            </a:r>
            <a:r>
              <a:rPr lang="en-US" sz="1600" b="0" dirty="0" smtClean="0"/>
              <a:t>– </a:t>
            </a:r>
            <a:r>
              <a:rPr lang="en-US" sz="1600" b="0" dirty="0" smtClean="0">
                <a:hlinkClick r:id="rId3"/>
              </a:rPr>
              <a:t>adrian.p.stephens@intel.com</a:t>
            </a:r>
            <a:r>
              <a:rPr lang="en-US" sz="1600" dirty="0" smtClean="0"/>
              <a:t>, Edward Au – </a:t>
            </a:r>
            <a:r>
              <a:rPr lang="en-US" sz="1600" b="0" dirty="0" smtClean="0">
                <a:hlinkClick r:id="rId4"/>
              </a:rPr>
              <a:t>edwardau@marvell.com</a:t>
            </a:r>
            <a:r>
              <a:rPr lang="en-US" sz="1600" dirty="0" smtClean="0"/>
              <a:t>, Emily Qi – </a:t>
            </a:r>
            <a:r>
              <a:rPr lang="en-US" sz="1600" b="0" dirty="0" smtClean="0">
                <a:hlinkClick r:id="rId5"/>
              </a:rPr>
              <a:t>emily.h.qi@intel.com</a:t>
            </a:r>
            <a:r>
              <a:rPr lang="en-US" sz="1600" b="0" dirty="0" smtClean="0"/>
              <a:t> </a:t>
            </a:r>
            <a:endParaRPr lang="en-US" sz="1600" dirty="0" smtClean="0"/>
          </a:p>
          <a:p>
            <a:r>
              <a:rPr lang="en-US" sz="1600" dirty="0" err="1" smtClean="0"/>
              <a:t>TGah</a:t>
            </a:r>
            <a:r>
              <a:rPr lang="en-US" sz="1600" dirty="0" smtClean="0"/>
              <a:t> – Yongho Seok </a:t>
            </a:r>
            <a:r>
              <a:rPr lang="en-US" sz="1600" b="0" dirty="0" smtClean="0">
                <a:hlinkClick r:id="rId6"/>
              </a:rPr>
              <a:t>yongho.seok@gmail.com</a:t>
            </a:r>
            <a:r>
              <a:rPr lang="en-US" sz="1600" b="0" dirty="0" smtClean="0"/>
              <a:t>,  </a:t>
            </a:r>
            <a:r>
              <a:rPr lang="en-US" sz="1600" dirty="0" smtClean="0"/>
              <a:t>Alfred </a:t>
            </a:r>
            <a:r>
              <a:rPr lang="en-US" sz="1600" dirty="0" err="1" smtClean="0"/>
              <a:t>Asterjadhi</a:t>
            </a:r>
            <a:r>
              <a:rPr lang="en-US" sz="1600" dirty="0" smtClean="0"/>
              <a:t> – </a:t>
            </a:r>
            <a:r>
              <a:rPr lang="en-US" sz="1600" b="0" dirty="0" smtClean="0">
                <a:hlinkClick r:id="rId7"/>
              </a:rPr>
              <a:t>aasterja@qti.qualcomm.com</a:t>
            </a:r>
            <a:r>
              <a:rPr lang="en-US" sz="1600" b="0" dirty="0" smtClean="0"/>
              <a:t>   </a:t>
            </a:r>
          </a:p>
          <a:p>
            <a:r>
              <a:rPr lang="en-US" sz="1600" dirty="0" err="1" smtClean="0"/>
              <a:t>TGai</a:t>
            </a:r>
            <a:r>
              <a:rPr lang="en-US" sz="1600" dirty="0" smtClean="0"/>
              <a:t> – Lee Armstrong – </a:t>
            </a:r>
            <a:r>
              <a:rPr lang="en-US" sz="1600" b="0" dirty="0" smtClean="0">
                <a:hlinkClick r:id="rId8"/>
              </a:rPr>
              <a:t>LRA@tiac.net</a:t>
            </a:r>
            <a:r>
              <a:rPr lang="en-US" sz="1600" b="0" dirty="0" smtClean="0"/>
              <a:t>, </a:t>
            </a:r>
            <a:r>
              <a:rPr lang="en-US" sz="1600" dirty="0" smtClean="0"/>
              <a:t>Ping FANG </a:t>
            </a:r>
            <a:r>
              <a:rPr lang="en-US" sz="1600" b="0" dirty="0" smtClean="0">
                <a:hlinkClick r:id="rId9"/>
              </a:rPr>
              <a:t>Ping.FANG@huawei.com</a:t>
            </a:r>
            <a:endParaRPr lang="en-US" sz="1600" b="0" dirty="0" smtClean="0"/>
          </a:p>
          <a:p>
            <a:r>
              <a:rPr lang="en-US" sz="1600" dirty="0" err="1" smtClean="0"/>
              <a:t>TGaj</a:t>
            </a:r>
            <a:r>
              <a:rPr lang="en-US" sz="1600" dirty="0" smtClean="0"/>
              <a:t> – </a:t>
            </a:r>
            <a:r>
              <a:rPr lang="en-US" sz="1600" dirty="0" err="1" smtClean="0"/>
              <a:t>Jiamin</a:t>
            </a:r>
            <a:r>
              <a:rPr lang="en-US" sz="1600" dirty="0" smtClean="0"/>
              <a:t> CHEN – </a:t>
            </a:r>
            <a:r>
              <a:rPr lang="en-US" sz="1600" b="0" dirty="0" smtClean="0">
                <a:hlinkClick r:id="rId10"/>
              </a:rPr>
              <a:t>jiamin.chen@mail01.huawei.com</a:t>
            </a:r>
            <a:r>
              <a:rPr lang="en-US" sz="1600" b="0" dirty="0" smtClean="0"/>
              <a:t> </a:t>
            </a:r>
            <a:endParaRPr lang="en-US" sz="1600" dirty="0" smtClean="0"/>
          </a:p>
          <a:p>
            <a:r>
              <a:rPr lang="en-US" sz="1600" dirty="0" err="1" smtClean="0"/>
              <a:t>TGak</a:t>
            </a:r>
            <a:r>
              <a:rPr lang="en-US" sz="1600" dirty="0" smtClean="0"/>
              <a:t> – Donald Eastlake – </a:t>
            </a:r>
            <a:r>
              <a:rPr lang="en-US" sz="1600" b="0" dirty="0" smtClean="0">
                <a:hlinkClick r:id="rId11"/>
              </a:rPr>
              <a:t>d3e3e3@gmail.com</a:t>
            </a:r>
            <a:r>
              <a:rPr lang="en-US" sz="1600" b="0" dirty="0" smtClean="0"/>
              <a:t>, </a:t>
            </a:r>
            <a:r>
              <a:rPr lang="en-US" sz="1600" dirty="0" smtClean="0"/>
              <a:t>Norm Finn </a:t>
            </a:r>
            <a:r>
              <a:rPr lang="en-US" sz="1600" dirty="0"/>
              <a:t>– </a:t>
            </a:r>
            <a:r>
              <a:rPr lang="en-US" sz="1600" b="0" dirty="0" smtClean="0">
                <a:hlinkClick r:id="rId12"/>
              </a:rPr>
              <a:t>nfinn@cisco.com</a:t>
            </a:r>
            <a:r>
              <a:rPr lang="en-US" sz="1600" b="0" dirty="0" smtClean="0"/>
              <a:t> </a:t>
            </a:r>
          </a:p>
          <a:p>
            <a:r>
              <a:rPr lang="en-US" sz="1600" dirty="0" err="1" smtClean="0"/>
              <a:t>TGaq</a:t>
            </a:r>
            <a:r>
              <a:rPr lang="en-US" sz="1600" dirty="0" smtClean="0"/>
              <a:t> – Lee Armstrong – </a:t>
            </a:r>
            <a:r>
              <a:rPr lang="en-US" sz="1600" b="0" dirty="0" smtClean="0">
                <a:hlinkClick r:id="rId8"/>
              </a:rPr>
              <a:t>LRA@tiac.net</a:t>
            </a:r>
            <a:r>
              <a:rPr lang="en-US" sz="1600" b="0" dirty="0" smtClean="0"/>
              <a:t> </a:t>
            </a:r>
          </a:p>
          <a:p>
            <a:pPr marL="342900" lvl="1" indent="-342900">
              <a:buFontTx/>
              <a:buChar char="•"/>
            </a:pPr>
            <a:r>
              <a:rPr lang="en-US" sz="1600" b="1" dirty="0" err="1" smtClean="0"/>
              <a:t>TGax</a:t>
            </a:r>
            <a:r>
              <a:rPr lang="en-US" sz="1600" b="1" dirty="0" smtClean="0"/>
              <a:t> </a:t>
            </a:r>
            <a:r>
              <a:rPr lang="en-US" sz="1600" b="1" dirty="0"/>
              <a:t>– </a:t>
            </a:r>
            <a:r>
              <a:rPr lang="en-US" sz="1600" b="1" dirty="0" smtClean="0"/>
              <a:t>Robert Stacey </a:t>
            </a:r>
            <a:r>
              <a:rPr lang="en-US" sz="1600" dirty="0" smtClean="0"/>
              <a:t>– </a:t>
            </a:r>
            <a:r>
              <a:rPr lang="en-US" sz="1600" dirty="0">
                <a:hlinkClick r:id="rId13"/>
              </a:rPr>
              <a:t>robert.stacey@intel.com</a:t>
            </a:r>
            <a:r>
              <a:rPr lang="en-US" sz="1600" dirty="0"/>
              <a:t> </a:t>
            </a:r>
            <a:r>
              <a:rPr lang="en-US" sz="1600" b="0" dirty="0" smtClean="0"/>
              <a:t> </a:t>
            </a:r>
          </a:p>
          <a:p>
            <a:pPr marL="342900" lvl="1" indent="-342900">
              <a:buFontTx/>
              <a:buChar char="•"/>
            </a:pPr>
            <a:r>
              <a:rPr lang="en-US" sz="1600" b="1" dirty="0" err="1" smtClean="0"/>
              <a:t>TGay</a:t>
            </a:r>
            <a:r>
              <a:rPr lang="en-US" sz="1600" b="1" dirty="0" smtClean="0"/>
              <a:t> </a:t>
            </a:r>
            <a:r>
              <a:rPr lang="en-US" sz="1600" b="1" dirty="0"/>
              <a:t>– Carlos </a:t>
            </a:r>
            <a:r>
              <a:rPr lang="en-US" sz="1600" b="1" dirty="0" err="1"/>
              <a:t>Cordeiro</a:t>
            </a:r>
            <a:r>
              <a:rPr lang="en-US" sz="1600" b="1" dirty="0"/>
              <a:t> </a:t>
            </a:r>
            <a:r>
              <a:rPr lang="en-US" sz="1600" dirty="0"/>
              <a:t>– </a:t>
            </a:r>
            <a:r>
              <a:rPr lang="en-US" sz="1600" dirty="0">
                <a:hlinkClick r:id="rId14"/>
              </a:rPr>
              <a:t>carlos.cordeiro@intel.com</a:t>
            </a:r>
            <a:r>
              <a:rPr lang="en-US" sz="1600" dirty="0"/>
              <a:t>  </a:t>
            </a:r>
            <a:endParaRPr lang="en-US" sz="1600" b="0" dirty="0"/>
          </a:p>
          <a:p>
            <a:pPr marL="0" indent="0">
              <a:buNone/>
            </a:pPr>
            <a:endParaRPr lang="en-US" sz="1600" dirty="0" smtClean="0"/>
          </a:p>
          <a:p>
            <a:r>
              <a:rPr lang="en-US" sz="1600" dirty="0" smtClean="0"/>
              <a:t>Editors Emeritus:</a:t>
            </a:r>
          </a:p>
          <a:p>
            <a:pPr lvl="1"/>
            <a:r>
              <a:rPr lang="en-US" sz="1600" dirty="0" err="1"/>
              <a:t>TGaa</a:t>
            </a:r>
            <a:r>
              <a:rPr lang="en-US" sz="1600" dirty="0"/>
              <a:t> – Alex Ashley – </a:t>
            </a:r>
            <a:r>
              <a:rPr lang="en-US" sz="1600" dirty="0" smtClean="0">
                <a:hlinkClick r:id="rId15"/>
              </a:rPr>
              <a:t>alex.ashley@hotmail.co.uk</a:t>
            </a:r>
            <a:endParaRPr lang="en-US" sz="1600" dirty="0" smtClean="0"/>
          </a:p>
          <a:p>
            <a:pPr lvl="1"/>
            <a:r>
              <a:rPr lang="en-US" sz="1600" dirty="0" err="1" smtClean="0"/>
              <a:t>TGac</a:t>
            </a:r>
            <a:r>
              <a:rPr lang="en-US" sz="1600" dirty="0" smtClean="0"/>
              <a:t> – Robert Stacey – </a:t>
            </a:r>
            <a:r>
              <a:rPr lang="en-US" sz="1600" dirty="0" smtClean="0">
                <a:hlinkClick r:id="rId13"/>
              </a:rPr>
              <a:t>robert.stacey@intel.com</a:t>
            </a:r>
            <a:r>
              <a:rPr lang="en-US" sz="1600" dirty="0" smtClean="0"/>
              <a:t> </a:t>
            </a:r>
          </a:p>
          <a:p>
            <a:pPr lvl="1"/>
            <a:r>
              <a:rPr lang="en-US" sz="1600" dirty="0" err="1"/>
              <a:t>TGad</a:t>
            </a:r>
            <a:r>
              <a:rPr lang="en-US" sz="1600" dirty="0"/>
              <a:t> – Carlos Cordeiro – </a:t>
            </a:r>
            <a:r>
              <a:rPr lang="en-US" sz="1600" dirty="0">
                <a:hlinkClick r:id="rId14"/>
              </a:rPr>
              <a:t>carlos.cordeiro@intel.com</a:t>
            </a:r>
            <a:r>
              <a:rPr lang="en-US" sz="1600" dirty="0"/>
              <a:t> </a:t>
            </a:r>
            <a:r>
              <a:rPr lang="en-US" sz="1600" dirty="0" smtClean="0"/>
              <a:t> </a:t>
            </a:r>
          </a:p>
          <a:p>
            <a:pPr lvl="1"/>
            <a:r>
              <a:rPr lang="en-US" sz="1600" dirty="0" err="1" smtClean="0"/>
              <a:t>TGae</a:t>
            </a:r>
            <a:r>
              <a:rPr lang="en-US" sz="1600" dirty="0" smtClean="0"/>
              <a:t> – Henry </a:t>
            </a:r>
            <a:r>
              <a:rPr lang="en-US" sz="1600" dirty="0" err="1" smtClean="0"/>
              <a:t>Ptasinski</a:t>
            </a:r>
            <a:r>
              <a:rPr lang="en-US" sz="1600" dirty="0" smtClean="0"/>
              <a:t> – </a:t>
            </a:r>
            <a:r>
              <a:rPr lang="en-US" sz="1600" dirty="0" smtClean="0">
                <a:hlinkClick r:id="rId16"/>
              </a:rPr>
              <a:t>henry@LOGOUT.COM</a:t>
            </a:r>
            <a:r>
              <a:rPr lang="en-US" sz="1600" dirty="0" smtClean="0"/>
              <a:t> </a:t>
            </a:r>
          </a:p>
          <a:p>
            <a:pPr lvl="1"/>
            <a:r>
              <a:rPr lang="en-US" sz="1600" dirty="0" err="1" smtClean="0"/>
              <a:t>TGaf</a:t>
            </a:r>
            <a:r>
              <a:rPr lang="en-US" sz="1600" dirty="0" smtClean="0"/>
              <a:t> – Peter Ecclesine – </a:t>
            </a:r>
            <a:r>
              <a:rPr lang="en-US" sz="1600" dirty="0" smtClean="0">
                <a:hlinkClick r:id="rId17"/>
              </a:rPr>
              <a:t>pecclesi@cisco.com</a:t>
            </a:r>
            <a:r>
              <a:rPr lang="en-US" sz="1600" dirty="0" smtClean="0"/>
              <a:t> </a:t>
            </a:r>
            <a:endParaRPr lang="en-US" sz="1600" dirty="0"/>
          </a:p>
          <a:p>
            <a:pPr lvl="1"/>
            <a:r>
              <a:rPr lang="en-US" sz="1600" dirty="0" err="1" smtClean="0"/>
              <a:t>TGaq</a:t>
            </a:r>
            <a:r>
              <a:rPr lang="en-US" sz="1600" dirty="0" smtClean="0"/>
              <a:t> </a:t>
            </a:r>
            <a:r>
              <a:rPr lang="en-US" sz="1600" dirty="0"/>
              <a:t>– </a:t>
            </a:r>
            <a:r>
              <a:rPr lang="en-US" sz="1600" dirty="0" smtClean="0"/>
              <a:t>Dan Gal </a:t>
            </a:r>
            <a:r>
              <a:rPr lang="en-US" sz="1600" dirty="0"/>
              <a:t>– </a:t>
            </a:r>
            <a:r>
              <a:rPr lang="en-US" sz="1600" dirty="0" smtClean="0"/>
              <a:t> </a:t>
            </a:r>
            <a:r>
              <a:rPr lang="en-US" sz="1600" dirty="0" smtClean="0">
                <a:hlinkClick r:id="rId18"/>
              </a:rPr>
              <a:t>ddrgal@gmail.com</a:t>
            </a:r>
            <a:r>
              <a:rPr lang="en-US" sz="1600" dirty="0" smtClean="0"/>
              <a:t> </a:t>
            </a:r>
          </a:p>
          <a:p>
            <a:pPr lvl="1"/>
            <a:endParaRPr lang="en-US" sz="1600" dirty="0" smtClean="0"/>
          </a:p>
        </p:txBody>
      </p:sp>
      <p:sp>
        <p:nvSpPr>
          <p:cNvPr id="19462" name="Footer Placeholder 6"/>
          <p:cNvSpPr>
            <a:spLocks noGrp="1"/>
          </p:cNvSpPr>
          <p:nvPr>
            <p:ph type="ftr" sz="quarter" idx="11"/>
          </p:nvPr>
        </p:nvSpPr>
        <p:spPr>
          <a:noFill/>
        </p:spPr>
        <p:txBody>
          <a:bodyPr/>
          <a:lstStyle/>
          <a:p>
            <a:r>
              <a:rPr lang="en-US" smtClean="0"/>
              <a:t>Adrian Stephens, Intel</a:t>
            </a:r>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2/7 of 11-15-1078 by Peter Ecclesine (Cisco Systems)</a:t>
            </a:r>
          </a:p>
        </p:txBody>
      </p:sp>
      <p:sp>
        <p:nvSpPr>
          <p:cNvPr id="9" name="Date Placeholder 2"/>
          <p:cNvSpPr txBox="1">
            <a:spLocks/>
          </p:cNvSpPr>
          <p:nvPr/>
        </p:nvSpPr>
        <p:spPr bwMode="auto">
          <a:xfrm>
            <a:off x="685800" y="304800"/>
            <a:ext cx="1579562" cy="2762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a:defRPr/>
            </a:pPr>
            <a:r>
              <a:rPr lang="en-US" dirty="0" smtClean="0"/>
              <a:t>September 2015</a:t>
            </a:r>
            <a:endParaRPr lang="en-US" dirty="0"/>
          </a:p>
        </p:txBody>
      </p:sp>
    </p:spTree>
    <p:extLst>
      <p:ext uri="{BB962C8B-B14F-4D97-AF65-F5344CB8AC3E}">
        <p14:creationId xmlns:p14="http://schemas.microsoft.com/office/powerpoint/2010/main" val="1101599751"/>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Footer Placeholder 4"/>
          <p:cNvSpPr>
            <a:spLocks noGrp="1"/>
          </p:cNvSpPr>
          <p:nvPr>
            <p:ph type="ftr" sz="quarter" idx="11"/>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Adrian Stephens, Intel</a:t>
            </a:r>
          </a:p>
        </p:txBody>
      </p:sp>
      <p:sp>
        <p:nvSpPr>
          <p:cNvPr id="2048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Slide </a:t>
            </a:r>
            <a:fld id="{E66F8ADD-C4EE-4089-AC69-0373AC6D7C56}" type="slidenum">
              <a:rPr lang="en-US" smtClean="0"/>
              <a:pPr/>
              <a:t>100</a:t>
            </a:fld>
            <a:endParaRPr lang="en-US" smtClean="0"/>
          </a:p>
        </p:txBody>
      </p:sp>
      <p:sp>
        <p:nvSpPr>
          <p:cNvPr id="20485" name="Rectangle 2"/>
          <p:cNvSpPr>
            <a:spLocks noGrp="1" noChangeArrowheads="1"/>
          </p:cNvSpPr>
          <p:nvPr>
            <p:ph type="title"/>
          </p:nvPr>
        </p:nvSpPr>
        <p:spPr>
          <a:noFill/>
        </p:spPr>
        <p:txBody>
          <a:bodyPr/>
          <a:lstStyle/>
          <a:p>
            <a:r>
              <a:rPr lang="en-US" smtClean="0"/>
              <a:t>IETF Meetings</a:t>
            </a:r>
          </a:p>
        </p:txBody>
      </p:sp>
      <p:sp>
        <p:nvSpPr>
          <p:cNvPr id="20486" name="Rectangle 3"/>
          <p:cNvSpPr>
            <a:spLocks noGrp="1" noChangeArrowheads="1"/>
          </p:cNvSpPr>
          <p:nvPr>
            <p:ph type="body" idx="1"/>
          </p:nvPr>
        </p:nvSpPr>
        <p:spPr>
          <a:xfrm>
            <a:off x="685800" y="1600200"/>
            <a:ext cx="7848600" cy="4114800"/>
          </a:xfrm>
          <a:noFill/>
        </p:spPr>
        <p:txBody>
          <a:bodyPr/>
          <a:lstStyle/>
          <a:p>
            <a:r>
              <a:rPr lang="en-US" dirty="0" smtClean="0"/>
              <a:t>Meetings:</a:t>
            </a:r>
          </a:p>
          <a:p>
            <a:pPr lvl="1"/>
            <a:r>
              <a:rPr lang="en-US" dirty="0" smtClean="0"/>
              <a:t>November 1-6, 2015 – </a:t>
            </a:r>
            <a:r>
              <a:rPr lang="en-US" dirty="0" err="1" smtClean="0"/>
              <a:t>Yokahama</a:t>
            </a:r>
            <a:endParaRPr lang="en-US" dirty="0" smtClean="0"/>
          </a:p>
          <a:p>
            <a:pPr lvl="1"/>
            <a:r>
              <a:rPr lang="en-US" dirty="0" smtClean="0"/>
              <a:t>April 3-8, 2016 – Buenos Aires</a:t>
            </a:r>
          </a:p>
          <a:p>
            <a:pPr lvl="1"/>
            <a:r>
              <a:rPr lang="en-US" dirty="0" smtClean="0"/>
              <a:t>July 17-22, 2016 – Berlin</a:t>
            </a:r>
          </a:p>
          <a:p>
            <a:pPr lvl="1"/>
            <a:r>
              <a:rPr lang="en-US" dirty="0" smtClean="0"/>
              <a:t>November 13-18 – Seoul Korea</a:t>
            </a:r>
          </a:p>
          <a:p>
            <a:r>
              <a:rPr lang="en-US" dirty="0" smtClean="0">
                <a:hlinkClick r:id="rId3"/>
              </a:rPr>
              <a:t>http://www.ietf.org</a:t>
            </a:r>
            <a:endParaRPr lang="en-US" dirty="0" smtClean="0"/>
          </a:p>
          <a:p>
            <a:pPr lvl="1"/>
            <a:r>
              <a:rPr lang="en-US" dirty="0" smtClean="0"/>
              <a:t>Newcomer training: </a:t>
            </a:r>
            <a:r>
              <a:rPr lang="en-US" u="sng" dirty="0">
                <a:hlinkClick r:id="rId4"/>
              </a:rPr>
              <a:t>https://www.ietf.org/edu/process-oriented-tutorials.html#newcomers</a:t>
            </a:r>
            <a:r>
              <a:rPr lang="en-US" dirty="0"/>
              <a:t> </a:t>
            </a:r>
          </a:p>
          <a:p>
            <a:pPr lvl="1"/>
            <a:r>
              <a:rPr lang="en-US" dirty="0" smtClean="0"/>
              <a:t>Tutorials (process and technical); </a:t>
            </a:r>
            <a:r>
              <a:rPr lang="en-US" dirty="0"/>
              <a:t>Wireless Tutorial (Donald Eastlake</a:t>
            </a:r>
            <a:r>
              <a:rPr lang="en-US" dirty="0" smtClean="0"/>
              <a:t>) </a:t>
            </a:r>
            <a:r>
              <a:rPr lang="en-US" dirty="0"/>
              <a:t>: </a:t>
            </a:r>
            <a:r>
              <a:rPr lang="en-US" dirty="0">
                <a:hlinkClick r:id="rId5"/>
              </a:rPr>
              <a:t>https://</a:t>
            </a:r>
            <a:r>
              <a:rPr lang="en-US" dirty="0" smtClean="0">
                <a:hlinkClick r:id="rId5"/>
              </a:rPr>
              <a:t>www.ietf.org/edu/tutorials.html</a:t>
            </a:r>
            <a:r>
              <a:rPr lang="en-US" dirty="0" smtClean="0"/>
              <a:t> </a:t>
            </a:r>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3/18 of 11-15-0979 by Dorothy Stanley, HP-Aruba Networks</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September 2015</a:t>
            </a:r>
            <a:endParaRPr lang="en-US"/>
          </a:p>
        </p:txBody>
      </p:sp>
    </p:spTree>
    <p:extLst>
      <p:ext uri="{BB962C8B-B14F-4D97-AF65-F5344CB8AC3E}">
        <p14:creationId xmlns:p14="http://schemas.microsoft.com/office/powerpoint/2010/main" val="180045745"/>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Footer Placeholder 4"/>
          <p:cNvSpPr>
            <a:spLocks noGrp="1"/>
          </p:cNvSpPr>
          <p:nvPr>
            <p:ph type="ftr" sz="quarter" idx="11"/>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Adrian Stephens, Intel</a:t>
            </a:r>
          </a:p>
        </p:txBody>
      </p:sp>
      <p:sp>
        <p:nvSpPr>
          <p:cNvPr id="512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Slide </a:t>
            </a:r>
            <a:fld id="{5C16A05F-3B59-49E8-BD71-0001B80580FB}" type="slidenum">
              <a:rPr lang="en-US" smtClean="0"/>
              <a:pPr/>
              <a:t>101</a:t>
            </a:fld>
            <a:endParaRPr lang="en-US" smtClean="0"/>
          </a:p>
        </p:txBody>
      </p:sp>
      <p:sp>
        <p:nvSpPr>
          <p:cNvPr id="5125" name="Rectangle 2"/>
          <p:cNvSpPr>
            <a:spLocks noGrp="1" noChangeArrowheads="1"/>
          </p:cNvSpPr>
          <p:nvPr>
            <p:ph type="title"/>
          </p:nvPr>
        </p:nvSpPr>
        <p:spPr/>
        <p:txBody>
          <a:bodyPr/>
          <a:lstStyle/>
          <a:p>
            <a:r>
              <a:rPr lang="en-US" dirty="0" smtClean="0"/>
              <a:t>IETF- IEEE 802 Liaison Activity  </a:t>
            </a:r>
          </a:p>
        </p:txBody>
      </p:sp>
      <p:sp>
        <p:nvSpPr>
          <p:cNvPr id="113667" name="Rectangle 3"/>
          <p:cNvSpPr>
            <a:spLocks noGrp="1" noChangeArrowheads="1"/>
          </p:cNvSpPr>
          <p:nvPr>
            <p:ph type="body" idx="1"/>
          </p:nvPr>
        </p:nvSpPr>
        <p:spPr>
          <a:xfrm>
            <a:off x="685800" y="1676400"/>
            <a:ext cx="8153400" cy="4572000"/>
          </a:xfrm>
        </p:spPr>
        <p:txBody>
          <a:bodyPr/>
          <a:lstStyle/>
          <a:p>
            <a:pPr marL="0" indent="0">
              <a:lnSpc>
                <a:spcPct val="80000"/>
              </a:lnSpc>
              <a:buFontTx/>
              <a:buNone/>
              <a:defRPr/>
            </a:pPr>
            <a:endParaRPr lang="en-US" sz="900" dirty="0" smtClean="0"/>
          </a:p>
          <a:p>
            <a:pPr>
              <a:lnSpc>
                <a:spcPct val="80000"/>
              </a:lnSpc>
              <a:defRPr/>
            </a:pPr>
            <a:r>
              <a:rPr lang="en-US" sz="2000" dirty="0" smtClean="0"/>
              <a:t>Joint meetings, agenda and presentations</a:t>
            </a:r>
          </a:p>
          <a:p>
            <a:pPr lvl="1">
              <a:lnSpc>
                <a:spcPct val="80000"/>
              </a:lnSpc>
              <a:defRPr/>
            </a:pPr>
            <a:r>
              <a:rPr lang="en-US" sz="1800" dirty="0" smtClean="0">
                <a:hlinkClick r:id="rId4"/>
              </a:rPr>
              <a:t>http://www.iab.org/activities/joint-activities/iab-ieee-coordination/</a:t>
            </a:r>
            <a:endParaRPr lang="en-US" sz="1800" dirty="0"/>
          </a:p>
          <a:p>
            <a:pPr lvl="1">
              <a:lnSpc>
                <a:spcPct val="80000"/>
              </a:lnSpc>
              <a:defRPr/>
            </a:pPr>
            <a:r>
              <a:rPr lang="en-US" sz="1800" dirty="0" smtClean="0"/>
              <a:t>2015-06-18 teleconference held; No new 802.11 work items</a:t>
            </a:r>
          </a:p>
          <a:p>
            <a:pPr lvl="1">
              <a:lnSpc>
                <a:spcPct val="80000"/>
              </a:lnSpc>
              <a:defRPr/>
            </a:pPr>
            <a:r>
              <a:rPr lang="en-US" sz="1800" dirty="0" smtClean="0"/>
              <a:t>Next teleconference is Tuesday September 29</a:t>
            </a:r>
            <a:r>
              <a:rPr lang="en-US" sz="1800" baseline="30000" dirty="0" smtClean="0"/>
              <a:t>th</a:t>
            </a:r>
            <a:r>
              <a:rPr lang="en-US" sz="1800" dirty="0" smtClean="0"/>
              <a:t>, 2015 noon-2pm Eastern</a:t>
            </a:r>
          </a:p>
          <a:p>
            <a:pPr lvl="1">
              <a:lnSpc>
                <a:spcPct val="80000"/>
              </a:lnSpc>
              <a:defRPr/>
            </a:pPr>
            <a:r>
              <a:rPr lang="en-US" sz="1800" dirty="0" smtClean="0"/>
              <a:t>Possible 2016-01-16 meeting in Atlanta</a:t>
            </a:r>
          </a:p>
          <a:p>
            <a:pPr marL="457200" lvl="1" indent="0">
              <a:lnSpc>
                <a:spcPct val="80000"/>
              </a:lnSpc>
              <a:buNone/>
              <a:defRPr/>
            </a:pPr>
            <a:endParaRPr lang="en-US" sz="1200" dirty="0" smtClean="0"/>
          </a:p>
          <a:p>
            <a:pPr>
              <a:lnSpc>
                <a:spcPct val="80000"/>
              </a:lnSpc>
              <a:defRPr/>
            </a:pPr>
            <a:r>
              <a:rPr lang="en-US" sz="2000" dirty="0" smtClean="0"/>
              <a:t>RFC </a:t>
            </a:r>
            <a:r>
              <a:rPr lang="en-US" sz="2000" dirty="0"/>
              <a:t>7241, “The IEEE 802/IETF Relationship”  has been published (</a:t>
            </a:r>
            <a:r>
              <a:rPr lang="en-US" sz="2000" dirty="0" smtClean="0"/>
              <a:t>RFC4441 </a:t>
            </a:r>
            <a:r>
              <a:rPr lang="en-US" sz="2000" dirty="0"/>
              <a:t>update)</a:t>
            </a:r>
          </a:p>
          <a:p>
            <a:pPr lvl="1">
              <a:lnSpc>
                <a:spcPct val="80000"/>
              </a:lnSpc>
              <a:defRPr/>
            </a:pPr>
            <a:r>
              <a:rPr lang="en-US" sz="1600" dirty="0">
                <a:hlinkClick r:id="rId5"/>
              </a:rPr>
              <a:t>https://datatracker.ietf.org/doc/rfc7241/</a:t>
            </a:r>
            <a:r>
              <a:rPr lang="en-US" sz="1600" dirty="0"/>
              <a:t> </a:t>
            </a:r>
          </a:p>
          <a:p>
            <a:pPr>
              <a:lnSpc>
                <a:spcPct val="80000"/>
              </a:lnSpc>
              <a:defRPr/>
            </a:pPr>
            <a:r>
              <a:rPr lang="en-US" sz="2000" dirty="0" smtClean="0"/>
              <a:t>IEEE </a:t>
            </a:r>
            <a:r>
              <a:rPr lang="en-US" sz="2000" dirty="0"/>
              <a:t>802 Liaisons list is available </a:t>
            </a:r>
          </a:p>
          <a:p>
            <a:pPr lvl="1">
              <a:lnSpc>
                <a:spcPct val="80000"/>
              </a:lnSpc>
              <a:defRPr/>
            </a:pPr>
            <a:r>
              <a:rPr lang="en-US" sz="1600" u="sng" dirty="0">
                <a:hlinkClick r:id="rId6"/>
              </a:rPr>
              <a:t>http://ieee-sa.centraldesktop.com/802liaisondb/FrontPage</a:t>
            </a:r>
            <a:endParaRPr lang="en-US" sz="1600" u="sng" dirty="0"/>
          </a:p>
          <a:p>
            <a:pPr>
              <a:lnSpc>
                <a:spcPct val="80000"/>
              </a:lnSpc>
              <a:defRPr/>
            </a:pPr>
            <a:r>
              <a:rPr lang="en-US" sz="2000" dirty="0" smtClean="0"/>
              <a:t>802 </a:t>
            </a:r>
            <a:r>
              <a:rPr lang="en-US" sz="2000" dirty="0"/>
              <a:t>EC “IETF/IAB/IESG” 802 EC Standing Committee </a:t>
            </a:r>
          </a:p>
          <a:p>
            <a:pPr lvl="1">
              <a:lnSpc>
                <a:spcPct val="80000"/>
              </a:lnSpc>
              <a:defRPr/>
            </a:pPr>
            <a:r>
              <a:rPr lang="en-US" sz="1600" dirty="0"/>
              <a:t>Formed March 2014, Pat Thaler as chair</a:t>
            </a:r>
          </a:p>
          <a:p>
            <a:pPr>
              <a:lnSpc>
                <a:spcPct val="80000"/>
              </a:lnSpc>
              <a:defRPr/>
            </a:pPr>
            <a:endParaRPr lang="en-US" sz="2200" dirty="0" smtClean="0"/>
          </a:p>
        </p:txBody>
      </p:sp>
      <p:graphicFrame>
        <p:nvGraphicFramePr>
          <p:cNvPr id="3" name="Object 2"/>
          <p:cNvGraphicFramePr>
            <a:graphicFrameLocks noChangeAspect="1"/>
          </p:cNvGraphicFramePr>
          <p:nvPr>
            <p:extLst>
              <p:ext uri="{D42A27DB-BD31-4B8C-83A1-F6EECF244321}">
                <p14:modId xmlns:p14="http://schemas.microsoft.com/office/powerpoint/2010/main" val="2842283912"/>
              </p:ext>
            </p:extLst>
          </p:nvPr>
        </p:nvGraphicFramePr>
        <p:xfrm>
          <a:off x="8001000" y="1828800"/>
          <a:ext cx="914400" cy="771525"/>
        </p:xfrm>
        <a:graphic>
          <a:graphicData uri="http://schemas.openxmlformats.org/presentationml/2006/ole">
            <mc:AlternateContent xmlns:mc="http://schemas.openxmlformats.org/markup-compatibility/2006">
              <mc:Choice xmlns:v="urn:schemas-microsoft-com:vml" Requires="v">
                <p:oleObj spid="_x0000_s21514" name="Packager Shell Object" showAsIcon="1" r:id="rId7" imgW="914400" imgH="771480" progId="Package">
                  <p:embed/>
                </p:oleObj>
              </mc:Choice>
              <mc:Fallback>
                <p:oleObj name="Packager Shell Object" showAsIcon="1" r:id="rId7" imgW="914400" imgH="771480" progId="Package">
                  <p:embed/>
                  <p:pic>
                    <p:nvPicPr>
                      <p:cNvPr id="0" name=""/>
                      <p:cNvPicPr/>
                      <p:nvPr/>
                    </p:nvPicPr>
                    <p:blipFill>
                      <a:blip r:embed="rId8"/>
                      <a:stretch>
                        <a:fillRect/>
                      </a:stretch>
                    </p:blipFill>
                    <p:spPr>
                      <a:xfrm>
                        <a:off x="8001000" y="1828800"/>
                        <a:ext cx="914400" cy="771525"/>
                      </a:xfrm>
                      <a:prstGeom prst="rect">
                        <a:avLst/>
                      </a:prstGeom>
                    </p:spPr>
                  </p:pic>
                </p:oleObj>
              </mc:Fallback>
            </mc:AlternateContent>
          </a:graphicData>
        </a:graphic>
      </p:graphicFrame>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4/18 of 11-15-0979 by Dorothy Stanley, HP-Aruba Networks</a:t>
            </a:r>
          </a:p>
        </p:txBody>
      </p:sp>
      <p:sp>
        <p:nvSpPr>
          <p:cNvPr id="9" name="Date Placeholder 2"/>
          <p:cNvSpPr>
            <a:spLocks noGrp="1"/>
          </p:cNvSpPr>
          <p:nvPr>
            <p:ph type="dt" sz="half" idx="10"/>
          </p:nvPr>
        </p:nvSpPr>
        <p:spPr>
          <a:xfrm>
            <a:off x="696913" y="333375"/>
            <a:ext cx="1579562" cy="276225"/>
          </a:xfrm>
        </p:spPr>
        <p:txBody>
          <a:bodyPr/>
          <a:lstStyle/>
          <a:p>
            <a:pPr>
              <a:defRPr/>
            </a:pPr>
            <a:r>
              <a:rPr lang="en-US" smtClean="0"/>
              <a:t>September 2015</a:t>
            </a:r>
            <a:endParaRPr lang="en-US"/>
          </a:p>
        </p:txBody>
      </p:sp>
    </p:spTree>
    <p:extLst>
      <p:ext uri="{BB962C8B-B14F-4D97-AF65-F5344CB8AC3E}">
        <p14:creationId xmlns:p14="http://schemas.microsoft.com/office/powerpoint/2010/main" val="3876390242"/>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Footer Placeholder 4"/>
          <p:cNvSpPr>
            <a:spLocks noGrp="1"/>
          </p:cNvSpPr>
          <p:nvPr>
            <p:ph type="ftr" sz="quarter" idx="11"/>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Adrian Stephens, Intel</a:t>
            </a:r>
          </a:p>
        </p:txBody>
      </p:sp>
      <p:sp>
        <p:nvSpPr>
          <p:cNvPr id="512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Slide </a:t>
            </a:r>
            <a:fld id="{5C16A05F-3B59-49E8-BD71-0001B80580FB}" type="slidenum">
              <a:rPr lang="en-US" smtClean="0"/>
              <a:pPr/>
              <a:t>102</a:t>
            </a:fld>
            <a:endParaRPr lang="en-US" smtClean="0"/>
          </a:p>
        </p:txBody>
      </p:sp>
      <p:sp>
        <p:nvSpPr>
          <p:cNvPr id="5125" name="Rectangle 2"/>
          <p:cNvSpPr>
            <a:spLocks noGrp="1" noChangeArrowheads="1"/>
          </p:cNvSpPr>
          <p:nvPr>
            <p:ph type="title"/>
          </p:nvPr>
        </p:nvSpPr>
        <p:spPr/>
        <p:txBody>
          <a:bodyPr/>
          <a:lstStyle/>
          <a:p>
            <a:r>
              <a:rPr lang="en-US" dirty="0" smtClean="0"/>
              <a:t>Multicast issues</a:t>
            </a:r>
          </a:p>
        </p:txBody>
      </p:sp>
      <p:sp>
        <p:nvSpPr>
          <p:cNvPr id="113667" name="Rectangle 3"/>
          <p:cNvSpPr>
            <a:spLocks noGrp="1" noChangeArrowheads="1"/>
          </p:cNvSpPr>
          <p:nvPr>
            <p:ph type="body" idx="1"/>
          </p:nvPr>
        </p:nvSpPr>
        <p:spPr>
          <a:xfrm>
            <a:off x="685800" y="1524000"/>
            <a:ext cx="8001000" cy="4800600"/>
          </a:xfrm>
        </p:spPr>
        <p:txBody>
          <a:bodyPr/>
          <a:lstStyle/>
          <a:p>
            <a:pPr marL="0" indent="0">
              <a:lnSpc>
                <a:spcPct val="80000"/>
              </a:lnSpc>
              <a:buFontTx/>
              <a:buNone/>
              <a:defRPr/>
            </a:pPr>
            <a:endParaRPr lang="en-US" sz="900" dirty="0" smtClean="0"/>
          </a:p>
          <a:p>
            <a:pPr>
              <a:lnSpc>
                <a:spcPct val="80000"/>
              </a:lnSpc>
            </a:pPr>
            <a:r>
              <a:rPr lang="en-US" dirty="0" smtClean="0"/>
              <a:t>Multicast issues will be a topic at next IETF-IEEE 802 meeting Sept 29</a:t>
            </a:r>
            <a:r>
              <a:rPr lang="en-US" baseline="30000" dirty="0" smtClean="0"/>
              <a:t>th</a:t>
            </a:r>
            <a:endParaRPr lang="en-US" dirty="0" smtClean="0"/>
          </a:p>
          <a:p>
            <a:pPr lvl="1">
              <a:lnSpc>
                <a:spcPct val="80000"/>
              </a:lnSpc>
            </a:pPr>
            <a:r>
              <a:rPr lang="en-US" sz="1800" dirty="0" smtClean="0"/>
              <a:t>Presentation being developed; Adrian Stephens has contributed material describing 802.11 multicast operation: </a:t>
            </a:r>
            <a:r>
              <a:rPr lang="en-US" sz="1800" dirty="0" smtClean="0">
                <a:hlinkClick r:id="rId3"/>
              </a:rPr>
              <a:t>https://mentor.ieee.org/802.11/dcn/15/11-15-1161-01-0arc-802-11-multicast-properties.ppt</a:t>
            </a:r>
            <a:r>
              <a:rPr lang="en-US" sz="1800" dirty="0" smtClean="0"/>
              <a:t> is an updated version</a:t>
            </a:r>
          </a:p>
          <a:p>
            <a:pPr lvl="1">
              <a:lnSpc>
                <a:spcPct val="80000"/>
              </a:lnSpc>
            </a:pPr>
            <a:r>
              <a:rPr lang="en-US" dirty="0" smtClean="0"/>
              <a:t>Next steps in IEEE 802.11 and IETF will be discussed</a:t>
            </a:r>
          </a:p>
          <a:p>
            <a:pPr>
              <a:lnSpc>
                <a:spcPct val="80000"/>
              </a:lnSpc>
            </a:pPr>
            <a:r>
              <a:rPr lang="en-US" dirty="0" smtClean="0"/>
              <a:t>802.11 multicast issues being discussed have been discussed by IETF participants (e.g. in PIM, MBONED WGs and on IETF-802 reflector)</a:t>
            </a:r>
          </a:p>
          <a:p>
            <a:pPr>
              <a:lnSpc>
                <a:spcPct val="80000"/>
              </a:lnSpc>
            </a:pPr>
            <a:r>
              <a:rPr lang="en-US" dirty="0" smtClean="0"/>
              <a:t>Available internet drafts and related documents</a:t>
            </a:r>
          </a:p>
          <a:p>
            <a:pPr lvl="1">
              <a:lnSpc>
                <a:spcPct val="80000"/>
              </a:lnSpc>
            </a:pPr>
            <a:r>
              <a:rPr lang="en-US" sz="1800" dirty="0" smtClean="0">
                <a:hlinkClick r:id="rId4"/>
              </a:rPr>
              <a:t>http://datatracker.ietf.org/doc/draft-mcbride-mboned-wifi-mcast-problem-statement/</a:t>
            </a:r>
            <a:r>
              <a:rPr lang="en-US" sz="1800" dirty="0" smtClean="0"/>
              <a:t> </a:t>
            </a:r>
          </a:p>
          <a:p>
            <a:pPr lvl="1">
              <a:lnSpc>
                <a:spcPct val="80000"/>
              </a:lnSpc>
            </a:pPr>
            <a:r>
              <a:rPr lang="en-US" sz="1800" dirty="0" smtClean="0">
                <a:hlinkClick r:id="rId5"/>
              </a:rPr>
              <a:t>http</a:t>
            </a:r>
            <a:r>
              <a:rPr lang="en-US" sz="1800" dirty="0">
                <a:hlinkClick r:id="rId5"/>
              </a:rPr>
              <a:t>://www.ipv6council.be/IMG/pdf/20141212-08_vyncke_-_</a:t>
            </a:r>
            <a:r>
              <a:rPr lang="en-US" sz="1800" dirty="0" smtClean="0">
                <a:hlinkClick r:id="rId5"/>
              </a:rPr>
              <a:t>ipv6_multicast_issues-pptx.pdf</a:t>
            </a:r>
            <a:r>
              <a:rPr lang="en-US" sz="1800" dirty="0" smtClean="0"/>
              <a:t> </a:t>
            </a:r>
          </a:p>
          <a:p>
            <a:pPr lvl="1">
              <a:lnSpc>
                <a:spcPct val="80000"/>
              </a:lnSpc>
            </a:pPr>
            <a:r>
              <a:rPr lang="en-US" sz="1800" dirty="0" smtClean="0"/>
              <a:t>Another document under development</a:t>
            </a:r>
          </a:p>
          <a:p>
            <a:pPr marL="0" indent="0">
              <a:buNone/>
            </a:pPr>
            <a:endParaRPr lang="en-US" sz="1800" dirty="0"/>
          </a:p>
          <a:p>
            <a:endParaRPr lang="en-US" sz="1800" dirty="0"/>
          </a:p>
          <a:p>
            <a:pPr marL="0" indent="0">
              <a:lnSpc>
                <a:spcPct val="80000"/>
              </a:lnSpc>
              <a:buNone/>
              <a:defRPr/>
            </a:pPr>
            <a:endParaRPr lang="en-US" sz="1800" dirty="0" smtClean="0"/>
          </a:p>
          <a:p>
            <a:pPr marL="457200" lvl="1" indent="0">
              <a:lnSpc>
                <a:spcPct val="80000"/>
              </a:lnSpc>
              <a:buNone/>
              <a:defRPr/>
            </a:pPr>
            <a:endParaRPr lang="en-US" sz="1400" dirty="0" smtClean="0"/>
          </a:p>
          <a:p>
            <a:pPr>
              <a:lnSpc>
                <a:spcPct val="80000"/>
              </a:lnSpc>
              <a:defRPr/>
            </a:pPr>
            <a:endParaRPr lang="en-US" sz="1800" dirty="0" smtClean="0"/>
          </a:p>
          <a:p>
            <a:pPr lvl="1">
              <a:lnSpc>
                <a:spcPct val="80000"/>
              </a:lnSpc>
              <a:defRPr/>
            </a:pPr>
            <a:endParaRPr lang="en-US" sz="1600" u="sng" dirty="0" smtClean="0"/>
          </a:p>
          <a:p>
            <a:pPr lvl="1">
              <a:lnSpc>
                <a:spcPct val="80000"/>
              </a:lnSpc>
              <a:defRPr/>
            </a:pPr>
            <a:endParaRPr lang="en-US" sz="1600" dirty="0" smtClean="0"/>
          </a:p>
          <a:p>
            <a:pPr>
              <a:lnSpc>
                <a:spcPct val="80000"/>
              </a:lnSpc>
              <a:defRPr/>
            </a:pPr>
            <a:endParaRPr lang="en-US" sz="1800" dirty="0" smtClean="0"/>
          </a:p>
          <a:p>
            <a:pPr lvl="1">
              <a:lnSpc>
                <a:spcPct val="80000"/>
              </a:lnSpc>
              <a:defRPr/>
            </a:pPr>
            <a:endParaRPr lang="en-US" sz="1400" dirty="0" smtClean="0"/>
          </a:p>
          <a:p>
            <a:pPr lvl="1">
              <a:lnSpc>
                <a:spcPct val="80000"/>
              </a:lnSpc>
              <a:defRPr/>
            </a:pPr>
            <a:endParaRPr lang="en-US" sz="1400" dirty="0" smtClean="0"/>
          </a:p>
          <a:p>
            <a:pPr lvl="1">
              <a:lnSpc>
                <a:spcPct val="80000"/>
              </a:lnSpc>
              <a:defRPr/>
            </a:pPr>
            <a:endParaRPr lang="en-US" sz="1400" dirty="0" smtClean="0"/>
          </a:p>
          <a:p>
            <a:pPr>
              <a:lnSpc>
                <a:spcPct val="80000"/>
              </a:lnSpc>
              <a:defRPr/>
            </a:pPr>
            <a:endParaRPr lang="en-US" sz="1000" dirty="0" smtClean="0"/>
          </a:p>
          <a:p>
            <a:pPr lvl="1">
              <a:lnSpc>
                <a:spcPct val="80000"/>
              </a:lnSpc>
              <a:defRPr/>
            </a:pPr>
            <a:endParaRPr lang="en-US" sz="1200" dirty="0" smtClean="0"/>
          </a:p>
          <a:p>
            <a:pPr lvl="1">
              <a:lnSpc>
                <a:spcPct val="80000"/>
              </a:lnSpc>
              <a:buFontTx/>
              <a:buNone/>
              <a:defRPr/>
            </a:pPr>
            <a:endParaRPr lang="en-US" sz="1400" dirty="0" smtClean="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5/18 of 11-15-0979 by Dorothy Stanley, HP-Aruba Networks</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September 2015</a:t>
            </a:r>
            <a:endParaRPr lang="en-US"/>
          </a:p>
        </p:txBody>
      </p:sp>
    </p:spTree>
    <p:extLst>
      <p:ext uri="{BB962C8B-B14F-4D97-AF65-F5344CB8AC3E}">
        <p14:creationId xmlns:p14="http://schemas.microsoft.com/office/powerpoint/2010/main" val="2992256729"/>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Footer Placeholder 4"/>
          <p:cNvSpPr>
            <a:spLocks noGrp="1"/>
          </p:cNvSpPr>
          <p:nvPr>
            <p:ph type="ftr" sz="quarter" idx="11"/>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Adrian Stephens, Intel</a:t>
            </a:r>
          </a:p>
        </p:txBody>
      </p:sp>
      <p:sp>
        <p:nvSpPr>
          <p:cNvPr id="2048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Slide </a:t>
            </a:r>
            <a:fld id="{E66F8ADD-C4EE-4089-AC69-0373AC6D7C56}" type="slidenum">
              <a:rPr lang="en-US" smtClean="0"/>
              <a:pPr/>
              <a:t>103</a:t>
            </a:fld>
            <a:endParaRPr lang="en-US" smtClean="0"/>
          </a:p>
        </p:txBody>
      </p:sp>
      <p:sp>
        <p:nvSpPr>
          <p:cNvPr id="20485" name="Rectangle 2"/>
          <p:cNvSpPr>
            <a:spLocks noGrp="1" noChangeArrowheads="1"/>
          </p:cNvSpPr>
          <p:nvPr>
            <p:ph type="title"/>
          </p:nvPr>
        </p:nvSpPr>
        <p:spPr>
          <a:noFill/>
        </p:spPr>
        <p:txBody>
          <a:bodyPr/>
          <a:lstStyle/>
          <a:p>
            <a:r>
              <a:rPr lang="en-US" dirty="0" smtClean="0"/>
              <a:t>July CAPPORT BOF</a:t>
            </a:r>
          </a:p>
        </p:txBody>
      </p:sp>
      <p:sp>
        <p:nvSpPr>
          <p:cNvPr id="20486" name="Rectangle 3"/>
          <p:cNvSpPr>
            <a:spLocks noGrp="1" noChangeArrowheads="1"/>
          </p:cNvSpPr>
          <p:nvPr>
            <p:ph type="body" idx="1"/>
          </p:nvPr>
        </p:nvSpPr>
        <p:spPr>
          <a:xfrm>
            <a:off x="685800" y="1600200"/>
            <a:ext cx="7848600" cy="4648200"/>
          </a:xfrm>
          <a:noFill/>
        </p:spPr>
        <p:txBody>
          <a:bodyPr/>
          <a:lstStyle/>
          <a:p>
            <a:r>
              <a:rPr lang="en-US" sz="2000" dirty="0" err="1" smtClean="0"/>
              <a:t>CAPtive</a:t>
            </a:r>
            <a:r>
              <a:rPr lang="en-US" sz="2000" dirty="0" smtClean="0"/>
              <a:t> </a:t>
            </a:r>
            <a:r>
              <a:rPr lang="en-US" sz="2000" dirty="0" err="1" smtClean="0"/>
              <a:t>PORTal</a:t>
            </a:r>
            <a:r>
              <a:rPr lang="en-US" sz="2000" dirty="0" smtClean="0"/>
              <a:t> interaction</a:t>
            </a:r>
            <a:r>
              <a:rPr lang="en-US" sz="2000" b="0" dirty="0" smtClean="0"/>
              <a:t>: </a:t>
            </a:r>
            <a:r>
              <a:rPr lang="en-US" sz="1400" b="0" dirty="0" smtClean="0"/>
              <a:t>The Captive Portal (CAPPORT) Working Group will define a standard mechanism for clients to interact with Captive Portals, including how to discover and connect, and how to communicate with it to obtain status information such as remaining access time, purchased </a:t>
            </a:r>
            <a:r>
              <a:rPr lang="en-US" sz="1400" b="0" dirty="0" err="1" smtClean="0"/>
              <a:t>bandwith</a:t>
            </a:r>
            <a:r>
              <a:rPr lang="en-US" sz="1400" b="0" dirty="0" smtClean="0"/>
              <a:t> class, etc. This working group will seek participation and input from browser / operating system vendors, captive portal developers and operators. One of the known challenges is that some captive portal operators may not want to use a standard interaction protocol, preferring to perform more intrusive interception and interactions. We are hoping that the benefits to CP standardization outlined here are sufficient to not only encourage input from CP developers and operators, but also aid in deployment. https://datatracker.ietf.org/doc/draft-wkumari-capport-icmp-unreach/  </a:t>
            </a:r>
          </a:p>
          <a:p>
            <a:r>
              <a:rPr lang="en-US" sz="2000" dirty="0"/>
              <a:t>See </a:t>
            </a:r>
            <a:r>
              <a:rPr lang="en-US" sz="2000" dirty="0">
                <a:hlinkClick r:id="rId3"/>
              </a:rPr>
              <a:t>https://</a:t>
            </a:r>
            <a:r>
              <a:rPr lang="en-US" sz="2000" dirty="0" smtClean="0">
                <a:hlinkClick r:id="rId3"/>
              </a:rPr>
              <a:t>tools.ietf.org/html/draft-wkumari-dhc-capport-16</a:t>
            </a:r>
            <a:r>
              <a:rPr lang="en-US" sz="2000" dirty="0" smtClean="0"/>
              <a:t> </a:t>
            </a:r>
          </a:p>
          <a:p>
            <a:r>
              <a:rPr lang="en-US" sz="2000" dirty="0"/>
              <a:t>Related presentation in WNG: </a:t>
            </a:r>
            <a:r>
              <a:rPr lang="en-US" sz="2000" dirty="0">
                <a:hlinkClick r:id="rId4"/>
              </a:rPr>
              <a:t>https://</a:t>
            </a:r>
            <a:r>
              <a:rPr lang="en-US" sz="2000" dirty="0" smtClean="0">
                <a:hlinkClick r:id="rId4"/>
              </a:rPr>
              <a:t>mentor.ieee.org/802.11/dcn/15/11-15-1128-01-0wng-owe.ppt</a:t>
            </a:r>
            <a:r>
              <a:rPr lang="en-US" sz="2000" dirty="0" smtClean="0"/>
              <a:t> </a:t>
            </a:r>
            <a:endParaRPr lang="en-US" sz="2000" dirty="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6/18 of 11-15-0979 by Dorothy Stanley, HP-Aruba Networks</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September 2015</a:t>
            </a:r>
            <a:endParaRPr lang="en-US"/>
          </a:p>
        </p:txBody>
      </p:sp>
    </p:spTree>
    <p:extLst>
      <p:ext uri="{BB962C8B-B14F-4D97-AF65-F5344CB8AC3E}">
        <p14:creationId xmlns:p14="http://schemas.microsoft.com/office/powerpoint/2010/main" val="3693879227"/>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Footer Placeholder 4"/>
          <p:cNvSpPr>
            <a:spLocks noGrp="1"/>
          </p:cNvSpPr>
          <p:nvPr>
            <p:ph type="ftr" sz="quarter" idx="11"/>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Adrian Stephens, Intel</a:t>
            </a:r>
          </a:p>
        </p:txBody>
      </p:sp>
      <p:sp>
        <p:nvSpPr>
          <p:cNvPr id="512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Slide </a:t>
            </a:r>
            <a:fld id="{5C16A05F-3B59-49E8-BD71-0001B80580FB}" type="slidenum">
              <a:rPr lang="en-US" smtClean="0"/>
              <a:pPr/>
              <a:t>104</a:t>
            </a:fld>
            <a:endParaRPr lang="en-US" smtClean="0"/>
          </a:p>
        </p:txBody>
      </p:sp>
      <p:sp>
        <p:nvSpPr>
          <p:cNvPr id="5125" name="Rectangle 2"/>
          <p:cNvSpPr>
            <a:spLocks noGrp="1" noChangeArrowheads="1"/>
          </p:cNvSpPr>
          <p:nvPr>
            <p:ph type="title"/>
          </p:nvPr>
        </p:nvSpPr>
        <p:spPr/>
        <p:txBody>
          <a:bodyPr/>
          <a:lstStyle/>
          <a:p>
            <a:r>
              <a:rPr lang="en-US" dirty="0" smtClean="0"/>
              <a:t>Of Interest to Smart Grid</a:t>
            </a:r>
          </a:p>
        </p:txBody>
      </p:sp>
      <p:sp>
        <p:nvSpPr>
          <p:cNvPr id="113667" name="Rectangle 3"/>
          <p:cNvSpPr>
            <a:spLocks noGrp="1" noChangeArrowheads="1"/>
          </p:cNvSpPr>
          <p:nvPr>
            <p:ph type="body" idx="1"/>
          </p:nvPr>
        </p:nvSpPr>
        <p:spPr>
          <a:xfrm>
            <a:off x="685800" y="1676400"/>
            <a:ext cx="8001000" cy="4572000"/>
          </a:xfrm>
        </p:spPr>
        <p:txBody>
          <a:bodyPr/>
          <a:lstStyle/>
          <a:p>
            <a:pPr marL="0" indent="0">
              <a:lnSpc>
                <a:spcPct val="80000"/>
              </a:lnSpc>
              <a:buFontTx/>
              <a:buNone/>
              <a:defRPr/>
            </a:pPr>
            <a:endParaRPr lang="en-US" sz="900" dirty="0" smtClean="0"/>
          </a:p>
          <a:p>
            <a:pPr lvl="1">
              <a:lnSpc>
                <a:spcPct val="80000"/>
              </a:lnSpc>
              <a:defRPr/>
            </a:pPr>
            <a:endParaRPr lang="en-US" sz="1600" dirty="0" smtClean="0"/>
          </a:p>
          <a:p>
            <a:pPr>
              <a:lnSpc>
                <a:spcPct val="80000"/>
              </a:lnSpc>
            </a:pPr>
            <a:r>
              <a:rPr lang="en-GB" sz="2000" dirty="0" smtClean="0">
                <a:solidFill>
                  <a:srgbClr val="000000"/>
                </a:solidFill>
                <a:ea typeface="Arial Unicode MS" pitchFamily="34" charset="-128"/>
                <a:cs typeface="Arial Unicode MS" pitchFamily="34" charset="-128"/>
              </a:rPr>
              <a:t>6LO</a:t>
            </a:r>
          </a:p>
          <a:p>
            <a:pPr lvl="1">
              <a:lnSpc>
                <a:spcPct val="80000"/>
              </a:lnSpc>
            </a:pPr>
            <a:r>
              <a:rPr lang="en-GB" sz="1800" dirty="0" smtClean="0">
                <a:solidFill>
                  <a:srgbClr val="000000"/>
                </a:solidFill>
                <a:ea typeface="Arial Unicode MS" pitchFamily="34" charset="-128"/>
                <a:cs typeface="Arial Unicode MS" pitchFamily="34" charset="-128"/>
              </a:rPr>
              <a:t>Working </a:t>
            </a:r>
            <a:r>
              <a:rPr lang="en-GB" sz="1800" dirty="0">
                <a:solidFill>
                  <a:srgbClr val="000000"/>
                </a:solidFill>
                <a:ea typeface="Arial Unicode MS" pitchFamily="34" charset="-128"/>
                <a:cs typeface="Arial Unicode MS" pitchFamily="34" charset="-128"/>
              </a:rPr>
              <a:t>Group website: </a:t>
            </a:r>
            <a:r>
              <a:rPr lang="en-GB" sz="1800" dirty="0">
                <a:hlinkClick r:id="rId3"/>
              </a:rPr>
              <a:t>http://datatracker.ietf.org/wg/6lo/charter</a:t>
            </a:r>
            <a:r>
              <a:rPr lang="en-GB" sz="1800" dirty="0" smtClean="0">
                <a:hlinkClick r:id="rId3"/>
              </a:rPr>
              <a:t>/</a:t>
            </a:r>
            <a:r>
              <a:rPr lang="en-GB" sz="1800" dirty="0" smtClean="0"/>
              <a:t> </a:t>
            </a:r>
          </a:p>
          <a:p>
            <a:pPr lvl="1">
              <a:lnSpc>
                <a:spcPct val="80000"/>
              </a:lnSpc>
            </a:pPr>
            <a:r>
              <a:rPr lang="en-US" sz="1800" dirty="0" smtClean="0"/>
              <a:t>Focus</a:t>
            </a:r>
            <a:r>
              <a:rPr lang="en-US" sz="1800" dirty="0"/>
              <a:t>: IPv6 over Networks of Resource-constrained </a:t>
            </a:r>
            <a:r>
              <a:rPr lang="en-US" sz="1800" dirty="0" smtClean="0"/>
              <a:t>Nodes</a:t>
            </a:r>
          </a:p>
          <a:p>
            <a:pPr lvl="1">
              <a:lnSpc>
                <a:spcPct val="80000"/>
              </a:lnSpc>
            </a:pPr>
            <a:r>
              <a:rPr lang="en-US" sz="1800" dirty="0" smtClean="0"/>
              <a:t>See WNG presentation: </a:t>
            </a:r>
            <a:r>
              <a:rPr lang="en-US" sz="1800" dirty="0">
                <a:hlinkClick r:id="rId4"/>
              </a:rPr>
              <a:t>https://</a:t>
            </a:r>
            <a:r>
              <a:rPr lang="en-US" sz="1800" dirty="0" smtClean="0">
                <a:hlinkClick r:id="rId4"/>
              </a:rPr>
              <a:t>mentor.ieee.org/802.11/dcn/15/11-15-1085-00-0wng-6lowpan-over-802-11.pptx</a:t>
            </a:r>
            <a:r>
              <a:rPr lang="en-US" sz="1800" dirty="0"/>
              <a:t> </a:t>
            </a:r>
            <a:r>
              <a:rPr lang="en-US" sz="1800" dirty="0" smtClean="0"/>
              <a:t>and</a:t>
            </a:r>
          </a:p>
          <a:p>
            <a:pPr lvl="1">
              <a:lnSpc>
                <a:spcPct val="80000"/>
              </a:lnSpc>
            </a:pPr>
            <a:r>
              <a:rPr lang="en-US" sz="1800" dirty="0" smtClean="0"/>
              <a:t> </a:t>
            </a:r>
            <a:r>
              <a:rPr lang="en-US" sz="1800" dirty="0">
                <a:hlinkClick r:id="rId5"/>
              </a:rPr>
              <a:t>http://datatracker.ietf.org/doc/draft-delcarpio-6lo-wlanah</a:t>
            </a:r>
            <a:r>
              <a:rPr lang="en-US" sz="1800" dirty="0" smtClean="0">
                <a:hlinkClick r:id="rId5"/>
              </a:rPr>
              <a:t>/</a:t>
            </a:r>
            <a:endParaRPr lang="en-US" sz="1800" dirty="0" smtClean="0"/>
          </a:p>
          <a:p>
            <a:pPr marL="457200" lvl="1" indent="0">
              <a:lnSpc>
                <a:spcPct val="80000"/>
              </a:lnSpc>
              <a:buNone/>
            </a:pPr>
            <a:r>
              <a:rPr lang="en-US" sz="1600" dirty="0" smtClean="0"/>
              <a:t> </a:t>
            </a:r>
            <a:endParaRPr lang="en-US" sz="1600" dirty="0"/>
          </a:p>
          <a:p>
            <a:pPr>
              <a:lnSpc>
                <a:spcPct val="80000"/>
              </a:lnSpc>
              <a:defRPr/>
            </a:pPr>
            <a:r>
              <a:rPr lang="en-US" sz="2000" dirty="0" smtClean="0"/>
              <a:t>ROLL</a:t>
            </a:r>
          </a:p>
          <a:p>
            <a:pPr lvl="1"/>
            <a:r>
              <a:rPr lang="en-GB" sz="1600" dirty="0">
                <a:solidFill>
                  <a:srgbClr val="000000"/>
                </a:solidFill>
                <a:ea typeface="Arial Unicode MS" pitchFamily="34" charset="-128"/>
                <a:cs typeface="Arial Unicode MS" pitchFamily="34" charset="-128"/>
              </a:rPr>
              <a:t>Working Group website: </a:t>
            </a:r>
            <a:r>
              <a:rPr lang="en-GB" sz="1600" b="0" dirty="0">
                <a:hlinkClick r:id="rId6"/>
              </a:rPr>
              <a:t>http://datatracker.ietf.org/wg/roll/</a:t>
            </a:r>
            <a:r>
              <a:rPr lang="en-GB" sz="1600" dirty="0"/>
              <a:t> </a:t>
            </a:r>
          </a:p>
          <a:p>
            <a:pPr lvl="1"/>
            <a:r>
              <a:rPr lang="en-US" sz="1600" dirty="0"/>
              <a:t>Focus: Routing over Low Power and </a:t>
            </a:r>
            <a:r>
              <a:rPr lang="en-US" sz="1600" dirty="0" err="1"/>
              <a:t>Lossy</a:t>
            </a:r>
            <a:r>
              <a:rPr lang="en-US" sz="1600" dirty="0"/>
              <a:t> </a:t>
            </a:r>
            <a:r>
              <a:rPr lang="en-US" sz="1600" dirty="0" smtClean="0"/>
              <a:t>Networks</a:t>
            </a:r>
          </a:p>
          <a:p>
            <a:r>
              <a:rPr lang="en-GB" sz="1800" dirty="0">
                <a:solidFill>
                  <a:srgbClr val="000000"/>
                </a:solidFill>
                <a:ea typeface="Arial Unicode MS" pitchFamily="34" charset="-128"/>
                <a:cs typeface="Arial Unicode MS" pitchFamily="34" charset="-128"/>
              </a:rPr>
              <a:t>CORE </a:t>
            </a:r>
            <a:endParaRPr lang="en-GB" sz="1800" dirty="0" smtClean="0">
              <a:solidFill>
                <a:srgbClr val="000000"/>
              </a:solidFill>
              <a:ea typeface="Arial Unicode MS" pitchFamily="34" charset="-128"/>
              <a:cs typeface="Arial Unicode MS" pitchFamily="34" charset="-128"/>
            </a:endParaRPr>
          </a:p>
          <a:p>
            <a:pPr lvl="1"/>
            <a:r>
              <a:rPr lang="en-GB" sz="1600" dirty="0" smtClean="0">
                <a:solidFill>
                  <a:srgbClr val="000000"/>
                </a:solidFill>
                <a:ea typeface="Arial Unicode MS" pitchFamily="34" charset="-128"/>
                <a:cs typeface="Arial Unicode MS" pitchFamily="34" charset="-128"/>
              </a:rPr>
              <a:t>(</a:t>
            </a:r>
            <a:r>
              <a:rPr lang="en-US" sz="1600" dirty="0"/>
              <a:t>Constrained </a:t>
            </a:r>
            <a:r>
              <a:rPr lang="en-US" sz="1600" dirty="0" err="1"/>
              <a:t>RESTful</a:t>
            </a:r>
            <a:r>
              <a:rPr lang="en-US" sz="1600" dirty="0"/>
              <a:t> Environments) </a:t>
            </a:r>
            <a:r>
              <a:rPr lang="en-GB" sz="1600" dirty="0">
                <a:solidFill>
                  <a:srgbClr val="000000"/>
                </a:solidFill>
                <a:ea typeface="Arial Unicode MS" pitchFamily="34" charset="-128"/>
                <a:cs typeface="Arial Unicode MS" pitchFamily="34" charset="-128"/>
              </a:rPr>
              <a:t>Working Group website: </a:t>
            </a:r>
            <a:r>
              <a:rPr lang="en-GB" sz="1600" b="0" dirty="0">
                <a:hlinkClick r:id="rId7"/>
              </a:rPr>
              <a:t>http://datatracker.ietf.org/wg/core/</a:t>
            </a:r>
            <a:r>
              <a:rPr lang="en-GB" sz="1600" b="0" dirty="0"/>
              <a:t> </a:t>
            </a:r>
            <a:endParaRPr lang="en-GB" sz="1600" dirty="0"/>
          </a:p>
          <a:p>
            <a:pPr lvl="1"/>
            <a:r>
              <a:rPr lang="en-US" sz="1600" dirty="0"/>
              <a:t>Focus: framework for resource-oriented applications intended to run on constrained IP networks. </a:t>
            </a:r>
            <a:endParaRPr lang="en-US" sz="1600" dirty="0" smtClean="0"/>
          </a:p>
          <a:p>
            <a:pPr marL="0" indent="0">
              <a:buNone/>
            </a:pPr>
            <a:endParaRPr lang="en-US" sz="1800" dirty="0"/>
          </a:p>
          <a:p>
            <a:endParaRPr lang="en-US" sz="1800" dirty="0"/>
          </a:p>
          <a:p>
            <a:pPr marL="0" indent="0">
              <a:lnSpc>
                <a:spcPct val="80000"/>
              </a:lnSpc>
              <a:buNone/>
              <a:defRPr/>
            </a:pPr>
            <a:endParaRPr lang="en-US" sz="1800" dirty="0" smtClean="0"/>
          </a:p>
          <a:p>
            <a:pPr marL="457200" lvl="1" indent="0">
              <a:lnSpc>
                <a:spcPct val="80000"/>
              </a:lnSpc>
              <a:buNone/>
              <a:defRPr/>
            </a:pPr>
            <a:endParaRPr lang="en-US" sz="1400" dirty="0" smtClean="0"/>
          </a:p>
          <a:p>
            <a:pPr>
              <a:lnSpc>
                <a:spcPct val="80000"/>
              </a:lnSpc>
              <a:defRPr/>
            </a:pPr>
            <a:endParaRPr lang="en-US" sz="1800" dirty="0" smtClean="0"/>
          </a:p>
          <a:p>
            <a:pPr lvl="1">
              <a:lnSpc>
                <a:spcPct val="80000"/>
              </a:lnSpc>
              <a:defRPr/>
            </a:pPr>
            <a:endParaRPr lang="en-US" sz="1600" u="sng" dirty="0" smtClean="0"/>
          </a:p>
          <a:p>
            <a:pPr lvl="1">
              <a:lnSpc>
                <a:spcPct val="80000"/>
              </a:lnSpc>
              <a:defRPr/>
            </a:pPr>
            <a:endParaRPr lang="en-US" sz="1600" dirty="0" smtClean="0"/>
          </a:p>
          <a:p>
            <a:pPr>
              <a:lnSpc>
                <a:spcPct val="80000"/>
              </a:lnSpc>
              <a:defRPr/>
            </a:pPr>
            <a:endParaRPr lang="en-US" sz="1800" dirty="0" smtClean="0"/>
          </a:p>
          <a:p>
            <a:pPr lvl="1">
              <a:lnSpc>
                <a:spcPct val="80000"/>
              </a:lnSpc>
              <a:defRPr/>
            </a:pPr>
            <a:endParaRPr lang="en-US" sz="1400" dirty="0" smtClean="0"/>
          </a:p>
          <a:p>
            <a:pPr lvl="1">
              <a:lnSpc>
                <a:spcPct val="80000"/>
              </a:lnSpc>
              <a:defRPr/>
            </a:pPr>
            <a:endParaRPr lang="en-US" sz="1400" dirty="0" smtClean="0"/>
          </a:p>
          <a:p>
            <a:pPr lvl="1">
              <a:lnSpc>
                <a:spcPct val="80000"/>
              </a:lnSpc>
              <a:defRPr/>
            </a:pPr>
            <a:endParaRPr lang="en-US" sz="1400" dirty="0" smtClean="0"/>
          </a:p>
          <a:p>
            <a:pPr>
              <a:lnSpc>
                <a:spcPct val="80000"/>
              </a:lnSpc>
              <a:defRPr/>
            </a:pPr>
            <a:endParaRPr lang="en-US" sz="1000" dirty="0" smtClean="0"/>
          </a:p>
          <a:p>
            <a:pPr lvl="1">
              <a:lnSpc>
                <a:spcPct val="80000"/>
              </a:lnSpc>
              <a:defRPr/>
            </a:pPr>
            <a:endParaRPr lang="en-US" sz="1200" dirty="0" smtClean="0"/>
          </a:p>
          <a:p>
            <a:pPr lvl="1">
              <a:lnSpc>
                <a:spcPct val="80000"/>
              </a:lnSpc>
              <a:buFontTx/>
              <a:buNone/>
              <a:defRPr/>
            </a:pPr>
            <a:endParaRPr lang="en-US" sz="1400" dirty="0" smtClean="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7/18 of 11-15-0979 by Dorothy Stanley, HP-Aruba Networks</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September 2015</a:t>
            </a:r>
            <a:endParaRPr lang="en-US"/>
          </a:p>
        </p:txBody>
      </p:sp>
    </p:spTree>
    <p:extLst>
      <p:ext uri="{BB962C8B-B14F-4D97-AF65-F5344CB8AC3E}">
        <p14:creationId xmlns:p14="http://schemas.microsoft.com/office/powerpoint/2010/main" val="2825285351"/>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Footer Placeholder 4"/>
          <p:cNvSpPr>
            <a:spLocks noGrp="1"/>
          </p:cNvSpPr>
          <p:nvPr>
            <p:ph type="ftr" sz="quarter" idx="11"/>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Adrian Stephens, Intel</a:t>
            </a:r>
          </a:p>
        </p:txBody>
      </p:sp>
      <p:sp>
        <p:nvSpPr>
          <p:cNvPr id="9220"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Slide </a:t>
            </a:r>
            <a:fld id="{AC01A7BC-939B-41A1-87B9-B1BECE9E1DDD}" type="slidenum">
              <a:rPr lang="en-US" smtClean="0"/>
              <a:pPr/>
              <a:t>105</a:t>
            </a:fld>
            <a:endParaRPr lang="en-US" smtClean="0"/>
          </a:p>
        </p:txBody>
      </p:sp>
      <p:sp>
        <p:nvSpPr>
          <p:cNvPr id="9221" name="Rectangle 2"/>
          <p:cNvSpPr>
            <a:spLocks noGrp="1" noChangeArrowheads="1"/>
          </p:cNvSpPr>
          <p:nvPr>
            <p:ph type="title"/>
          </p:nvPr>
        </p:nvSpPr>
        <p:spPr/>
        <p:txBody>
          <a:bodyPr/>
          <a:lstStyle/>
          <a:p>
            <a:r>
              <a:rPr lang="en-US" dirty="0" smtClean="0"/>
              <a:t>Protocol to Access White Space database (paws) WG</a:t>
            </a:r>
          </a:p>
        </p:txBody>
      </p:sp>
      <p:sp>
        <p:nvSpPr>
          <p:cNvPr id="113667" name="Rectangle 3"/>
          <p:cNvSpPr>
            <a:spLocks noGrp="1" noChangeArrowheads="1"/>
          </p:cNvSpPr>
          <p:nvPr>
            <p:ph type="body" idx="1"/>
          </p:nvPr>
        </p:nvSpPr>
        <p:spPr>
          <a:xfrm>
            <a:off x="685800" y="1981200"/>
            <a:ext cx="8001000" cy="4495800"/>
          </a:xfrm>
        </p:spPr>
        <p:txBody>
          <a:bodyPr/>
          <a:lstStyle/>
          <a:p>
            <a:pPr marL="0" indent="0">
              <a:lnSpc>
                <a:spcPct val="80000"/>
              </a:lnSpc>
              <a:buFontTx/>
              <a:buNone/>
              <a:defRPr/>
            </a:pPr>
            <a:endParaRPr lang="en-US" sz="900" dirty="0" smtClean="0"/>
          </a:p>
          <a:p>
            <a:pPr>
              <a:lnSpc>
                <a:spcPct val="80000"/>
              </a:lnSpc>
              <a:defRPr/>
            </a:pPr>
            <a:r>
              <a:rPr lang="en-US" sz="1800" dirty="0" smtClean="0"/>
              <a:t>Received request for IEEE 802.11 review of paws protocol draft document</a:t>
            </a:r>
            <a:r>
              <a:rPr lang="en-US" sz="1800" b="0" dirty="0" smtClean="0"/>
              <a:t>: </a:t>
            </a:r>
            <a:r>
              <a:rPr lang="en-US" sz="1800" b="0" dirty="0" smtClean="0">
                <a:hlinkClick r:id="rId3"/>
              </a:rPr>
              <a:t>https://datatracker.ietf.org/doc/draft-ietf-paws-protocol/</a:t>
            </a:r>
            <a:r>
              <a:rPr lang="en-US" sz="1800" b="0" dirty="0" smtClean="0"/>
              <a:t>   </a:t>
            </a:r>
          </a:p>
          <a:p>
            <a:pPr lvl="1">
              <a:lnSpc>
                <a:spcPct val="80000"/>
              </a:lnSpc>
              <a:defRPr/>
            </a:pPr>
            <a:r>
              <a:rPr lang="en-US" sz="1600" dirty="0" smtClean="0"/>
              <a:t>Held IEEE 802.11 Call for Comments</a:t>
            </a:r>
            <a:endParaRPr lang="en-US" sz="1600" b="0" dirty="0" smtClean="0"/>
          </a:p>
          <a:p>
            <a:pPr lvl="1">
              <a:lnSpc>
                <a:spcPct val="80000"/>
              </a:lnSpc>
              <a:defRPr/>
            </a:pPr>
            <a:r>
              <a:rPr lang="en-US" sz="1600" b="0" dirty="0" smtClean="0"/>
              <a:t>No comments received</a:t>
            </a:r>
          </a:p>
          <a:p>
            <a:pPr marL="0" indent="0">
              <a:lnSpc>
                <a:spcPct val="80000"/>
              </a:lnSpc>
              <a:buNone/>
              <a:defRPr/>
            </a:pPr>
            <a:endParaRPr lang="en-US" sz="1200" dirty="0" smtClean="0"/>
          </a:p>
          <a:p>
            <a:pPr>
              <a:lnSpc>
                <a:spcPct val="80000"/>
              </a:lnSpc>
              <a:defRPr/>
            </a:pPr>
            <a:r>
              <a:rPr lang="en-US" sz="1800" dirty="0" smtClean="0"/>
              <a:t>Paws Charter and problem statement documents:</a:t>
            </a:r>
          </a:p>
          <a:p>
            <a:pPr lvl="1">
              <a:lnSpc>
                <a:spcPct val="80000"/>
              </a:lnSpc>
              <a:defRPr/>
            </a:pPr>
            <a:r>
              <a:rPr lang="en-US" sz="1600" dirty="0" smtClean="0"/>
              <a:t>Charter, see </a:t>
            </a:r>
            <a:r>
              <a:rPr lang="en-US" sz="1600" dirty="0" smtClean="0">
                <a:hlinkClick r:id="rId4"/>
              </a:rPr>
              <a:t>https://datatracker.ietf.org/wg/paws/charter/</a:t>
            </a:r>
            <a:r>
              <a:rPr lang="en-US" sz="1600" dirty="0" smtClean="0"/>
              <a:t> </a:t>
            </a:r>
          </a:p>
          <a:p>
            <a:pPr lvl="1">
              <a:lnSpc>
                <a:spcPct val="80000"/>
              </a:lnSpc>
              <a:defRPr/>
            </a:pPr>
            <a:r>
              <a:rPr lang="en-US" sz="1600" dirty="0" smtClean="0"/>
              <a:t>Problem Statement, see </a:t>
            </a:r>
            <a:r>
              <a:rPr lang="en-US" sz="1600" dirty="0" smtClean="0">
                <a:hlinkClick r:id="rId5"/>
              </a:rPr>
              <a:t>https://datatracker.ietf.org/doc/draft-patil-paws-problem-stmt/</a:t>
            </a:r>
            <a:r>
              <a:rPr lang="en-US" sz="1600" dirty="0" smtClean="0"/>
              <a:t> </a:t>
            </a:r>
          </a:p>
          <a:p>
            <a:pPr lvl="1">
              <a:lnSpc>
                <a:spcPct val="80000"/>
              </a:lnSpc>
              <a:defRPr/>
            </a:pPr>
            <a:r>
              <a:rPr lang="en-US" sz="1600" dirty="0" smtClean="0"/>
              <a:t>Use Cases and requirements, published as RFC 6953: </a:t>
            </a:r>
            <a:r>
              <a:rPr lang="en-US" sz="1600" dirty="0" smtClean="0">
                <a:hlinkClick r:id="rId6"/>
              </a:rPr>
              <a:t>https://datatracker.ietf.org/doc/rfc6953/</a:t>
            </a:r>
            <a:r>
              <a:rPr lang="en-US" sz="1600" dirty="0" smtClean="0"/>
              <a:t> </a:t>
            </a:r>
          </a:p>
          <a:p>
            <a:pPr>
              <a:lnSpc>
                <a:spcPct val="80000"/>
              </a:lnSpc>
              <a:defRPr/>
            </a:pPr>
            <a:r>
              <a:rPr lang="en-US" sz="1800" dirty="0" smtClean="0"/>
              <a:t>Update [September 2015]</a:t>
            </a:r>
          </a:p>
          <a:p>
            <a:pPr lvl="1">
              <a:lnSpc>
                <a:spcPct val="80000"/>
              </a:lnSpc>
              <a:defRPr/>
            </a:pPr>
            <a:r>
              <a:rPr lang="en-US" sz="1600" dirty="0" smtClean="0"/>
              <a:t>PAWS </a:t>
            </a:r>
            <a:r>
              <a:rPr lang="en-US" sz="1600" dirty="0"/>
              <a:t>protocol document </a:t>
            </a:r>
            <a:r>
              <a:rPr lang="en-US" sz="1600" dirty="0" smtClean="0"/>
              <a:t>published </a:t>
            </a:r>
            <a:r>
              <a:rPr lang="en-US" sz="1600" dirty="0"/>
              <a:t>as </a:t>
            </a:r>
            <a:r>
              <a:rPr lang="en-US" sz="1600" dirty="0" smtClean="0"/>
              <a:t>RFC 7545, </a:t>
            </a:r>
            <a:r>
              <a:rPr lang="en-US" sz="1600" dirty="0">
                <a:hlinkClick r:id="rId7"/>
              </a:rPr>
              <a:t>https://</a:t>
            </a:r>
            <a:r>
              <a:rPr lang="en-US" sz="1600" dirty="0" smtClean="0">
                <a:hlinkClick r:id="rId7"/>
              </a:rPr>
              <a:t>tools.ietf.org/html/rfc7545</a:t>
            </a:r>
            <a:r>
              <a:rPr lang="en-US" sz="1600" dirty="0" smtClean="0"/>
              <a:t> </a:t>
            </a:r>
          </a:p>
          <a:p>
            <a:pPr lvl="1">
              <a:lnSpc>
                <a:spcPct val="80000"/>
              </a:lnSpc>
              <a:defRPr/>
            </a:pPr>
            <a:r>
              <a:rPr lang="en-US" sz="1600" b="1" dirty="0" smtClean="0"/>
              <a:t>PAWS WG has been closed (concluded)</a:t>
            </a:r>
          </a:p>
          <a:p>
            <a:pPr lvl="1">
              <a:lnSpc>
                <a:spcPct val="80000"/>
              </a:lnSpc>
              <a:defRPr/>
            </a:pPr>
            <a:endParaRPr lang="en-US" sz="1400" dirty="0" smtClean="0"/>
          </a:p>
          <a:p>
            <a:pPr marL="0" indent="0">
              <a:lnSpc>
                <a:spcPct val="80000"/>
              </a:lnSpc>
              <a:buFontTx/>
              <a:buNone/>
              <a:defRPr/>
            </a:pPr>
            <a:endParaRPr lang="en-US" sz="1600" dirty="0" smtClean="0"/>
          </a:p>
          <a:p>
            <a:pPr marL="0" indent="0">
              <a:lnSpc>
                <a:spcPct val="80000"/>
              </a:lnSpc>
              <a:buFontTx/>
              <a:buNone/>
              <a:defRPr/>
            </a:pPr>
            <a:endParaRPr lang="en-US" sz="1600" dirty="0" smtClean="0"/>
          </a:p>
          <a:p>
            <a:pPr>
              <a:lnSpc>
                <a:spcPct val="80000"/>
              </a:lnSpc>
              <a:defRPr/>
            </a:pPr>
            <a:endParaRPr lang="en-US" sz="1600" dirty="0" smtClean="0"/>
          </a:p>
          <a:p>
            <a:pPr>
              <a:lnSpc>
                <a:spcPct val="80000"/>
              </a:lnSpc>
              <a:defRPr/>
            </a:pPr>
            <a:endParaRPr lang="en-US" sz="1800" dirty="0" smtClean="0"/>
          </a:p>
          <a:p>
            <a:pPr lvl="1">
              <a:lnSpc>
                <a:spcPct val="80000"/>
              </a:lnSpc>
              <a:defRPr/>
            </a:pPr>
            <a:endParaRPr lang="en-US" sz="1400" dirty="0" smtClean="0"/>
          </a:p>
          <a:p>
            <a:pPr lvl="1">
              <a:lnSpc>
                <a:spcPct val="80000"/>
              </a:lnSpc>
              <a:defRPr/>
            </a:pPr>
            <a:endParaRPr lang="en-US" sz="1400" dirty="0" smtClean="0"/>
          </a:p>
          <a:p>
            <a:pPr lvl="1">
              <a:lnSpc>
                <a:spcPct val="80000"/>
              </a:lnSpc>
              <a:defRPr/>
            </a:pPr>
            <a:endParaRPr lang="en-US" sz="1400" dirty="0" smtClean="0"/>
          </a:p>
          <a:p>
            <a:pPr>
              <a:lnSpc>
                <a:spcPct val="80000"/>
              </a:lnSpc>
              <a:defRPr/>
            </a:pPr>
            <a:endParaRPr lang="en-US" sz="1000" dirty="0" smtClean="0"/>
          </a:p>
          <a:p>
            <a:pPr lvl="1">
              <a:lnSpc>
                <a:spcPct val="80000"/>
              </a:lnSpc>
              <a:defRPr/>
            </a:pPr>
            <a:endParaRPr lang="en-US" sz="1200" dirty="0" smtClean="0"/>
          </a:p>
          <a:p>
            <a:pPr lvl="1">
              <a:lnSpc>
                <a:spcPct val="80000"/>
              </a:lnSpc>
              <a:buFontTx/>
              <a:buNone/>
              <a:defRPr/>
            </a:pPr>
            <a:endParaRPr lang="en-US" sz="1400" dirty="0" smtClean="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8/18 of 11-15-0979 by Dorothy Stanley, HP-Aruba Networks</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September 2015</a:t>
            </a:r>
            <a:endParaRPr lang="en-US"/>
          </a:p>
        </p:txBody>
      </p:sp>
    </p:spTree>
    <p:extLst>
      <p:ext uri="{BB962C8B-B14F-4D97-AF65-F5344CB8AC3E}">
        <p14:creationId xmlns:p14="http://schemas.microsoft.com/office/powerpoint/2010/main" val="1887017402"/>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Footer Placeholder 4"/>
          <p:cNvSpPr>
            <a:spLocks noGrp="1"/>
          </p:cNvSpPr>
          <p:nvPr>
            <p:ph type="ftr" sz="quarter" idx="11"/>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Adrian Stephens, Intel</a:t>
            </a:r>
          </a:p>
        </p:txBody>
      </p:sp>
      <p:sp>
        <p:nvSpPr>
          <p:cNvPr id="19460"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Slide </a:t>
            </a:r>
            <a:fld id="{BE2D3960-A144-4B75-B89D-4EFD7A4AD3C3}" type="slidenum">
              <a:rPr lang="en-US" smtClean="0"/>
              <a:pPr/>
              <a:t>106</a:t>
            </a:fld>
            <a:endParaRPr lang="en-US" smtClean="0"/>
          </a:p>
        </p:txBody>
      </p:sp>
      <p:sp>
        <p:nvSpPr>
          <p:cNvPr id="19461" name="Rectangle 2"/>
          <p:cNvSpPr>
            <a:spLocks noGrp="1" noChangeArrowheads="1"/>
          </p:cNvSpPr>
          <p:nvPr>
            <p:ph type="title"/>
          </p:nvPr>
        </p:nvSpPr>
        <p:spPr/>
        <p:txBody>
          <a:bodyPr/>
          <a:lstStyle/>
          <a:p>
            <a:r>
              <a:rPr lang="en-US" dirty="0" smtClean="0"/>
              <a:t>RADEXT WG</a:t>
            </a:r>
          </a:p>
        </p:txBody>
      </p:sp>
      <p:sp>
        <p:nvSpPr>
          <p:cNvPr id="19462" name="Rectangle 3"/>
          <p:cNvSpPr>
            <a:spLocks noGrp="1" noChangeArrowheads="1"/>
          </p:cNvSpPr>
          <p:nvPr>
            <p:ph type="body" idx="1"/>
          </p:nvPr>
        </p:nvSpPr>
        <p:spPr>
          <a:xfrm>
            <a:off x="685800" y="1981200"/>
            <a:ext cx="7772400" cy="4267200"/>
          </a:xfrm>
        </p:spPr>
        <p:txBody>
          <a:bodyPr/>
          <a:lstStyle/>
          <a:p>
            <a:pPr>
              <a:lnSpc>
                <a:spcPct val="80000"/>
              </a:lnSpc>
            </a:pPr>
            <a:r>
              <a:rPr lang="en-US" sz="1800" dirty="0" smtClean="0"/>
              <a:t>See </a:t>
            </a:r>
            <a:r>
              <a:rPr lang="en-US" sz="1800" dirty="0" smtClean="0">
                <a:hlinkClick r:id="rId3"/>
              </a:rPr>
              <a:t>http://datatracker.ietf.org/wg/radext/</a:t>
            </a:r>
            <a:r>
              <a:rPr lang="en-US" sz="1800" dirty="0" smtClean="0"/>
              <a:t> </a:t>
            </a:r>
          </a:p>
          <a:p>
            <a:pPr>
              <a:lnSpc>
                <a:spcPct val="80000"/>
              </a:lnSpc>
            </a:pPr>
            <a:r>
              <a:rPr lang="en-US" sz="1800" dirty="0" smtClean="0"/>
              <a:t>RADIUS Extensions</a:t>
            </a:r>
          </a:p>
          <a:p>
            <a:pPr lvl="1">
              <a:lnSpc>
                <a:spcPct val="80000"/>
              </a:lnSpc>
            </a:pPr>
            <a:r>
              <a:rPr lang="en-US" sz="1600" dirty="0" smtClean="0"/>
              <a:t>The RADIUS Extensions Working Group will focus on extensions to the</a:t>
            </a:r>
            <a:br>
              <a:rPr lang="en-US" sz="1600" dirty="0" smtClean="0"/>
            </a:br>
            <a:r>
              <a:rPr lang="en-US" sz="1600" dirty="0" smtClean="0"/>
              <a:t>RADIUS protocol required to define extensions to the standard attribute space as well as to address cryptographic algorithm agility and use over new transports. </a:t>
            </a:r>
          </a:p>
          <a:p>
            <a:pPr lvl="1">
              <a:lnSpc>
                <a:spcPct val="80000"/>
              </a:lnSpc>
            </a:pPr>
            <a:r>
              <a:rPr lang="en-US" sz="1600" dirty="0" smtClean="0"/>
              <a:t>In addition, RADEXT will work on RADIUS Design Guidelines and define new attributes for particular applications of authentication, authorization and</a:t>
            </a:r>
            <a:br>
              <a:rPr lang="en-US" sz="1600" dirty="0" smtClean="0"/>
            </a:br>
            <a:r>
              <a:rPr lang="en-US" sz="1600" dirty="0" smtClean="0"/>
              <a:t>accounting such as NAS management and local area network (LAN) usage. </a:t>
            </a:r>
            <a:endParaRPr lang="en-US" sz="1800" dirty="0" smtClean="0"/>
          </a:p>
          <a:p>
            <a:pPr>
              <a:lnSpc>
                <a:spcPct val="80000"/>
              </a:lnSpc>
            </a:pPr>
            <a:r>
              <a:rPr lang="en-US" sz="1800" dirty="0" smtClean="0"/>
              <a:t>Updates [September 2015]</a:t>
            </a:r>
          </a:p>
          <a:p>
            <a:pPr lvl="1">
              <a:lnSpc>
                <a:spcPct val="80000"/>
              </a:lnSpc>
            </a:pPr>
            <a:r>
              <a:rPr lang="en-US" sz="1600" dirty="0" smtClean="0"/>
              <a:t>New: </a:t>
            </a:r>
            <a:r>
              <a:rPr lang="en-US" sz="1600" b="1" dirty="0"/>
              <a:t>Data Types in the Remote Authentication Dial-In User Service Protocol (RADIUS, see </a:t>
            </a:r>
            <a:r>
              <a:rPr lang="en-US" sz="1600" b="1" dirty="0">
                <a:hlinkClick r:id="rId4"/>
              </a:rPr>
              <a:t>http://datatracker.ietf.org/doc/draft-ietf-radext-datatypes</a:t>
            </a:r>
            <a:r>
              <a:rPr lang="en-US" sz="1600" b="1" dirty="0" smtClean="0">
                <a:hlinkClick r:id="rId4"/>
              </a:rPr>
              <a:t>/</a:t>
            </a:r>
            <a:r>
              <a:rPr lang="en-US" sz="1600" b="1" dirty="0" smtClean="0"/>
              <a:t> </a:t>
            </a:r>
            <a:endParaRPr lang="en-US" sz="1600" b="1" dirty="0"/>
          </a:p>
          <a:p>
            <a:pPr lvl="1">
              <a:lnSpc>
                <a:spcPct val="80000"/>
              </a:lnSpc>
            </a:pPr>
            <a:r>
              <a:rPr lang="en-US" sz="1600" dirty="0"/>
              <a:t>S</a:t>
            </a:r>
            <a:r>
              <a:rPr lang="en-US" sz="1600" dirty="0" smtClean="0"/>
              <a:t>ubmitted to IESG for publication: </a:t>
            </a:r>
            <a:r>
              <a:rPr lang="en-US" sz="1600" dirty="0"/>
              <a:t>NAI-based Dynamic Peer Discovery for RADIUS/TLS and RADIUS/DTLS, see </a:t>
            </a:r>
            <a:r>
              <a:rPr lang="en-US" sz="1600" dirty="0">
                <a:hlinkClick r:id="rId5"/>
              </a:rPr>
              <a:t>http://datatracker.ietf.org/doc/draft-ietf-radext-dynamic-discovery</a:t>
            </a:r>
            <a:r>
              <a:rPr lang="en-US" sz="1600" dirty="0" smtClean="0">
                <a:hlinkClick r:id="rId5"/>
              </a:rPr>
              <a:t>/</a:t>
            </a:r>
            <a:r>
              <a:rPr lang="en-US" sz="1600" dirty="0" smtClean="0"/>
              <a:t> </a:t>
            </a:r>
            <a:endParaRPr lang="en-US" sz="1600" dirty="0"/>
          </a:p>
          <a:p>
            <a:pPr lvl="1">
              <a:lnSpc>
                <a:spcPct val="80000"/>
              </a:lnSpc>
            </a:pPr>
            <a:r>
              <a:rPr lang="en-US" sz="1600" dirty="0" smtClean="0"/>
              <a:t>RADIUS extensions for IP Port Configuration </a:t>
            </a:r>
            <a:r>
              <a:rPr lang="en-US" sz="1600" dirty="0"/>
              <a:t>and Reporting, see </a:t>
            </a:r>
            <a:r>
              <a:rPr lang="en-US" sz="1600" dirty="0">
                <a:hlinkClick r:id="rId6"/>
              </a:rPr>
              <a:t>http://datatracker.ietf.org/doc/draft-ietf-radext-ip-port-radius-ext</a:t>
            </a:r>
            <a:r>
              <a:rPr lang="en-US" sz="1600" dirty="0" smtClean="0">
                <a:hlinkClick r:id="rId6"/>
              </a:rPr>
              <a:t>/</a:t>
            </a:r>
            <a:r>
              <a:rPr lang="en-US" sz="1600" dirty="0" smtClean="0"/>
              <a:t> </a:t>
            </a:r>
          </a:p>
          <a:p>
            <a:pPr lvl="1">
              <a:lnSpc>
                <a:spcPct val="80000"/>
              </a:lnSpc>
            </a:pPr>
            <a:endParaRPr lang="en-US" sz="1600" dirty="0"/>
          </a:p>
          <a:p>
            <a:pPr lvl="1">
              <a:lnSpc>
                <a:spcPct val="80000"/>
              </a:lnSpc>
            </a:pPr>
            <a:r>
              <a:rPr lang="en-US" sz="1600" dirty="0" smtClean="0"/>
              <a:t>Also note individual submission: </a:t>
            </a:r>
            <a:r>
              <a:rPr lang="en-US" sz="1600" dirty="0">
                <a:hlinkClick r:id="rId7"/>
              </a:rPr>
              <a:t>https://</a:t>
            </a:r>
            <a:r>
              <a:rPr lang="en-US" sz="1600" dirty="0" smtClean="0">
                <a:hlinkClick r:id="rId7"/>
              </a:rPr>
              <a:t>tools.ietf.org/html/draft-harkins-salted-eap-pwd-02</a:t>
            </a:r>
            <a:r>
              <a:rPr lang="en-US" sz="1600" dirty="0" smtClean="0"/>
              <a:t> EMU and Security Area review incorporated, IETF Last Call pending</a:t>
            </a:r>
            <a:endParaRPr lang="en-US" sz="1200" dirty="0" smtClean="0"/>
          </a:p>
          <a:p>
            <a:pPr lvl="1">
              <a:lnSpc>
                <a:spcPct val="80000"/>
              </a:lnSpc>
              <a:buFontTx/>
              <a:buNone/>
            </a:pPr>
            <a:endParaRPr lang="en-US" sz="1400" dirty="0" smtClean="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9/18 of 11-15-0979 by Dorothy Stanley, HP-Aruba Networks</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September 2015</a:t>
            </a:r>
            <a:endParaRPr lang="en-US"/>
          </a:p>
        </p:txBody>
      </p:sp>
    </p:spTree>
    <p:extLst>
      <p:ext uri="{BB962C8B-B14F-4D97-AF65-F5344CB8AC3E}">
        <p14:creationId xmlns:p14="http://schemas.microsoft.com/office/powerpoint/2010/main" val="109951653"/>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Footer Placeholder 4"/>
          <p:cNvSpPr>
            <a:spLocks noGrp="1"/>
          </p:cNvSpPr>
          <p:nvPr>
            <p:ph type="ftr" sz="quarter" idx="11"/>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Adrian Stephens, Intel</a:t>
            </a:r>
          </a:p>
        </p:txBody>
      </p:sp>
      <p:sp>
        <p:nvSpPr>
          <p:cNvPr id="1536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Slide </a:t>
            </a:r>
            <a:fld id="{07800250-5732-46B4-B14C-1F0DC15AA41A}" type="slidenum">
              <a:rPr lang="en-US" smtClean="0"/>
              <a:pPr/>
              <a:t>107</a:t>
            </a:fld>
            <a:endParaRPr lang="en-US" smtClean="0"/>
          </a:p>
        </p:txBody>
      </p:sp>
      <p:sp>
        <p:nvSpPr>
          <p:cNvPr id="15365" name="Rectangle 2"/>
          <p:cNvSpPr>
            <a:spLocks noGrp="1" noChangeArrowheads="1"/>
          </p:cNvSpPr>
          <p:nvPr>
            <p:ph type="title"/>
          </p:nvPr>
        </p:nvSpPr>
        <p:spPr>
          <a:xfrm>
            <a:off x="685800" y="838200"/>
            <a:ext cx="7772400" cy="1143000"/>
          </a:xfrm>
          <a:noFill/>
        </p:spPr>
        <p:txBody>
          <a:bodyPr/>
          <a:lstStyle/>
          <a:p>
            <a:r>
              <a:rPr lang="en-US" smtClean="0"/>
              <a:t>Emergency Context Resolution with Internet Technologies (ECRIT) </a:t>
            </a:r>
          </a:p>
        </p:txBody>
      </p:sp>
      <p:sp>
        <p:nvSpPr>
          <p:cNvPr id="15366" name="Rectangle 3"/>
          <p:cNvSpPr>
            <a:spLocks noGrp="1" noChangeArrowheads="1"/>
          </p:cNvSpPr>
          <p:nvPr>
            <p:ph type="body" idx="1"/>
          </p:nvPr>
        </p:nvSpPr>
        <p:spPr>
          <a:xfrm>
            <a:off x="685800" y="2209800"/>
            <a:ext cx="7772400" cy="4114800"/>
          </a:xfrm>
          <a:noFill/>
        </p:spPr>
        <p:txBody>
          <a:bodyPr/>
          <a:lstStyle/>
          <a:p>
            <a:pPr>
              <a:lnSpc>
                <a:spcPct val="80000"/>
              </a:lnSpc>
            </a:pPr>
            <a:r>
              <a:rPr lang="en-GB" sz="1800" dirty="0" smtClean="0">
                <a:solidFill>
                  <a:srgbClr val="000000"/>
                </a:solidFill>
                <a:ea typeface="Arial Unicode MS" pitchFamily="34" charset="-128"/>
                <a:cs typeface="Arial Unicode MS" pitchFamily="34" charset="-128"/>
              </a:rPr>
              <a:t>Working Group website: </a:t>
            </a:r>
            <a:r>
              <a:rPr lang="en-GB" sz="1800" dirty="0" smtClean="0">
                <a:hlinkClick r:id="rId3"/>
              </a:rPr>
              <a:t>http://www.ietf.org/dyn/wg/charter/ecrit-charter.html</a:t>
            </a:r>
            <a:r>
              <a:rPr lang="en-GB" sz="1800" dirty="0" smtClean="0"/>
              <a:t> </a:t>
            </a:r>
            <a:endParaRPr lang="en-GB" sz="1800" dirty="0" smtClean="0">
              <a:solidFill>
                <a:srgbClr val="000000"/>
              </a:solidFill>
              <a:ea typeface="Arial Unicode MS" pitchFamily="34" charset="-128"/>
              <a:cs typeface="Arial Unicode MS" pitchFamily="34" charset="-128"/>
            </a:endParaRPr>
          </a:p>
          <a:p>
            <a:pPr>
              <a:lnSpc>
                <a:spcPct val="80000"/>
              </a:lnSpc>
            </a:pPr>
            <a:r>
              <a:rPr lang="en-US" sz="1800" dirty="0" smtClean="0"/>
              <a:t>Emergency Services </a:t>
            </a:r>
          </a:p>
          <a:p>
            <a:pPr lvl="1">
              <a:lnSpc>
                <a:spcPct val="80000"/>
              </a:lnSpc>
            </a:pPr>
            <a:r>
              <a:rPr lang="en-US" sz="1600" dirty="0" smtClean="0"/>
              <a:t>Framework for Emergency Calling using Internet Multimedia, see </a:t>
            </a:r>
            <a:r>
              <a:rPr lang="en-US" sz="1600" dirty="0" smtClean="0">
                <a:hlinkClick r:id="rId4"/>
              </a:rPr>
              <a:t>http://datatracker.ietf.org/doc/rfc6443/</a:t>
            </a:r>
            <a:r>
              <a:rPr lang="en-US" sz="1600" dirty="0" smtClean="0"/>
              <a:t> </a:t>
            </a:r>
          </a:p>
          <a:p>
            <a:pPr lvl="1">
              <a:lnSpc>
                <a:spcPct val="80000"/>
              </a:lnSpc>
            </a:pPr>
            <a:r>
              <a:rPr lang="en-US" sz="1600" dirty="0" smtClean="0"/>
              <a:t>Describing boundaries for Civic Addresses, see </a:t>
            </a:r>
            <a:r>
              <a:rPr lang="en-US" sz="1600" dirty="0" smtClean="0">
                <a:hlinkClick r:id="rId5"/>
              </a:rPr>
              <a:t>http://tools.ietf.org/id/draft-thomson-ecrit-civic-boundary-02.txt</a:t>
            </a:r>
            <a:r>
              <a:rPr lang="en-US" sz="1600" dirty="0" smtClean="0"/>
              <a:t> </a:t>
            </a:r>
          </a:p>
          <a:p>
            <a:pPr>
              <a:lnSpc>
                <a:spcPct val="80000"/>
              </a:lnSpc>
            </a:pPr>
            <a:r>
              <a:rPr lang="en-US" sz="1800" dirty="0" smtClean="0"/>
              <a:t>Updates [September 2015]</a:t>
            </a:r>
          </a:p>
          <a:p>
            <a:pPr lvl="1">
              <a:lnSpc>
                <a:spcPct val="80000"/>
              </a:lnSpc>
            </a:pPr>
            <a:r>
              <a:rPr lang="en-US" sz="1400" dirty="0" smtClean="0"/>
              <a:t>New version, Submitted to IESG for publication: Additional Data Related to </a:t>
            </a:r>
            <a:r>
              <a:rPr lang="en-US" sz="1400" dirty="0"/>
              <a:t>an Emergency Call, see </a:t>
            </a:r>
            <a:r>
              <a:rPr lang="en-US" sz="1400" dirty="0">
                <a:hlinkClick r:id="rId6"/>
              </a:rPr>
              <a:t>http://datatracker.ietf.org/doc/draft-ietf-ecrit-additional-data</a:t>
            </a:r>
            <a:r>
              <a:rPr lang="en-US" sz="1400" dirty="0" smtClean="0">
                <a:hlinkClick r:id="rId6"/>
              </a:rPr>
              <a:t>/</a:t>
            </a:r>
            <a:r>
              <a:rPr lang="en-US" sz="1400" dirty="0" smtClean="0"/>
              <a:t> </a:t>
            </a:r>
          </a:p>
          <a:p>
            <a:pPr lvl="1">
              <a:lnSpc>
                <a:spcPct val="80000"/>
              </a:lnSpc>
            </a:pPr>
            <a:r>
              <a:rPr lang="en-US" sz="1400" dirty="0" smtClean="0"/>
              <a:t>Next-Generation </a:t>
            </a:r>
            <a:r>
              <a:rPr lang="en-US" sz="1400" dirty="0"/>
              <a:t>Vehicle-Initiated Emergency Calls, see </a:t>
            </a:r>
            <a:r>
              <a:rPr lang="en-US" sz="1400" dirty="0">
                <a:hlinkClick r:id="rId7"/>
              </a:rPr>
              <a:t>https://datatracker.ietf.org/doc/draft-ietf-ecrit-car-crash/</a:t>
            </a:r>
            <a:r>
              <a:rPr lang="en-US" sz="1400" dirty="0"/>
              <a:t> </a:t>
            </a:r>
            <a:endParaRPr lang="en-US" sz="1400" dirty="0" smtClean="0"/>
          </a:p>
          <a:p>
            <a:pPr lvl="1">
              <a:lnSpc>
                <a:spcPct val="80000"/>
              </a:lnSpc>
            </a:pPr>
            <a:r>
              <a:rPr lang="en-US" sz="1400" dirty="0" smtClean="0"/>
              <a:t>Next-Generation </a:t>
            </a:r>
            <a:r>
              <a:rPr lang="en-US" sz="1400" dirty="0"/>
              <a:t>Pan-European </a:t>
            </a:r>
            <a:r>
              <a:rPr lang="en-US" sz="1400" dirty="0" err="1" smtClean="0"/>
              <a:t>eCall</a:t>
            </a:r>
            <a:r>
              <a:rPr lang="en-US" sz="1400" dirty="0"/>
              <a:t>, see </a:t>
            </a:r>
            <a:r>
              <a:rPr lang="en-US" sz="1400" dirty="0">
                <a:hlinkClick r:id="rId8"/>
              </a:rPr>
              <a:t>https://datatracker.ietf.org/doc/draft-ietf-ecrit-ecall</a:t>
            </a:r>
            <a:r>
              <a:rPr lang="en-US" sz="1400" dirty="0" smtClean="0">
                <a:hlinkClick r:id="rId8"/>
              </a:rPr>
              <a:t>/</a:t>
            </a:r>
            <a:r>
              <a:rPr lang="en-US" sz="1400" dirty="0" smtClean="0"/>
              <a:t> </a:t>
            </a:r>
            <a:endParaRPr lang="en-US" sz="1400" dirty="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10/18 of 11-15-0979 by Dorothy Stanley, HP-Aruba Networks</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September 2015</a:t>
            </a:r>
            <a:endParaRPr lang="en-US"/>
          </a:p>
        </p:txBody>
      </p:sp>
    </p:spTree>
    <p:extLst>
      <p:ext uri="{BB962C8B-B14F-4D97-AF65-F5344CB8AC3E}">
        <p14:creationId xmlns:p14="http://schemas.microsoft.com/office/powerpoint/2010/main" val="3924981311"/>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Footer Placeholder 4"/>
          <p:cNvSpPr>
            <a:spLocks noGrp="1"/>
          </p:cNvSpPr>
          <p:nvPr>
            <p:ph type="ftr" sz="quarter" idx="11"/>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Adrian Stephens, Intel</a:t>
            </a:r>
          </a:p>
        </p:txBody>
      </p:sp>
      <p:sp>
        <p:nvSpPr>
          <p:cNvPr id="17412"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Slide </a:t>
            </a:r>
            <a:fld id="{38A9DF8B-7739-464D-BCA9-BDE1E90A768D}" type="slidenum">
              <a:rPr lang="en-US" smtClean="0"/>
              <a:pPr/>
              <a:t>108</a:t>
            </a:fld>
            <a:endParaRPr lang="en-US" smtClean="0"/>
          </a:p>
        </p:txBody>
      </p:sp>
      <p:sp>
        <p:nvSpPr>
          <p:cNvPr id="17413" name="Rectangle 2"/>
          <p:cNvSpPr>
            <a:spLocks noGrp="1" noChangeArrowheads="1"/>
          </p:cNvSpPr>
          <p:nvPr>
            <p:ph type="title"/>
          </p:nvPr>
        </p:nvSpPr>
        <p:spPr/>
        <p:txBody>
          <a:bodyPr/>
          <a:lstStyle/>
          <a:p>
            <a:r>
              <a:rPr lang="en-US" smtClean="0"/>
              <a:t>Home Networking (homenet) WG</a:t>
            </a:r>
          </a:p>
        </p:txBody>
      </p:sp>
      <p:sp>
        <p:nvSpPr>
          <p:cNvPr id="17414" name="Rectangle 3"/>
          <p:cNvSpPr>
            <a:spLocks noGrp="1" noChangeArrowheads="1"/>
          </p:cNvSpPr>
          <p:nvPr>
            <p:ph type="body" idx="1"/>
          </p:nvPr>
        </p:nvSpPr>
        <p:spPr>
          <a:xfrm>
            <a:off x="685800" y="1828800"/>
            <a:ext cx="7772400" cy="4419600"/>
          </a:xfrm>
        </p:spPr>
        <p:txBody>
          <a:bodyPr/>
          <a:lstStyle/>
          <a:p>
            <a:pPr>
              <a:lnSpc>
                <a:spcPct val="80000"/>
              </a:lnSpc>
            </a:pPr>
            <a:r>
              <a:rPr lang="en-US" sz="1600" dirty="0" smtClean="0"/>
              <a:t>See </a:t>
            </a:r>
            <a:r>
              <a:rPr lang="en-US" sz="1600" dirty="0" smtClean="0">
                <a:hlinkClick r:id="rId3"/>
              </a:rPr>
              <a:t>https://datatracker.ietf.org/wg/homenet/</a:t>
            </a:r>
            <a:r>
              <a:rPr lang="en-US" sz="1600" dirty="0" smtClean="0"/>
              <a:t>  </a:t>
            </a:r>
          </a:p>
          <a:p>
            <a:pPr>
              <a:lnSpc>
                <a:spcPct val="80000"/>
              </a:lnSpc>
            </a:pPr>
            <a:r>
              <a:rPr lang="en-US" sz="1600" dirty="0" smtClean="0"/>
              <a:t>This working group focuses on the evolving networking technology </a:t>
            </a:r>
            <a:br>
              <a:rPr lang="en-US" sz="1600" dirty="0" smtClean="0"/>
            </a:br>
            <a:r>
              <a:rPr lang="en-US" sz="1600" dirty="0" smtClean="0"/>
              <a:t>within and among relatively small "residential home" networks </a:t>
            </a:r>
          </a:p>
          <a:p>
            <a:pPr lvl="1">
              <a:lnSpc>
                <a:spcPct val="80000"/>
              </a:lnSpc>
            </a:pPr>
            <a:r>
              <a:rPr lang="en-US" sz="1400" dirty="0" smtClean="0"/>
              <a:t>The task of the group is to produce an architecture document that outlines how to construct home networks involving multiple routers and subnets. </a:t>
            </a:r>
          </a:p>
          <a:p>
            <a:pPr lvl="1">
              <a:lnSpc>
                <a:spcPct val="80000"/>
              </a:lnSpc>
            </a:pPr>
            <a:r>
              <a:rPr lang="en-US" sz="1400" dirty="0" smtClean="0"/>
              <a:t>This document is expected to apply the IPv6 addressing architecture, prefix delegation, global and ULA addresses, source address selection rules and other existing components of the IPv6 </a:t>
            </a:r>
            <a:br>
              <a:rPr lang="en-US" sz="1400" dirty="0" smtClean="0"/>
            </a:br>
            <a:r>
              <a:rPr lang="en-US" sz="1400" dirty="0" smtClean="0"/>
              <a:t>architecture, as appropriate. </a:t>
            </a:r>
          </a:p>
          <a:p>
            <a:pPr lvl="1">
              <a:lnSpc>
                <a:spcPct val="80000"/>
              </a:lnSpc>
            </a:pPr>
            <a:r>
              <a:rPr lang="en-US" sz="1400" dirty="0" smtClean="0"/>
              <a:t>Home Networking Architecture for IPv6, Published as IPv6 Home Networking Architecture Principle: </a:t>
            </a:r>
            <a:r>
              <a:rPr lang="en-US" sz="1400" dirty="0" smtClean="0">
                <a:hlinkClick r:id="rId4"/>
              </a:rPr>
              <a:t>http://datatracker.ietf.org/doc/rfc7368/</a:t>
            </a:r>
            <a:r>
              <a:rPr lang="en-US" sz="1400" dirty="0" smtClean="0"/>
              <a:t> </a:t>
            </a:r>
          </a:p>
          <a:p>
            <a:pPr>
              <a:lnSpc>
                <a:spcPct val="80000"/>
              </a:lnSpc>
            </a:pPr>
            <a:r>
              <a:rPr lang="en-US" sz="1600" dirty="0" smtClean="0"/>
              <a:t>Updates [September 2015] Documents of interest:</a:t>
            </a:r>
          </a:p>
          <a:p>
            <a:pPr lvl="1">
              <a:lnSpc>
                <a:spcPct val="80000"/>
              </a:lnSpc>
            </a:pPr>
            <a:r>
              <a:rPr lang="en-US" sz="1400" dirty="0" smtClean="0"/>
              <a:t>Submitted for publication and updated: Distributed Node Consensus Protocol, see </a:t>
            </a:r>
            <a:r>
              <a:rPr lang="en-US" sz="1400" dirty="0" smtClean="0">
                <a:hlinkClick r:id="rId5"/>
              </a:rPr>
              <a:t>http://datatracker.ietf.org/doc/draft-ietf-homenet-dncp/</a:t>
            </a:r>
            <a:r>
              <a:rPr lang="en-US" sz="1400" dirty="0" smtClean="0"/>
              <a:t> </a:t>
            </a:r>
          </a:p>
          <a:p>
            <a:pPr lvl="1">
              <a:lnSpc>
                <a:spcPct val="80000"/>
              </a:lnSpc>
            </a:pPr>
            <a:r>
              <a:rPr lang="en-US" sz="1400" dirty="0" smtClean="0"/>
              <a:t>Updated and in WGLC: Home Networking Control Protocol: </a:t>
            </a:r>
            <a:r>
              <a:rPr lang="en-US" sz="1400" dirty="0" smtClean="0">
                <a:hlinkClick r:id="rId6"/>
              </a:rPr>
              <a:t>http://datatracker.ietf.org/doc/draft-ietf-homenet-hncp/</a:t>
            </a:r>
            <a:r>
              <a:rPr lang="en-US" sz="1400" dirty="0" smtClean="0"/>
              <a:t> </a:t>
            </a:r>
          </a:p>
          <a:p>
            <a:pPr lvl="1">
              <a:lnSpc>
                <a:spcPct val="80000"/>
              </a:lnSpc>
            </a:pPr>
            <a:r>
              <a:rPr lang="en-US" sz="1400" dirty="0" smtClean="0"/>
              <a:t>Submitted for publication and updated: Prefix and Address Assignment in a Home Network: </a:t>
            </a:r>
            <a:r>
              <a:rPr lang="en-US" sz="1400" dirty="0" smtClean="0">
                <a:hlinkClick r:id="rId7"/>
              </a:rPr>
              <a:t>http://datatracker.ietf.org/doc/draft-ietf-homenet-prefix-assignment/</a:t>
            </a:r>
            <a:r>
              <a:rPr lang="en-US" sz="1400" dirty="0" smtClean="0"/>
              <a:t>    </a:t>
            </a:r>
          </a:p>
          <a:p>
            <a:pPr lvl="1">
              <a:lnSpc>
                <a:spcPct val="80000"/>
              </a:lnSpc>
            </a:pPr>
            <a:r>
              <a:rPr lang="en-US" sz="1400" dirty="0" smtClean="0"/>
              <a:t>Outsourcing </a:t>
            </a:r>
            <a:r>
              <a:rPr lang="en-US" sz="1400" dirty="0"/>
              <a:t>Home Network Authoritative Naming Service , </a:t>
            </a:r>
            <a:r>
              <a:rPr lang="en-US" sz="1400" dirty="0">
                <a:hlinkClick r:id="rId8"/>
              </a:rPr>
              <a:t>http://datatracker.ietf.org/doc/draft-ietf-homenet-front-end-naming-delegation</a:t>
            </a:r>
            <a:r>
              <a:rPr lang="en-US" sz="1400" dirty="0" smtClean="0">
                <a:hlinkClick r:id="rId8"/>
              </a:rPr>
              <a:t>/</a:t>
            </a:r>
            <a:r>
              <a:rPr lang="en-US" sz="1400" dirty="0" smtClean="0"/>
              <a:t> </a:t>
            </a:r>
          </a:p>
          <a:p>
            <a:pPr lvl="1">
              <a:lnSpc>
                <a:spcPct val="80000"/>
              </a:lnSpc>
            </a:pPr>
            <a:r>
              <a:rPr lang="en-US" sz="1400" dirty="0" smtClean="0"/>
              <a:t>New: </a:t>
            </a:r>
            <a:r>
              <a:rPr lang="en-US" sz="1400" dirty="0"/>
              <a:t>Auto-Configuration of a Network of Hybrid Unicast/Multicast DNS-Based Service Discovery Proxy Nodes, </a:t>
            </a:r>
            <a:r>
              <a:rPr lang="en-US" sz="1400" dirty="0">
                <a:hlinkClick r:id="rId9"/>
              </a:rPr>
              <a:t>http://datatracker.ietf.org/doc/draft-ietf-homenet-hybrid-proxy-zeroconf</a:t>
            </a:r>
            <a:r>
              <a:rPr lang="en-US" sz="1400" dirty="0" smtClean="0">
                <a:hlinkClick r:id="rId9"/>
              </a:rPr>
              <a:t>/</a:t>
            </a:r>
            <a:r>
              <a:rPr lang="en-US" sz="1400" dirty="0" smtClean="0"/>
              <a:t> </a:t>
            </a:r>
          </a:p>
          <a:p>
            <a:pPr lvl="1">
              <a:lnSpc>
                <a:spcPct val="80000"/>
              </a:lnSpc>
            </a:pPr>
            <a:endParaRPr lang="en-US" sz="1400" dirty="0" smtClean="0"/>
          </a:p>
          <a:p>
            <a:pPr lvl="1">
              <a:lnSpc>
                <a:spcPct val="80000"/>
              </a:lnSpc>
            </a:pPr>
            <a:endParaRPr lang="en-US" sz="1400" dirty="0" smtClean="0"/>
          </a:p>
          <a:p>
            <a:pPr>
              <a:lnSpc>
                <a:spcPct val="80000"/>
              </a:lnSpc>
            </a:pPr>
            <a:endParaRPr lang="en-US" sz="1000" dirty="0" smtClean="0"/>
          </a:p>
          <a:p>
            <a:pPr lvl="1">
              <a:lnSpc>
                <a:spcPct val="80000"/>
              </a:lnSpc>
            </a:pPr>
            <a:endParaRPr lang="en-US" sz="1200" dirty="0" smtClean="0"/>
          </a:p>
          <a:p>
            <a:pPr lvl="1">
              <a:lnSpc>
                <a:spcPct val="80000"/>
              </a:lnSpc>
              <a:buFontTx/>
              <a:buNone/>
            </a:pPr>
            <a:endParaRPr lang="en-US" sz="1400" dirty="0" smtClean="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11/18 of 11-15-0979 by Dorothy Stanley, HP-Aruba Networks</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September 2015</a:t>
            </a:r>
            <a:endParaRPr lang="en-US"/>
          </a:p>
        </p:txBody>
      </p:sp>
    </p:spTree>
    <p:extLst>
      <p:ext uri="{BB962C8B-B14F-4D97-AF65-F5344CB8AC3E}">
        <p14:creationId xmlns:p14="http://schemas.microsoft.com/office/powerpoint/2010/main" val="987722785"/>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Footer Placeholder 4"/>
          <p:cNvSpPr>
            <a:spLocks noGrp="1"/>
          </p:cNvSpPr>
          <p:nvPr>
            <p:ph type="ftr" sz="quarter" idx="11"/>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Adrian Stephens, Intel</a:t>
            </a:r>
          </a:p>
        </p:txBody>
      </p:sp>
      <p:sp>
        <p:nvSpPr>
          <p:cNvPr id="512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Slide </a:t>
            </a:r>
            <a:fld id="{5C16A05F-3B59-49E8-BD71-0001B80580FB}" type="slidenum">
              <a:rPr lang="en-US" smtClean="0"/>
              <a:pPr/>
              <a:t>109</a:t>
            </a:fld>
            <a:endParaRPr lang="en-US" smtClean="0"/>
          </a:p>
        </p:txBody>
      </p:sp>
      <p:sp>
        <p:nvSpPr>
          <p:cNvPr id="5125" name="Rectangle 2"/>
          <p:cNvSpPr>
            <a:spLocks noGrp="1" noChangeArrowheads="1"/>
          </p:cNvSpPr>
          <p:nvPr>
            <p:ph type="title"/>
          </p:nvPr>
        </p:nvSpPr>
        <p:spPr>
          <a:xfrm>
            <a:off x="685800" y="457200"/>
            <a:ext cx="7772400" cy="1066800"/>
          </a:xfrm>
        </p:spPr>
        <p:txBody>
          <a:bodyPr/>
          <a:lstStyle/>
          <a:p>
            <a:r>
              <a:rPr lang="en-US" dirty="0" smtClean="0"/>
              <a:t>Operations Area Working Group</a:t>
            </a:r>
          </a:p>
        </p:txBody>
      </p:sp>
      <p:sp>
        <p:nvSpPr>
          <p:cNvPr id="113667" name="Rectangle 3"/>
          <p:cNvSpPr>
            <a:spLocks noGrp="1" noChangeArrowheads="1"/>
          </p:cNvSpPr>
          <p:nvPr>
            <p:ph type="body" idx="1"/>
          </p:nvPr>
        </p:nvSpPr>
        <p:spPr>
          <a:xfrm>
            <a:off x="685800" y="1295400"/>
            <a:ext cx="8001000" cy="4876800"/>
          </a:xfrm>
        </p:spPr>
        <p:txBody>
          <a:bodyPr/>
          <a:lstStyle/>
          <a:p>
            <a:pPr>
              <a:lnSpc>
                <a:spcPct val="80000"/>
              </a:lnSpc>
              <a:defRPr/>
            </a:pPr>
            <a:r>
              <a:rPr lang="en-US" sz="2000" dirty="0" smtClean="0">
                <a:hlinkClick r:id="rId3"/>
              </a:rPr>
              <a:t>http</a:t>
            </a:r>
            <a:r>
              <a:rPr lang="en-US" sz="2000" dirty="0">
                <a:hlinkClick r:id="rId3"/>
              </a:rPr>
              <a:t>://datatracker.ietf.org/wg/opsawg</a:t>
            </a:r>
            <a:r>
              <a:rPr lang="en-US" sz="2000" dirty="0" smtClean="0">
                <a:hlinkClick r:id="rId3"/>
              </a:rPr>
              <a:t>/</a:t>
            </a:r>
            <a:endParaRPr lang="en-US" sz="2000" dirty="0" smtClean="0"/>
          </a:p>
          <a:p>
            <a:pPr lvl="1">
              <a:lnSpc>
                <a:spcPct val="80000"/>
              </a:lnSpc>
              <a:defRPr/>
            </a:pPr>
            <a:r>
              <a:rPr lang="en-US" sz="1600" dirty="0" smtClean="0"/>
              <a:t>Area WG processes submissions related to Operations Area WGs that have closed</a:t>
            </a:r>
          </a:p>
          <a:p>
            <a:pPr lvl="1">
              <a:lnSpc>
                <a:spcPct val="80000"/>
              </a:lnSpc>
              <a:defRPr/>
            </a:pPr>
            <a:r>
              <a:rPr lang="en-US" sz="1600" dirty="0" smtClean="0"/>
              <a:t>Control and Provisioning of Wireless Access Points (CAPWAP) Working Group closed in 2009</a:t>
            </a:r>
          </a:p>
          <a:p>
            <a:pPr>
              <a:lnSpc>
                <a:spcPct val="80000"/>
              </a:lnSpc>
              <a:defRPr/>
            </a:pPr>
            <a:r>
              <a:rPr lang="en-US" sz="1800" dirty="0" smtClean="0"/>
              <a:t>Responded to requests from OPSAWG chairs for IEEE 802.11 review </a:t>
            </a:r>
          </a:p>
          <a:p>
            <a:pPr lvl="1">
              <a:lnSpc>
                <a:spcPct val="80000"/>
              </a:lnSpc>
              <a:defRPr/>
            </a:pPr>
            <a:r>
              <a:rPr lang="en-US" sz="1400" dirty="0" smtClean="0"/>
              <a:t>“Alternate Tunnel Encapsulation for Data Frames in CAPWAP”  </a:t>
            </a:r>
            <a:r>
              <a:rPr lang="en-US" sz="1400" dirty="0" smtClean="0">
                <a:hlinkClick r:id="rId4"/>
              </a:rPr>
              <a:t>http://www.ietf.org/id/draft-zhang-opsawg-capwap-cds-02.txt</a:t>
            </a:r>
            <a:r>
              <a:rPr lang="en-US" sz="1400" dirty="0" smtClean="0"/>
              <a:t> , see Slide 5 </a:t>
            </a:r>
            <a:r>
              <a:rPr lang="en-US" sz="1400" dirty="0"/>
              <a:t>in https://mentor.ieee.org/802.11/dcn/14/11-14-0368-01-0000-march-2014-liaison-to-ietf-report.pptx </a:t>
            </a:r>
            <a:r>
              <a:rPr lang="en-US" sz="1400" dirty="0" smtClean="0"/>
              <a:t> </a:t>
            </a:r>
          </a:p>
          <a:p>
            <a:pPr lvl="1">
              <a:lnSpc>
                <a:spcPct val="80000"/>
              </a:lnSpc>
              <a:defRPr/>
            </a:pPr>
            <a:r>
              <a:rPr lang="en-US" sz="1400" dirty="0" smtClean="0"/>
              <a:t>“</a:t>
            </a:r>
            <a:r>
              <a:rPr lang="en-US" sz="1400" dirty="0"/>
              <a:t>IEEE 802.11 MAC Profile for CAPWAP” </a:t>
            </a:r>
            <a:r>
              <a:rPr lang="en-US" sz="1400" dirty="0">
                <a:hlinkClick r:id="rId5"/>
              </a:rPr>
              <a:t>https://datatracker.ietf.org/doc/draft-ietf-opsawg-capwap-hybridmac</a:t>
            </a:r>
            <a:r>
              <a:rPr lang="en-US" sz="1400" dirty="0" smtClean="0">
                <a:hlinkClick r:id="rId5"/>
              </a:rPr>
              <a:t>/</a:t>
            </a:r>
            <a:r>
              <a:rPr lang="en-US" sz="1400" dirty="0" smtClean="0"/>
              <a:t> , </a:t>
            </a:r>
            <a:r>
              <a:rPr lang="en-US" sz="1400" dirty="0"/>
              <a:t>see </a:t>
            </a:r>
            <a:r>
              <a:rPr lang="en-US" sz="1400" dirty="0">
                <a:hlinkClick r:id="rId6"/>
              </a:rPr>
              <a:t>https://</a:t>
            </a:r>
            <a:r>
              <a:rPr lang="en-US" sz="1400" dirty="0" smtClean="0">
                <a:hlinkClick r:id="rId6"/>
              </a:rPr>
              <a:t>mentor.ieee.org/802.11/dcn/14/11-14-0684-01-0000-capwap-hybridmac-liaison-response.docx</a:t>
            </a:r>
            <a:r>
              <a:rPr lang="en-US" sz="1400" dirty="0" smtClean="0"/>
              <a:t> </a:t>
            </a:r>
          </a:p>
          <a:p>
            <a:pPr lvl="1">
              <a:lnSpc>
                <a:spcPct val="80000"/>
              </a:lnSpc>
              <a:defRPr/>
            </a:pPr>
            <a:r>
              <a:rPr lang="en-US" sz="1400" dirty="0" smtClean="0"/>
              <a:t>“</a:t>
            </a:r>
            <a:r>
              <a:rPr lang="en-GB" sz="1400" dirty="0"/>
              <a:t>CAPWAP extension for 802.11n and Power/channel </a:t>
            </a:r>
            <a:r>
              <a:rPr lang="en-GB" sz="1400" dirty="0" err="1" smtClean="0"/>
              <a:t>Autoconfiguration</a:t>
            </a:r>
            <a:r>
              <a:rPr lang="en-GB" sz="1400" dirty="0" smtClean="0"/>
              <a:t>” </a:t>
            </a:r>
            <a:r>
              <a:rPr lang="en-US" sz="1400" u="sng" dirty="0">
                <a:hlinkClick r:id="rId7"/>
              </a:rPr>
              <a:t>http://datatracker.ietf.org/doc/draft-ietf-opsawg-capwap-extension/</a:t>
            </a:r>
            <a:r>
              <a:rPr lang="en-US" sz="1400" dirty="0"/>
              <a:t> </a:t>
            </a:r>
            <a:r>
              <a:rPr lang="en-US" sz="1400" dirty="0" smtClean="0"/>
              <a:t>, </a:t>
            </a:r>
            <a:r>
              <a:rPr lang="en-US" sz="1400" dirty="0"/>
              <a:t>see </a:t>
            </a:r>
            <a:r>
              <a:rPr lang="en-US" sz="1400" dirty="0">
                <a:hlinkClick r:id="rId8"/>
              </a:rPr>
              <a:t>https://</a:t>
            </a:r>
            <a:r>
              <a:rPr lang="en-US" sz="1400" dirty="0" smtClean="0">
                <a:hlinkClick r:id="rId8"/>
              </a:rPr>
              <a:t>mentor.ieee.org/802.11/dcn/14/11-14-0913-01-0000-liaison-response-opsawg-capwap-extension.docx</a:t>
            </a:r>
            <a:r>
              <a:rPr lang="en-US" sz="1400" dirty="0" smtClean="0"/>
              <a:t> </a:t>
            </a:r>
          </a:p>
          <a:p>
            <a:pPr>
              <a:lnSpc>
                <a:spcPct val="80000"/>
              </a:lnSpc>
              <a:defRPr/>
            </a:pPr>
            <a:r>
              <a:rPr lang="en-US" sz="1800" dirty="0" smtClean="0"/>
              <a:t>Updates [September 2015] Operations Area Working Group work group items</a:t>
            </a:r>
          </a:p>
          <a:p>
            <a:pPr lvl="1">
              <a:lnSpc>
                <a:spcPct val="80000"/>
              </a:lnSpc>
              <a:defRPr/>
            </a:pPr>
            <a:r>
              <a:rPr lang="en-US" sz="1400" dirty="0" smtClean="0"/>
              <a:t>CAPWAP Hybrid </a:t>
            </a:r>
            <a:r>
              <a:rPr lang="en-US" sz="1400" dirty="0"/>
              <a:t>MAC published as RFC7494, </a:t>
            </a:r>
            <a:r>
              <a:rPr lang="en-US" sz="1400" dirty="0">
                <a:hlinkClick r:id="rId9"/>
              </a:rPr>
              <a:t>http://datatracker.ietf.org/doc/rfc7494</a:t>
            </a:r>
            <a:r>
              <a:rPr lang="en-US" sz="1400" dirty="0" smtClean="0">
                <a:hlinkClick r:id="rId9"/>
              </a:rPr>
              <a:t>/</a:t>
            </a:r>
            <a:r>
              <a:rPr lang="en-US" sz="1400" dirty="0" smtClean="0"/>
              <a:t> </a:t>
            </a:r>
          </a:p>
          <a:p>
            <a:pPr lvl="1">
              <a:lnSpc>
                <a:spcPct val="80000"/>
              </a:lnSpc>
              <a:defRPr/>
            </a:pPr>
            <a:r>
              <a:rPr lang="en-US" sz="1400" dirty="0" smtClean="0"/>
              <a:t> </a:t>
            </a:r>
            <a:r>
              <a:rPr lang="en-US" sz="1400" u="sng" dirty="0" smtClean="0">
                <a:hlinkClick r:id="rId7"/>
              </a:rPr>
              <a:t>http://datatracker.ietf.org/doc/draft-ietf-opsawg-capwap-extension/</a:t>
            </a:r>
            <a:r>
              <a:rPr lang="en-US" sz="1400" u="sng" dirty="0" smtClean="0"/>
              <a:t>  </a:t>
            </a:r>
            <a:endParaRPr lang="en-US" sz="1400" dirty="0" smtClean="0"/>
          </a:p>
          <a:p>
            <a:pPr lvl="1">
              <a:lnSpc>
                <a:spcPct val="80000"/>
              </a:lnSpc>
              <a:defRPr/>
            </a:pPr>
            <a:r>
              <a:rPr lang="en-US" sz="1400" dirty="0" smtClean="0"/>
              <a:t>Submitted to IESG: </a:t>
            </a:r>
            <a:r>
              <a:rPr lang="en-US" sz="1400" dirty="0" smtClean="0">
                <a:hlinkClick r:id="rId10"/>
              </a:rPr>
              <a:t>http</a:t>
            </a:r>
            <a:r>
              <a:rPr lang="en-US" sz="1400" dirty="0">
                <a:hlinkClick r:id="rId10"/>
              </a:rPr>
              <a:t>://datatracker.ietf.org/doc/draft-ietf-opsawg-capwap-alt-tunnel</a:t>
            </a:r>
            <a:r>
              <a:rPr lang="en-US" sz="1400" dirty="0" smtClean="0">
                <a:hlinkClick r:id="rId10"/>
              </a:rPr>
              <a:t>/</a:t>
            </a:r>
            <a:r>
              <a:rPr lang="en-US" sz="1400" dirty="0" smtClean="0"/>
              <a:t> </a:t>
            </a:r>
          </a:p>
          <a:p>
            <a:pPr lvl="1">
              <a:lnSpc>
                <a:spcPct val="80000"/>
              </a:lnSpc>
              <a:defRPr/>
            </a:pPr>
            <a:r>
              <a:rPr lang="en-US" sz="1400" dirty="0" smtClean="0"/>
              <a:t>Considering adoption of Individual submission</a:t>
            </a:r>
            <a:r>
              <a:rPr lang="en-US" sz="1400" dirty="0"/>
              <a:t>: CAPWAP Control and Data Channel Separation for Multi-provider </a:t>
            </a:r>
            <a:r>
              <a:rPr lang="en-US" sz="1400" dirty="0" smtClean="0"/>
              <a:t>Scenario</a:t>
            </a:r>
            <a:r>
              <a:rPr lang="en-US" sz="1400" dirty="0"/>
              <a:t>, see </a:t>
            </a:r>
            <a:r>
              <a:rPr lang="en-US" sz="1400" dirty="0">
                <a:hlinkClick r:id="rId11"/>
              </a:rPr>
              <a:t>http://datatracker.ietf.org/doc/draft-you-opsawg-capwap-separation-for-mp</a:t>
            </a:r>
            <a:r>
              <a:rPr lang="en-US" sz="1400" dirty="0" smtClean="0">
                <a:hlinkClick r:id="rId11"/>
              </a:rPr>
              <a:t>/</a:t>
            </a:r>
            <a:r>
              <a:rPr lang="en-US" sz="1400" dirty="0" smtClean="0"/>
              <a:t> </a:t>
            </a:r>
          </a:p>
          <a:p>
            <a:pPr lvl="1">
              <a:lnSpc>
                <a:spcPct val="80000"/>
              </a:lnSpc>
              <a:defRPr/>
            </a:pPr>
            <a:r>
              <a:rPr lang="en-US" sz="1400" dirty="0" smtClean="0"/>
              <a:t>Of interest: RFC6632, An Overview of the IETF Network Management Protocols, </a:t>
            </a:r>
            <a:r>
              <a:rPr lang="en-US" sz="1400" dirty="0"/>
              <a:t>see </a:t>
            </a:r>
            <a:r>
              <a:rPr lang="en-US" sz="1400" dirty="0">
                <a:hlinkClick r:id="rId12"/>
              </a:rPr>
              <a:t>https://</a:t>
            </a:r>
            <a:r>
              <a:rPr lang="en-US" sz="1400" dirty="0" smtClean="0">
                <a:hlinkClick r:id="rId12"/>
              </a:rPr>
              <a:t>tools.ietf.org/html/rfc6632</a:t>
            </a:r>
            <a:r>
              <a:rPr lang="en-US" sz="1400" dirty="0" smtClean="0"/>
              <a:t> </a:t>
            </a:r>
          </a:p>
          <a:p>
            <a:pPr>
              <a:lnSpc>
                <a:spcPct val="80000"/>
              </a:lnSpc>
              <a:defRPr/>
            </a:pPr>
            <a:endParaRPr lang="en-US" sz="1800" dirty="0" smtClean="0"/>
          </a:p>
          <a:p>
            <a:pPr>
              <a:lnSpc>
                <a:spcPct val="80000"/>
              </a:lnSpc>
              <a:defRPr/>
            </a:pPr>
            <a:endParaRPr lang="en-US" sz="1800" dirty="0" smtClean="0"/>
          </a:p>
          <a:p>
            <a:pPr lvl="1">
              <a:lnSpc>
                <a:spcPct val="80000"/>
              </a:lnSpc>
              <a:defRPr/>
            </a:pPr>
            <a:endParaRPr lang="en-US" sz="1400" dirty="0" smtClean="0"/>
          </a:p>
          <a:p>
            <a:pPr lvl="1">
              <a:lnSpc>
                <a:spcPct val="80000"/>
              </a:lnSpc>
              <a:defRPr/>
            </a:pPr>
            <a:endParaRPr lang="en-US" sz="1400" dirty="0" smtClean="0"/>
          </a:p>
          <a:p>
            <a:pPr lvl="1">
              <a:lnSpc>
                <a:spcPct val="80000"/>
              </a:lnSpc>
              <a:defRPr/>
            </a:pPr>
            <a:endParaRPr lang="en-US" sz="1400" dirty="0" smtClean="0"/>
          </a:p>
          <a:p>
            <a:pPr>
              <a:lnSpc>
                <a:spcPct val="80000"/>
              </a:lnSpc>
              <a:defRPr/>
            </a:pPr>
            <a:endParaRPr lang="en-US" sz="1000" dirty="0" smtClean="0"/>
          </a:p>
          <a:p>
            <a:pPr lvl="1">
              <a:lnSpc>
                <a:spcPct val="80000"/>
              </a:lnSpc>
              <a:defRPr/>
            </a:pPr>
            <a:endParaRPr lang="en-US" sz="1200" dirty="0" smtClean="0"/>
          </a:p>
          <a:p>
            <a:pPr lvl="1">
              <a:lnSpc>
                <a:spcPct val="80000"/>
              </a:lnSpc>
              <a:buFontTx/>
              <a:buNone/>
              <a:defRPr/>
            </a:pPr>
            <a:endParaRPr lang="en-US" sz="1400" dirty="0" smtClean="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12/18 of 11-15-0979 by Dorothy Stanley, HP-Aruba Networks</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September 2015</a:t>
            </a:r>
            <a:endParaRPr lang="en-US"/>
          </a:p>
        </p:txBody>
      </p:sp>
    </p:spTree>
    <p:extLst>
      <p:ext uri="{BB962C8B-B14F-4D97-AF65-F5344CB8AC3E}">
        <p14:creationId xmlns:p14="http://schemas.microsoft.com/office/powerpoint/2010/main" val="15947731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Update on numbering process</a:t>
            </a:r>
            <a:endParaRPr lang="en-US" dirty="0"/>
          </a:p>
        </p:txBody>
      </p:sp>
      <p:sp>
        <p:nvSpPr>
          <p:cNvPr id="3" name="Content Placeholder 2"/>
          <p:cNvSpPr>
            <a:spLocks noGrp="1"/>
          </p:cNvSpPr>
          <p:nvPr>
            <p:ph idx="1"/>
          </p:nvPr>
        </p:nvSpPr>
        <p:spPr/>
        <p:txBody>
          <a:bodyPr/>
          <a:lstStyle/>
          <a:p>
            <a:r>
              <a:rPr lang="en-US" dirty="0" smtClean="0"/>
              <a:t>Diane Lacey (from IEEE-SA) participates and describes the number alignment process in 802.11</a:t>
            </a:r>
          </a:p>
          <a:p>
            <a:r>
              <a:rPr lang="en-US" dirty="0" smtClean="0"/>
              <a:t>Document 11-11/1149r46 rows 131-133 are described</a:t>
            </a:r>
          </a:p>
          <a:p>
            <a:r>
              <a:rPr lang="en-US" dirty="0"/>
              <a:t>U</a:t>
            </a:r>
            <a:r>
              <a:rPr lang="en-US" dirty="0" smtClean="0"/>
              <a:t>pdating of 1149 happens when a numbered draft is balloted, and occurs in parallel with balloting and comment resolution</a:t>
            </a:r>
            <a:endParaRPr lang="en-US" dirty="0"/>
          </a:p>
        </p:txBody>
      </p:sp>
      <p:sp>
        <p:nvSpPr>
          <p:cNvPr id="5" name="Footer Placeholder 4"/>
          <p:cNvSpPr>
            <a:spLocks noGrp="1"/>
          </p:cNvSpPr>
          <p:nvPr>
            <p:ph type="ftr" sz="quarter" idx="11"/>
          </p:nvPr>
        </p:nvSpPr>
        <p:spPr/>
        <p:txBody>
          <a:bodyPr/>
          <a:lstStyle/>
          <a:p>
            <a:pPr>
              <a:defRPr/>
            </a:pPr>
            <a:r>
              <a:rPr lang="en-US" smtClean="0"/>
              <a:t>Adrian Stephens, Intel</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5284E455-25C1-4B8F-B461-78E9C8FDBACA}" type="slidenum">
              <a:rPr lang="en-US" smtClean="0"/>
              <a:pPr>
                <a:defRPr/>
              </a:pPr>
              <a:t>11</a:t>
            </a:fld>
            <a:endParaRPr lang="en-US"/>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3/7 of 11-15-1078 by Peter Ecclesine (Cisco Systems)</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September 2015</a:t>
            </a:r>
            <a:endParaRPr lang="en-US"/>
          </a:p>
        </p:txBody>
      </p:sp>
    </p:spTree>
    <p:extLst>
      <p:ext uri="{BB962C8B-B14F-4D97-AF65-F5344CB8AC3E}">
        <p14:creationId xmlns:p14="http://schemas.microsoft.com/office/powerpoint/2010/main" val="2332874482"/>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Footer Placeholder 4"/>
          <p:cNvSpPr>
            <a:spLocks noGrp="1"/>
          </p:cNvSpPr>
          <p:nvPr>
            <p:ph type="ftr" sz="quarter" idx="11"/>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Adrian Stephens, Intel</a:t>
            </a:r>
          </a:p>
        </p:txBody>
      </p:sp>
      <p:sp>
        <p:nvSpPr>
          <p:cNvPr id="512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Slide </a:t>
            </a:r>
            <a:fld id="{5C16A05F-3B59-49E8-BD71-0001B80580FB}" type="slidenum">
              <a:rPr lang="en-US" smtClean="0"/>
              <a:pPr/>
              <a:t>110</a:t>
            </a:fld>
            <a:endParaRPr lang="en-US" smtClean="0"/>
          </a:p>
        </p:txBody>
      </p:sp>
      <p:sp>
        <p:nvSpPr>
          <p:cNvPr id="5125" name="Rectangle 2"/>
          <p:cNvSpPr>
            <a:spLocks noGrp="1" noChangeArrowheads="1"/>
          </p:cNvSpPr>
          <p:nvPr>
            <p:ph type="title"/>
          </p:nvPr>
        </p:nvSpPr>
        <p:spPr/>
        <p:txBody>
          <a:bodyPr/>
          <a:lstStyle/>
          <a:p>
            <a:r>
              <a:rPr lang="en-US" dirty="0" smtClean="0"/>
              <a:t>Active Queue Management (AQM)</a:t>
            </a:r>
          </a:p>
        </p:txBody>
      </p:sp>
      <p:sp>
        <p:nvSpPr>
          <p:cNvPr id="113667" name="Rectangle 3"/>
          <p:cNvSpPr>
            <a:spLocks noGrp="1" noChangeArrowheads="1"/>
          </p:cNvSpPr>
          <p:nvPr>
            <p:ph type="body" idx="1"/>
          </p:nvPr>
        </p:nvSpPr>
        <p:spPr>
          <a:xfrm>
            <a:off x="685800" y="1676400"/>
            <a:ext cx="8001000" cy="4724400"/>
          </a:xfrm>
        </p:spPr>
        <p:txBody>
          <a:bodyPr/>
          <a:lstStyle/>
          <a:p>
            <a:pPr marL="0" indent="0">
              <a:lnSpc>
                <a:spcPct val="80000"/>
              </a:lnSpc>
              <a:buFontTx/>
              <a:buNone/>
              <a:defRPr/>
            </a:pPr>
            <a:endParaRPr lang="en-US" sz="900" dirty="0" smtClean="0"/>
          </a:p>
          <a:p>
            <a:pPr lvl="1">
              <a:lnSpc>
                <a:spcPct val="80000"/>
              </a:lnSpc>
              <a:defRPr/>
            </a:pPr>
            <a:endParaRPr lang="en-US" sz="1600" dirty="0" smtClean="0"/>
          </a:p>
          <a:p>
            <a:pPr>
              <a:lnSpc>
                <a:spcPct val="80000"/>
              </a:lnSpc>
              <a:defRPr/>
            </a:pPr>
            <a:r>
              <a:rPr lang="en-US" sz="2000" dirty="0" smtClean="0"/>
              <a:t>Active Queue Management and Packet Scheduling Working Group website: </a:t>
            </a:r>
            <a:r>
              <a:rPr lang="en-US" sz="2000" dirty="0">
                <a:hlinkClick r:id="rId3"/>
              </a:rPr>
              <a:t>http://datatracker.ietf.org/wg/aqm/charter/</a:t>
            </a:r>
            <a:r>
              <a:rPr lang="en-US" sz="2000" dirty="0"/>
              <a:t> </a:t>
            </a:r>
          </a:p>
          <a:p>
            <a:pPr>
              <a:lnSpc>
                <a:spcPct val="80000"/>
              </a:lnSpc>
              <a:defRPr/>
            </a:pPr>
            <a:endParaRPr lang="en-US" sz="2000" dirty="0" smtClean="0"/>
          </a:p>
          <a:p>
            <a:pPr>
              <a:lnSpc>
                <a:spcPct val="80000"/>
              </a:lnSpc>
              <a:defRPr/>
            </a:pPr>
            <a:r>
              <a:rPr lang="en-US" sz="1800" dirty="0" smtClean="0"/>
              <a:t>IETF Recommendations Regarding Active Queue Management </a:t>
            </a:r>
            <a:r>
              <a:rPr lang="en-US" sz="1800" dirty="0"/>
              <a:t>to update </a:t>
            </a:r>
            <a:r>
              <a:rPr lang="en-US" sz="1800" dirty="0">
                <a:hlinkClick r:id="rId4"/>
              </a:rPr>
              <a:t>https://datatracker.ietf.org/doc/rfc2309</a:t>
            </a:r>
            <a:r>
              <a:rPr lang="en-US" sz="1800" dirty="0" smtClean="0">
                <a:hlinkClick r:id="rId4"/>
              </a:rPr>
              <a:t>/</a:t>
            </a:r>
            <a:r>
              <a:rPr lang="en-US" sz="1800" dirty="0" smtClean="0"/>
              <a:t> </a:t>
            </a:r>
          </a:p>
          <a:p>
            <a:pPr>
              <a:lnSpc>
                <a:spcPct val="80000"/>
              </a:lnSpc>
              <a:defRPr/>
            </a:pPr>
            <a:endParaRPr lang="en-US" sz="1800" dirty="0" smtClean="0"/>
          </a:p>
          <a:p>
            <a:pPr>
              <a:lnSpc>
                <a:spcPct val="80000"/>
              </a:lnSpc>
              <a:defRPr/>
            </a:pPr>
            <a:r>
              <a:rPr lang="en-US" sz="1800" dirty="0" smtClean="0"/>
              <a:t>Updates [September 2015]</a:t>
            </a:r>
            <a:endParaRPr lang="en-US" sz="1800" dirty="0"/>
          </a:p>
          <a:p>
            <a:pPr lvl="1">
              <a:lnSpc>
                <a:spcPct val="80000"/>
              </a:lnSpc>
              <a:defRPr/>
            </a:pPr>
            <a:r>
              <a:rPr lang="fr-FR" sz="1400" dirty="0" smtClean="0"/>
              <a:t>RFC 7567 </a:t>
            </a:r>
            <a:r>
              <a:rPr lang="fr-FR" sz="1400" dirty="0" err="1" smtClean="0"/>
              <a:t>published</a:t>
            </a:r>
            <a:r>
              <a:rPr lang="fr-FR" sz="1400" dirty="0" smtClean="0"/>
              <a:t>: IETF </a:t>
            </a:r>
            <a:r>
              <a:rPr lang="fr-FR" sz="1400" dirty="0" err="1"/>
              <a:t>Recommendations</a:t>
            </a:r>
            <a:r>
              <a:rPr lang="fr-FR" sz="1400" dirty="0"/>
              <a:t> </a:t>
            </a:r>
            <a:r>
              <a:rPr lang="fr-FR" sz="1400" dirty="0" err="1"/>
              <a:t>Regarding</a:t>
            </a:r>
            <a:r>
              <a:rPr lang="fr-FR" sz="1400" dirty="0"/>
              <a:t> Active Queue </a:t>
            </a:r>
            <a:r>
              <a:rPr lang="fr-FR" sz="1400" dirty="0" smtClean="0"/>
              <a:t>Management, </a:t>
            </a:r>
            <a:r>
              <a:rPr lang="fr-FR" sz="1400" dirty="0" err="1" smtClean="0"/>
              <a:t>see</a:t>
            </a:r>
            <a:r>
              <a:rPr lang="fr-FR" sz="1400" dirty="0" smtClean="0"/>
              <a:t> </a:t>
            </a:r>
            <a:r>
              <a:rPr lang="en-US" sz="1400" u="sng" dirty="0">
                <a:hlinkClick r:id="rId5"/>
              </a:rPr>
              <a:t>https://</a:t>
            </a:r>
            <a:r>
              <a:rPr lang="en-US" sz="1400" u="sng" dirty="0" smtClean="0">
                <a:hlinkClick r:id="rId5"/>
              </a:rPr>
              <a:t>tools.ietf.org/html/rfc7567</a:t>
            </a:r>
            <a:endParaRPr lang="en-US" sz="1400" u="sng" dirty="0" smtClean="0"/>
          </a:p>
          <a:p>
            <a:pPr lvl="1">
              <a:lnSpc>
                <a:spcPct val="80000"/>
              </a:lnSpc>
              <a:defRPr/>
            </a:pPr>
            <a:r>
              <a:rPr lang="en-US" sz="1400" dirty="0" smtClean="0"/>
              <a:t>Updated: The Benefits and Pitfalls of using Explicit Congestion Notification (ECN), see </a:t>
            </a:r>
            <a:r>
              <a:rPr lang="en-US" sz="1400" dirty="0" smtClean="0">
                <a:hlinkClick r:id="rId6"/>
              </a:rPr>
              <a:t>http://datatracker.ietf.org/doc/draft-ietf-aqm-ecn-benefits/</a:t>
            </a:r>
            <a:r>
              <a:rPr lang="en-US" sz="1400" dirty="0" smtClean="0"/>
              <a:t> </a:t>
            </a:r>
          </a:p>
          <a:p>
            <a:pPr lvl="1">
              <a:lnSpc>
                <a:spcPct val="80000"/>
              </a:lnSpc>
              <a:defRPr/>
            </a:pPr>
            <a:r>
              <a:rPr lang="en-US" sz="1400" dirty="0" smtClean="0"/>
              <a:t>AQM Characterization Guidelines, see </a:t>
            </a:r>
            <a:r>
              <a:rPr lang="en-US" sz="1400" dirty="0" smtClean="0">
                <a:hlinkClick r:id="rId7"/>
              </a:rPr>
              <a:t>http://datatracker.ietf.org/doc/draft-ietf-aqm-eval-guidelines/</a:t>
            </a:r>
            <a:r>
              <a:rPr lang="en-US" sz="1400" dirty="0" smtClean="0"/>
              <a:t> </a:t>
            </a:r>
          </a:p>
          <a:p>
            <a:pPr lvl="1">
              <a:lnSpc>
                <a:spcPct val="80000"/>
              </a:lnSpc>
              <a:defRPr/>
            </a:pPr>
            <a:endParaRPr lang="en-US" sz="1400" dirty="0" smtClean="0"/>
          </a:p>
          <a:p>
            <a:pPr lvl="1">
              <a:lnSpc>
                <a:spcPct val="80000"/>
              </a:lnSpc>
              <a:defRPr/>
            </a:pPr>
            <a:endParaRPr lang="en-US" sz="1800" dirty="0" smtClean="0"/>
          </a:p>
          <a:p>
            <a:pPr>
              <a:lnSpc>
                <a:spcPct val="80000"/>
              </a:lnSpc>
              <a:defRPr/>
            </a:pPr>
            <a:endParaRPr lang="en-US" sz="1800" dirty="0" smtClean="0"/>
          </a:p>
          <a:p>
            <a:pPr lvl="1">
              <a:lnSpc>
                <a:spcPct val="80000"/>
              </a:lnSpc>
              <a:defRPr/>
            </a:pPr>
            <a:endParaRPr lang="en-US" sz="1400" dirty="0" smtClean="0"/>
          </a:p>
          <a:p>
            <a:pPr lvl="1">
              <a:lnSpc>
                <a:spcPct val="80000"/>
              </a:lnSpc>
              <a:defRPr/>
            </a:pPr>
            <a:endParaRPr lang="en-US" sz="1400" dirty="0" smtClean="0"/>
          </a:p>
          <a:p>
            <a:pPr lvl="1">
              <a:lnSpc>
                <a:spcPct val="80000"/>
              </a:lnSpc>
              <a:defRPr/>
            </a:pPr>
            <a:endParaRPr lang="en-US" sz="1400" dirty="0" smtClean="0"/>
          </a:p>
          <a:p>
            <a:pPr>
              <a:lnSpc>
                <a:spcPct val="80000"/>
              </a:lnSpc>
              <a:defRPr/>
            </a:pPr>
            <a:endParaRPr lang="en-US" sz="1000" dirty="0" smtClean="0"/>
          </a:p>
          <a:p>
            <a:pPr lvl="1">
              <a:lnSpc>
                <a:spcPct val="80000"/>
              </a:lnSpc>
              <a:defRPr/>
            </a:pPr>
            <a:endParaRPr lang="en-US" sz="1200" dirty="0" smtClean="0"/>
          </a:p>
          <a:p>
            <a:pPr lvl="1">
              <a:lnSpc>
                <a:spcPct val="80000"/>
              </a:lnSpc>
              <a:buFontTx/>
              <a:buNone/>
              <a:defRPr/>
            </a:pPr>
            <a:endParaRPr lang="en-US" sz="1400" dirty="0" smtClean="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13/18 of 11-15-0979 by Dorothy Stanley, HP-Aruba Networks</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September 2015</a:t>
            </a:r>
            <a:endParaRPr lang="en-US"/>
          </a:p>
        </p:txBody>
      </p:sp>
    </p:spTree>
    <p:extLst>
      <p:ext uri="{BB962C8B-B14F-4D97-AF65-F5344CB8AC3E}">
        <p14:creationId xmlns:p14="http://schemas.microsoft.com/office/powerpoint/2010/main" val="3162770515"/>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Footer Placeholder 4"/>
          <p:cNvSpPr>
            <a:spLocks noGrp="1"/>
          </p:cNvSpPr>
          <p:nvPr>
            <p:ph type="ftr" sz="quarter" idx="11"/>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Adrian Stephens, Intel</a:t>
            </a:r>
          </a:p>
        </p:txBody>
      </p:sp>
      <p:sp>
        <p:nvSpPr>
          <p:cNvPr id="512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Slide </a:t>
            </a:r>
            <a:fld id="{5C16A05F-3B59-49E8-BD71-0001B80580FB}" type="slidenum">
              <a:rPr lang="en-US" smtClean="0"/>
              <a:pPr/>
              <a:t>111</a:t>
            </a:fld>
            <a:endParaRPr lang="en-US" smtClean="0"/>
          </a:p>
        </p:txBody>
      </p:sp>
      <p:sp>
        <p:nvSpPr>
          <p:cNvPr id="5125" name="Rectangle 2"/>
          <p:cNvSpPr>
            <a:spLocks noGrp="1" noChangeArrowheads="1"/>
          </p:cNvSpPr>
          <p:nvPr>
            <p:ph type="title"/>
          </p:nvPr>
        </p:nvSpPr>
        <p:spPr/>
        <p:txBody>
          <a:bodyPr/>
          <a:lstStyle/>
          <a:p>
            <a:r>
              <a:rPr lang="en-US" dirty="0" smtClean="0"/>
              <a:t>Transport Layer Security (TLS)</a:t>
            </a:r>
          </a:p>
        </p:txBody>
      </p:sp>
      <p:sp>
        <p:nvSpPr>
          <p:cNvPr id="113667" name="Rectangle 3"/>
          <p:cNvSpPr>
            <a:spLocks noGrp="1" noChangeArrowheads="1"/>
          </p:cNvSpPr>
          <p:nvPr>
            <p:ph type="body" idx="1"/>
          </p:nvPr>
        </p:nvSpPr>
        <p:spPr>
          <a:xfrm>
            <a:off x="685800" y="1676400"/>
            <a:ext cx="8001000" cy="4572000"/>
          </a:xfrm>
        </p:spPr>
        <p:txBody>
          <a:bodyPr/>
          <a:lstStyle/>
          <a:p>
            <a:pPr>
              <a:lnSpc>
                <a:spcPct val="80000"/>
              </a:lnSpc>
              <a:defRPr/>
            </a:pPr>
            <a:r>
              <a:rPr lang="en-US" sz="2000" dirty="0" smtClean="0"/>
              <a:t>Transport Layer Security Working Group website: </a:t>
            </a:r>
            <a:r>
              <a:rPr lang="en-US" sz="2000" dirty="0">
                <a:hlinkClick r:id="rId3"/>
              </a:rPr>
              <a:t>http://datatracker.ietf.org/wg/tls/charter</a:t>
            </a:r>
            <a:r>
              <a:rPr lang="en-US" sz="2000" dirty="0" smtClean="0">
                <a:hlinkClick r:id="rId3"/>
              </a:rPr>
              <a:t>/</a:t>
            </a:r>
            <a:r>
              <a:rPr lang="en-US" sz="2000" dirty="0" smtClean="0"/>
              <a:t> </a:t>
            </a:r>
          </a:p>
          <a:p>
            <a:pPr>
              <a:lnSpc>
                <a:spcPct val="80000"/>
              </a:lnSpc>
              <a:defRPr/>
            </a:pPr>
            <a:endParaRPr lang="en-US" sz="2000" dirty="0" smtClean="0"/>
          </a:p>
          <a:p>
            <a:pPr>
              <a:lnSpc>
                <a:spcPct val="80000"/>
              </a:lnSpc>
              <a:defRPr/>
            </a:pPr>
            <a:r>
              <a:rPr lang="en-US" sz="1800" dirty="0" smtClean="0"/>
              <a:t>Work underway on a new version of TLS (used in EAP methods): Transport Layer Security Protocol Version 1.3</a:t>
            </a:r>
          </a:p>
          <a:p>
            <a:pPr lvl="1">
              <a:lnSpc>
                <a:spcPct val="80000"/>
              </a:lnSpc>
              <a:defRPr/>
            </a:pPr>
            <a:endParaRPr lang="en-US" sz="1400" dirty="0"/>
          </a:p>
          <a:p>
            <a:pPr>
              <a:lnSpc>
                <a:spcPct val="80000"/>
              </a:lnSpc>
              <a:defRPr/>
            </a:pPr>
            <a:r>
              <a:rPr lang="en-US" sz="1800" dirty="0" smtClean="0"/>
              <a:t>Updates [September 2015]</a:t>
            </a:r>
          </a:p>
          <a:p>
            <a:pPr lvl="1">
              <a:lnSpc>
                <a:spcPct val="80000"/>
              </a:lnSpc>
              <a:defRPr/>
            </a:pPr>
            <a:r>
              <a:rPr lang="en-US" sz="1600" dirty="0" smtClean="0"/>
              <a:t>RFC 7568 published: Deprecating Secure Sockets Layer Version 3.0, see </a:t>
            </a:r>
            <a:r>
              <a:rPr lang="en-US" sz="1600" dirty="0" smtClean="0">
                <a:hlinkClick r:id="rId4"/>
              </a:rPr>
              <a:t>http://datatracker.ietf.org/doc/rfc7568/</a:t>
            </a:r>
            <a:r>
              <a:rPr lang="en-US" sz="1600" dirty="0" smtClean="0"/>
              <a:t> </a:t>
            </a:r>
          </a:p>
          <a:p>
            <a:pPr lvl="1">
              <a:lnSpc>
                <a:spcPct val="80000"/>
              </a:lnSpc>
              <a:defRPr/>
            </a:pPr>
            <a:r>
              <a:rPr lang="en-US" sz="1600" dirty="0" smtClean="0"/>
              <a:t>Submitted to IESG for publication: Negotiated </a:t>
            </a:r>
            <a:r>
              <a:rPr lang="en-US" sz="1600" dirty="0"/>
              <a:t>Finite Field </a:t>
            </a:r>
            <a:r>
              <a:rPr lang="en-US" sz="1600" dirty="0" err="1"/>
              <a:t>Diffie</a:t>
            </a:r>
            <a:r>
              <a:rPr lang="en-US" sz="1600" dirty="0"/>
              <a:t>-Hellman Ephemeral Parameters for </a:t>
            </a:r>
            <a:r>
              <a:rPr lang="en-US" sz="1600" dirty="0" smtClean="0"/>
              <a:t>TLS, </a:t>
            </a:r>
            <a:r>
              <a:rPr lang="en-US" sz="1600" dirty="0"/>
              <a:t>see </a:t>
            </a:r>
            <a:r>
              <a:rPr lang="en-US" sz="1600" dirty="0">
                <a:hlinkClick r:id="rId5"/>
              </a:rPr>
              <a:t>http://datatracker.ietf.org/doc/draft-ietf-tls-negotiated-ff-dhe</a:t>
            </a:r>
            <a:r>
              <a:rPr lang="en-US" sz="1600" dirty="0" smtClean="0">
                <a:hlinkClick r:id="rId5"/>
              </a:rPr>
              <a:t>/</a:t>
            </a:r>
            <a:r>
              <a:rPr lang="en-US" sz="1600" dirty="0" smtClean="0"/>
              <a:t> </a:t>
            </a:r>
          </a:p>
          <a:p>
            <a:pPr lvl="1">
              <a:lnSpc>
                <a:spcPct val="80000"/>
              </a:lnSpc>
              <a:defRPr/>
            </a:pPr>
            <a:r>
              <a:rPr lang="en-US" sz="1600" dirty="0" smtClean="0"/>
              <a:t>Updated: TLS version 1.3 </a:t>
            </a:r>
            <a:r>
              <a:rPr lang="en-US" sz="1600" u="sng" dirty="0" smtClean="0">
                <a:hlinkClick r:id="rId6"/>
              </a:rPr>
              <a:t>http</a:t>
            </a:r>
            <a:r>
              <a:rPr lang="en-US" sz="1600" u="sng" dirty="0">
                <a:hlinkClick r:id="rId6"/>
              </a:rPr>
              <a:t>://datatracker.ietf.org/doc/draft-ietf-tls-tls13</a:t>
            </a:r>
            <a:r>
              <a:rPr lang="en-US" sz="1600" u="sng" dirty="0" smtClean="0">
                <a:hlinkClick r:id="rId6"/>
              </a:rPr>
              <a:t>/</a:t>
            </a:r>
            <a:r>
              <a:rPr lang="en-US" sz="1600" u="sng" dirty="0" smtClean="0"/>
              <a:t> </a:t>
            </a:r>
          </a:p>
          <a:p>
            <a:pPr lvl="1">
              <a:lnSpc>
                <a:spcPct val="80000"/>
              </a:lnSpc>
              <a:defRPr/>
            </a:pPr>
            <a:r>
              <a:rPr lang="en-US" sz="1600" dirty="0" smtClean="0"/>
              <a:t>Curve25519 </a:t>
            </a:r>
            <a:r>
              <a:rPr lang="en-US" sz="1600" dirty="0"/>
              <a:t>and Curve448 for Transport Layer Security (TLS), see </a:t>
            </a:r>
            <a:r>
              <a:rPr lang="en-US" sz="1600" dirty="0">
                <a:hlinkClick r:id="rId7"/>
              </a:rPr>
              <a:t>http://datatracker.ietf.org/doc/draft-ietf-tls-curve25519</a:t>
            </a:r>
            <a:r>
              <a:rPr lang="en-US" sz="1600" dirty="0" smtClean="0">
                <a:hlinkClick r:id="rId7"/>
              </a:rPr>
              <a:t>/</a:t>
            </a:r>
            <a:r>
              <a:rPr lang="en-US" sz="1600" dirty="0" smtClean="0"/>
              <a:t> </a:t>
            </a:r>
          </a:p>
          <a:p>
            <a:pPr lvl="1">
              <a:lnSpc>
                <a:spcPct val="80000"/>
              </a:lnSpc>
              <a:defRPr/>
            </a:pPr>
            <a:r>
              <a:rPr lang="en-US" sz="1600" dirty="0" smtClean="0"/>
              <a:t>Elliptic </a:t>
            </a:r>
            <a:r>
              <a:rPr lang="en-US" sz="1600" dirty="0"/>
              <a:t>Curve Cryptography (ECC) Cipher Suites for Transport Layer Security (TLS) Versions 1.2 and Earlier, see </a:t>
            </a:r>
            <a:r>
              <a:rPr lang="en-US" sz="1600" dirty="0">
                <a:hlinkClick r:id="rId8"/>
              </a:rPr>
              <a:t>http://datatracker.ietf.org/doc/draft-ietf-tls-rfc4492bis</a:t>
            </a:r>
            <a:r>
              <a:rPr lang="en-US" sz="1600" dirty="0" smtClean="0">
                <a:hlinkClick r:id="rId8"/>
              </a:rPr>
              <a:t>/</a:t>
            </a:r>
            <a:r>
              <a:rPr lang="en-US" sz="1600" dirty="0" smtClean="0"/>
              <a:t>  </a:t>
            </a:r>
          </a:p>
          <a:p>
            <a:pPr lvl="1">
              <a:lnSpc>
                <a:spcPct val="80000"/>
              </a:lnSpc>
              <a:defRPr/>
            </a:pPr>
            <a:r>
              <a:rPr lang="en-US" sz="1600" dirty="0"/>
              <a:t>Submitted to IESG for publication: A TLS </a:t>
            </a:r>
            <a:r>
              <a:rPr lang="en-US" sz="1600" dirty="0" err="1"/>
              <a:t>ClientHello</a:t>
            </a:r>
            <a:r>
              <a:rPr lang="en-US" sz="1600" dirty="0"/>
              <a:t> padding extension, </a:t>
            </a:r>
            <a:r>
              <a:rPr lang="en-US" sz="1600" dirty="0">
                <a:hlinkClick r:id="rId9"/>
              </a:rPr>
              <a:t>http://datatracker.ietf.org/doc/draft-ietf-tls-padding</a:t>
            </a:r>
            <a:r>
              <a:rPr lang="en-US" sz="1600" dirty="0" smtClean="0">
                <a:hlinkClick r:id="rId9"/>
              </a:rPr>
              <a:t>/</a:t>
            </a:r>
            <a:r>
              <a:rPr lang="en-US" sz="1600" dirty="0" smtClean="0"/>
              <a:t> </a:t>
            </a:r>
            <a:endParaRPr lang="en-US" sz="1600" dirty="0"/>
          </a:p>
          <a:p>
            <a:pPr lvl="1">
              <a:lnSpc>
                <a:spcPct val="80000"/>
              </a:lnSpc>
              <a:defRPr/>
            </a:pPr>
            <a:endParaRPr lang="en-US" sz="1800" dirty="0" smtClean="0"/>
          </a:p>
          <a:p>
            <a:pPr>
              <a:lnSpc>
                <a:spcPct val="80000"/>
              </a:lnSpc>
              <a:defRPr/>
            </a:pPr>
            <a:endParaRPr lang="en-US" sz="1800" dirty="0" smtClean="0"/>
          </a:p>
          <a:p>
            <a:pPr lvl="1">
              <a:lnSpc>
                <a:spcPct val="80000"/>
              </a:lnSpc>
              <a:defRPr/>
            </a:pPr>
            <a:endParaRPr lang="en-US" sz="1400" dirty="0" smtClean="0"/>
          </a:p>
          <a:p>
            <a:pPr lvl="1">
              <a:lnSpc>
                <a:spcPct val="80000"/>
              </a:lnSpc>
              <a:defRPr/>
            </a:pPr>
            <a:endParaRPr lang="en-US" sz="1400" dirty="0" smtClean="0"/>
          </a:p>
          <a:p>
            <a:pPr lvl="1">
              <a:lnSpc>
                <a:spcPct val="80000"/>
              </a:lnSpc>
              <a:defRPr/>
            </a:pPr>
            <a:endParaRPr lang="en-US" sz="1400" dirty="0" smtClean="0"/>
          </a:p>
          <a:p>
            <a:pPr>
              <a:lnSpc>
                <a:spcPct val="80000"/>
              </a:lnSpc>
              <a:defRPr/>
            </a:pPr>
            <a:endParaRPr lang="en-US" sz="1000" dirty="0" smtClean="0"/>
          </a:p>
          <a:p>
            <a:pPr lvl="1">
              <a:lnSpc>
                <a:spcPct val="80000"/>
              </a:lnSpc>
              <a:defRPr/>
            </a:pPr>
            <a:endParaRPr lang="en-US" sz="1200" dirty="0" smtClean="0"/>
          </a:p>
          <a:p>
            <a:pPr lvl="1">
              <a:lnSpc>
                <a:spcPct val="80000"/>
              </a:lnSpc>
              <a:buFontTx/>
              <a:buNone/>
              <a:defRPr/>
            </a:pPr>
            <a:endParaRPr lang="en-US" sz="1400" dirty="0" smtClean="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14/18 of 11-15-0979 by Dorothy Stanley, HP-Aruba Networks</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September 2015</a:t>
            </a:r>
            <a:endParaRPr lang="en-US"/>
          </a:p>
        </p:txBody>
      </p:sp>
    </p:spTree>
    <p:extLst>
      <p:ext uri="{BB962C8B-B14F-4D97-AF65-F5344CB8AC3E}">
        <p14:creationId xmlns:p14="http://schemas.microsoft.com/office/powerpoint/2010/main" val="272044708"/>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Footer Placeholder 4"/>
          <p:cNvSpPr>
            <a:spLocks noGrp="1"/>
          </p:cNvSpPr>
          <p:nvPr>
            <p:ph type="ftr" sz="quarter" idx="11"/>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Adrian Stephens, Intel</a:t>
            </a:r>
          </a:p>
        </p:txBody>
      </p:sp>
      <p:sp>
        <p:nvSpPr>
          <p:cNvPr id="512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Slide </a:t>
            </a:r>
            <a:fld id="{5C16A05F-3B59-49E8-BD71-0001B80580FB}" type="slidenum">
              <a:rPr lang="en-US" smtClean="0"/>
              <a:pPr/>
              <a:t>112</a:t>
            </a:fld>
            <a:endParaRPr lang="en-US" smtClean="0"/>
          </a:p>
        </p:txBody>
      </p:sp>
      <p:sp>
        <p:nvSpPr>
          <p:cNvPr id="5125" name="Rectangle 2"/>
          <p:cNvSpPr>
            <a:spLocks noGrp="1" noChangeArrowheads="1"/>
          </p:cNvSpPr>
          <p:nvPr>
            <p:ph type="title"/>
          </p:nvPr>
        </p:nvSpPr>
        <p:spPr/>
        <p:txBody>
          <a:bodyPr/>
          <a:lstStyle/>
          <a:p>
            <a:r>
              <a:rPr lang="en-US" dirty="0" smtClean="0"/>
              <a:t>Extensions for Scalable DNS Service Discovery (</a:t>
            </a:r>
            <a:r>
              <a:rPr lang="en-US" dirty="0" err="1" smtClean="0"/>
              <a:t>dnssd</a:t>
            </a:r>
            <a:r>
              <a:rPr lang="en-US" dirty="0" smtClean="0"/>
              <a:t>)</a:t>
            </a:r>
          </a:p>
        </p:txBody>
      </p:sp>
      <p:sp>
        <p:nvSpPr>
          <p:cNvPr id="113667" name="Rectangle 3"/>
          <p:cNvSpPr>
            <a:spLocks noGrp="1" noChangeArrowheads="1"/>
          </p:cNvSpPr>
          <p:nvPr>
            <p:ph type="body" idx="1"/>
          </p:nvPr>
        </p:nvSpPr>
        <p:spPr>
          <a:xfrm>
            <a:off x="685800" y="1676400"/>
            <a:ext cx="8229600" cy="4572000"/>
          </a:xfrm>
        </p:spPr>
        <p:txBody>
          <a:bodyPr/>
          <a:lstStyle/>
          <a:p>
            <a:pPr marL="0" indent="0">
              <a:lnSpc>
                <a:spcPct val="80000"/>
              </a:lnSpc>
              <a:buFontTx/>
              <a:buNone/>
              <a:defRPr/>
            </a:pPr>
            <a:endParaRPr lang="en-US" sz="900" dirty="0" smtClean="0"/>
          </a:p>
          <a:p>
            <a:pPr>
              <a:lnSpc>
                <a:spcPct val="80000"/>
              </a:lnSpc>
              <a:defRPr/>
            </a:pPr>
            <a:r>
              <a:rPr lang="en-US" sz="2000" dirty="0" smtClean="0"/>
              <a:t>Working Group website: </a:t>
            </a:r>
            <a:r>
              <a:rPr lang="en-US" sz="2000" dirty="0">
                <a:hlinkClick r:id="rId3"/>
              </a:rPr>
              <a:t>http://</a:t>
            </a:r>
            <a:r>
              <a:rPr lang="en-US" sz="2000" dirty="0" smtClean="0">
                <a:hlinkClick r:id="rId3"/>
              </a:rPr>
              <a:t>datatracker.ietf.org/wg/dnssd/charter/</a:t>
            </a:r>
            <a:r>
              <a:rPr lang="en-US" sz="2000" dirty="0" smtClean="0"/>
              <a:t> </a:t>
            </a:r>
          </a:p>
          <a:p>
            <a:pPr>
              <a:lnSpc>
                <a:spcPct val="80000"/>
              </a:lnSpc>
              <a:defRPr/>
            </a:pPr>
            <a:r>
              <a:rPr lang="en-US" sz="1800" dirty="0" smtClean="0"/>
              <a:t>Charter: Develop scalable </a:t>
            </a:r>
            <a:r>
              <a:rPr lang="en-US" sz="1800" dirty="0"/>
              <a:t>DNS-SD/</a:t>
            </a:r>
            <a:r>
              <a:rPr lang="en-US" sz="1800" dirty="0" err="1"/>
              <a:t>mDNS</a:t>
            </a:r>
            <a:r>
              <a:rPr lang="en-US" sz="1800" dirty="0"/>
              <a:t> </a:t>
            </a:r>
            <a:r>
              <a:rPr lang="en-US" sz="1800" dirty="0" smtClean="0"/>
              <a:t>Extension </a:t>
            </a:r>
            <a:r>
              <a:rPr lang="en-US" sz="1800" dirty="0"/>
              <a:t>requirements </a:t>
            </a:r>
            <a:r>
              <a:rPr lang="en-US" sz="1800" dirty="0" smtClean="0"/>
              <a:t>and standard solutions to address problematic </a:t>
            </a:r>
            <a:r>
              <a:rPr lang="en-US" sz="1800" dirty="0"/>
              <a:t>use of </a:t>
            </a:r>
            <a:r>
              <a:rPr lang="en-US" sz="1800" dirty="0" err="1"/>
              <a:t>mDNS</a:t>
            </a:r>
            <a:r>
              <a:rPr lang="en-US" sz="1800" dirty="0"/>
              <a:t> and DNS-SD in networks today</a:t>
            </a:r>
          </a:p>
          <a:p>
            <a:pPr lvl="1"/>
            <a:r>
              <a:rPr lang="en-US" sz="1600" dirty="0" err="1" smtClean="0"/>
              <a:t>mDNS</a:t>
            </a:r>
            <a:r>
              <a:rPr lang="en-US" sz="1600" dirty="0" smtClean="0"/>
              <a:t> </a:t>
            </a:r>
            <a:r>
              <a:rPr lang="en-US" sz="1600" dirty="0"/>
              <a:t>discovery of services on other links is not possible</a:t>
            </a:r>
          </a:p>
          <a:p>
            <a:pPr lvl="1"/>
            <a:r>
              <a:rPr lang="en-US" sz="1600" dirty="0"/>
              <a:t>Multicast transmissions over wireless are very expensive</a:t>
            </a:r>
          </a:p>
          <a:p>
            <a:pPr lvl="1"/>
            <a:r>
              <a:rPr lang="en-US" sz="1600" dirty="0"/>
              <a:t>Addressed with different ad hoc technologies</a:t>
            </a:r>
          </a:p>
          <a:p>
            <a:r>
              <a:rPr lang="en-US" sz="1800" dirty="0" smtClean="0"/>
              <a:t>Of </a:t>
            </a:r>
            <a:r>
              <a:rPr lang="en-US" sz="1800" dirty="0"/>
              <a:t>interest </a:t>
            </a:r>
            <a:r>
              <a:rPr lang="en-US" sz="1800" dirty="0" smtClean="0"/>
              <a:t>to: </a:t>
            </a:r>
            <a:r>
              <a:rPr lang="en-US" sz="1800" dirty="0" err="1" smtClean="0"/>
              <a:t>Homenet</a:t>
            </a:r>
            <a:r>
              <a:rPr lang="en-US" sz="1800" dirty="0" smtClean="0"/>
              <a:t>, Zero configuration, Enterprise-grade </a:t>
            </a:r>
            <a:r>
              <a:rPr lang="en-US" sz="1800" dirty="0"/>
              <a:t>vendors of 802.11 </a:t>
            </a:r>
            <a:r>
              <a:rPr lang="en-US" sz="1800" dirty="0" smtClean="0"/>
              <a:t>infrastructure, Multi-link </a:t>
            </a:r>
            <a:r>
              <a:rPr lang="en-US" sz="1800" dirty="0"/>
              <a:t>mesh </a:t>
            </a:r>
            <a:r>
              <a:rPr lang="en-US" sz="1800" dirty="0" smtClean="0"/>
              <a:t>networking</a:t>
            </a:r>
            <a:endParaRPr lang="en-US" sz="1800" dirty="0"/>
          </a:p>
          <a:p>
            <a:pPr>
              <a:lnSpc>
                <a:spcPct val="80000"/>
              </a:lnSpc>
              <a:defRPr/>
            </a:pPr>
            <a:endParaRPr lang="en-US" sz="1800" dirty="0" smtClean="0"/>
          </a:p>
          <a:p>
            <a:pPr>
              <a:lnSpc>
                <a:spcPct val="80000"/>
              </a:lnSpc>
              <a:defRPr/>
            </a:pPr>
            <a:r>
              <a:rPr lang="en-US" sz="1800" dirty="0" smtClean="0"/>
              <a:t>Updates [September 2015]</a:t>
            </a:r>
          </a:p>
          <a:p>
            <a:pPr lvl="1">
              <a:lnSpc>
                <a:spcPct val="80000"/>
              </a:lnSpc>
              <a:defRPr/>
            </a:pPr>
            <a:r>
              <a:rPr lang="en-US" sz="1600" dirty="0" smtClean="0"/>
              <a:t>RFC 7558 published, </a:t>
            </a:r>
            <a:r>
              <a:rPr lang="en-US" sz="1600" dirty="0"/>
              <a:t>Requirements for Scalable DNS-Based Service Discovery (DNS-SD) / Multicast DNS (</a:t>
            </a:r>
            <a:r>
              <a:rPr lang="en-US" sz="1600" dirty="0" err="1"/>
              <a:t>mDNS</a:t>
            </a:r>
            <a:r>
              <a:rPr lang="en-US" sz="1600" dirty="0"/>
              <a:t>) </a:t>
            </a:r>
            <a:r>
              <a:rPr lang="en-US" sz="1600" dirty="0" smtClean="0"/>
              <a:t>Extensions: </a:t>
            </a:r>
            <a:r>
              <a:rPr lang="en-US" sz="1600" u="sng" dirty="0" smtClean="0">
                <a:hlinkClick r:id="rId4"/>
              </a:rPr>
              <a:t>http</a:t>
            </a:r>
            <a:r>
              <a:rPr lang="en-US" sz="1600" u="sng" dirty="0">
                <a:hlinkClick r:id="rId4"/>
              </a:rPr>
              <a:t>://datatracker.ietf.org/doc/rfc7558</a:t>
            </a:r>
            <a:r>
              <a:rPr lang="en-US" sz="1600" u="sng" dirty="0" smtClean="0">
                <a:hlinkClick r:id="rId4"/>
              </a:rPr>
              <a:t>/</a:t>
            </a:r>
            <a:r>
              <a:rPr lang="en-US" sz="1600" u="sng" dirty="0" smtClean="0"/>
              <a:t> </a:t>
            </a:r>
          </a:p>
          <a:p>
            <a:pPr lvl="1">
              <a:lnSpc>
                <a:spcPct val="80000"/>
              </a:lnSpc>
              <a:defRPr/>
            </a:pPr>
            <a:r>
              <a:rPr lang="en-US" sz="1600" dirty="0" smtClean="0"/>
              <a:t>New: </a:t>
            </a:r>
            <a:r>
              <a:rPr lang="en-US" sz="1600" dirty="0"/>
              <a:t>Scalable DNS-SD (SSD) Threats</a:t>
            </a:r>
            <a:r>
              <a:rPr lang="en-US" sz="1600" dirty="0" smtClean="0"/>
              <a:t>, see </a:t>
            </a:r>
            <a:r>
              <a:rPr lang="en-US" sz="1600" dirty="0">
                <a:hlinkClick r:id="rId5"/>
              </a:rPr>
              <a:t>http://datatracker.ietf.org/doc/draft-otis-dnssd-scalable-dns-sd-threats</a:t>
            </a:r>
            <a:r>
              <a:rPr lang="en-US" sz="1600" dirty="0" smtClean="0">
                <a:hlinkClick r:id="rId5"/>
              </a:rPr>
              <a:t>/</a:t>
            </a:r>
            <a:r>
              <a:rPr lang="en-US" sz="1600" dirty="0" smtClean="0"/>
              <a:t> </a:t>
            </a:r>
          </a:p>
          <a:p>
            <a:pPr lvl="1">
              <a:lnSpc>
                <a:spcPct val="80000"/>
              </a:lnSpc>
              <a:defRPr/>
            </a:pPr>
            <a:r>
              <a:rPr lang="en-US" sz="1600" dirty="0" smtClean="0"/>
              <a:t>On </a:t>
            </a:r>
            <a:r>
              <a:rPr lang="en-US" sz="1600" dirty="0"/>
              <a:t>Interoperation of Labels Between </a:t>
            </a:r>
            <a:r>
              <a:rPr lang="en-US" sz="1600" dirty="0" err="1"/>
              <a:t>mDNS</a:t>
            </a:r>
            <a:r>
              <a:rPr lang="en-US" sz="1600" dirty="0"/>
              <a:t> and DNS, </a:t>
            </a:r>
            <a:r>
              <a:rPr lang="en-US" sz="1600" dirty="0">
                <a:hlinkClick r:id="rId6"/>
              </a:rPr>
              <a:t>http://datatracker.ietf.org/doc/draft-ietf-dnssd-mdns-dns-interop</a:t>
            </a:r>
            <a:r>
              <a:rPr lang="en-US" sz="1600" dirty="0" smtClean="0">
                <a:hlinkClick r:id="rId6"/>
              </a:rPr>
              <a:t>/</a:t>
            </a:r>
            <a:r>
              <a:rPr lang="en-US" sz="1600" dirty="0" smtClean="0"/>
              <a:t> </a:t>
            </a:r>
            <a:endParaRPr lang="en-US" sz="1600" dirty="0"/>
          </a:p>
          <a:p>
            <a:pPr lvl="1">
              <a:lnSpc>
                <a:spcPct val="80000"/>
              </a:lnSpc>
              <a:defRPr/>
            </a:pPr>
            <a:endParaRPr lang="en-US" sz="1600" dirty="0" smtClean="0"/>
          </a:p>
          <a:p>
            <a:pPr>
              <a:lnSpc>
                <a:spcPct val="80000"/>
              </a:lnSpc>
              <a:defRPr/>
            </a:pPr>
            <a:endParaRPr lang="en-US" sz="1800" dirty="0" smtClean="0"/>
          </a:p>
          <a:p>
            <a:pPr lvl="1">
              <a:lnSpc>
                <a:spcPct val="80000"/>
              </a:lnSpc>
              <a:defRPr/>
            </a:pPr>
            <a:endParaRPr lang="en-US" sz="1400" dirty="0" smtClean="0"/>
          </a:p>
          <a:p>
            <a:pPr lvl="1">
              <a:lnSpc>
                <a:spcPct val="80000"/>
              </a:lnSpc>
              <a:defRPr/>
            </a:pPr>
            <a:endParaRPr lang="en-US" sz="1400" dirty="0" smtClean="0"/>
          </a:p>
          <a:p>
            <a:pPr lvl="1">
              <a:lnSpc>
                <a:spcPct val="80000"/>
              </a:lnSpc>
              <a:defRPr/>
            </a:pPr>
            <a:endParaRPr lang="en-US" sz="1400" dirty="0" smtClean="0"/>
          </a:p>
          <a:p>
            <a:pPr>
              <a:lnSpc>
                <a:spcPct val="80000"/>
              </a:lnSpc>
              <a:defRPr/>
            </a:pPr>
            <a:endParaRPr lang="en-US" sz="1000" dirty="0" smtClean="0"/>
          </a:p>
          <a:p>
            <a:pPr lvl="1">
              <a:lnSpc>
                <a:spcPct val="80000"/>
              </a:lnSpc>
              <a:defRPr/>
            </a:pPr>
            <a:endParaRPr lang="en-US" sz="1200" dirty="0" smtClean="0"/>
          </a:p>
          <a:p>
            <a:pPr lvl="1">
              <a:lnSpc>
                <a:spcPct val="80000"/>
              </a:lnSpc>
              <a:buFontTx/>
              <a:buNone/>
              <a:defRPr/>
            </a:pPr>
            <a:endParaRPr lang="en-US" sz="1400" dirty="0" smtClean="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15/18 of 11-15-0979 by Dorothy Stanley, HP-Aruba Networks</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September 2015</a:t>
            </a:r>
            <a:endParaRPr lang="en-US"/>
          </a:p>
        </p:txBody>
      </p:sp>
    </p:spTree>
    <p:extLst>
      <p:ext uri="{BB962C8B-B14F-4D97-AF65-F5344CB8AC3E}">
        <p14:creationId xmlns:p14="http://schemas.microsoft.com/office/powerpoint/2010/main" val="1700343522"/>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Footer Placeholder 4"/>
          <p:cNvSpPr>
            <a:spLocks noGrp="1"/>
          </p:cNvSpPr>
          <p:nvPr>
            <p:ph type="ftr" sz="quarter" idx="11"/>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Adrian Stephens, Intel</a:t>
            </a:r>
          </a:p>
        </p:txBody>
      </p:sp>
      <p:sp>
        <p:nvSpPr>
          <p:cNvPr id="512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Slide </a:t>
            </a:r>
            <a:fld id="{5C16A05F-3B59-49E8-BD71-0001B80580FB}" type="slidenum">
              <a:rPr lang="en-US" smtClean="0"/>
              <a:pPr/>
              <a:t>113</a:t>
            </a:fld>
            <a:endParaRPr lang="en-US" smtClean="0"/>
          </a:p>
        </p:txBody>
      </p:sp>
      <p:sp>
        <p:nvSpPr>
          <p:cNvPr id="5125" name="Rectangle 2"/>
          <p:cNvSpPr>
            <a:spLocks noGrp="1" noChangeArrowheads="1"/>
          </p:cNvSpPr>
          <p:nvPr>
            <p:ph type="title"/>
          </p:nvPr>
        </p:nvSpPr>
        <p:spPr/>
        <p:txBody>
          <a:bodyPr/>
          <a:lstStyle/>
          <a:p>
            <a:r>
              <a:rPr lang="en-US" dirty="0" smtClean="0"/>
              <a:t>Of Interest: Network-Based Mobility Extensions (NETEXT)</a:t>
            </a:r>
          </a:p>
        </p:txBody>
      </p:sp>
      <p:sp>
        <p:nvSpPr>
          <p:cNvPr id="113667" name="Rectangle 3"/>
          <p:cNvSpPr>
            <a:spLocks noGrp="1" noChangeArrowheads="1"/>
          </p:cNvSpPr>
          <p:nvPr>
            <p:ph type="body" idx="1"/>
          </p:nvPr>
        </p:nvSpPr>
        <p:spPr>
          <a:xfrm>
            <a:off x="685800" y="1676400"/>
            <a:ext cx="8001000" cy="4572000"/>
          </a:xfrm>
        </p:spPr>
        <p:txBody>
          <a:bodyPr/>
          <a:lstStyle/>
          <a:p>
            <a:pPr marL="0" indent="0">
              <a:lnSpc>
                <a:spcPct val="80000"/>
              </a:lnSpc>
              <a:buFontTx/>
              <a:buNone/>
              <a:defRPr/>
            </a:pPr>
            <a:endParaRPr lang="en-US" sz="900" dirty="0" smtClean="0"/>
          </a:p>
          <a:p>
            <a:pPr lvl="1">
              <a:lnSpc>
                <a:spcPct val="80000"/>
              </a:lnSpc>
              <a:defRPr/>
            </a:pPr>
            <a:endParaRPr lang="en-US" sz="1600" dirty="0" smtClean="0"/>
          </a:p>
          <a:p>
            <a:pPr>
              <a:lnSpc>
                <a:spcPct val="80000"/>
              </a:lnSpc>
            </a:pPr>
            <a:r>
              <a:rPr lang="en-US" sz="2000" dirty="0" smtClean="0">
                <a:solidFill>
                  <a:srgbClr val="000000"/>
                </a:solidFill>
                <a:ea typeface="Arial Unicode MS" pitchFamily="34" charset="-128"/>
                <a:cs typeface="Arial Unicode MS" pitchFamily="34" charset="-128"/>
              </a:rPr>
              <a:t>NETEXT: </a:t>
            </a:r>
            <a:r>
              <a:rPr lang="en-US" sz="2000" dirty="0">
                <a:solidFill>
                  <a:srgbClr val="000000"/>
                </a:solidFill>
                <a:ea typeface="Arial Unicode MS" pitchFamily="34" charset="-128"/>
                <a:cs typeface="Arial Unicode MS" pitchFamily="34" charset="-128"/>
                <a:hlinkClick r:id="rId3"/>
              </a:rPr>
              <a:t>http://datatracker.ietf.org/wg/netext/charter</a:t>
            </a:r>
            <a:r>
              <a:rPr lang="en-US" sz="2000" dirty="0" smtClean="0">
                <a:solidFill>
                  <a:srgbClr val="000000"/>
                </a:solidFill>
                <a:ea typeface="Arial Unicode MS" pitchFamily="34" charset="-128"/>
                <a:cs typeface="Arial Unicode MS" pitchFamily="34" charset="-128"/>
                <a:hlinkClick r:id="rId3"/>
              </a:rPr>
              <a:t>/</a:t>
            </a:r>
            <a:r>
              <a:rPr lang="en-US" sz="2000" dirty="0" smtClean="0">
                <a:solidFill>
                  <a:srgbClr val="000000"/>
                </a:solidFill>
                <a:ea typeface="Arial Unicode MS" pitchFamily="34" charset="-128"/>
                <a:cs typeface="Arial Unicode MS" pitchFamily="34" charset="-128"/>
              </a:rPr>
              <a:t> </a:t>
            </a:r>
          </a:p>
          <a:p>
            <a:endParaRPr lang="en-US" sz="1800" dirty="0" smtClean="0"/>
          </a:p>
          <a:p>
            <a:r>
              <a:rPr lang="en-US" sz="1800" dirty="0" smtClean="0"/>
              <a:t>RFC 7561 published: Mapping </a:t>
            </a:r>
            <a:r>
              <a:rPr lang="en-US" sz="1800" dirty="0"/>
              <a:t>PMIPv6 </a:t>
            </a:r>
            <a:r>
              <a:rPr lang="en-US" sz="1800" dirty="0" err="1"/>
              <a:t>QoS</a:t>
            </a:r>
            <a:r>
              <a:rPr lang="en-US" sz="1800" dirty="0"/>
              <a:t> Procedures with WLAN </a:t>
            </a:r>
            <a:r>
              <a:rPr lang="en-US" sz="1800" dirty="0" err="1"/>
              <a:t>QoS</a:t>
            </a:r>
            <a:r>
              <a:rPr lang="en-US" sz="1800" dirty="0"/>
              <a:t> Procedures, see </a:t>
            </a:r>
            <a:r>
              <a:rPr lang="en-US" sz="1800" dirty="0">
                <a:hlinkClick r:id="rId4"/>
              </a:rPr>
              <a:t>http://datatracker.ietf.org/doc/rfc7561</a:t>
            </a:r>
            <a:r>
              <a:rPr lang="en-US" sz="1800" dirty="0" smtClean="0">
                <a:hlinkClick r:id="rId4"/>
              </a:rPr>
              <a:t>/</a:t>
            </a:r>
            <a:r>
              <a:rPr lang="en-US" sz="1800" dirty="0" smtClean="0"/>
              <a:t> </a:t>
            </a:r>
          </a:p>
          <a:p>
            <a:endParaRPr lang="en-US" sz="1800" dirty="0"/>
          </a:p>
          <a:p>
            <a:pPr algn="just"/>
            <a:r>
              <a:rPr lang="en-US" sz="1400" dirty="0" smtClean="0"/>
              <a:t>Abstract: This </a:t>
            </a:r>
            <a:r>
              <a:rPr lang="en-US" sz="1400" dirty="0"/>
              <a:t>document provides guidelines for achieving end to end Quality- of-Service (</a:t>
            </a:r>
            <a:r>
              <a:rPr lang="en-US" sz="1400" dirty="0" err="1"/>
              <a:t>QoS</a:t>
            </a:r>
            <a:r>
              <a:rPr lang="en-US" sz="1400" dirty="0"/>
              <a:t>) in a Proxy Mobile IPv6 (PMIPv6) domain where the access network is based on IEEE 802.11. RFC 7222 describes </a:t>
            </a:r>
            <a:r>
              <a:rPr lang="en-US" sz="1400" dirty="0" err="1"/>
              <a:t>QoS</a:t>
            </a:r>
            <a:r>
              <a:rPr lang="en-US" sz="1400" dirty="0"/>
              <a:t> negotiation between a Mobility Access Gateway (MAG) and Local Mobility Anchor (LMA) in a PMIPv6 mobility domain. The negotiated </a:t>
            </a:r>
            <a:r>
              <a:rPr lang="en-US" sz="1400" dirty="0" err="1"/>
              <a:t>QoS</a:t>
            </a:r>
            <a:r>
              <a:rPr lang="en-US" sz="1400" dirty="0"/>
              <a:t> parameters can be used for </a:t>
            </a:r>
            <a:r>
              <a:rPr lang="en-US" sz="1400" dirty="0" err="1"/>
              <a:t>QoS</a:t>
            </a:r>
            <a:r>
              <a:rPr lang="en-US" sz="1400" dirty="0"/>
              <a:t> policing and marking of packets to enforce </a:t>
            </a:r>
            <a:r>
              <a:rPr lang="en-US" sz="1400" dirty="0" err="1"/>
              <a:t>QoS</a:t>
            </a:r>
            <a:r>
              <a:rPr lang="en-US" sz="1400" dirty="0"/>
              <a:t> differentiation on the path between the MAG and LMA. IEEE 802.11, Wi-Fi Multimedia - Admission Control (WMM-AC) describes methods for </a:t>
            </a:r>
            <a:r>
              <a:rPr lang="en-US" sz="1400" dirty="0" err="1"/>
              <a:t>QoS</a:t>
            </a:r>
            <a:r>
              <a:rPr lang="en-US" sz="1400" dirty="0"/>
              <a:t> negotiation between a Wi-Fi Station (MN in PMIPv6 terminology) and an Access Point. This document provides a mapping between the above two sets of </a:t>
            </a:r>
            <a:r>
              <a:rPr lang="en-US" sz="1400" dirty="0" err="1"/>
              <a:t>QoS</a:t>
            </a:r>
            <a:r>
              <a:rPr lang="en-US" sz="1400" dirty="0"/>
              <a:t> procedures and the associated </a:t>
            </a:r>
            <a:r>
              <a:rPr lang="en-US" sz="1400" dirty="0" err="1"/>
              <a:t>QoS</a:t>
            </a:r>
            <a:r>
              <a:rPr lang="en-US" sz="1400" dirty="0"/>
              <a:t> parameters. This document is intended to be used as a companion document to RFC 7222 to enable implementation of end to end </a:t>
            </a:r>
            <a:r>
              <a:rPr lang="en-US" sz="1400" dirty="0" err="1"/>
              <a:t>QoS</a:t>
            </a:r>
            <a:r>
              <a:rPr lang="en-US" sz="1400" dirty="0"/>
              <a:t>.</a:t>
            </a:r>
          </a:p>
          <a:p>
            <a:pPr marL="0" indent="0">
              <a:lnSpc>
                <a:spcPct val="80000"/>
              </a:lnSpc>
              <a:buNone/>
              <a:defRPr/>
            </a:pPr>
            <a:endParaRPr lang="en-US" sz="1800" dirty="0" smtClean="0"/>
          </a:p>
          <a:p>
            <a:pPr marL="457200" lvl="1" indent="0">
              <a:lnSpc>
                <a:spcPct val="80000"/>
              </a:lnSpc>
              <a:buNone/>
              <a:defRPr/>
            </a:pPr>
            <a:endParaRPr lang="en-US" sz="1400" dirty="0" smtClean="0"/>
          </a:p>
          <a:p>
            <a:pPr>
              <a:lnSpc>
                <a:spcPct val="80000"/>
              </a:lnSpc>
              <a:defRPr/>
            </a:pPr>
            <a:endParaRPr lang="en-US" sz="1800" dirty="0" smtClean="0"/>
          </a:p>
          <a:p>
            <a:pPr lvl="1">
              <a:lnSpc>
                <a:spcPct val="80000"/>
              </a:lnSpc>
              <a:defRPr/>
            </a:pPr>
            <a:endParaRPr lang="en-US" sz="1600" u="sng" dirty="0" smtClean="0"/>
          </a:p>
          <a:p>
            <a:pPr lvl="1">
              <a:lnSpc>
                <a:spcPct val="80000"/>
              </a:lnSpc>
              <a:defRPr/>
            </a:pPr>
            <a:endParaRPr lang="en-US" sz="1600" dirty="0" smtClean="0"/>
          </a:p>
          <a:p>
            <a:pPr>
              <a:lnSpc>
                <a:spcPct val="80000"/>
              </a:lnSpc>
              <a:defRPr/>
            </a:pPr>
            <a:endParaRPr lang="en-US" sz="1800" dirty="0" smtClean="0"/>
          </a:p>
          <a:p>
            <a:pPr lvl="1">
              <a:lnSpc>
                <a:spcPct val="80000"/>
              </a:lnSpc>
              <a:defRPr/>
            </a:pPr>
            <a:endParaRPr lang="en-US" sz="1400" dirty="0" smtClean="0"/>
          </a:p>
          <a:p>
            <a:pPr lvl="1">
              <a:lnSpc>
                <a:spcPct val="80000"/>
              </a:lnSpc>
              <a:defRPr/>
            </a:pPr>
            <a:endParaRPr lang="en-US" sz="1400" dirty="0" smtClean="0"/>
          </a:p>
          <a:p>
            <a:pPr lvl="1">
              <a:lnSpc>
                <a:spcPct val="80000"/>
              </a:lnSpc>
              <a:defRPr/>
            </a:pPr>
            <a:endParaRPr lang="en-US" sz="1400" dirty="0" smtClean="0"/>
          </a:p>
          <a:p>
            <a:pPr>
              <a:lnSpc>
                <a:spcPct val="80000"/>
              </a:lnSpc>
              <a:defRPr/>
            </a:pPr>
            <a:endParaRPr lang="en-US" sz="1000" dirty="0" smtClean="0"/>
          </a:p>
          <a:p>
            <a:pPr lvl="1">
              <a:lnSpc>
                <a:spcPct val="80000"/>
              </a:lnSpc>
              <a:defRPr/>
            </a:pPr>
            <a:endParaRPr lang="en-US" sz="1200" dirty="0" smtClean="0"/>
          </a:p>
          <a:p>
            <a:pPr lvl="1">
              <a:lnSpc>
                <a:spcPct val="80000"/>
              </a:lnSpc>
              <a:buFontTx/>
              <a:buNone/>
              <a:defRPr/>
            </a:pPr>
            <a:endParaRPr lang="en-US" sz="1400" dirty="0" smtClean="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16/18 of 11-15-0979 by Dorothy Stanley, HP-Aruba Networks</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September 2015</a:t>
            </a:r>
            <a:endParaRPr lang="en-US"/>
          </a:p>
        </p:txBody>
      </p:sp>
    </p:spTree>
    <p:extLst>
      <p:ext uri="{BB962C8B-B14F-4D97-AF65-F5344CB8AC3E}">
        <p14:creationId xmlns:p14="http://schemas.microsoft.com/office/powerpoint/2010/main" val="1013699959"/>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Footer Placeholder 4"/>
          <p:cNvSpPr>
            <a:spLocks noGrp="1"/>
          </p:cNvSpPr>
          <p:nvPr>
            <p:ph type="ftr" sz="quarter" idx="11"/>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Adrian Stephens, Intel</a:t>
            </a:r>
          </a:p>
        </p:txBody>
      </p:sp>
      <p:sp>
        <p:nvSpPr>
          <p:cNvPr id="512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Slide </a:t>
            </a:r>
            <a:fld id="{5C16A05F-3B59-49E8-BD71-0001B80580FB}" type="slidenum">
              <a:rPr lang="en-US" smtClean="0"/>
              <a:pPr/>
              <a:t>114</a:t>
            </a:fld>
            <a:endParaRPr lang="en-US" smtClean="0"/>
          </a:p>
        </p:txBody>
      </p:sp>
      <p:sp>
        <p:nvSpPr>
          <p:cNvPr id="5125" name="Rectangle 2"/>
          <p:cNvSpPr>
            <a:spLocks noGrp="1" noChangeArrowheads="1"/>
          </p:cNvSpPr>
          <p:nvPr>
            <p:ph type="title"/>
          </p:nvPr>
        </p:nvSpPr>
        <p:spPr/>
        <p:txBody>
          <a:bodyPr/>
          <a:lstStyle/>
          <a:p>
            <a:r>
              <a:rPr lang="en-US" dirty="0"/>
              <a:t>Protocols for IP Multicast </a:t>
            </a:r>
            <a:r>
              <a:rPr lang="en-US" dirty="0" smtClean="0"/>
              <a:t>(PIM)</a:t>
            </a:r>
            <a:endParaRPr lang="en-US" dirty="0"/>
          </a:p>
        </p:txBody>
      </p:sp>
      <p:sp>
        <p:nvSpPr>
          <p:cNvPr id="113667" name="Rectangle 3"/>
          <p:cNvSpPr>
            <a:spLocks noGrp="1" noChangeArrowheads="1"/>
          </p:cNvSpPr>
          <p:nvPr>
            <p:ph type="body" idx="1"/>
          </p:nvPr>
        </p:nvSpPr>
        <p:spPr>
          <a:xfrm>
            <a:off x="685800" y="1676400"/>
            <a:ext cx="8001000" cy="4572000"/>
          </a:xfrm>
        </p:spPr>
        <p:txBody>
          <a:bodyPr/>
          <a:lstStyle/>
          <a:p>
            <a:pPr marL="0" indent="0">
              <a:lnSpc>
                <a:spcPct val="80000"/>
              </a:lnSpc>
              <a:buFontTx/>
              <a:buNone/>
              <a:defRPr/>
            </a:pPr>
            <a:endParaRPr lang="en-US" sz="900" dirty="0" smtClean="0"/>
          </a:p>
          <a:p>
            <a:pPr lvl="1">
              <a:lnSpc>
                <a:spcPct val="80000"/>
              </a:lnSpc>
              <a:defRPr/>
            </a:pPr>
            <a:endParaRPr lang="en-US" sz="1600" dirty="0" smtClean="0"/>
          </a:p>
          <a:p>
            <a:pPr>
              <a:lnSpc>
                <a:spcPct val="80000"/>
              </a:lnSpc>
            </a:pPr>
            <a:r>
              <a:rPr lang="en-US" sz="2000" dirty="0">
                <a:solidFill>
                  <a:srgbClr val="000000"/>
                </a:solidFill>
                <a:ea typeface="Arial Unicode MS" pitchFamily="34" charset="-128"/>
                <a:cs typeface="Arial Unicode MS" pitchFamily="34" charset="-128"/>
              </a:rPr>
              <a:t>PIM: </a:t>
            </a:r>
            <a:r>
              <a:rPr lang="en-US" sz="2000" dirty="0">
                <a:solidFill>
                  <a:srgbClr val="000000"/>
                </a:solidFill>
                <a:ea typeface="Arial Unicode MS" pitchFamily="34" charset="-128"/>
                <a:cs typeface="Arial Unicode MS" pitchFamily="34" charset="-128"/>
                <a:hlinkClick r:id="rId3"/>
              </a:rPr>
              <a:t>http://datatracker.ietf.org/wg/pim/charter</a:t>
            </a:r>
            <a:r>
              <a:rPr lang="en-US" sz="2000" dirty="0" smtClean="0">
                <a:solidFill>
                  <a:srgbClr val="000000"/>
                </a:solidFill>
                <a:ea typeface="Arial Unicode MS" pitchFamily="34" charset="-128"/>
                <a:cs typeface="Arial Unicode MS" pitchFamily="34" charset="-128"/>
                <a:hlinkClick r:id="rId3"/>
              </a:rPr>
              <a:t>/</a:t>
            </a:r>
            <a:r>
              <a:rPr lang="en-US" sz="2000" dirty="0" smtClean="0">
                <a:solidFill>
                  <a:srgbClr val="000000"/>
                </a:solidFill>
                <a:ea typeface="Arial Unicode MS" pitchFamily="34" charset="-128"/>
                <a:cs typeface="Arial Unicode MS" pitchFamily="34" charset="-128"/>
              </a:rPr>
              <a:t> </a:t>
            </a:r>
          </a:p>
          <a:p>
            <a:pPr lvl="1">
              <a:lnSpc>
                <a:spcPct val="80000"/>
              </a:lnSpc>
            </a:pPr>
            <a:r>
              <a:rPr lang="en-US" sz="1600" dirty="0" smtClean="0"/>
              <a:t>The </a:t>
            </a:r>
            <a:r>
              <a:rPr lang="en-US" sz="1600" dirty="0"/>
              <a:t>Working </a:t>
            </a:r>
            <a:r>
              <a:rPr lang="en-US" sz="1600" dirty="0" smtClean="0"/>
              <a:t>Group charter includes: “Optimization </a:t>
            </a:r>
            <a:r>
              <a:rPr lang="en-US" sz="1600" dirty="0"/>
              <a:t>approaches for IGMP and MLD to adapt to link conditions in wireless and mobile networks and be more robust to packet loss</a:t>
            </a:r>
            <a:r>
              <a:rPr lang="en-US" sz="1600" dirty="0" smtClean="0"/>
              <a:t>.”</a:t>
            </a:r>
          </a:p>
          <a:p>
            <a:pPr lvl="1">
              <a:lnSpc>
                <a:spcPct val="80000"/>
              </a:lnSpc>
            </a:pPr>
            <a:r>
              <a:rPr lang="en-US" sz="1600" dirty="0" smtClean="0"/>
              <a:t>And a work item (April 2016) “submit </a:t>
            </a:r>
            <a:r>
              <a:rPr lang="en-US" sz="1600" dirty="0"/>
              <a:t>solutions for IGMP and MLD to adapt to wireless link </a:t>
            </a:r>
            <a:r>
              <a:rPr lang="en-US" sz="1600" dirty="0" smtClean="0"/>
              <a:t>conditions”</a:t>
            </a:r>
          </a:p>
          <a:p>
            <a:pPr>
              <a:lnSpc>
                <a:spcPct val="80000"/>
              </a:lnSpc>
            </a:pPr>
            <a:r>
              <a:rPr lang="en-US" sz="2000" dirty="0" smtClean="0"/>
              <a:t>Of interest:</a:t>
            </a:r>
          </a:p>
          <a:p>
            <a:pPr lvl="1">
              <a:lnSpc>
                <a:spcPct val="80000"/>
              </a:lnSpc>
            </a:pPr>
            <a:r>
              <a:rPr lang="en-US" sz="1600" dirty="0" smtClean="0"/>
              <a:t>RFC 2236: </a:t>
            </a:r>
            <a:r>
              <a:rPr lang="fr-FR" sz="1600" dirty="0"/>
              <a:t>Internet Group Management Protocol, Version </a:t>
            </a:r>
            <a:r>
              <a:rPr lang="fr-FR" sz="1600" dirty="0" smtClean="0"/>
              <a:t>2</a:t>
            </a:r>
            <a:r>
              <a:rPr lang="en-US" sz="1600" dirty="0" smtClean="0"/>
              <a:t> (</a:t>
            </a:r>
            <a:r>
              <a:rPr lang="en-US" sz="1600" dirty="0"/>
              <a:t>IPv4), </a:t>
            </a:r>
            <a:r>
              <a:rPr lang="en-US" sz="1600" dirty="0">
                <a:hlinkClick r:id="rId4"/>
              </a:rPr>
              <a:t>https://</a:t>
            </a:r>
            <a:r>
              <a:rPr lang="en-US" sz="1600" dirty="0" smtClean="0">
                <a:hlinkClick r:id="rId4"/>
              </a:rPr>
              <a:t>tools.ietf.org/html/rfc2236</a:t>
            </a:r>
            <a:r>
              <a:rPr lang="en-US" sz="1600" dirty="0" smtClean="0"/>
              <a:t> </a:t>
            </a:r>
          </a:p>
          <a:p>
            <a:pPr lvl="1">
              <a:lnSpc>
                <a:spcPct val="80000"/>
              </a:lnSpc>
            </a:pPr>
            <a:r>
              <a:rPr lang="en-US" sz="1600" dirty="0" smtClean="0"/>
              <a:t>RFC 2710: Multicast </a:t>
            </a:r>
            <a:r>
              <a:rPr lang="en-US" sz="1600" dirty="0"/>
              <a:t>Listener Discovery (MLD) </a:t>
            </a:r>
            <a:r>
              <a:rPr lang="en-US" sz="1600" dirty="0" smtClean="0"/>
              <a:t>for IPv6, </a:t>
            </a:r>
            <a:r>
              <a:rPr lang="en-US" sz="1600" dirty="0">
                <a:hlinkClick r:id="rId5"/>
              </a:rPr>
              <a:t>https://</a:t>
            </a:r>
            <a:r>
              <a:rPr lang="en-US" sz="1600" dirty="0" smtClean="0">
                <a:hlinkClick r:id="rId5"/>
              </a:rPr>
              <a:t>www.ietf.org/rfc/rfc2710.txt</a:t>
            </a:r>
            <a:r>
              <a:rPr lang="en-US" sz="1600" dirty="0" smtClean="0"/>
              <a:t> </a:t>
            </a:r>
          </a:p>
          <a:p>
            <a:pPr>
              <a:lnSpc>
                <a:spcPct val="80000"/>
              </a:lnSpc>
            </a:pPr>
            <a:endParaRPr lang="en-US" sz="2000" dirty="0" smtClean="0"/>
          </a:p>
          <a:p>
            <a:pPr marL="0" indent="0">
              <a:buNone/>
            </a:pPr>
            <a:endParaRPr lang="en-US" sz="1800" dirty="0"/>
          </a:p>
          <a:p>
            <a:endParaRPr lang="en-US" sz="1800" dirty="0"/>
          </a:p>
          <a:p>
            <a:pPr marL="0" indent="0">
              <a:lnSpc>
                <a:spcPct val="80000"/>
              </a:lnSpc>
              <a:buNone/>
              <a:defRPr/>
            </a:pPr>
            <a:endParaRPr lang="en-US" sz="1800" dirty="0" smtClean="0"/>
          </a:p>
          <a:p>
            <a:pPr marL="457200" lvl="1" indent="0">
              <a:lnSpc>
                <a:spcPct val="80000"/>
              </a:lnSpc>
              <a:buNone/>
              <a:defRPr/>
            </a:pPr>
            <a:endParaRPr lang="en-US" sz="1400" dirty="0" smtClean="0"/>
          </a:p>
          <a:p>
            <a:pPr>
              <a:lnSpc>
                <a:spcPct val="80000"/>
              </a:lnSpc>
              <a:defRPr/>
            </a:pPr>
            <a:endParaRPr lang="en-US" sz="1800" dirty="0" smtClean="0"/>
          </a:p>
          <a:p>
            <a:pPr lvl="1">
              <a:lnSpc>
                <a:spcPct val="80000"/>
              </a:lnSpc>
              <a:defRPr/>
            </a:pPr>
            <a:endParaRPr lang="en-US" sz="1600" u="sng" dirty="0" smtClean="0"/>
          </a:p>
          <a:p>
            <a:pPr lvl="1">
              <a:lnSpc>
                <a:spcPct val="80000"/>
              </a:lnSpc>
              <a:defRPr/>
            </a:pPr>
            <a:endParaRPr lang="en-US" sz="1600" dirty="0" smtClean="0"/>
          </a:p>
          <a:p>
            <a:pPr>
              <a:lnSpc>
                <a:spcPct val="80000"/>
              </a:lnSpc>
              <a:defRPr/>
            </a:pPr>
            <a:endParaRPr lang="en-US" sz="1800" dirty="0" smtClean="0"/>
          </a:p>
          <a:p>
            <a:pPr lvl="1">
              <a:lnSpc>
                <a:spcPct val="80000"/>
              </a:lnSpc>
              <a:defRPr/>
            </a:pPr>
            <a:endParaRPr lang="en-US" sz="1400" dirty="0" smtClean="0"/>
          </a:p>
          <a:p>
            <a:pPr lvl="1">
              <a:lnSpc>
                <a:spcPct val="80000"/>
              </a:lnSpc>
              <a:defRPr/>
            </a:pPr>
            <a:endParaRPr lang="en-US" sz="1400" dirty="0" smtClean="0"/>
          </a:p>
          <a:p>
            <a:pPr lvl="1">
              <a:lnSpc>
                <a:spcPct val="80000"/>
              </a:lnSpc>
              <a:defRPr/>
            </a:pPr>
            <a:endParaRPr lang="en-US" sz="1400" dirty="0" smtClean="0"/>
          </a:p>
          <a:p>
            <a:pPr>
              <a:lnSpc>
                <a:spcPct val="80000"/>
              </a:lnSpc>
              <a:defRPr/>
            </a:pPr>
            <a:endParaRPr lang="en-US" sz="1000" dirty="0" smtClean="0"/>
          </a:p>
          <a:p>
            <a:pPr lvl="1">
              <a:lnSpc>
                <a:spcPct val="80000"/>
              </a:lnSpc>
              <a:defRPr/>
            </a:pPr>
            <a:endParaRPr lang="en-US" sz="1200" dirty="0" smtClean="0"/>
          </a:p>
          <a:p>
            <a:pPr lvl="1">
              <a:lnSpc>
                <a:spcPct val="80000"/>
              </a:lnSpc>
              <a:buFontTx/>
              <a:buNone/>
              <a:defRPr/>
            </a:pPr>
            <a:endParaRPr lang="en-US" sz="1400" dirty="0" smtClean="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17/18 of 11-15-0979 by Dorothy Stanley, HP-Aruba Networks</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September 2015</a:t>
            </a:r>
            <a:endParaRPr lang="en-US"/>
          </a:p>
        </p:txBody>
      </p:sp>
    </p:spTree>
    <p:extLst>
      <p:ext uri="{BB962C8B-B14F-4D97-AF65-F5344CB8AC3E}">
        <p14:creationId xmlns:p14="http://schemas.microsoft.com/office/powerpoint/2010/main" val="603063248"/>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Footer Placeholder 4"/>
          <p:cNvSpPr>
            <a:spLocks noGrp="1"/>
          </p:cNvSpPr>
          <p:nvPr>
            <p:ph type="ftr" sz="quarter" idx="11"/>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Adrian Stephens, Intel</a:t>
            </a:r>
          </a:p>
        </p:txBody>
      </p:sp>
      <p:sp>
        <p:nvSpPr>
          <p:cNvPr id="21508"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Slide </a:t>
            </a:r>
            <a:fld id="{4AFE48CA-64CD-4957-84CE-969E1D15CE85}" type="slidenum">
              <a:rPr lang="en-US" smtClean="0"/>
              <a:pPr/>
              <a:t>115</a:t>
            </a:fld>
            <a:endParaRPr lang="en-US" smtClean="0"/>
          </a:p>
        </p:txBody>
      </p:sp>
      <p:sp>
        <p:nvSpPr>
          <p:cNvPr id="21509" name="Rectangle 2"/>
          <p:cNvSpPr>
            <a:spLocks noGrp="1" noChangeArrowheads="1"/>
          </p:cNvSpPr>
          <p:nvPr>
            <p:ph type="title"/>
          </p:nvPr>
        </p:nvSpPr>
        <p:spPr/>
        <p:txBody>
          <a:bodyPr/>
          <a:lstStyle/>
          <a:p>
            <a:r>
              <a:rPr lang="en-GB" smtClean="0"/>
              <a:t>References</a:t>
            </a:r>
          </a:p>
        </p:txBody>
      </p:sp>
      <p:sp>
        <p:nvSpPr>
          <p:cNvPr id="21510" name="Rectangle 3"/>
          <p:cNvSpPr>
            <a:spLocks noGrp="1" noChangeArrowheads="1"/>
          </p:cNvSpPr>
          <p:nvPr>
            <p:ph type="body" idx="1"/>
          </p:nvPr>
        </p:nvSpPr>
        <p:spPr/>
        <p:txBody>
          <a:bodyPr/>
          <a:lstStyle/>
          <a:p>
            <a:r>
              <a:rPr lang="en-US" dirty="0" smtClean="0"/>
              <a:t>RFC 4017 - IEEE 802.11 Requirements on EAP Methods</a:t>
            </a:r>
          </a:p>
          <a:p>
            <a:r>
              <a:rPr lang="en-US" dirty="0" smtClean="0"/>
              <a:t>Jan 2012 report (PAWS, </a:t>
            </a:r>
            <a:r>
              <a:rPr lang="en-US" dirty="0" err="1" smtClean="0"/>
              <a:t>Homenet</a:t>
            </a:r>
            <a:r>
              <a:rPr lang="en-US" dirty="0" smtClean="0"/>
              <a:t> details), </a:t>
            </a:r>
            <a:r>
              <a:rPr lang="en-US" dirty="0" smtClean="0">
                <a:hlinkClick r:id="rId3"/>
              </a:rPr>
              <a:t>https://mentor.ieee.org/802.11/dcn/12/11-12-0122-01-0000-january-2012-liaison-to-ietf.ppt</a:t>
            </a:r>
            <a:r>
              <a:rPr lang="en-US" dirty="0" smtClean="0"/>
              <a:t> </a:t>
            </a:r>
          </a:p>
          <a:p>
            <a:endParaRPr lang="en-US" dirty="0" smtClean="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18/18 of 11-15-0979 by Dorothy Stanley, HP-Aruba Networks</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September 2015</a:t>
            </a:r>
            <a:endParaRPr lang="en-US"/>
          </a:p>
        </p:txBody>
      </p:sp>
    </p:spTree>
    <p:extLst>
      <p:ext uri="{BB962C8B-B14F-4D97-AF65-F5344CB8AC3E}">
        <p14:creationId xmlns:p14="http://schemas.microsoft.com/office/powerpoint/2010/main" val="10706294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GB" smtClean="0"/>
              <a:t>802.11 Style Guide</a:t>
            </a:r>
          </a:p>
        </p:txBody>
      </p:sp>
      <p:sp>
        <p:nvSpPr>
          <p:cNvPr id="28675" name="Rectangle 3"/>
          <p:cNvSpPr>
            <a:spLocks noGrp="1" noChangeArrowheads="1"/>
          </p:cNvSpPr>
          <p:nvPr>
            <p:ph type="body" idx="1"/>
          </p:nvPr>
        </p:nvSpPr>
        <p:spPr>
          <a:xfrm>
            <a:off x="685800" y="1524000"/>
            <a:ext cx="7772400" cy="4572000"/>
          </a:xfrm>
        </p:spPr>
        <p:txBody>
          <a:bodyPr/>
          <a:lstStyle/>
          <a:p>
            <a:r>
              <a:rPr lang="en-GB" dirty="0" smtClean="0"/>
              <a:t>See 11-09-1034-</a:t>
            </a:r>
            <a:r>
              <a:rPr lang="en-GB" dirty="0" smtClean="0">
                <a:solidFill>
                  <a:srgbClr val="FF0000"/>
                </a:solidFill>
              </a:rPr>
              <a:t>11</a:t>
            </a:r>
            <a:r>
              <a:rPr lang="en-GB" dirty="0" smtClean="0"/>
              <a:t>-0000-wg11-style-guide.doc</a:t>
            </a:r>
          </a:p>
          <a:p>
            <a:pPr lvl="1"/>
            <a:r>
              <a:rPr lang="en-US" dirty="0" smtClean="0"/>
              <a:t>We updated 802.11 </a:t>
            </a:r>
            <a:r>
              <a:rPr lang="en-US" dirty="0" err="1" smtClean="0"/>
              <a:t>WG</a:t>
            </a:r>
            <a:r>
              <a:rPr lang="en-US" dirty="0" smtClean="0"/>
              <a:t> Style Guide based on 2012 IEEE Standards Style Manual and consistency changes in final publication of the 802.11 standard</a:t>
            </a:r>
            <a:endParaRPr lang="en-GB" dirty="0" smtClean="0"/>
          </a:p>
          <a:p>
            <a:r>
              <a:rPr lang="en-US" b="0" dirty="0" smtClean="0"/>
              <a:t>Editor’s responsibility includes checking the </a:t>
            </a:r>
            <a:r>
              <a:rPr lang="en-US" dirty="0" smtClean="0"/>
              <a:t>2014 IEEE Standards Style Manual </a:t>
            </a:r>
            <a:r>
              <a:rPr lang="en-US" b="0" dirty="0" smtClean="0"/>
              <a:t>when creating or updating drafts. </a:t>
            </a:r>
            <a:r>
              <a:rPr lang="en-GB" u="sng" dirty="0" smtClean="0">
                <a:hlinkClick r:id="rId3"/>
              </a:rPr>
              <a:t>https://development.standards.ieee.org/myproject/Public/mytools/draft/styleman.pdf</a:t>
            </a:r>
            <a:endParaRPr lang="en-US" b="0" dirty="0" smtClean="0"/>
          </a:p>
          <a:p>
            <a:r>
              <a:rPr lang="en-US" b="0" dirty="0" smtClean="0"/>
              <a:t>Submissions with draft text should conform to both the </a:t>
            </a:r>
            <a:r>
              <a:rPr lang="en-US" b="0" dirty="0" err="1" smtClean="0"/>
              <a:t>WG11</a:t>
            </a:r>
            <a:r>
              <a:rPr lang="en-US" b="0" dirty="0" smtClean="0"/>
              <a:t> Style Guide and IEEE Standards Style Manual</a:t>
            </a:r>
          </a:p>
          <a:p>
            <a:r>
              <a:rPr lang="en-US" b="0" dirty="0" smtClean="0"/>
              <a:t>Note that the Style Guide evolves with our practice</a:t>
            </a:r>
          </a:p>
          <a:p>
            <a:pPr>
              <a:buFontTx/>
              <a:buNone/>
            </a:pPr>
            <a:endParaRPr lang="en-GB" dirty="0" smtClean="0"/>
          </a:p>
        </p:txBody>
      </p:sp>
      <p:sp>
        <p:nvSpPr>
          <p:cNvPr id="28676" name="Slide Number Placeholder 4"/>
          <p:cNvSpPr>
            <a:spLocks noGrp="1"/>
          </p:cNvSpPr>
          <p:nvPr>
            <p:ph type="sldNum" sz="quarter" idx="12"/>
          </p:nvPr>
        </p:nvSpPr>
        <p:spPr>
          <a:noFill/>
        </p:spPr>
        <p:txBody>
          <a:bodyPr/>
          <a:lstStyle/>
          <a:p>
            <a:r>
              <a:rPr lang="en-US" smtClean="0"/>
              <a:t>Slide </a:t>
            </a:r>
            <a:fld id="{47D261DD-C19A-4D33-B792-98F42174A4BE}" type="slidenum">
              <a:rPr lang="en-US" smtClean="0"/>
              <a:pPr/>
              <a:t>12</a:t>
            </a:fld>
            <a:endParaRPr lang="en-US" smtClean="0"/>
          </a:p>
        </p:txBody>
      </p:sp>
      <p:sp>
        <p:nvSpPr>
          <p:cNvPr id="28677" name="Footer Placeholder 5"/>
          <p:cNvSpPr>
            <a:spLocks noGrp="1"/>
          </p:cNvSpPr>
          <p:nvPr>
            <p:ph type="ftr" sz="quarter" idx="11"/>
          </p:nvPr>
        </p:nvSpPr>
        <p:spPr>
          <a:noFill/>
        </p:spPr>
        <p:txBody>
          <a:bodyPr/>
          <a:lstStyle/>
          <a:p>
            <a:r>
              <a:rPr lang="en-US" smtClean="0"/>
              <a:t>Adrian Stephens, Intel</a:t>
            </a:r>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4/7 of 11-15-1078 by Peter Ecclesine (Cisco Systems)</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September 2015</a:t>
            </a:r>
            <a:endParaRPr lang="en-US"/>
          </a:p>
        </p:txBody>
      </p:sp>
    </p:spTree>
    <p:extLst>
      <p:ext uri="{BB962C8B-B14F-4D97-AF65-F5344CB8AC3E}">
        <p14:creationId xmlns:p14="http://schemas.microsoft.com/office/powerpoint/2010/main" val="42336800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5"/>
          <p:cNvSpPr>
            <a:spLocks noGrp="1"/>
          </p:cNvSpPr>
          <p:nvPr>
            <p:ph type="sldNum" sz="quarter" idx="12"/>
          </p:nvPr>
        </p:nvSpPr>
        <p:spPr>
          <a:xfrm>
            <a:off x="4357688" y="6475413"/>
            <a:ext cx="504825" cy="182562"/>
          </a:xfrm>
          <a:noFill/>
        </p:spPr>
        <p:txBody>
          <a:bodyPr/>
          <a:lstStyle/>
          <a:p>
            <a:r>
              <a:rPr lang="en-US" smtClean="0"/>
              <a:t>Slide </a:t>
            </a:r>
            <a:fld id="{267CEDAE-0893-43B3-92C5-6D110BF9235A}" type="slidenum">
              <a:rPr lang="en-US" smtClean="0"/>
              <a:pPr/>
              <a:t>13</a:t>
            </a:fld>
            <a:endParaRPr lang="en-US" smtClean="0"/>
          </a:p>
        </p:txBody>
      </p:sp>
      <p:sp>
        <p:nvSpPr>
          <p:cNvPr id="29699" name="Rectangle 4"/>
          <p:cNvSpPr>
            <a:spLocks noGrp="1" noChangeArrowheads="1"/>
          </p:cNvSpPr>
          <p:nvPr>
            <p:ph type="title"/>
          </p:nvPr>
        </p:nvSpPr>
        <p:spPr>
          <a:xfrm>
            <a:off x="685800" y="685800"/>
            <a:ext cx="7772400" cy="685800"/>
          </a:xfrm>
        </p:spPr>
        <p:txBody>
          <a:bodyPr/>
          <a:lstStyle/>
          <a:p>
            <a:r>
              <a:rPr lang="en-US" smtClean="0"/>
              <a:t>Editor Amendment Ordering</a:t>
            </a:r>
          </a:p>
        </p:txBody>
      </p:sp>
      <p:graphicFrame>
        <p:nvGraphicFramePr>
          <p:cNvPr id="14461" name="Group 125"/>
          <p:cNvGraphicFramePr>
            <a:graphicFrameLocks noGrp="1"/>
          </p:cNvGraphicFramePr>
          <p:nvPr>
            <p:ph idx="1"/>
            <p:extLst>
              <p:ext uri="{D42A27DB-BD31-4B8C-83A1-F6EECF244321}">
                <p14:modId xmlns:p14="http://schemas.microsoft.com/office/powerpoint/2010/main" val="4010920178"/>
              </p:ext>
            </p:extLst>
          </p:nvPr>
        </p:nvGraphicFramePr>
        <p:xfrm>
          <a:off x="914400" y="2398816"/>
          <a:ext cx="7772400" cy="3154680"/>
        </p:xfrm>
        <a:graphic>
          <a:graphicData uri="http://schemas.openxmlformats.org/drawingml/2006/table">
            <a:tbl>
              <a:tblPr/>
              <a:tblGrid>
                <a:gridCol w="2894013"/>
                <a:gridCol w="2284412"/>
                <a:gridCol w="2593975"/>
              </a:tblGrid>
              <a:tr h="3349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Times New Roman" pitchFamily="18" charset="0"/>
                        </a:rPr>
                        <a:t>Amendment Number</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rPr>
                        <a:t>Task Group</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Times New Roman" pitchFamily="18" charset="0"/>
                        </a:rPr>
                        <a:t>Projected REVCOM Date</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14325">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400" b="0" i="0" u="none" strike="noStrike" cap="none" normalizeH="0" baseline="0" dirty="0" smtClean="0">
                          <a:ln>
                            <a:noFill/>
                          </a:ln>
                          <a:solidFill>
                            <a:schemeClr val="tx1"/>
                          </a:solidFill>
                          <a:effectLst/>
                          <a:latin typeface="Times New Roman" pitchFamily="18" charset="0"/>
                        </a:rPr>
                        <a:t>802.11REVmc</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400" b="0" i="0" u="none" strike="noStrike" cap="none" normalizeH="0" baseline="0" dirty="0" err="1" smtClean="0">
                          <a:ln>
                            <a:noFill/>
                          </a:ln>
                          <a:solidFill>
                            <a:schemeClr val="tx1"/>
                          </a:solidFill>
                          <a:effectLst/>
                          <a:latin typeface="Times New Roman" pitchFamily="18" charset="0"/>
                        </a:rPr>
                        <a:t>TGmc</a:t>
                      </a:r>
                      <a:r>
                        <a:rPr kumimoji="0" lang="en-US" sz="1400" b="0" i="0" u="none" strike="noStrike" cap="none" normalizeH="0" baseline="0" dirty="0" smtClean="0">
                          <a:ln>
                            <a:noFill/>
                          </a:ln>
                          <a:solidFill>
                            <a:schemeClr val="tx1"/>
                          </a:solidFill>
                          <a:effectLst/>
                          <a:latin typeface="Times New Roman" pitchFamily="18" charset="0"/>
                        </a:rPr>
                        <a:t> - 3640</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400" b="0" i="0" u="none" strike="noStrike" cap="none" normalizeH="0" baseline="0" dirty="0" smtClean="0">
                          <a:ln>
                            <a:noFill/>
                          </a:ln>
                          <a:solidFill>
                            <a:schemeClr val="tx1"/>
                          </a:solidFill>
                          <a:effectLst/>
                          <a:latin typeface="Times New Roman" pitchFamily="18" charset="0"/>
                        </a:rPr>
                        <a:t>Jul 2016</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14325">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400" b="0" i="0" u="none" strike="noStrike" cap="none" normalizeH="0" baseline="0" dirty="0" smtClean="0">
                          <a:ln>
                            <a:noFill/>
                          </a:ln>
                          <a:solidFill>
                            <a:schemeClr val="tx1"/>
                          </a:solidFill>
                          <a:effectLst/>
                          <a:latin typeface="Times New Roman" pitchFamily="18" charset="0"/>
                        </a:rPr>
                        <a:t>802.11-2016 Amendment 1</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err="1" smtClean="0">
                          <a:ln>
                            <a:noFill/>
                          </a:ln>
                          <a:solidFill>
                            <a:schemeClr val="tx1"/>
                          </a:solidFill>
                          <a:effectLst/>
                          <a:latin typeface="Times New Roman" pitchFamily="18" charset="0"/>
                        </a:rPr>
                        <a:t>TGai</a:t>
                      </a:r>
                      <a:r>
                        <a:rPr kumimoji="0" lang="en-US" sz="1400" b="0" i="0" u="none" strike="noStrike" cap="none" normalizeH="0" baseline="0" dirty="0" smtClean="0">
                          <a:ln>
                            <a:noFill/>
                          </a:ln>
                          <a:solidFill>
                            <a:schemeClr val="tx1"/>
                          </a:solidFill>
                          <a:effectLst/>
                          <a:latin typeface="Times New Roman" pitchFamily="18" charset="0"/>
                        </a:rPr>
                        <a:t> - 129</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400" b="0" i="0" u="none" strike="noStrike" cap="none" normalizeH="0" baseline="0" dirty="0" smtClean="0">
                          <a:ln>
                            <a:noFill/>
                          </a:ln>
                          <a:solidFill>
                            <a:schemeClr val="tx1"/>
                          </a:solidFill>
                          <a:effectLst/>
                          <a:latin typeface="Times New Roman" pitchFamily="18" charset="0"/>
                        </a:rPr>
                        <a:t>Mar 2016</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14325">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400" b="0" i="0" u="none" strike="noStrike" cap="none" normalizeH="0" baseline="0" dirty="0" smtClean="0">
                          <a:ln>
                            <a:noFill/>
                          </a:ln>
                          <a:solidFill>
                            <a:schemeClr val="tx1"/>
                          </a:solidFill>
                          <a:effectLst/>
                          <a:latin typeface="Times New Roman" pitchFamily="18" charset="0"/>
                        </a:rPr>
                        <a:t>802.11-2016 Amendment 2</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400" b="0" i="0" u="none" strike="noStrike" cap="none" normalizeH="0" baseline="0" dirty="0" err="1" smtClean="0">
                          <a:ln>
                            <a:noFill/>
                          </a:ln>
                          <a:solidFill>
                            <a:schemeClr val="tx1"/>
                          </a:solidFill>
                          <a:effectLst/>
                          <a:latin typeface="Times New Roman" pitchFamily="18" charset="0"/>
                        </a:rPr>
                        <a:t>TGah</a:t>
                      </a:r>
                      <a:r>
                        <a:rPr kumimoji="0" lang="en-US" sz="1400" b="0" i="0" u="none" strike="noStrike" cap="none" normalizeH="0" baseline="0" dirty="0" smtClean="0">
                          <a:ln>
                            <a:noFill/>
                          </a:ln>
                          <a:solidFill>
                            <a:schemeClr val="tx1"/>
                          </a:solidFill>
                          <a:effectLst/>
                          <a:latin typeface="Times New Roman" pitchFamily="18" charset="0"/>
                        </a:rPr>
                        <a:t> - 581</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400" b="0" i="0" u="none" strike="noStrike" cap="none" normalizeH="0" baseline="0" dirty="0" smtClean="0">
                          <a:ln>
                            <a:noFill/>
                          </a:ln>
                          <a:solidFill>
                            <a:schemeClr val="tx1"/>
                          </a:solidFill>
                          <a:effectLst/>
                          <a:latin typeface="Times New Roman" pitchFamily="18" charset="0"/>
                        </a:rPr>
                        <a:t>Mar 2016</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14325">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400" b="0" i="0" u="none" strike="noStrike" cap="none" normalizeH="0" baseline="0" dirty="0" smtClean="0">
                          <a:ln>
                            <a:noFill/>
                          </a:ln>
                          <a:solidFill>
                            <a:schemeClr val="tx1"/>
                          </a:solidFill>
                          <a:effectLst/>
                          <a:latin typeface="Times New Roman" pitchFamily="18" charset="0"/>
                        </a:rPr>
                        <a:t>802.11-2016 Amendment 3</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400" b="0" i="0" u="none" strike="noStrike" cap="none" normalizeH="0" baseline="0" dirty="0" err="1" smtClean="0">
                          <a:ln>
                            <a:noFill/>
                          </a:ln>
                          <a:solidFill>
                            <a:schemeClr val="tx1"/>
                          </a:solidFill>
                          <a:effectLst/>
                          <a:latin typeface="Times New Roman" pitchFamily="18" charset="0"/>
                        </a:rPr>
                        <a:t>TGaq</a:t>
                      </a:r>
                      <a:r>
                        <a:rPr kumimoji="0" lang="en-US" sz="1400" b="0" i="0" u="none" strike="noStrike" cap="none" normalizeH="0" baseline="0" dirty="0" smtClean="0">
                          <a:ln>
                            <a:noFill/>
                          </a:ln>
                          <a:solidFill>
                            <a:schemeClr val="tx1"/>
                          </a:solidFill>
                          <a:effectLst/>
                          <a:latin typeface="Times New Roman" pitchFamily="18" charset="0"/>
                        </a:rPr>
                        <a:t> - 15</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rPr>
                        <a:t>Nov 2016</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14325">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400" b="0" i="0" u="none" strike="noStrike" cap="none" normalizeH="0" baseline="0" dirty="0" smtClean="0">
                          <a:ln>
                            <a:noFill/>
                          </a:ln>
                          <a:solidFill>
                            <a:schemeClr val="tx1"/>
                          </a:solidFill>
                          <a:effectLst/>
                          <a:latin typeface="Times New Roman" pitchFamily="18" charset="0"/>
                        </a:rPr>
                        <a:t>802.11-2016 Amendment 4</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400" b="0" i="0" u="none" strike="noStrike" cap="none" normalizeH="0" baseline="0" dirty="0" err="1" smtClean="0">
                          <a:ln>
                            <a:noFill/>
                          </a:ln>
                          <a:solidFill>
                            <a:schemeClr val="tx1"/>
                          </a:solidFill>
                          <a:effectLst/>
                          <a:latin typeface="Times New Roman" pitchFamily="18" charset="0"/>
                        </a:rPr>
                        <a:t>TGak</a:t>
                      </a:r>
                      <a:r>
                        <a:rPr kumimoji="0" lang="en-US" sz="1400" b="0" i="0" u="none" strike="noStrike" cap="none" normalizeH="0" baseline="0" dirty="0" smtClean="0">
                          <a:ln>
                            <a:noFill/>
                          </a:ln>
                          <a:solidFill>
                            <a:schemeClr val="tx1"/>
                          </a:solidFill>
                          <a:effectLst/>
                          <a:latin typeface="Times New Roman" pitchFamily="18" charset="0"/>
                        </a:rPr>
                        <a:t> - 48</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rPr>
                        <a:t>Jan 2017</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143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rPr>
                        <a:t>802.11-2016 Amendment 5</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400" b="0" i="0" u="none" strike="noStrike" cap="none" normalizeH="0" baseline="0" dirty="0" err="1" smtClean="0">
                          <a:ln>
                            <a:noFill/>
                          </a:ln>
                          <a:solidFill>
                            <a:schemeClr val="tx1"/>
                          </a:solidFill>
                          <a:effectLst/>
                          <a:latin typeface="Times New Roman" pitchFamily="18" charset="0"/>
                        </a:rPr>
                        <a:t>TGaj</a:t>
                      </a:r>
                      <a:r>
                        <a:rPr kumimoji="0" lang="en-US" sz="1400" b="0" i="0" u="none" strike="noStrike" cap="none" normalizeH="0" baseline="0" dirty="0" smtClean="0">
                          <a:ln>
                            <a:noFill/>
                          </a:ln>
                          <a:solidFill>
                            <a:schemeClr val="tx1"/>
                          </a:solidFill>
                          <a:effectLst/>
                          <a:latin typeface="Times New Roman" pitchFamily="18" charset="0"/>
                        </a:rPr>
                        <a:t> - 109</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rPr>
                        <a:t>Jun 2016***</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143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rPr>
                        <a:t>802.11-2016 Amendment 6</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err="1" smtClean="0">
                          <a:ln>
                            <a:noFill/>
                          </a:ln>
                          <a:solidFill>
                            <a:schemeClr val="tx1"/>
                          </a:solidFill>
                          <a:effectLst/>
                          <a:latin typeface="Times New Roman" pitchFamily="18" charset="0"/>
                        </a:rPr>
                        <a:t>TGax</a:t>
                      </a:r>
                      <a:endParaRPr kumimoji="0" lang="en-US" sz="14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rPr>
                        <a:t>Mar 2019</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143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bl>
          </a:graphicData>
        </a:graphic>
      </p:graphicFrame>
      <p:sp>
        <p:nvSpPr>
          <p:cNvPr id="29754" name="Rectangle 65"/>
          <p:cNvSpPr>
            <a:spLocks noChangeArrowheads="1"/>
          </p:cNvSpPr>
          <p:nvPr/>
        </p:nvSpPr>
        <p:spPr bwMode="auto">
          <a:xfrm>
            <a:off x="533400" y="1219200"/>
            <a:ext cx="7924800" cy="1143000"/>
          </a:xfrm>
          <a:prstGeom prst="rect">
            <a:avLst/>
          </a:prstGeom>
          <a:noFill/>
          <a:ln w="9525">
            <a:noFill/>
            <a:miter lim="800000"/>
            <a:headEnd/>
            <a:tailEnd/>
          </a:ln>
        </p:spPr>
        <p:txBody>
          <a:bodyPr lIns="92075" tIns="46038" rIns="92075" bIns="46038"/>
          <a:lstStyle/>
          <a:p>
            <a:pPr marL="342900" indent="-342900">
              <a:lnSpc>
                <a:spcPct val="80000"/>
              </a:lnSpc>
              <a:spcBef>
                <a:spcPct val="20000"/>
              </a:spcBef>
              <a:buFontTx/>
              <a:buChar char="•"/>
            </a:pPr>
            <a:r>
              <a:rPr lang="en-US" sz="1400" b="1" dirty="0"/>
              <a:t>Data as of </a:t>
            </a:r>
            <a:r>
              <a:rPr lang="en-US" sz="1400" b="1" dirty="0" smtClean="0">
                <a:solidFill>
                  <a:srgbClr val="FF0000"/>
                </a:solidFill>
              </a:rPr>
              <a:t>Sept 2015</a:t>
            </a:r>
            <a:endParaRPr lang="en-US" sz="1400" b="1" dirty="0">
              <a:solidFill>
                <a:srgbClr val="FF0000"/>
              </a:solidFill>
            </a:endParaRPr>
          </a:p>
          <a:p>
            <a:pPr marL="342900" indent="-342900">
              <a:lnSpc>
                <a:spcPct val="80000"/>
              </a:lnSpc>
              <a:spcBef>
                <a:spcPct val="20000"/>
              </a:spcBef>
              <a:buFontTx/>
              <a:buChar char="•"/>
            </a:pPr>
            <a:r>
              <a:rPr lang="en-US" sz="1400" dirty="0"/>
              <a:t>See </a:t>
            </a:r>
            <a:r>
              <a:rPr lang="en-US" sz="1400" dirty="0">
                <a:hlinkClick r:id="rId3"/>
              </a:rPr>
              <a:t>http://</a:t>
            </a:r>
            <a:r>
              <a:rPr lang="en-US" sz="1400" dirty="0" smtClean="0">
                <a:hlinkClick r:id="rId3"/>
              </a:rPr>
              <a:t>grouper.ieee.org/groups/802/11/Reports/802.11_Timelines.htm</a:t>
            </a:r>
            <a:endParaRPr lang="en-US" sz="1400" dirty="0" smtClean="0"/>
          </a:p>
          <a:p>
            <a:pPr marL="342900" indent="-342900">
              <a:lnSpc>
                <a:spcPct val="80000"/>
              </a:lnSpc>
              <a:spcBef>
                <a:spcPct val="20000"/>
              </a:spcBef>
              <a:buFontTx/>
              <a:buChar char="•"/>
            </a:pPr>
            <a:r>
              <a:rPr lang="en-US" sz="1600" dirty="0" smtClean="0"/>
              <a:t>In Nov 2014, Editors changed the running order and will revisit in November 2015, maintaining this order in the interim </a:t>
            </a:r>
            <a:endParaRPr lang="en-US" sz="1600" dirty="0"/>
          </a:p>
        </p:txBody>
      </p:sp>
      <p:sp>
        <p:nvSpPr>
          <p:cNvPr id="29755" name="Text Box 66"/>
          <p:cNvSpPr txBox="1">
            <a:spLocks noChangeArrowheads="1"/>
          </p:cNvSpPr>
          <p:nvPr/>
        </p:nvSpPr>
        <p:spPr bwMode="auto">
          <a:xfrm>
            <a:off x="762000" y="5638800"/>
            <a:ext cx="8178800" cy="707886"/>
          </a:xfrm>
          <a:prstGeom prst="rect">
            <a:avLst/>
          </a:prstGeom>
          <a:noFill/>
          <a:ln w="12700">
            <a:noFill/>
            <a:miter lim="800000"/>
            <a:headEnd type="none" w="sm" len="sm"/>
            <a:tailEnd type="none" w="sm" len="sm"/>
          </a:ln>
        </p:spPr>
        <p:txBody>
          <a:bodyPr wrap="square">
            <a:spAutoFit/>
          </a:bodyPr>
          <a:lstStyle/>
          <a:p>
            <a:pPr>
              <a:spcBef>
                <a:spcPct val="50000"/>
              </a:spcBef>
            </a:pPr>
            <a:r>
              <a:rPr lang="en-US" sz="2000" b="1" dirty="0">
                <a:solidFill>
                  <a:srgbClr val="FF0000"/>
                </a:solidFill>
              </a:rPr>
              <a:t>Amendment numbering is editorial! No need to make ballot comments on these dynamic numbers!</a:t>
            </a:r>
          </a:p>
        </p:txBody>
      </p:sp>
      <p:sp>
        <p:nvSpPr>
          <p:cNvPr id="29756" name="Footer Placeholder 7"/>
          <p:cNvSpPr>
            <a:spLocks noGrp="1"/>
          </p:cNvSpPr>
          <p:nvPr>
            <p:ph type="ftr" sz="quarter" idx="11"/>
          </p:nvPr>
        </p:nvSpPr>
        <p:spPr>
          <a:noFill/>
        </p:spPr>
        <p:txBody>
          <a:bodyPr/>
          <a:lstStyle/>
          <a:p>
            <a:r>
              <a:rPr lang="en-US" smtClean="0"/>
              <a:t>Adrian Stephens, Intel</a:t>
            </a:r>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5/7 of 11-15-1078 by Peter Ecclesine (Cisco Systems)</a:t>
            </a:r>
          </a:p>
        </p:txBody>
      </p:sp>
      <p:sp>
        <p:nvSpPr>
          <p:cNvPr id="10" name="Date Placeholder 2"/>
          <p:cNvSpPr>
            <a:spLocks noGrp="1"/>
          </p:cNvSpPr>
          <p:nvPr>
            <p:ph type="dt" sz="half" idx="10"/>
          </p:nvPr>
        </p:nvSpPr>
        <p:spPr>
          <a:xfrm>
            <a:off x="696913" y="333375"/>
            <a:ext cx="1579562" cy="276225"/>
          </a:xfrm>
        </p:spPr>
        <p:txBody>
          <a:bodyPr/>
          <a:lstStyle/>
          <a:p>
            <a:pPr>
              <a:defRPr/>
            </a:pPr>
            <a:r>
              <a:rPr lang="en-US" smtClean="0"/>
              <a:t>September 2015</a:t>
            </a:r>
            <a:endParaRPr lang="en-US"/>
          </a:p>
        </p:txBody>
      </p:sp>
    </p:spTree>
    <p:extLst>
      <p:ext uri="{BB962C8B-B14F-4D97-AF65-F5344CB8AC3E}">
        <p14:creationId xmlns:p14="http://schemas.microsoft.com/office/powerpoint/2010/main" val="740212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116"/>
          <p:cNvSpPr txBox="1">
            <a:spLocks noChangeArrowheads="1"/>
          </p:cNvSpPr>
          <p:nvPr/>
        </p:nvSpPr>
        <p:spPr bwMode="auto">
          <a:xfrm>
            <a:off x="533400" y="5638800"/>
            <a:ext cx="7467600" cy="461665"/>
          </a:xfrm>
          <a:prstGeom prst="rect">
            <a:avLst/>
          </a:prstGeom>
          <a:solidFill>
            <a:srgbClr val="92D050"/>
          </a:solidFill>
          <a:ln w="12700">
            <a:noFill/>
            <a:miter lim="800000"/>
            <a:headEnd type="none" w="sm" len="sm"/>
            <a:tailEnd type="none" w="sm" len="sm"/>
          </a:ln>
        </p:spPr>
        <p:txBody>
          <a:bodyPr wrap="square">
            <a:spAutoFit/>
          </a:bodyPr>
          <a:lstStyle/>
          <a:p>
            <a:pPr algn="ctr"/>
            <a:r>
              <a:rPr lang="en-US" dirty="0"/>
              <a:t>Most current doc shaded green.</a:t>
            </a:r>
            <a:endParaRPr lang="en-US" b="1" dirty="0"/>
          </a:p>
        </p:txBody>
      </p:sp>
      <p:graphicFrame>
        <p:nvGraphicFramePr>
          <p:cNvPr id="79875" name="Group 3"/>
          <p:cNvGraphicFramePr>
            <a:graphicFrameLocks noGrp="1"/>
          </p:cNvGraphicFramePr>
          <p:nvPr>
            <p:extLst>
              <p:ext uri="{D42A27DB-BD31-4B8C-83A1-F6EECF244321}">
                <p14:modId xmlns:p14="http://schemas.microsoft.com/office/powerpoint/2010/main" val="3195971056"/>
              </p:ext>
            </p:extLst>
          </p:nvPr>
        </p:nvGraphicFramePr>
        <p:xfrm>
          <a:off x="457200" y="1371600"/>
          <a:ext cx="8077200" cy="3416618"/>
        </p:xfrm>
        <a:graphic>
          <a:graphicData uri="http://schemas.openxmlformats.org/drawingml/2006/table">
            <a:tbl>
              <a:tblPr/>
              <a:tblGrid>
                <a:gridCol w="325603"/>
                <a:gridCol w="402976"/>
                <a:gridCol w="338221"/>
                <a:gridCol w="347579"/>
                <a:gridCol w="338221"/>
                <a:gridCol w="381000"/>
                <a:gridCol w="457200"/>
                <a:gridCol w="381000"/>
                <a:gridCol w="304800"/>
                <a:gridCol w="762000"/>
                <a:gridCol w="533400"/>
                <a:gridCol w="533400"/>
                <a:gridCol w="1828800"/>
                <a:gridCol w="1143000"/>
              </a:tblGrid>
              <a:tr h="261938">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Times New Roman" pitchFamily="18" charset="0"/>
                        </a:rPr>
                        <a:t>TG</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gridSpan="8">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00B050"/>
                          </a:solidFill>
                          <a:effectLst/>
                          <a:latin typeface="Times New Roman" pitchFamily="18" charset="0"/>
                        </a:rPr>
                        <a:t>Published </a:t>
                      </a:r>
                      <a:r>
                        <a:rPr kumimoji="0" lang="en-US" sz="1000" b="1" i="0" u="none" strike="noStrike" cap="none" normalizeH="0" baseline="0" dirty="0" smtClean="0">
                          <a:ln>
                            <a:noFill/>
                          </a:ln>
                          <a:solidFill>
                            <a:schemeClr val="tx1"/>
                          </a:solidFill>
                          <a:effectLst/>
                          <a:latin typeface="Times New Roman" pitchFamily="18" charset="0"/>
                        </a:rPr>
                        <a:t>or </a:t>
                      </a:r>
                      <a:r>
                        <a:rPr kumimoji="0" lang="en-US" sz="1000" b="1" i="0" u="none" strike="noStrike" cap="none" normalizeH="0" baseline="0" dirty="0" smtClean="0">
                          <a:ln>
                            <a:noFill/>
                          </a:ln>
                          <a:solidFill>
                            <a:srgbClr val="0000CC"/>
                          </a:solidFill>
                          <a:effectLst/>
                          <a:latin typeface="Times New Roman" pitchFamily="18" charset="0"/>
                        </a:rPr>
                        <a:t>Draft</a:t>
                      </a:r>
                      <a:r>
                        <a:rPr kumimoji="0" lang="en-US" sz="1000" b="1" i="0" u="none" strike="noStrike" cap="none" normalizeH="0" baseline="0" dirty="0" smtClean="0">
                          <a:ln>
                            <a:noFill/>
                          </a:ln>
                          <a:solidFill>
                            <a:schemeClr val="tx1"/>
                          </a:solidFill>
                          <a:effectLst/>
                          <a:latin typeface="Times New Roman" pitchFamily="18" charset="0"/>
                        </a:rPr>
                        <a:t> Baseline Documents</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Times New Roman" pitchFamily="18" charset="0"/>
                        </a:rPr>
                        <a:t>Source</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Times New Roman" pitchFamily="18" charset="0"/>
                        </a:rPr>
                        <a:t>MDR</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Times New Roman" pitchFamily="18" charset="0"/>
                        </a:rPr>
                        <a:t>Style Guide</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Times New Roman" pitchFamily="18" charset="0"/>
                        </a:rPr>
                        <a:t>Editor</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Times New Roman" pitchFamily="18" charset="0"/>
                        </a:rPr>
                        <a:t>Snapshot Date</a:t>
                      </a:r>
                    </a:p>
                  </a:txBody>
                  <a:tcPr marR="0" marB="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292100">
                <a:tc vMerge="1">
                  <a:txBody>
                    <a:bodyPr/>
                    <a:lstStyle/>
                    <a:p>
                      <a:endParaRPr lang="en-US"/>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00B050"/>
                          </a:solidFill>
                          <a:effectLst/>
                          <a:latin typeface="Times New Roman" pitchFamily="18" charset="0"/>
                        </a:rPr>
                        <a:t>Published</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folHlink"/>
                          </a:solidFill>
                          <a:effectLst/>
                          <a:latin typeface="Times New Roman" pitchFamily="18" charset="0"/>
                        </a:rPr>
                        <a:t>mc</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100" b="1" i="0" u="none" strike="noStrike" cap="none" normalizeH="0" baseline="0" dirty="0" smtClean="0">
                        <a:ln>
                          <a:noFill/>
                        </a:ln>
                        <a:solidFill>
                          <a:schemeClr val="folHlink"/>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err="1" smtClean="0">
                          <a:ln>
                            <a:noFill/>
                          </a:ln>
                          <a:solidFill>
                            <a:schemeClr val="folHlink"/>
                          </a:solidFill>
                          <a:effectLst/>
                          <a:latin typeface="Times New Roman" pitchFamily="18" charset="0"/>
                        </a:rPr>
                        <a:t>ai</a:t>
                      </a:r>
                      <a:endParaRPr kumimoji="0" lang="en-US" sz="1100" b="1" i="0" u="none" strike="noStrike" cap="none" normalizeH="0" baseline="0" dirty="0" smtClean="0">
                        <a:ln>
                          <a:noFill/>
                        </a:ln>
                        <a:solidFill>
                          <a:schemeClr val="folHlink"/>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folHlink"/>
                          </a:solidFill>
                          <a:effectLst/>
                          <a:latin typeface="Times New Roman" pitchFamily="18" charset="0"/>
                        </a:rPr>
                        <a:t>ah</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err="1" smtClean="0">
                          <a:ln>
                            <a:noFill/>
                          </a:ln>
                          <a:solidFill>
                            <a:schemeClr val="folHlink"/>
                          </a:solidFill>
                          <a:effectLst/>
                          <a:latin typeface="Times New Roman" pitchFamily="18" charset="0"/>
                        </a:rPr>
                        <a:t>aq</a:t>
                      </a:r>
                      <a:endParaRPr kumimoji="0" lang="en-US" sz="1100" b="1" i="0" u="none" strike="noStrike" cap="none" normalizeH="0" baseline="0" dirty="0" smtClean="0">
                        <a:ln>
                          <a:noFill/>
                        </a:ln>
                        <a:solidFill>
                          <a:schemeClr val="folHlink"/>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err="1" smtClean="0">
                          <a:ln>
                            <a:noFill/>
                          </a:ln>
                          <a:solidFill>
                            <a:schemeClr val="folHlink"/>
                          </a:solidFill>
                          <a:effectLst/>
                          <a:latin typeface="Times New Roman" pitchFamily="18" charset="0"/>
                        </a:rPr>
                        <a:t>ak</a:t>
                      </a:r>
                      <a:endParaRPr kumimoji="0" lang="en-US" sz="1100" b="1" i="0" u="none" strike="noStrike" cap="none" normalizeH="0" baseline="0" dirty="0" smtClean="0">
                        <a:ln>
                          <a:noFill/>
                        </a:ln>
                        <a:solidFill>
                          <a:schemeClr val="folHlink"/>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err="1" smtClean="0">
                          <a:ln>
                            <a:noFill/>
                          </a:ln>
                          <a:solidFill>
                            <a:schemeClr val="folHlink"/>
                          </a:solidFill>
                          <a:effectLst/>
                          <a:latin typeface="Times New Roman" pitchFamily="18" charset="0"/>
                        </a:rPr>
                        <a:t>aj</a:t>
                      </a:r>
                      <a:endParaRPr kumimoji="0" lang="en-US" sz="1100" b="1" i="0" u="none" strike="noStrike" cap="none" normalizeH="0" baseline="0" dirty="0" smtClean="0">
                        <a:ln>
                          <a:noFill/>
                        </a:ln>
                        <a:solidFill>
                          <a:schemeClr val="folHlink"/>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folHlink"/>
                          </a:solidFill>
                          <a:effectLst/>
                          <a:latin typeface="Times New Roman" pitchFamily="18" charset="0"/>
                        </a:rPr>
                        <a:t>ax</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378142">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folHlink"/>
                          </a:solidFill>
                          <a:effectLst/>
                          <a:latin typeface="Times New Roman" pitchFamily="18" charset="0"/>
                        </a:rPr>
                        <a:t>mc</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B050"/>
                          </a:solidFill>
                          <a:effectLst/>
                          <a:latin typeface="Times New Roman" pitchFamily="18" charset="0"/>
                        </a:rPr>
                        <a:t>Y</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FF0000"/>
                          </a:solidFill>
                          <a:effectLst/>
                          <a:latin typeface="Times New Roman" pitchFamily="18" charset="0"/>
                        </a:rPr>
                        <a:t>4.2</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92D05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smtClean="0">
                        <a:ln>
                          <a:noFill/>
                        </a:ln>
                        <a:solidFill>
                          <a:srgbClr val="0000CC"/>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smtClean="0">
                        <a:ln>
                          <a:noFill/>
                        </a:ln>
                        <a:solidFill>
                          <a:srgbClr val="0000CC"/>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smtClean="0">
                        <a:ln>
                          <a:noFill/>
                        </a:ln>
                        <a:solidFill>
                          <a:srgbClr val="0000CC"/>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smtClean="0">
                        <a:ln>
                          <a:noFill/>
                        </a:ln>
                        <a:solidFill>
                          <a:srgbClr val="0000CC"/>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smtClean="0">
                        <a:ln>
                          <a:noFill/>
                        </a:ln>
                        <a:solidFill>
                          <a:srgbClr val="0000CC"/>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Frame 12.0</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Yes</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2012</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smtClean="0">
                          <a:ln>
                            <a:noFill/>
                          </a:ln>
                          <a:solidFill>
                            <a:schemeClr val="tx1"/>
                          </a:solidFill>
                          <a:effectLst/>
                          <a:latin typeface="Times New Roman" pitchFamily="18" charset="0"/>
                        </a:rPr>
                        <a:t>Adrian Stephens</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smtClean="0">
                          <a:ln>
                            <a:noFill/>
                          </a:ln>
                          <a:solidFill>
                            <a:schemeClr val="tx1"/>
                          </a:solidFill>
                          <a:effectLst/>
                          <a:latin typeface="Times New Roman" pitchFamily="18" charset="0"/>
                        </a:rPr>
                        <a:t>Edward Au, Emily Qi</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FF0000"/>
                          </a:solidFill>
                          <a:effectLst/>
                          <a:latin typeface="Times New Roman" pitchFamily="18" charset="0"/>
                        </a:rPr>
                        <a:t>15-Sept</a:t>
                      </a:r>
                    </a:p>
                  </a:txBody>
                  <a:tcPr marR="0" marB="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0480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err="1" smtClean="0">
                          <a:ln>
                            <a:noFill/>
                          </a:ln>
                          <a:solidFill>
                            <a:schemeClr val="folHlink"/>
                          </a:solidFill>
                          <a:effectLst/>
                          <a:latin typeface="Times New Roman" pitchFamily="18" charset="0"/>
                        </a:rPr>
                        <a:t>ai</a:t>
                      </a:r>
                      <a:endParaRPr kumimoji="0" lang="en-US" sz="1400" b="0" i="0" u="none" strike="noStrike" cap="none" normalizeH="0" baseline="0" dirty="0" smtClean="0">
                        <a:ln>
                          <a:noFill/>
                        </a:ln>
                        <a:solidFill>
                          <a:schemeClr val="folHlink"/>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B050"/>
                          </a:solidFill>
                          <a:effectLst/>
                          <a:latin typeface="Times New Roman" pitchFamily="18" charset="0"/>
                        </a:rPr>
                        <a:t>N</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CC"/>
                          </a:solidFill>
                          <a:effectLst/>
                          <a:latin typeface="Times New Roman" pitchFamily="18" charset="0"/>
                        </a:rPr>
                        <a:t>4.0</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CC"/>
                          </a:solidFill>
                          <a:effectLst/>
                          <a:latin typeface="Times New Roman" pitchFamily="18" charset="0"/>
                        </a:rPr>
                        <a:t>6.0</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92D05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smtClean="0">
                        <a:ln>
                          <a:noFill/>
                        </a:ln>
                        <a:solidFill>
                          <a:srgbClr val="0000CC"/>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smtClean="0">
                        <a:ln>
                          <a:noFill/>
                        </a:ln>
                        <a:solidFill>
                          <a:srgbClr val="0000CC"/>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smtClean="0">
                        <a:ln>
                          <a:noFill/>
                        </a:ln>
                        <a:solidFill>
                          <a:srgbClr val="0000CC"/>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smtClean="0">
                        <a:ln>
                          <a:noFill/>
                        </a:ln>
                        <a:solidFill>
                          <a:srgbClr val="0000CC"/>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rgbClr val="0000CC"/>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1200" kern="1200" dirty="0" smtClean="0">
                          <a:solidFill>
                            <a:schemeClr val="tx1"/>
                          </a:solidFill>
                          <a:latin typeface="+mn-lt"/>
                          <a:ea typeface="+mn-ea"/>
                          <a:cs typeface="+mn-cs"/>
                        </a:rPr>
                        <a:t>Frame 12.0</a:t>
                      </a:r>
                      <a:endParaRPr kumimoji="0" lang="en-US" sz="1200" b="0" i="0" u="none" strike="noStrike" cap="none" normalizeH="0" baseline="0" dirty="0" smtClean="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Yes</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2012</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Lee Armstrong</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Ping FANG</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200" b="0" i="0" u="none" strike="noStrike" cap="none" normalizeH="0" baseline="0" dirty="0" smtClean="0">
                          <a:ln>
                            <a:noFill/>
                          </a:ln>
                          <a:solidFill>
                            <a:srgbClr val="FF0000"/>
                          </a:solidFill>
                          <a:effectLst/>
                          <a:latin typeface="Times New Roman" pitchFamily="18" charset="0"/>
                        </a:rPr>
                        <a:t>13-Sept</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3528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folHlink"/>
                          </a:solidFill>
                          <a:effectLst/>
                          <a:latin typeface="Times New Roman" pitchFamily="18" charset="0"/>
                        </a:rPr>
                        <a:t>ah</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B050"/>
                          </a:solidFill>
                          <a:effectLst/>
                          <a:latin typeface="Times New Roman" pitchFamily="18" charset="0"/>
                        </a:rPr>
                        <a:t>N</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CC"/>
                          </a:solidFill>
                          <a:effectLst/>
                          <a:latin typeface="Times New Roman" pitchFamily="18" charset="0"/>
                        </a:rPr>
                        <a:t>4.0</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0000CC"/>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CC"/>
                          </a:solidFill>
                          <a:effectLst/>
                          <a:latin typeface="Times New Roman" pitchFamily="18" charset="0"/>
                        </a:rPr>
                        <a:t>5.0</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92D05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smtClean="0">
                        <a:ln>
                          <a:noFill/>
                        </a:ln>
                        <a:solidFill>
                          <a:srgbClr val="0000CC"/>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smtClean="0">
                        <a:ln>
                          <a:noFill/>
                        </a:ln>
                        <a:solidFill>
                          <a:srgbClr val="0000CC"/>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smtClean="0">
                        <a:ln>
                          <a:noFill/>
                        </a:ln>
                        <a:solidFill>
                          <a:srgbClr val="0000CC"/>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rgbClr val="0000CC"/>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Times New Roman" pitchFamily="18" charset="0"/>
                        </a:rPr>
                        <a:t>Frame 11.0</a:t>
                      </a:r>
                      <a:endParaRPr kumimoji="0" lang="en-US" sz="1200" b="0" i="0" u="none" strike="noStrike" cap="none" normalizeH="0" baseline="0" dirty="0" smtClean="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Yes</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2012</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err="1" smtClean="0">
                          <a:ln>
                            <a:noFill/>
                          </a:ln>
                          <a:solidFill>
                            <a:schemeClr val="tx1"/>
                          </a:solidFill>
                          <a:effectLst/>
                          <a:latin typeface="Times New Roman" pitchFamily="18" charset="0"/>
                        </a:rPr>
                        <a:t>Yongho</a:t>
                      </a:r>
                      <a:r>
                        <a:rPr kumimoji="0" lang="en-US" sz="1200" b="0" i="0" u="none" strike="noStrike" cap="none" normalizeH="0" baseline="0" dirty="0" smtClean="0">
                          <a:ln>
                            <a:noFill/>
                          </a:ln>
                          <a:solidFill>
                            <a:schemeClr val="tx1"/>
                          </a:solidFill>
                          <a:effectLst/>
                          <a:latin typeface="Times New Roman" pitchFamily="18" charset="0"/>
                        </a:rPr>
                        <a:t> </a:t>
                      </a:r>
                      <a:r>
                        <a:rPr kumimoji="0" lang="en-US" sz="1200" b="0" i="0" u="none" strike="noStrike" cap="none" normalizeH="0" baseline="0" dirty="0" err="1" smtClean="0">
                          <a:ln>
                            <a:noFill/>
                          </a:ln>
                          <a:solidFill>
                            <a:schemeClr val="tx1"/>
                          </a:solidFill>
                          <a:effectLst/>
                          <a:latin typeface="Times New Roman" pitchFamily="18" charset="0"/>
                        </a:rPr>
                        <a:t>Seok</a:t>
                      </a:r>
                      <a:endParaRPr kumimoji="0" lang="en-US" sz="1200" b="0"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lang="en-US" sz="1200" kern="1200" dirty="0" smtClean="0">
                          <a:solidFill>
                            <a:schemeClr val="tx1"/>
                          </a:solidFill>
                          <a:effectLst/>
                          <a:latin typeface="+mn-lt"/>
                          <a:ea typeface="+mn-ea"/>
                          <a:cs typeface="+mn-cs"/>
                        </a:rPr>
                        <a:t>Alfred </a:t>
                      </a:r>
                      <a:r>
                        <a:rPr lang="en-US" sz="1200" kern="1200" dirty="0" err="1" smtClean="0">
                          <a:solidFill>
                            <a:schemeClr val="tx1"/>
                          </a:solidFill>
                          <a:effectLst/>
                          <a:latin typeface="+mn-lt"/>
                          <a:ea typeface="+mn-ea"/>
                          <a:cs typeface="+mn-cs"/>
                        </a:rPr>
                        <a:t>Asterjadhi</a:t>
                      </a:r>
                      <a:endParaRPr kumimoji="0" lang="en-US" sz="1200" b="0" i="0" u="none" strike="noStrike" cap="none" normalizeH="0" baseline="0" dirty="0" smtClean="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FF0000"/>
                          </a:solidFill>
                          <a:effectLst/>
                          <a:latin typeface="Times New Roman" pitchFamily="18" charset="0"/>
                        </a:rPr>
                        <a:t>13-Sept</a:t>
                      </a:r>
                    </a:p>
                  </a:txBody>
                  <a:tcPr marR="0" marB="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0480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err="1" smtClean="0">
                          <a:ln>
                            <a:noFill/>
                          </a:ln>
                          <a:solidFill>
                            <a:schemeClr val="folHlink"/>
                          </a:solidFill>
                          <a:effectLst/>
                          <a:latin typeface="Times New Roman" pitchFamily="18" charset="0"/>
                        </a:rPr>
                        <a:t>aq</a:t>
                      </a:r>
                      <a:endParaRPr kumimoji="0" lang="en-US" sz="1400" b="0" i="0" u="none" strike="noStrike" cap="none" normalizeH="0" baseline="0" dirty="0" smtClean="0">
                        <a:ln>
                          <a:noFill/>
                        </a:ln>
                        <a:solidFill>
                          <a:schemeClr val="folHlink"/>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B050"/>
                          </a:solidFill>
                          <a:effectLst/>
                          <a:latin typeface="Times New Roman" pitchFamily="18" charset="0"/>
                        </a:rPr>
                        <a:t>N</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0000CC"/>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0000CC"/>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0000CC"/>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FF0000"/>
                          </a:solidFill>
                          <a:effectLst/>
                          <a:latin typeface="Times New Roman" pitchFamily="18" charset="0"/>
                        </a:rPr>
                        <a:t>1.3</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92D05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400" b="1" i="0" u="none" strike="noStrike" cap="none" normalizeH="0" baseline="0" dirty="0" smtClean="0">
                        <a:ln>
                          <a:noFill/>
                        </a:ln>
                        <a:solidFill>
                          <a:srgbClr val="0000CC"/>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smtClean="0">
                        <a:ln>
                          <a:noFill/>
                        </a:ln>
                        <a:solidFill>
                          <a:srgbClr val="0000CC"/>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rgbClr val="0000CC"/>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FF0000"/>
                          </a:solidFill>
                          <a:effectLst/>
                          <a:latin typeface="Times New Roman" pitchFamily="18" charset="0"/>
                        </a:rPr>
                        <a:t>Frame 12.0</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No</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2012</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smtClean="0">
                          <a:ln>
                            <a:noFill/>
                          </a:ln>
                          <a:solidFill>
                            <a:srgbClr val="FF0000"/>
                          </a:solidFill>
                          <a:effectLst/>
                          <a:latin typeface="Times New Roman" pitchFamily="18" charset="0"/>
                        </a:rPr>
                        <a:t>Lee Armstrong </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smtClean="0">
                          <a:ln>
                            <a:noFill/>
                          </a:ln>
                          <a:solidFill>
                            <a:srgbClr val="FF0000"/>
                          </a:solidFill>
                          <a:effectLst/>
                          <a:latin typeface="Times New Roman" pitchFamily="18" charset="0"/>
                        </a:rPr>
                        <a:t>13-Sept</a:t>
                      </a:r>
                    </a:p>
                  </a:txBody>
                  <a:tcPr marR="0" marB="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25908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err="1" smtClean="0">
                          <a:ln>
                            <a:noFill/>
                          </a:ln>
                          <a:solidFill>
                            <a:srgbClr val="0000CC"/>
                          </a:solidFill>
                          <a:effectLst/>
                          <a:latin typeface="Times New Roman" pitchFamily="18" charset="0"/>
                        </a:rPr>
                        <a:t>ak</a:t>
                      </a:r>
                      <a:endParaRPr kumimoji="0" lang="en-US" sz="1400" b="0" i="0" u="none" strike="noStrike" cap="none" normalizeH="0" baseline="0" dirty="0" smtClean="0">
                        <a:ln>
                          <a:noFill/>
                        </a:ln>
                        <a:solidFill>
                          <a:srgbClr val="0000CC"/>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B050"/>
                          </a:solidFill>
                          <a:effectLst/>
                          <a:latin typeface="Times New Roman" pitchFamily="18" charset="0"/>
                        </a:rPr>
                        <a:t>N</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CC"/>
                          </a:solidFill>
                          <a:effectLst/>
                          <a:latin typeface="Times New Roman" pitchFamily="18" charset="0"/>
                        </a:rPr>
                        <a:t>4.0</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0000CC"/>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0000CC"/>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0000CC"/>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FF0000"/>
                          </a:solidFill>
                          <a:effectLst/>
                          <a:latin typeface="Times New Roman" pitchFamily="18" charset="0"/>
                        </a:rPr>
                        <a:t>1.2</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92D05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0000CC"/>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CC"/>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200" b="0" i="0" u="none" strike="noStrike" cap="none" normalizeH="0" baseline="0" dirty="0" smtClean="0">
                          <a:ln>
                            <a:noFill/>
                          </a:ln>
                          <a:solidFill>
                            <a:schemeClr val="tx1"/>
                          </a:solidFill>
                          <a:effectLst/>
                          <a:latin typeface="Times New Roman" pitchFamily="18" charset="0"/>
                        </a:rPr>
                        <a:t>Word</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Times New Roman" pitchFamily="18" charset="0"/>
                        </a:rPr>
                        <a:t>No</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Times New Roman" pitchFamily="18" charset="0"/>
                        </a:rPr>
                        <a:t>2012</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smtClean="0">
                          <a:ln>
                            <a:noFill/>
                          </a:ln>
                          <a:solidFill>
                            <a:schemeClr val="tx1"/>
                          </a:solidFill>
                          <a:effectLst/>
                          <a:latin typeface="Times New Roman" pitchFamily="18" charset="0"/>
                        </a:rPr>
                        <a:t>Donald Eastlake</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smtClean="0">
                          <a:ln>
                            <a:noFill/>
                          </a:ln>
                          <a:solidFill>
                            <a:schemeClr val="tx1"/>
                          </a:solidFill>
                          <a:effectLst/>
                          <a:latin typeface="Times New Roman" pitchFamily="18" charset="0"/>
                        </a:rPr>
                        <a:t>Norm Finn</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200" b="0" i="0" u="none" strike="noStrike" cap="none" normalizeH="0" baseline="0" dirty="0" smtClean="0">
                          <a:ln>
                            <a:noFill/>
                          </a:ln>
                          <a:solidFill>
                            <a:srgbClr val="FF0000"/>
                          </a:solidFill>
                          <a:effectLst/>
                          <a:latin typeface="Times New Roman" pitchFamily="18" charset="0"/>
                        </a:rPr>
                        <a:t>15-Sept</a:t>
                      </a:r>
                    </a:p>
                  </a:txBody>
                  <a:tcPr marR="0" marB="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271462">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err="1" smtClean="0">
                          <a:ln>
                            <a:noFill/>
                          </a:ln>
                          <a:solidFill>
                            <a:srgbClr val="0000CC"/>
                          </a:solidFill>
                          <a:effectLst/>
                          <a:latin typeface="Times New Roman" pitchFamily="18" charset="0"/>
                        </a:rPr>
                        <a:t>aj</a:t>
                      </a:r>
                      <a:endParaRPr kumimoji="0" lang="en-US" sz="1400" b="0" i="0" u="none" strike="noStrike" cap="none" normalizeH="0" baseline="0" dirty="0" smtClean="0">
                        <a:ln>
                          <a:noFill/>
                        </a:ln>
                        <a:solidFill>
                          <a:srgbClr val="0000CC"/>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00B050"/>
                          </a:solidFill>
                          <a:effectLst/>
                          <a:latin typeface="Times New Roman" pitchFamily="18" charset="0"/>
                        </a:rPr>
                        <a:t>N</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endParaRPr lang="en-US" sz="1400" dirty="0">
                        <a:solidFill>
                          <a:srgbClr val="0000CC"/>
                        </a:solidFill>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endParaRPr lang="en-US" sz="1400" dirty="0">
                        <a:solidFill>
                          <a:srgbClr val="0000CC"/>
                        </a:solidFill>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endParaRPr lang="en-US" sz="1400" dirty="0">
                        <a:solidFill>
                          <a:srgbClr val="0000CC"/>
                        </a:solidFill>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smtClean="0">
                        <a:ln>
                          <a:noFill/>
                        </a:ln>
                        <a:solidFill>
                          <a:srgbClr val="0000CC"/>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smtClean="0">
                        <a:ln>
                          <a:noFill/>
                        </a:ln>
                        <a:solidFill>
                          <a:srgbClr val="0000CC"/>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400" b="0" i="0" u="none" strike="noStrike" cap="none" normalizeH="0" baseline="0" dirty="0" smtClean="0">
                          <a:ln>
                            <a:noFill/>
                          </a:ln>
                          <a:solidFill>
                            <a:srgbClr val="FF0000"/>
                          </a:solidFill>
                          <a:effectLst/>
                          <a:latin typeface="Times New Roman" pitchFamily="18" charset="0"/>
                        </a:rPr>
                        <a:t>0.6</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92D05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rgbClr val="FF0000"/>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200" b="0" i="0" u="none" strike="noStrike" cap="none" normalizeH="0" baseline="0" dirty="0" smtClean="0">
                          <a:ln>
                            <a:noFill/>
                          </a:ln>
                          <a:solidFill>
                            <a:schemeClr val="tx1"/>
                          </a:solidFill>
                          <a:effectLst/>
                          <a:latin typeface="Times New Roman" pitchFamily="18" charset="0"/>
                        </a:rPr>
                        <a:t>Frame 10.0</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Times New Roman" pitchFamily="18" charset="0"/>
                        </a:rPr>
                        <a:t>No</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Times New Roman" pitchFamily="18" charset="0"/>
                        </a:rPr>
                        <a:t>2012</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err="1" smtClean="0">
                          <a:ln>
                            <a:noFill/>
                          </a:ln>
                          <a:solidFill>
                            <a:schemeClr val="tx1"/>
                          </a:solidFill>
                          <a:effectLst/>
                          <a:latin typeface="Times New Roman" pitchFamily="18" charset="0"/>
                        </a:rPr>
                        <a:t>Jiamin</a:t>
                      </a:r>
                      <a:r>
                        <a:rPr kumimoji="0" lang="en-US" sz="1200" b="0" i="0" u="none" strike="noStrike" cap="none" normalizeH="0" baseline="0" dirty="0" smtClean="0">
                          <a:ln>
                            <a:noFill/>
                          </a:ln>
                          <a:solidFill>
                            <a:schemeClr val="tx1"/>
                          </a:solidFill>
                          <a:effectLst/>
                          <a:latin typeface="Times New Roman" pitchFamily="18" charset="0"/>
                        </a:rPr>
                        <a:t> Chen</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FF0000"/>
                          </a:solidFill>
                          <a:effectLst/>
                          <a:latin typeface="Times New Roman" pitchFamily="18" charset="0"/>
                        </a:rPr>
                        <a:t>15-Sept</a:t>
                      </a:r>
                    </a:p>
                  </a:txBody>
                  <a:tcPr marR="0" marB="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0480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folHlink"/>
                          </a:solidFill>
                          <a:effectLst/>
                          <a:latin typeface="Times New Roman" pitchFamily="18" charset="0"/>
                        </a:rPr>
                        <a:t>ax</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00B050"/>
                          </a:solidFill>
                          <a:effectLst/>
                          <a:latin typeface="Times New Roman" pitchFamily="18" charset="0"/>
                        </a:rPr>
                        <a:t>Y</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endParaRPr lang="en-US" sz="1400">
                        <a:solidFill>
                          <a:srgbClr val="0000CC"/>
                        </a:solidFill>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endParaRPr lang="en-US" sz="1400">
                        <a:solidFill>
                          <a:srgbClr val="0000CC"/>
                        </a:solidFill>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endParaRPr lang="en-US" sz="1400">
                        <a:solidFill>
                          <a:srgbClr val="0000CC"/>
                        </a:solidFill>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endParaRPr lang="en-US" sz="1400">
                        <a:solidFill>
                          <a:srgbClr val="0000CC"/>
                        </a:solidFill>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endParaRPr lang="en-US" sz="1400" dirty="0">
                        <a:solidFill>
                          <a:srgbClr val="0000CC"/>
                        </a:solidFill>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endParaRPr lang="en-US" sz="1400" dirty="0">
                        <a:solidFill>
                          <a:srgbClr val="0000CC"/>
                        </a:solidFill>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92D05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algn="ctr"/>
                      <a:r>
                        <a:rPr lang="en-US" sz="1200" dirty="0" smtClean="0">
                          <a:solidFill>
                            <a:schemeClr val="tx1"/>
                          </a:solidFill>
                        </a:rPr>
                        <a:t>No</a:t>
                      </a:r>
                      <a:endParaRPr lang="en-US" sz="1200" dirty="0">
                        <a:solidFill>
                          <a:schemeClr val="tx1"/>
                        </a:solidFill>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algn="ctr"/>
                      <a:r>
                        <a:rPr lang="en-US" sz="1200" dirty="0" smtClean="0">
                          <a:solidFill>
                            <a:schemeClr val="tx1"/>
                          </a:solidFill>
                        </a:rPr>
                        <a:t>2012</a:t>
                      </a:r>
                      <a:endParaRPr lang="en-US" sz="1200" dirty="0">
                        <a:solidFill>
                          <a:schemeClr val="tx1"/>
                        </a:solidFill>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Robert Stacey</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Times New Roman" pitchFamily="18" charset="0"/>
                        </a:rPr>
                        <a:t>12-May</a:t>
                      </a:r>
                    </a:p>
                  </a:txBody>
                  <a:tcPr marR="0" marB="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bl>
          </a:graphicData>
        </a:graphic>
      </p:graphicFrame>
      <p:sp>
        <p:nvSpPr>
          <p:cNvPr id="31970" name="Text Box 116"/>
          <p:cNvSpPr txBox="1">
            <a:spLocks noChangeArrowheads="1"/>
          </p:cNvSpPr>
          <p:nvPr/>
        </p:nvSpPr>
        <p:spPr bwMode="auto">
          <a:xfrm>
            <a:off x="419100" y="5029200"/>
            <a:ext cx="6210300" cy="461665"/>
          </a:xfrm>
          <a:prstGeom prst="rect">
            <a:avLst/>
          </a:prstGeom>
          <a:noFill/>
          <a:ln w="12700">
            <a:noFill/>
            <a:miter lim="800000"/>
            <a:headEnd type="none" w="sm" len="sm"/>
            <a:tailEnd type="none" w="sm" len="sm"/>
          </a:ln>
        </p:spPr>
        <p:txBody>
          <a:bodyPr wrap="square">
            <a:spAutoFit/>
          </a:bodyPr>
          <a:lstStyle/>
          <a:p>
            <a:r>
              <a:rPr lang="en-US" dirty="0">
                <a:solidFill>
                  <a:srgbClr val="FF0000"/>
                </a:solidFill>
              </a:rPr>
              <a:t>Changes from  last report shown in </a:t>
            </a:r>
            <a:r>
              <a:rPr lang="en-US" b="1" dirty="0">
                <a:solidFill>
                  <a:srgbClr val="FF0000"/>
                </a:solidFill>
              </a:rPr>
              <a:t>red.</a:t>
            </a:r>
          </a:p>
        </p:txBody>
      </p:sp>
      <p:sp>
        <p:nvSpPr>
          <p:cNvPr id="31973" name="Text Box 231"/>
          <p:cNvSpPr txBox="1">
            <a:spLocks noChangeArrowheads="1"/>
          </p:cNvSpPr>
          <p:nvPr/>
        </p:nvSpPr>
        <p:spPr bwMode="auto">
          <a:xfrm>
            <a:off x="152400" y="609600"/>
            <a:ext cx="1219200" cy="338554"/>
          </a:xfrm>
          <a:prstGeom prst="rect">
            <a:avLst/>
          </a:prstGeom>
          <a:noFill/>
          <a:ln w="9525">
            <a:noFill/>
            <a:miter lim="800000"/>
            <a:headEnd/>
            <a:tailEnd/>
          </a:ln>
        </p:spPr>
        <p:txBody>
          <a:bodyPr wrap="square">
            <a:spAutoFit/>
          </a:bodyPr>
          <a:lstStyle/>
          <a:p>
            <a:pPr eaLnBrk="1" hangingPunct="1">
              <a:spcBef>
                <a:spcPct val="50000"/>
              </a:spcBef>
            </a:pPr>
            <a:r>
              <a:rPr lang="en-US" sz="1600" dirty="0" smtClean="0">
                <a:solidFill>
                  <a:srgbClr val="FF0000"/>
                </a:solidFill>
                <a:latin typeface="Arial" charset="0"/>
              </a:rPr>
              <a:t>Sept 2015</a:t>
            </a:r>
            <a:endParaRPr lang="en-US" sz="1800" dirty="0">
              <a:solidFill>
                <a:srgbClr val="FF0000"/>
              </a:solidFill>
              <a:latin typeface="Arial" charset="0"/>
            </a:endParaRPr>
          </a:p>
        </p:txBody>
      </p:sp>
      <p:sp>
        <p:nvSpPr>
          <p:cNvPr id="31974" name="Rectangle 232"/>
          <p:cNvSpPr>
            <a:spLocks noGrp="1" noChangeArrowheads="1"/>
          </p:cNvSpPr>
          <p:nvPr>
            <p:ph type="title" idx="4294967295"/>
          </p:nvPr>
        </p:nvSpPr>
        <p:spPr>
          <a:xfrm>
            <a:off x="696913" y="691116"/>
            <a:ext cx="7772400" cy="457200"/>
          </a:xfrm>
        </p:spPr>
        <p:txBody>
          <a:bodyPr/>
          <a:lstStyle/>
          <a:p>
            <a:r>
              <a:rPr lang="en-US" sz="2800" dirty="0" smtClean="0"/>
              <a:t>Draft Development Snapshot</a:t>
            </a:r>
            <a:endParaRPr lang="en-GB" sz="2800" dirty="0" smtClean="0"/>
          </a:p>
        </p:txBody>
      </p:sp>
      <p:sp>
        <p:nvSpPr>
          <p:cNvPr id="31975" name="Slide Number Placeholder 9"/>
          <p:cNvSpPr>
            <a:spLocks noGrp="1"/>
          </p:cNvSpPr>
          <p:nvPr>
            <p:ph type="sldNum" sz="quarter" idx="12"/>
          </p:nvPr>
        </p:nvSpPr>
        <p:spPr>
          <a:noFill/>
        </p:spPr>
        <p:txBody>
          <a:bodyPr/>
          <a:lstStyle/>
          <a:p>
            <a:r>
              <a:rPr lang="en-US" smtClean="0"/>
              <a:t>Slide </a:t>
            </a:r>
            <a:fld id="{795EAAF8-1103-4F9A-8384-029AC986883C}" type="slidenum">
              <a:rPr lang="en-US" smtClean="0"/>
              <a:pPr/>
              <a:t>14</a:t>
            </a:fld>
            <a:endParaRPr lang="en-US" smtClean="0"/>
          </a:p>
        </p:txBody>
      </p:sp>
      <p:sp>
        <p:nvSpPr>
          <p:cNvPr id="31976" name="Footer Placeholder 10"/>
          <p:cNvSpPr>
            <a:spLocks noGrp="1"/>
          </p:cNvSpPr>
          <p:nvPr>
            <p:ph type="ftr" sz="quarter" idx="11"/>
          </p:nvPr>
        </p:nvSpPr>
        <p:spPr>
          <a:noFill/>
        </p:spPr>
        <p:txBody>
          <a:bodyPr/>
          <a:lstStyle/>
          <a:p>
            <a:r>
              <a:rPr lang="en-US" smtClean="0"/>
              <a:t>Adrian Stephens, Intel</a:t>
            </a:r>
            <a:endParaRPr lang="en-US" dirty="0" smtClean="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6/7 of 11-15-1078 by Peter Ecclesine (Cisco Systems)</a:t>
            </a:r>
          </a:p>
        </p:txBody>
      </p:sp>
      <p:sp>
        <p:nvSpPr>
          <p:cNvPr id="3" name="Date Placeholder 2"/>
          <p:cNvSpPr>
            <a:spLocks noGrp="1"/>
          </p:cNvSpPr>
          <p:nvPr>
            <p:ph type="dt" sz="half" idx="10"/>
          </p:nvPr>
        </p:nvSpPr>
        <p:spPr/>
        <p:txBody>
          <a:bodyPr/>
          <a:lstStyle/>
          <a:p>
            <a:pPr>
              <a:defRPr/>
            </a:pPr>
            <a:r>
              <a:rPr lang="en-US" dirty="0" smtClean="0"/>
              <a:t>September 2015</a:t>
            </a:r>
            <a:endParaRPr lang="en-US" dirty="0"/>
          </a:p>
        </p:txBody>
      </p:sp>
    </p:spTree>
    <p:extLst>
      <p:ext uri="{BB962C8B-B14F-4D97-AF65-F5344CB8AC3E}">
        <p14:creationId xmlns:p14="http://schemas.microsoft.com/office/powerpoint/2010/main" val="29195184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smtClean="0"/>
              <a:t>MIB style, Visio and Frame practices</a:t>
            </a:r>
            <a:br>
              <a:rPr lang="en-US" smtClean="0"/>
            </a:br>
            <a:endParaRPr lang="en-US" smtClean="0"/>
          </a:p>
        </p:txBody>
      </p:sp>
      <p:sp>
        <p:nvSpPr>
          <p:cNvPr id="32771" name="Content Placeholder 2"/>
          <p:cNvSpPr>
            <a:spLocks noGrp="1"/>
          </p:cNvSpPr>
          <p:nvPr>
            <p:ph idx="1"/>
          </p:nvPr>
        </p:nvSpPr>
        <p:spPr>
          <a:xfrm>
            <a:off x="685800" y="1981200"/>
            <a:ext cx="7772400" cy="4495800"/>
          </a:xfrm>
        </p:spPr>
        <p:txBody>
          <a:bodyPr/>
          <a:lstStyle/>
          <a:p>
            <a:r>
              <a:rPr lang="en-GB" sz="2000" dirty="0" smtClean="0"/>
              <a:t>I’m going to suggest going forward we use a single style with appropriately set tabs,  and use leading</a:t>
            </a:r>
            <a:r>
              <a:rPr lang="en-US" sz="2000" dirty="0" smtClean="0"/>
              <a:t> </a:t>
            </a:r>
            <a:r>
              <a:rPr lang="en-GB" sz="2000" dirty="0" smtClean="0"/>
              <a:t>Tabs to distinguish the syntax and description parts. (Adrian Stephens Feb 9, 2010)</a:t>
            </a:r>
          </a:p>
          <a:p>
            <a:r>
              <a:rPr lang="en-GB" sz="2000" dirty="0" smtClean="0"/>
              <a:t>Figure in an anchored frame within a table, and use a table caption as a figure caption</a:t>
            </a:r>
          </a:p>
          <a:p>
            <a:r>
              <a:rPr lang="en-GB" sz="2000" dirty="0" smtClean="0"/>
              <a:t> Keep embedded figures using </a:t>
            </a:r>
            <a:r>
              <a:rPr lang="en-GB" sz="2000" dirty="0" err="1" smtClean="0"/>
              <a:t>visio</a:t>
            </a:r>
            <a:r>
              <a:rPr lang="en-GB" sz="2000" dirty="0" smtClean="0"/>
              <a:t> as long as possible</a:t>
            </a:r>
            <a:endParaRPr lang="en-US" sz="2000" dirty="0" smtClean="0"/>
          </a:p>
          <a:p>
            <a:pPr lvl="1"/>
            <a:r>
              <a:rPr lang="en-GB" sz="1800" dirty="0" smtClean="0"/>
              <a:t>Near the end of sponsor ballot,  turn these all into .</a:t>
            </a:r>
            <a:r>
              <a:rPr lang="en-GB" sz="1800" dirty="0" err="1" smtClean="0"/>
              <a:t>wmf</a:t>
            </a:r>
            <a:r>
              <a:rPr lang="en-GB" sz="1800" dirty="0" smtClean="0"/>
              <a:t> (windows meta file) format files (you can do this from </a:t>
            </a:r>
            <a:r>
              <a:rPr lang="en-GB" sz="1800" dirty="0" err="1" smtClean="0"/>
              <a:t>visio</a:t>
            </a:r>
            <a:r>
              <a:rPr lang="en-GB" sz="1800" dirty="0" smtClean="0"/>
              <a:t> using “save as”).   Keep separate files for the .</a:t>
            </a:r>
            <a:r>
              <a:rPr lang="en-GB" sz="1800" dirty="0" err="1" smtClean="0"/>
              <a:t>vsd</a:t>
            </a:r>
            <a:r>
              <a:rPr lang="en-GB" sz="1800" dirty="0" smtClean="0"/>
              <a:t> source and the .</a:t>
            </a:r>
            <a:r>
              <a:rPr lang="en-GB" sz="1800" dirty="0" err="1" smtClean="0"/>
              <a:t>wmf</a:t>
            </a:r>
            <a:r>
              <a:rPr lang="en-GB" sz="1800" dirty="0" smtClean="0"/>
              <a:t> file that is linked to from frame. There is likelihood we should use .</a:t>
            </a:r>
            <a:r>
              <a:rPr lang="en-GB" sz="1800" dirty="0" err="1" smtClean="0"/>
              <a:t>emf</a:t>
            </a:r>
            <a:endParaRPr lang="en-GB" sz="1800" dirty="0" smtClean="0"/>
          </a:p>
          <a:p>
            <a:r>
              <a:rPr lang="en-GB" sz="2000" dirty="0" smtClean="0"/>
              <a:t>Frame templates for </a:t>
            </a:r>
            <a:r>
              <a:rPr lang="en-GB" sz="2000" dirty="0" err="1" smtClean="0"/>
              <a:t>11aa</a:t>
            </a:r>
            <a:r>
              <a:rPr lang="en-GB" sz="2000" dirty="0" smtClean="0"/>
              <a:t>, </a:t>
            </a:r>
            <a:r>
              <a:rPr lang="en-GB" sz="2000" dirty="0" err="1" smtClean="0"/>
              <a:t>11ac</a:t>
            </a:r>
            <a:r>
              <a:rPr lang="en-GB" sz="2000" dirty="0" smtClean="0"/>
              <a:t>, </a:t>
            </a:r>
            <a:r>
              <a:rPr lang="en-GB" sz="2000" dirty="0" err="1" smtClean="0"/>
              <a:t>11af</a:t>
            </a:r>
            <a:r>
              <a:rPr lang="en-GB" sz="2000" dirty="0" smtClean="0"/>
              <a:t> </a:t>
            </a:r>
          </a:p>
          <a:p>
            <a:r>
              <a:rPr lang="en-GB" sz="2000" dirty="0" smtClean="0"/>
              <a:t>Text version of MIB is available (2012, ae2012, aa2012, ad2012, acD5.0, afD5.0. mcD3.0)</a:t>
            </a:r>
            <a:endParaRPr lang="en-US" sz="2000" dirty="0" smtClean="0"/>
          </a:p>
          <a:p>
            <a:endParaRPr lang="en-US" dirty="0" smtClean="0"/>
          </a:p>
        </p:txBody>
      </p:sp>
      <p:sp>
        <p:nvSpPr>
          <p:cNvPr id="32773" name="Footer Placeholder 4"/>
          <p:cNvSpPr>
            <a:spLocks noGrp="1"/>
          </p:cNvSpPr>
          <p:nvPr>
            <p:ph type="ftr" sz="quarter" idx="11"/>
          </p:nvPr>
        </p:nvSpPr>
        <p:spPr>
          <a:noFill/>
        </p:spPr>
        <p:txBody>
          <a:bodyPr/>
          <a:lstStyle/>
          <a:p>
            <a:r>
              <a:rPr lang="en-US" smtClean="0"/>
              <a:t>Adrian Stephens, Intel</a:t>
            </a:r>
          </a:p>
        </p:txBody>
      </p:sp>
      <p:sp>
        <p:nvSpPr>
          <p:cNvPr id="32774" name="Slide Number Placeholder 5"/>
          <p:cNvSpPr>
            <a:spLocks noGrp="1"/>
          </p:cNvSpPr>
          <p:nvPr>
            <p:ph type="sldNum" sz="quarter" idx="12"/>
          </p:nvPr>
        </p:nvSpPr>
        <p:spPr>
          <a:noFill/>
        </p:spPr>
        <p:txBody>
          <a:bodyPr/>
          <a:lstStyle/>
          <a:p>
            <a:r>
              <a:rPr lang="en-US" smtClean="0"/>
              <a:t>Slide </a:t>
            </a:r>
            <a:fld id="{B6A5EF2C-B352-4DCD-8AF4-06278E96712B}" type="slidenum">
              <a:rPr lang="en-US" smtClean="0"/>
              <a:pPr/>
              <a:t>15</a:t>
            </a:fld>
            <a:endParaRPr lang="en-US" smtClean="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7/7 of 11-15-1078 by Peter Ecclesine (Cisco Systems)</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September 2015</a:t>
            </a:r>
            <a:endParaRPr lang="en-US"/>
          </a:p>
        </p:txBody>
      </p:sp>
    </p:spTree>
    <p:extLst>
      <p:ext uri="{BB962C8B-B14F-4D97-AF65-F5344CB8AC3E}">
        <p14:creationId xmlns:p14="http://schemas.microsoft.com/office/powerpoint/2010/main" val="25087927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2"/>
          <p:cNvSpPr>
            <a:spLocks noGrp="1" noChangeArrowheads="1"/>
          </p:cNvSpPr>
          <p:nvPr>
            <p:ph type="title"/>
          </p:nvPr>
        </p:nvSpPr>
        <p:spPr>
          <a:noFill/>
        </p:spPr>
        <p:txBody>
          <a:bodyPr/>
          <a:lstStyle/>
          <a:p>
            <a:r>
              <a:rPr lang="en-US" dirty="0" smtClean="0"/>
              <a:t>ARC Closing Report </a:t>
            </a:r>
          </a:p>
        </p:txBody>
      </p:sp>
      <p:sp>
        <p:nvSpPr>
          <p:cNvPr id="1031" name="Rectangle 6"/>
          <p:cNvSpPr>
            <a:spLocks noGrp="1" noChangeArrowheads="1"/>
          </p:cNvSpPr>
          <p:nvPr>
            <p:ph type="body" idx="1"/>
          </p:nvPr>
        </p:nvSpPr>
        <p:spPr>
          <a:xfrm>
            <a:off x="685800" y="1524000"/>
            <a:ext cx="7772400" cy="381000"/>
          </a:xfrm>
          <a:noFill/>
        </p:spPr>
        <p:txBody>
          <a:bodyPr/>
          <a:lstStyle/>
          <a:p>
            <a:pPr algn="ctr">
              <a:buFontTx/>
              <a:buNone/>
            </a:pPr>
            <a:r>
              <a:rPr lang="en-US" sz="2000" dirty="0" smtClean="0"/>
              <a:t>Date:</a:t>
            </a:r>
            <a:r>
              <a:rPr lang="en-US" sz="2000" b="0" dirty="0" smtClean="0"/>
              <a:t> 2015-09-17</a:t>
            </a:r>
          </a:p>
        </p:txBody>
      </p:sp>
      <p:graphicFrame>
        <p:nvGraphicFramePr>
          <p:cNvPr id="1026" name="Object 11"/>
          <p:cNvGraphicFramePr>
            <a:graphicFrameLocks noChangeAspect="1"/>
          </p:cNvGraphicFramePr>
          <p:nvPr>
            <p:extLst>
              <p:ext uri="{D42A27DB-BD31-4B8C-83A1-F6EECF244321}">
                <p14:modId xmlns:p14="http://schemas.microsoft.com/office/powerpoint/2010/main" val="1736246180"/>
              </p:ext>
            </p:extLst>
          </p:nvPr>
        </p:nvGraphicFramePr>
        <p:xfrm>
          <a:off x="515938" y="2286000"/>
          <a:ext cx="7727950" cy="2582863"/>
        </p:xfrm>
        <a:graphic>
          <a:graphicData uri="http://schemas.openxmlformats.org/presentationml/2006/ole">
            <mc:AlternateContent xmlns:mc="http://schemas.openxmlformats.org/markup-compatibility/2006">
              <mc:Choice xmlns:v="urn:schemas-microsoft-com:vml" Requires="v">
                <p:oleObj spid="_x0000_s5131" name="Document" r:id="rId4" imgW="8267030" imgH="2760161" progId="Word.Document.8">
                  <p:embed/>
                </p:oleObj>
              </mc:Choice>
              <mc:Fallback>
                <p:oleObj name="Document" r:id="rId4" imgW="8267030" imgH="2760161" progId="Word.Document.8">
                  <p:embed/>
                  <p:pic>
                    <p:nvPicPr>
                      <p:cNvPr id="0" name=""/>
                      <p:cNvPicPr>
                        <a:picLocks noChangeAspect="1" noChangeArrowheads="1"/>
                      </p:cNvPicPr>
                      <p:nvPr/>
                    </p:nvPicPr>
                    <p:blipFill>
                      <a:blip r:embed="rId5"/>
                      <a:srcRect/>
                      <a:stretch>
                        <a:fillRect/>
                      </a:stretch>
                    </p:blipFill>
                    <p:spPr bwMode="auto">
                      <a:xfrm>
                        <a:off x="515938" y="2286000"/>
                        <a:ext cx="7727950" cy="25828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2" name="Rectangle 12"/>
          <p:cNvSpPr>
            <a:spLocks noChangeArrowheads="1"/>
          </p:cNvSpPr>
          <p:nvPr/>
        </p:nvSpPr>
        <p:spPr bwMode="auto">
          <a:xfrm>
            <a:off x="533400" y="1939925"/>
            <a:ext cx="1447800" cy="381000"/>
          </a:xfrm>
          <a:prstGeom prst="rect">
            <a:avLst/>
          </a:prstGeom>
          <a:noFill/>
          <a:ln w="9525">
            <a:noFill/>
            <a:miter lim="800000"/>
            <a:headEnd/>
            <a:tailEnd/>
          </a:ln>
        </p:spPr>
        <p:txBody>
          <a:bodyPr lIns="92075" tIns="46038" rIns="92075" bIns="46038"/>
          <a:lstStyle/>
          <a:p>
            <a:pPr marL="342900" indent="-342900">
              <a:spcBef>
                <a:spcPct val="20000"/>
              </a:spcBef>
            </a:pPr>
            <a:r>
              <a:rPr lang="en-US" sz="2000" b="1"/>
              <a:t>Authors:</a:t>
            </a:r>
            <a:endParaRPr lang="en-US" sz="200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algn="r"/>
            <a:r>
              <a:rPr lang="en-US" sz="1200" b="0" dirty="0"/>
              <a:t>from slide </a:t>
            </a:r>
            <a:r>
              <a:rPr lang="en-US" sz="1200" b="0" dirty="0" smtClean="0"/>
              <a:t>1/6 </a:t>
            </a:r>
            <a:r>
              <a:rPr lang="en-US" sz="1200" b="0" dirty="0"/>
              <a:t>of 11-15-1185 by Mark Hamilton, Ruckus</a:t>
            </a:r>
            <a:endParaRPr lang="en-US" sz="1200" b="0" dirty="0"/>
          </a:p>
        </p:txBody>
      </p:sp>
      <p:sp>
        <p:nvSpPr>
          <p:cNvPr id="7" name="Date Placeholder 2"/>
          <p:cNvSpPr>
            <a:spLocks noGrp="1"/>
          </p:cNvSpPr>
          <p:nvPr>
            <p:ph type="dt" sz="half" idx="10"/>
          </p:nvPr>
        </p:nvSpPr>
        <p:spPr>
          <a:xfrm>
            <a:off x="696913" y="333375"/>
            <a:ext cx="1579562" cy="276225"/>
          </a:xfrm>
        </p:spPr>
        <p:txBody>
          <a:bodyPr/>
          <a:lstStyle/>
          <a:p>
            <a:pPr>
              <a:defRPr/>
            </a:pPr>
            <a:r>
              <a:rPr lang="en-US" smtClean="0"/>
              <a:t>September 2015</a:t>
            </a:r>
            <a:endParaRPr lang="en-US"/>
          </a:p>
        </p:txBody>
      </p:sp>
      <p:sp>
        <p:nvSpPr>
          <p:cNvPr id="3" name="Footer Placeholder 2"/>
          <p:cNvSpPr>
            <a:spLocks noGrp="1"/>
          </p:cNvSpPr>
          <p:nvPr>
            <p:ph type="ftr" sz="quarter" idx="11"/>
          </p:nvPr>
        </p:nvSpPr>
        <p:spPr/>
        <p:txBody>
          <a:bodyPr/>
          <a:lstStyle/>
          <a:p>
            <a:pPr>
              <a:defRPr/>
            </a:pPr>
            <a:r>
              <a:rPr lang="en-US" smtClean="0"/>
              <a:t>Adrian Stephens, Intel</a:t>
            </a:r>
            <a:endParaRPr lang="en-US"/>
          </a:p>
        </p:txBody>
      </p:sp>
      <p:sp>
        <p:nvSpPr>
          <p:cNvPr id="4" name="Slide Number Placeholder 3"/>
          <p:cNvSpPr>
            <a:spLocks noGrp="1"/>
          </p:cNvSpPr>
          <p:nvPr>
            <p:ph type="sldNum" sz="quarter" idx="12"/>
          </p:nvPr>
        </p:nvSpPr>
        <p:spPr/>
        <p:txBody>
          <a:bodyPr/>
          <a:lstStyle/>
          <a:p>
            <a:pPr>
              <a:defRPr/>
            </a:pPr>
            <a:r>
              <a:rPr lang="en-US" smtClean="0"/>
              <a:t>Slide </a:t>
            </a:r>
            <a:fld id="{219CDBFA-76A2-4597-AA38-8543ED035B58}" type="slidenum">
              <a:rPr lang="en-US" smtClean="0"/>
              <a:pPr>
                <a:defRPr/>
              </a:pPr>
              <a:t>16</a:t>
            </a:fld>
            <a:endParaRPr lang="en-US"/>
          </a:p>
        </p:txBody>
      </p:sp>
    </p:spTree>
    <p:extLst>
      <p:ext uri="{BB962C8B-B14F-4D97-AF65-F5344CB8AC3E}">
        <p14:creationId xmlns:p14="http://schemas.microsoft.com/office/powerpoint/2010/main" val="2433148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smtClean="0"/>
              <a:t>Abstract</a:t>
            </a:r>
          </a:p>
        </p:txBody>
      </p:sp>
      <p:sp>
        <p:nvSpPr>
          <p:cNvPr id="14339" name="Rectangle 3"/>
          <p:cNvSpPr>
            <a:spLocks noGrp="1" noChangeArrowheads="1"/>
          </p:cNvSpPr>
          <p:nvPr>
            <p:ph idx="1"/>
          </p:nvPr>
        </p:nvSpPr>
        <p:spPr/>
        <p:txBody>
          <a:bodyPr/>
          <a:lstStyle/>
          <a:p>
            <a:pPr algn="ctr" eaLnBrk="1" hangingPunct="1">
              <a:buFontTx/>
              <a:buNone/>
            </a:pPr>
            <a:r>
              <a:rPr lang="en-US" dirty="0" smtClean="0"/>
              <a:t>This document is the closing report for ARC SC, </a:t>
            </a:r>
          </a:p>
          <a:p>
            <a:pPr algn="ctr" eaLnBrk="1" hangingPunct="1">
              <a:buFontTx/>
              <a:buNone/>
            </a:pPr>
            <a:r>
              <a:rPr lang="en-US" dirty="0" smtClean="0"/>
              <a:t>September 2015, Bangkok meeting</a:t>
            </a:r>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algn="r"/>
            <a:r>
              <a:rPr lang="en-US" sz="1200" b="0" dirty="0"/>
              <a:t>from slide </a:t>
            </a:r>
            <a:r>
              <a:rPr lang="en-US" sz="1200" b="0" dirty="0" smtClean="0"/>
              <a:t>2/6 </a:t>
            </a:r>
            <a:r>
              <a:rPr lang="en-US" sz="1200" b="0" dirty="0"/>
              <a:t>of 11-15-1185 by Mark Hamilton, Ruckus</a:t>
            </a:r>
            <a:endParaRPr lang="en-US" sz="1200" b="0" dirty="0"/>
          </a:p>
        </p:txBody>
      </p:sp>
      <p:sp>
        <p:nvSpPr>
          <p:cNvPr id="5" name="Date Placeholder 2"/>
          <p:cNvSpPr>
            <a:spLocks noGrp="1"/>
          </p:cNvSpPr>
          <p:nvPr>
            <p:ph type="dt" sz="half" idx="10"/>
          </p:nvPr>
        </p:nvSpPr>
        <p:spPr>
          <a:xfrm>
            <a:off x="696913" y="333375"/>
            <a:ext cx="1579562" cy="276225"/>
          </a:xfrm>
        </p:spPr>
        <p:txBody>
          <a:bodyPr/>
          <a:lstStyle/>
          <a:p>
            <a:pPr>
              <a:defRPr/>
            </a:pPr>
            <a:r>
              <a:rPr lang="en-US" smtClean="0"/>
              <a:t>September 2015</a:t>
            </a:r>
            <a:endParaRPr lang="en-US"/>
          </a:p>
        </p:txBody>
      </p:sp>
      <p:sp>
        <p:nvSpPr>
          <p:cNvPr id="3" name="Footer Placeholder 2"/>
          <p:cNvSpPr>
            <a:spLocks noGrp="1"/>
          </p:cNvSpPr>
          <p:nvPr>
            <p:ph type="ftr" sz="quarter" idx="11"/>
          </p:nvPr>
        </p:nvSpPr>
        <p:spPr/>
        <p:txBody>
          <a:bodyPr/>
          <a:lstStyle/>
          <a:p>
            <a:pPr>
              <a:defRPr/>
            </a:pPr>
            <a:r>
              <a:rPr lang="en-US" smtClean="0"/>
              <a:t>Adrian Stephens, Intel</a:t>
            </a:r>
            <a:endParaRPr lang="en-US"/>
          </a:p>
        </p:txBody>
      </p:sp>
      <p:sp>
        <p:nvSpPr>
          <p:cNvPr id="4" name="Slide Number Placeholder 3"/>
          <p:cNvSpPr>
            <a:spLocks noGrp="1"/>
          </p:cNvSpPr>
          <p:nvPr>
            <p:ph type="sldNum" sz="quarter" idx="12"/>
          </p:nvPr>
        </p:nvSpPr>
        <p:spPr/>
        <p:txBody>
          <a:bodyPr/>
          <a:lstStyle/>
          <a:p>
            <a:pPr>
              <a:defRPr/>
            </a:pPr>
            <a:r>
              <a:rPr lang="en-US" smtClean="0"/>
              <a:t>Slide </a:t>
            </a:r>
            <a:fld id="{219CDBFA-76A2-4597-AA38-8543ED035B58}" type="slidenum">
              <a:rPr lang="en-US" smtClean="0"/>
              <a:pPr>
                <a:defRPr/>
              </a:pPr>
              <a:t>17</a:t>
            </a:fld>
            <a:endParaRPr lang="en-US"/>
          </a:p>
        </p:txBody>
      </p:sp>
    </p:spTree>
    <p:extLst>
      <p:ext uri="{BB962C8B-B14F-4D97-AF65-F5344CB8AC3E}">
        <p14:creationId xmlns:p14="http://schemas.microsoft.com/office/powerpoint/2010/main" val="35978821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685800" y="685800"/>
            <a:ext cx="7772400" cy="609600"/>
          </a:xfrm>
        </p:spPr>
        <p:txBody>
          <a:bodyPr/>
          <a:lstStyle/>
          <a:p>
            <a:r>
              <a:rPr lang="en-US" dirty="0" smtClean="0"/>
              <a:t>Work Completed</a:t>
            </a:r>
          </a:p>
        </p:txBody>
      </p:sp>
      <p:sp>
        <p:nvSpPr>
          <p:cNvPr id="15366" name="Rectangle 3"/>
          <p:cNvSpPr>
            <a:spLocks noGrp="1" noChangeArrowheads="1"/>
          </p:cNvSpPr>
          <p:nvPr>
            <p:ph type="body" idx="1"/>
          </p:nvPr>
        </p:nvSpPr>
        <p:spPr>
          <a:xfrm>
            <a:off x="304800" y="1143000"/>
            <a:ext cx="8382000" cy="5029200"/>
          </a:xfrm>
        </p:spPr>
        <p:txBody>
          <a:bodyPr/>
          <a:lstStyle/>
          <a:p>
            <a:pPr>
              <a:spcBef>
                <a:spcPts val="0"/>
              </a:spcBef>
            </a:pPr>
            <a:r>
              <a:rPr lang="en-US" dirty="0"/>
              <a:t>Agenda is here: </a:t>
            </a:r>
            <a:r>
              <a:rPr lang="en-US" dirty="0" smtClean="0">
                <a:hlinkClick r:id="rId3"/>
              </a:rPr>
              <a:t>11-15-0997-01-0arc-arc-sc-agenda-sep-2015.ppt</a:t>
            </a:r>
            <a:r>
              <a:rPr lang="en-US" dirty="0" smtClean="0"/>
              <a:t> </a:t>
            </a:r>
            <a:endParaRPr lang="en-US" dirty="0"/>
          </a:p>
          <a:p>
            <a:pPr>
              <a:spcBef>
                <a:spcPts val="0"/>
              </a:spcBef>
            </a:pPr>
            <a:r>
              <a:rPr lang="en-US" dirty="0" smtClean="0"/>
              <a:t>IETF concerns about 802.11 multicast</a:t>
            </a:r>
          </a:p>
          <a:p>
            <a:pPr lvl="1">
              <a:spcBef>
                <a:spcPts val="0"/>
              </a:spcBef>
            </a:pPr>
            <a:r>
              <a:rPr lang="en-US" dirty="0" smtClean="0"/>
              <a:t>Reviewed </a:t>
            </a:r>
            <a:r>
              <a:rPr lang="en-US" dirty="0"/>
              <a:t>and updated </a:t>
            </a:r>
            <a:r>
              <a:rPr lang="en-US" dirty="0" smtClean="0">
                <a:hlinkClick r:id="rId4"/>
              </a:rPr>
              <a:t>11-15-1161-02-0arc-802-11-multicast-properties.ppt</a:t>
            </a:r>
            <a:r>
              <a:rPr lang="en-US" dirty="0" smtClean="0"/>
              <a:t> as background information for IETF-802 coordination meeting Sept 29</a:t>
            </a:r>
          </a:p>
          <a:p>
            <a:pPr>
              <a:spcBef>
                <a:spcPts val="0"/>
              </a:spcBef>
            </a:pPr>
            <a:r>
              <a:rPr lang="en-US" dirty="0" smtClean="0"/>
              <a:t>802.11 as a component</a:t>
            </a:r>
          </a:p>
          <a:p>
            <a:pPr lvl="1">
              <a:spcBef>
                <a:spcPts val="0"/>
              </a:spcBef>
            </a:pPr>
            <a:r>
              <a:rPr lang="en-US" dirty="0"/>
              <a:t>Presentation: </a:t>
            </a:r>
            <a:r>
              <a:rPr lang="en-US" dirty="0" smtClean="0">
                <a:hlinkClick r:id="rId5"/>
              </a:rPr>
              <a:t>11-15-1133-00-0arc-existing-oam-interface-specifications.pptx</a:t>
            </a:r>
            <a:r>
              <a:rPr lang="en-US" dirty="0" smtClean="0"/>
              <a:t> </a:t>
            </a:r>
          </a:p>
          <a:p>
            <a:pPr lvl="1">
              <a:spcBef>
                <a:spcPts val="0"/>
              </a:spcBef>
            </a:pPr>
            <a:r>
              <a:rPr lang="en-US" dirty="0" smtClean="0"/>
              <a:t>Considerable discussion on this, the WNG presentation, modeling tools, 3GPP LWA’s interface definitions.</a:t>
            </a:r>
          </a:p>
          <a:p>
            <a:pPr lvl="1">
              <a:spcBef>
                <a:spcPts val="0"/>
              </a:spcBef>
            </a:pPr>
            <a:r>
              <a:rPr lang="en-US" dirty="0" smtClean="0"/>
              <a:t>Agreed way forward is to both do top-down (use cases, requirements) and bottom-up (analyze current situation and analysis)</a:t>
            </a:r>
          </a:p>
          <a:p>
            <a:pPr>
              <a:spcBef>
                <a:spcPts val="0"/>
              </a:spcBef>
            </a:pPr>
            <a:r>
              <a:rPr lang="en-US" dirty="0" smtClean="0"/>
              <a:t>MIB Design Pattern work item: </a:t>
            </a:r>
            <a:r>
              <a:rPr lang="en-US" sz="2200" b="0" dirty="0" smtClean="0"/>
              <a:t>No progress this week</a:t>
            </a:r>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algn="r"/>
            <a:r>
              <a:rPr lang="en-US" sz="1200" b="0" dirty="0"/>
              <a:t>from slide </a:t>
            </a:r>
            <a:r>
              <a:rPr lang="en-US" sz="1200" b="0" dirty="0" smtClean="0"/>
              <a:t>3/6 </a:t>
            </a:r>
            <a:r>
              <a:rPr lang="en-US" sz="1200" b="0" dirty="0"/>
              <a:t>of 11-15-1185 by Mark Hamilton, Ruckus</a:t>
            </a:r>
            <a:endParaRPr lang="en-US" sz="1200" b="0" dirty="0"/>
          </a:p>
        </p:txBody>
      </p:sp>
      <p:sp>
        <p:nvSpPr>
          <p:cNvPr id="5" name="Date Placeholder 2"/>
          <p:cNvSpPr>
            <a:spLocks noGrp="1"/>
          </p:cNvSpPr>
          <p:nvPr>
            <p:ph type="dt" sz="half" idx="10"/>
          </p:nvPr>
        </p:nvSpPr>
        <p:spPr>
          <a:xfrm>
            <a:off x="696913" y="333375"/>
            <a:ext cx="1579562" cy="276225"/>
          </a:xfrm>
        </p:spPr>
        <p:txBody>
          <a:bodyPr/>
          <a:lstStyle/>
          <a:p>
            <a:pPr>
              <a:defRPr/>
            </a:pPr>
            <a:r>
              <a:rPr lang="en-US" smtClean="0"/>
              <a:t>September 2015</a:t>
            </a:r>
            <a:endParaRPr lang="en-US"/>
          </a:p>
        </p:txBody>
      </p:sp>
      <p:sp>
        <p:nvSpPr>
          <p:cNvPr id="3" name="Footer Placeholder 2"/>
          <p:cNvSpPr>
            <a:spLocks noGrp="1"/>
          </p:cNvSpPr>
          <p:nvPr>
            <p:ph type="ftr" sz="quarter" idx="11"/>
          </p:nvPr>
        </p:nvSpPr>
        <p:spPr/>
        <p:txBody>
          <a:bodyPr/>
          <a:lstStyle/>
          <a:p>
            <a:pPr>
              <a:defRPr/>
            </a:pPr>
            <a:r>
              <a:rPr lang="en-US" smtClean="0"/>
              <a:t>Adrian Stephens, Intel</a:t>
            </a:r>
            <a:endParaRPr lang="en-US"/>
          </a:p>
        </p:txBody>
      </p:sp>
      <p:sp>
        <p:nvSpPr>
          <p:cNvPr id="4" name="Slide Number Placeholder 3"/>
          <p:cNvSpPr>
            <a:spLocks noGrp="1"/>
          </p:cNvSpPr>
          <p:nvPr>
            <p:ph type="sldNum" sz="quarter" idx="12"/>
          </p:nvPr>
        </p:nvSpPr>
        <p:spPr/>
        <p:txBody>
          <a:bodyPr/>
          <a:lstStyle/>
          <a:p>
            <a:pPr>
              <a:defRPr/>
            </a:pPr>
            <a:r>
              <a:rPr lang="en-US" smtClean="0"/>
              <a:t>Slide </a:t>
            </a:r>
            <a:fld id="{219CDBFA-76A2-4597-AA38-8543ED035B58}" type="slidenum">
              <a:rPr lang="en-US" smtClean="0"/>
              <a:pPr>
                <a:defRPr/>
              </a:pPr>
              <a:t>18</a:t>
            </a:fld>
            <a:endParaRPr lang="en-US"/>
          </a:p>
        </p:txBody>
      </p:sp>
    </p:spTree>
    <p:extLst>
      <p:ext uri="{BB962C8B-B14F-4D97-AF65-F5344CB8AC3E}">
        <p14:creationId xmlns:p14="http://schemas.microsoft.com/office/powerpoint/2010/main" val="12792646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685800" y="685800"/>
            <a:ext cx="7772400" cy="609600"/>
          </a:xfrm>
        </p:spPr>
        <p:txBody>
          <a:bodyPr/>
          <a:lstStyle/>
          <a:p>
            <a:r>
              <a:rPr lang="en-US" dirty="0" smtClean="0"/>
              <a:t>Work Completed</a:t>
            </a:r>
          </a:p>
        </p:txBody>
      </p:sp>
      <p:sp>
        <p:nvSpPr>
          <p:cNvPr id="15366" name="Rectangle 3"/>
          <p:cNvSpPr>
            <a:spLocks noGrp="1" noChangeArrowheads="1"/>
          </p:cNvSpPr>
          <p:nvPr>
            <p:ph type="body" idx="1"/>
          </p:nvPr>
        </p:nvSpPr>
        <p:spPr>
          <a:xfrm>
            <a:off x="304800" y="1295400"/>
            <a:ext cx="8382000" cy="4343400"/>
          </a:xfrm>
        </p:spPr>
        <p:txBody>
          <a:bodyPr/>
          <a:lstStyle/>
          <a:p>
            <a:pPr>
              <a:spcBef>
                <a:spcPts val="0"/>
              </a:spcBef>
            </a:pPr>
            <a:r>
              <a:rPr lang="en-US" dirty="0" smtClean="0"/>
              <a:t>REVmc Figure </a:t>
            </a:r>
            <a:r>
              <a:rPr lang="en-US" dirty="0"/>
              <a:t>5-1: </a:t>
            </a:r>
            <a:r>
              <a:rPr lang="en-US" b="0" dirty="0" smtClean="0">
                <a:hlinkClick r:id="rId3"/>
              </a:rPr>
              <a:t>11-15-0540-03-0arc-updates-to-revmc-5-1-5.docx</a:t>
            </a:r>
            <a:r>
              <a:rPr lang="en-US" dirty="0" smtClean="0"/>
              <a:t> </a:t>
            </a:r>
          </a:p>
          <a:p>
            <a:pPr lvl="1">
              <a:spcBef>
                <a:spcPts val="0"/>
              </a:spcBef>
            </a:pPr>
            <a:r>
              <a:rPr lang="en-US" dirty="0" smtClean="0"/>
              <a:t>Continued review of Figures 5-1, et </a:t>
            </a:r>
            <a:r>
              <a:rPr lang="en-US" dirty="0" err="1" smtClean="0"/>
              <a:t>seq</a:t>
            </a:r>
            <a:r>
              <a:rPr lang="en-US" dirty="0" smtClean="0"/>
              <a:t>, in REVmc D4.0, in response to Sponsor Ballot comment, especially AP/DS architecture</a:t>
            </a:r>
          </a:p>
          <a:p>
            <a:pPr lvl="1">
              <a:spcBef>
                <a:spcPts val="0"/>
              </a:spcBef>
            </a:pPr>
            <a:r>
              <a:rPr lang="en-US" dirty="0" smtClean="0"/>
              <a:t>Progress, but still ongoing …</a:t>
            </a:r>
          </a:p>
          <a:p>
            <a:pPr>
              <a:spcBef>
                <a:spcPts val="0"/>
              </a:spcBef>
            </a:pPr>
            <a:r>
              <a:rPr lang="en-US" dirty="0" smtClean="0"/>
              <a:t>Joint </a:t>
            </a:r>
            <a:r>
              <a:rPr lang="en-US" dirty="0"/>
              <a:t>meeting with </a:t>
            </a:r>
            <a:r>
              <a:rPr lang="en-US" dirty="0" err="1" smtClean="0"/>
              <a:t>Tgak</a:t>
            </a:r>
            <a:r>
              <a:rPr lang="en-US" dirty="0" smtClean="0"/>
              <a:t>: </a:t>
            </a:r>
            <a:r>
              <a:rPr lang="en-US" sz="2200" b="0" dirty="0" smtClean="0"/>
              <a:t>No ARC topics discussed.</a:t>
            </a:r>
            <a:endParaRPr lang="en-US" sz="2200" b="0" dirty="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algn="r"/>
            <a:r>
              <a:rPr lang="en-US" sz="1200" b="0" dirty="0"/>
              <a:t>from slide </a:t>
            </a:r>
            <a:r>
              <a:rPr lang="en-US" sz="1200" b="0" dirty="0" smtClean="0"/>
              <a:t>4/6 </a:t>
            </a:r>
            <a:r>
              <a:rPr lang="en-US" sz="1200" b="0" dirty="0"/>
              <a:t>of 11-15-1185 by Mark Hamilton, Ruckus</a:t>
            </a:r>
            <a:endParaRPr lang="en-US" sz="1200" b="0" dirty="0"/>
          </a:p>
        </p:txBody>
      </p:sp>
      <p:sp>
        <p:nvSpPr>
          <p:cNvPr id="5" name="Date Placeholder 2"/>
          <p:cNvSpPr>
            <a:spLocks noGrp="1"/>
          </p:cNvSpPr>
          <p:nvPr>
            <p:ph type="dt" sz="half" idx="10"/>
          </p:nvPr>
        </p:nvSpPr>
        <p:spPr>
          <a:xfrm>
            <a:off x="696913" y="333375"/>
            <a:ext cx="1579562" cy="276225"/>
          </a:xfrm>
        </p:spPr>
        <p:txBody>
          <a:bodyPr/>
          <a:lstStyle/>
          <a:p>
            <a:pPr>
              <a:defRPr/>
            </a:pPr>
            <a:r>
              <a:rPr lang="en-US" smtClean="0"/>
              <a:t>September 2015</a:t>
            </a:r>
            <a:endParaRPr lang="en-US"/>
          </a:p>
        </p:txBody>
      </p:sp>
      <p:sp>
        <p:nvSpPr>
          <p:cNvPr id="3" name="Footer Placeholder 2"/>
          <p:cNvSpPr>
            <a:spLocks noGrp="1"/>
          </p:cNvSpPr>
          <p:nvPr>
            <p:ph type="ftr" sz="quarter" idx="11"/>
          </p:nvPr>
        </p:nvSpPr>
        <p:spPr/>
        <p:txBody>
          <a:bodyPr/>
          <a:lstStyle/>
          <a:p>
            <a:pPr>
              <a:defRPr/>
            </a:pPr>
            <a:r>
              <a:rPr lang="en-US" smtClean="0"/>
              <a:t>Adrian Stephens, Intel</a:t>
            </a:r>
            <a:endParaRPr lang="en-US"/>
          </a:p>
        </p:txBody>
      </p:sp>
      <p:sp>
        <p:nvSpPr>
          <p:cNvPr id="4" name="Slide Number Placeholder 3"/>
          <p:cNvSpPr>
            <a:spLocks noGrp="1"/>
          </p:cNvSpPr>
          <p:nvPr>
            <p:ph type="sldNum" sz="quarter" idx="12"/>
          </p:nvPr>
        </p:nvSpPr>
        <p:spPr/>
        <p:txBody>
          <a:bodyPr/>
          <a:lstStyle/>
          <a:p>
            <a:pPr>
              <a:defRPr/>
            </a:pPr>
            <a:r>
              <a:rPr lang="en-US" smtClean="0"/>
              <a:t>Slide </a:t>
            </a:r>
            <a:fld id="{219CDBFA-76A2-4597-AA38-8543ED035B58}" type="slidenum">
              <a:rPr lang="en-US" smtClean="0"/>
              <a:pPr>
                <a:defRPr/>
              </a:pPr>
              <a:t>19</a:t>
            </a:fld>
            <a:endParaRPr lang="en-US"/>
          </a:p>
        </p:txBody>
      </p:sp>
    </p:spTree>
    <p:extLst>
      <p:ext uri="{BB962C8B-B14F-4D97-AF65-F5344CB8AC3E}">
        <p14:creationId xmlns:p14="http://schemas.microsoft.com/office/powerpoint/2010/main" val="42455974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r>
              <a:rPr lang="en-US" sz="1200" b="0" smtClean="0"/>
              <a:t>Adrian Stephens, Intel</a:t>
            </a:r>
          </a:p>
        </p:txBody>
      </p:sp>
      <p:sp>
        <p:nvSpPr>
          <p:cNvPr id="4101" name="Rectangle 2"/>
          <p:cNvSpPr>
            <a:spLocks noGrp="1" noChangeArrowheads="1"/>
          </p:cNvSpPr>
          <p:nvPr>
            <p:ph type="title"/>
          </p:nvPr>
        </p:nvSpPr>
        <p:spPr/>
        <p:txBody>
          <a:bodyPr/>
          <a:lstStyle/>
          <a:p>
            <a:r>
              <a:rPr lang="en-US" dirty="0" smtClean="0"/>
              <a:t>Abstract</a:t>
            </a:r>
          </a:p>
        </p:txBody>
      </p:sp>
      <p:sp>
        <p:nvSpPr>
          <p:cNvPr id="4102" name="Rectangle 3"/>
          <p:cNvSpPr>
            <a:spLocks noGrp="1" noChangeArrowheads="1"/>
          </p:cNvSpPr>
          <p:nvPr>
            <p:ph type="body" idx="1"/>
          </p:nvPr>
        </p:nvSpPr>
        <p:spPr/>
        <p:txBody>
          <a:bodyPr/>
          <a:lstStyle/>
          <a:p>
            <a:r>
              <a:rPr lang="en-GB" dirty="0" smtClean="0"/>
              <a:t>This document is a digest of the closing reports of all 802.11 sub-groups for presentation at the September 2015 closing plenary meeting. Attendance information and liaison reports are also included.</a:t>
            </a:r>
          </a:p>
        </p:txBody>
      </p:sp>
      <p:sp>
        <p:nvSpPr>
          <p:cNvPr id="2" name="Slide Number Placeholder 1"/>
          <p:cNvSpPr>
            <a:spLocks noGrp="1"/>
          </p:cNvSpPr>
          <p:nvPr>
            <p:ph type="sldNum" sz="quarter" idx="12"/>
          </p:nvPr>
        </p:nvSpPr>
        <p:spPr/>
        <p:txBody>
          <a:bodyPr/>
          <a:lstStyle/>
          <a:p>
            <a:pPr>
              <a:defRPr/>
            </a:pPr>
            <a:r>
              <a:rPr lang="en-US" smtClean="0"/>
              <a:t>Slide </a:t>
            </a:r>
            <a:fld id="{219CDBFA-76A2-4597-AA38-8543ED035B58}" type="slidenum">
              <a:rPr lang="en-US" smtClean="0"/>
              <a:pPr>
                <a:defRPr/>
              </a:pPr>
              <a:t>2</a:t>
            </a:fld>
            <a:endParaRPr lang="en-US"/>
          </a:p>
        </p:txBody>
      </p:sp>
      <p:sp>
        <p:nvSpPr>
          <p:cNvPr id="3" name="Date Placeholder 2"/>
          <p:cNvSpPr>
            <a:spLocks noGrp="1"/>
          </p:cNvSpPr>
          <p:nvPr>
            <p:ph type="dt" sz="half" idx="10"/>
          </p:nvPr>
        </p:nvSpPr>
        <p:spPr/>
        <p:txBody>
          <a:bodyPr/>
          <a:lstStyle/>
          <a:p>
            <a:pPr>
              <a:defRPr/>
            </a:pPr>
            <a:r>
              <a:rPr lang="en-US" smtClean="0"/>
              <a:t>September 2015</a:t>
            </a:r>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2"/>
          <p:cNvSpPr>
            <a:spLocks noGrp="1" noChangeArrowheads="1"/>
          </p:cNvSpPr>
          <p:nvPr>
            <p:ph type="title"/>
          </p:nvPr>
        </p:nvSpPr>
        <p:spPr/>
        <p:txBody>
          <a:bodyPr/>
          <a:lstStyle/>
          <a:p>
            <a:r>
              <a:rPr lang="en-US" dirty="0" smtClean="0"/>
              <a:t>Teleconference(s)</a:t>
            </a:r>
          </a:p>
        </p:txBody>
      </p:sp>
      <p:sp>
        <p:nvSpPr>
          <p:cNvPr id="17414" name="Rectangle 3"/>
          <p:cNvSpPr>
            <a:spLocks noGrp="1" noChangeArrowheads="1"/>
          </p:cNvSpPr>
          <p:nvPr>
            <p:ph type="body" idx="1"/>
          </p:nvPr>
        </p:nvSpPr>
        <p:spPr>
          <a:xfrm>
            <a:off x="685800" y="1676400"/>
            <a:ext cx="7772400" cy="4419600"/>
          </a:xfrm>
          <a:ln>
            <a:solidFill>
              <a:schemeClr val="bg1"/>
            </a:solidFill>
          </a:ln>
        </p:spPr>
        <p:txBody>
          <a:bodyPr/>
          <a:lstStyle/>
          <a:p>
            <a:pPr>
              <a:lnSpc>
                <a:spcPct val="90000"/>
              </a:lnSpc>
            </a:pPr>
            <a:r>
              <a:rPr lang="en-US" sz="3200" dirty="0" smtClean="0"/>
              <a:t>None planned.</a:t>
            </a:r>
          </a:p>
          <a:p>
            <a:pPr>
              <a:lnSpc>
                <a:spcPct val="90000"/>
              </a:lnSpc>
            </a:pPr>
            <a:r>
              <a:rPr lang="en-US" sz="3200" dirty="0" smtClean="0"/>
              <a:t>Will schedule with 10 days notice, if needed</a:t>
            </a:r>
            <a:endParaRPr lang="en-US" sz="1600" dirty="0" smtClean="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algn="r"/>
            <a:r>
              <a:rPr lang="en-US" sz="1200" b="0" dirty="0"/>
              <a:t>from slide </a:t>
            </a:r>
            <a:r>
              <a:rPr lang="en-US" sz="1200" b="0" dirty="0" smtClean="0"/>
              <a:t>5/6 </a:t>
            </a:r>
            <a:r>
              <a:rPr lang="en-US" sz="1200" b="0" dirty="0"/>
              <a:t>of 11-15-1185 by Mark Hamilton, Ruckus</a:t>
            </a:r>
            <a:endParaRPr lang="en-US" sz="1200" b="0" dirty="0"/>
          </a:p>
        </p:txBody>
      </p:sp>
      <p:sp>
        <p:nvSpPr>
          <p:cNvPr id="5" name="Date Placeholder 2"/>
          <p:cNvSpPr>
            <a:spLocks noGrp="1"/>
          </p:cNvSpPr>
          <p:nvPr>
            <p:ph type="dt" sz="half" idx="10"/>
          </p:nvPr>
        </p:nvSpPr>
        <p:spPr>
          <a:xfrm>
            <a:off x="696913" y="333375"/>
            <a:ext cx="1579562" cy="276225"/>
          </a:xfrm>
        </p:spPr>
        <p:txBody>
          <a:bodyPr/>
          <a:lstStyle/>
          <a:p>
            <a:pPr>
              <a:defRPr/>
            </a:pPr>
            <a:r>
              <a:rPr lang="en-US" smtClean="0"/>
              <a:t>September 2015</a:t>
            </a:r>
            <a:endParaRPr lang="en-US"/>
          </a:p>
        </p:txBody>
      </p:sp>
      <p:sp>
        <p:nvSpPr>
          <p:cNvPr id="3" name="Footer Placeholder 2"/>
          <p:cNvSpPr>
            <a:spLocks noGrp="1"/>
          </p:cNvSpPr>
          <p:nvPr>
            <p:ph type="ftr" sz="quarter" idx="11"/>
          </p:nvPr>
        </p:nvSpPr>
        <p:spPr/>
        <p:txBody>
          <a:bodyPr/>
          <a:lstStyle/>
          <a:p>
            <a:pPr>
              <a:defRPr/>
            </a:pPr>
            <a:r>
              <a:rPr lang="en-US" smtClean="0"/>
              <a:t>Adrian Stephens, Intel</a:t>
            </a:r>
            <a:endParaRPr lang="en-US"/>
          </a:p>
        </p:txBody>
      </p:sp>
      <p:sp>
        <p:nvSpPr>
          <p:cNvPr id="4" name="Slide Number Placeholder 3"/>
          <p:cNvSpPr>
            <a:spLocks noGrp="1"/>
          </p:cNvSpPr>
          <p:nvPr>
            <p:ph type="sldNum" sz="quarter" idx="12"/>
          </p:nvPr>
        </p:nvSpPr>
        <p:spPr/>
        <p:txBody>
          <a:bodyPr/>
          <a:lstStyle/>
          <a:p>
            <a:pPr>
              <a:defRPr/>
            </a:pPr>
            <a:r>
              <a:rPr lang="en-US" smtClean="0"/>
              <a:t>Slide </a:t>
            </a:r>
            <a:fld id="{219CDBFA-76A2-4597-AA38-8543ED035B58}" type="slidenum">
              <a:rPr lang="en-US" smtClean="0"/>
              <a:pPr>
                <a:defRPr/>
              </a:pPr>
              <a:t>20</a:t>
            </a:fld>
            <a:endParaRPr lang="en-US"/>
          </a:p>
        </p:txBody>
      </p:sp>
    </p:spTree>
    <p:extLst>
      <p:ext uri="{BB962C8B-B14F-4D97-AF65-F5344CB8AC3E}">
        <p14:creationId xmlns:p14="http://schemas.microsoft.com/office/powerpoint/2010/main" val="27186003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2"/>
          <p:cNvSpPr>
            <a:spLocks noGrp="1" noChangeArrowheads="1"/>
          </p:cNvSpPr>
          <p:nvPr>
            <p:ph type="title"/>
          </p:nvPr>
        </p:nvSpPr>
        <p:spPr/>
        <p:txBody>
          <a:bodyPr/>
          <a:lstStyle/>
          <a:p>
            <a:r>
              <a:rPr lang="en-US" dirty="0" smtClean="0"/>
              <a:t>November 2015 Plans</a:t>
            </a:r>
          </a:p>
        </p:txBody>
      </p:sp>
      <p:sp>
        <p:nvSpPr>
          <p:cNvPr id="17414" name="Rectangle 3"/>
          <p:cNvSpPr>
            <a:spLocks noGrp="1" noChangeArrowheads="1"/>
          </p:cNvSpPr>
          <p:nvPr>
            <p:ph type="body" idx="1"/>
          </p:nvPr>
        </p:nvSpPr>
        <p:spPr>
          <a:xfrm>
            <a:off x="533400" y="1676400"/>
            <a:ext cx="7924800" cy="4419600"/>
          </a:xfrm>
          <a:ln>
            <a:solidFill>
              <a:schemeClr val="bg1"/>
            </a:solidFill>
          </a:ln>
        </p:spPr>
        <p:txBody>
          <a:bodyPr/>
          <a:lstStyle/>
          <a:p>
            <a:pPr>
              <a:lnSpc>
                <a:spcPct val="90000"/>
              </a:lnSpc>
            </a:pPr>
            <a:r>
              <a:rPr lang="en-US" sz="3200" dirty="0" smtClean="0"/>
              <a:t>Two standalone meeting slots planned:</a:t>
            </a:r>
          </a:p>
          <a:p>
            <a:pPr lvl="1">
              <a:lnSpc>
                <a:spcPct val="90000"/>
              </a:lnSpc>
            </a:pPr>
            <a:r>
              <a:rPr lang="en-US" sz="2600" dirty="0" smtClean="0"/>
              <a:t>802.11 as a component in a larger eco-system</a:t>
            </a:r>
          </a:p>
          <a:p>
            <a:pPr lvl="1">
              <a:lnSpc>
                <a:spcPct val="90000"/>
              </a:lnSpc>
            </a:pPr>
            <a:r>
              <a:rPr lang="en-US" sz="2600" dirty="0" smtClean="0"/>
              <a:t>Design Pattern for MIB attribute use</a:t>
            </a:r>
          </a:p>
          <a:p>
            <a:pPr lvl="1">
              <a:lnSpc>
                <a:spcPct val="90000"/>
              </a:lnSpc>
            </a:pPr>
            <a:r>
              <a:rPr lang="en-US" sz="2600" dirty="0" smtClean="0"/>
              <a:t>802.11 Architecture topics: Figure 5-1 et </a:t>
            </a:r>
            <a:r>
              <a:rPr lang="en-US" sz="2600" dirty="0" err="1" smtClean="0"/>
              <a:t>seq</a:t>
            </a:r>
            <a:endParaRPr lang="en-US" sz="2600" dirty="0" smtClean="0"/>
          </a:p>
          <a:p>
            <a:pPr lvl="1">
              <a:lnSpc>
                <a:spcPct val="90000"/>
              </a:lnSpc>
            </a:pPr>
            <a:r>
              <a:rPr lang="en-US" sz="2600" dirty="0"/>
              <a:t>DS/AP/Portal architecture </a:t>
            </a:r>
            <a:r>
              <a:rPr lang="en-US" sz="2600" dirty="0" smtClean="0"/>
              <a:t>discussions</a:t>
            </a:r>
          </a:p>
          <a:p>
            <a:pPr>
              <a:lnSpc>
                <a:spcPct val="90000"/>
              </a:lnSpc>
            </a:pPr>
            <a:r>
              <a:rPr lang="en-US" sz="3000" dirty="0" smtClean="0"/>
              <a:t>One </a:t>
            </a:r>
            <a:r>
              <a:rPr lang="en-US" sz="3000" dirty="0"/>
              <a:t>joint session with </a:t>
            </a:r>
            <a:r>
              <a:rPr lang="en-US" sz="3000" dirty="0" err="1" smtClean="0"/>
              <a:t>TGak</a:t>
            </a:r>
            <a:endParaRPr lang="en-US" sz="3000" dirty="0" smtClean="0"/>
          </a:p>
          <a:p>
            <a:pPr lvl="1">
              <a:lnSpc>
                <a:spcPct val="90000"/>
              </a:lnSpc>
            </a:pPr>
            <a:r>
              <a:rPr lang="en-US" sz="2600" dirty="0" smtClean="0"/>
              <a:t>802.11ak architecture discussions:</a:t>
            </a:r>
          </a:p>
          <a:p>
            <a:pPr lvl="2">
              <a:lnSpc>
                <a:spcPct val="90000"/>
              </a:lnSpc>
            </a:pPr>
            <a:r>
              <a:rPr lang="en-US" sz="2400" dirty="0" smtClean="0"/>
              <a:t>GLK ESS concept</a:t>
            </a:r>
          </a:p>
          <a:p>
            <a:pPr lvl="2">
              <a:lnSpc>
                <a:spcPct val="90000"/>
              </a:lnSpc>
            </a:pPr>
            <a:r>
              <a:rPr lang="en-US" sz="2400" dirty="0" smtClean="0"/>
              <a:t>What is a “GLK link”?</a:t>
            </a:r>
          </a:p>
          <a:p>
            <a:pPr lvl="2">
              <a:lnSpc>
                <a:spcPct val="90000"/>
              </a:lnSpc>
            </a:pPr>
            <a:r>
              <a:rPr lang="en-US" sz="2400" dirty="0" smtClean="0"/>
              <a:t>“Where are a DS’s brains?”</a:t>
            </a:r>
          </a:p>
          <a:p>
            <a:pPr>
              <a:lnSpc>
                <a:spcPct val="90000"/>
              </a:lnSpc>
            </a:pPr>
            <a:endParaRPr lang="en-US" sz="2000" dirty="0" smtClean="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algn="r"/>
            <a:r>
              <a:rPr lang="en-US" sz="1200" b="0" dirty="0"/>
              <a:t>from slide </a:t>
            </a:r>
            <a:r>
              <a:rPr lang="en-US" sz="1200" b="0" dirty="0" smtClean="0"/>
              <a:t>6/6 </a:t>
            </a:r>
            <a:r>
              <a:rPr lang="en-US" sz="1200" b="0" dirty="0"/>
              <a:t>of </a:t>
            </a:r>
            <a:r>
              <a:rPr lang="en-US" sz="1200" b="0" dirty="0" smtClean="0"/>
              <a:t>11-15-1185 </a:t>
            </a:r>
            <a:r>
              <a:rPr lang="en-US" sz="1200" b="0" dirty="0"/>
              <a:t>by </a:t>
            </a:r>
            <a:r>
              <a:rPr lang="en-US" sz="1200" b="0" dirty="0" smtClean="0"/>
              <a:t>Mark Hamilton, Ruckus</a:t>
            </a:r>
            <a:endParaRPr lang="en-US" sz="1200" b="0" dirty="0"/>
          </a:p>
        </p:txBody>
      </p:sp>
      <p:sp>
        <p:nvSpPr>
          <p:cNvPr id="5" name="Date Placeholder 2"/>
          <p:cNvSpPr>
            <a:spLocks noGrp="1"/>
          </p:cNvSpPr>
          <p:nvPr>
            <p:ph type="dt" sz="half" idx="10"/>
          </p:nvPr>
        </p:nvSpPr>
        <p:spPr>
          <a:xfrm>
            <a:off x="696913" y="333375"/>
            <a:ext cx="1579562" cy="276225"/>
          </a:xfrm>
        </p:spPr>
        <p:txBody>
          <a:bodyPr/>
          <a:lstStyle/>
          <a:p>
            <a:pPr>
              <a:defRPr/>
            </a:pPr>
            <a:r>
              <a:rPr lang="en-US" smtClean="0"/>
              <a:t>September 2015</a:t>
            </a:r>
            <a:endParaRPr lang="en-US"/>
          </a:p>
        </p:txBody>
      </p:sp>
      <p:sp>
        <p:nvSpPr>
          <p:cNvPr id="3" name="Footer Placeholder 2"/>
          <p:cNvSpPr>
            <a:spLocks noGrp="1"/>
          </p:cNvSpPr>
          <p:nvPr>
            <p:ph type="ftr" sz="quarter" idx="11"/>
          </p:nvPr>
        </p:nvSpPr>
        <p:spPr/>
        <p:txBody>
          <a:bodyPr/>
          <a:lstStyle/>
          <a:p>
            <a:pPr>
              <a:defRPr/>
            </a:pPr>
            <a:r>
              <a:rPr lang="en-US" smtClean="0"/>
              <a:t>Adrian Stephens, Intel</a:t>
            </a:r>
            <a:endParaRPr lang="en-US"/>
          </a:p>
        </p:txBody>
      </p:sp>
      <p:sp>
        <p:nvSpPr>
          <p:cNvPr id="4" name="Slide Number Placeholder 3"/>
          <p:cNvSpPr>
            <a:spLocks noGrp="1"/>
          </p:cNvSpPr>
          <p:nvPr>
            <p:ph type="sldNum" sz="quarter" idx="12"/>
          </p:nvPr>
        </p:nvSpPr>
        <p:spPr/>
        <p:txBody>
          <a:bodyPr/>
          <a:lstStyle/>
          <a:p>
            <a:pPr>
              <a:defRPr/>
            </a:pPr>
            <a:r>
              <a:rPr lang="en-US" smtClean="0"/>
              <a:t>Slide </a:t>
            </a:r>
            <a:fld id="{219CDBFA-76A2-4597-AA38-8543ED035B58}" type="slidenum">
              <a:rPr lang="en-US" smtClean="0"/>
              <a:pPr>
                <a:defRPr/>
              </a:pPr>
              <a:t>21</a:t>
            </a:fld>
            <a:endParaRPr lang="en-US"/>
          </a:p>
        </p:txBody>
      </p:sp>
    </p:spTree>
    <p:extLst>
      <p:ext uri="{BB962C8B-B14F-4D97-AF65-F5344CB8AC3E}">
        <p14:creationId xmlns:p14="http://schemas.microsoft.com/office/powerpoint/2010/main" val="4391067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Footer Placeholder 4"/>
          <p:cNvSpPr>
            <a:spLocks noGrp="1"/>
          </p:cNvSpPr>
          <p:nvPr>
            <p:ph type="ftr" sz="quarter" idx="11"/>
          </p:nvPr>
        </p:nvSpPr>
        <p:spPr/>
        <p:txBody>
          <a:bodyPr/>
          <a:lstStyle/>
          <a:p>
            <a:pPr>
              <a:defRPr/>
            </a:pPr>
            <a:r>
              <a:rPr lang="en-US" smtClean="0"/>
              <a:t>Adrian Stephens, Intel</a:t>
            </a:r>
            <a:endParaRPr lang="en-US" dirty="0"/>
          </a:p>
        </p:txBody>
      </p:sp>
      <p:sp>
        <p:nvSpPr>
          <p:cNvPr id="2765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Slide </a:t>
            </a:r>
            <a:fld id="{3D6CCAE5-06F5-C34A-A6FD-BC33E1D7FAF7}" type="slidenum">
              <a:rPr lang="en-US"/>
              <a:pPr/>
              <a:t>22</a:t>
            </a:fld>
            <a:endParaRPr lang="en-US"/>
          </a:p>
        </p:txBody>
      </p:sp>
      <p:sp>
        <p:nvSpPr>
          <p:cNvPr id="27652" name="Rectangle 2"/>
          <p:cNvSpPr>
            <a:spLocks noGrp="1" noChangeArrowheads="1"/>
          </p:cNvSpPr>
          <p:nvPr>
            <p:ph type="title"/>
          </p:nvPr>
        </p:nvSpPr>
        <p:spPr>
          <a:xfrm>
            <a:off x="685800" y="838200"/>
            <a:ext cx="7772400" cy="1066800"/>
          </a:xfrm>
        </p:spPr>
        <p:txBody>
          <a:bodyPr/>
          <a:lstStyle/>
          <a:p>
            <a:r>
              <a:rPr lang="en-US" sz="2800" dirty="0">
                <a:latin typeface="Times New Roman" charset="0"/>
              </a:rPr>
              <a:t>IEEE </a:t>
            </a:r>
            <a:r>
              <a:rPr lang="en-US" sz="2800" dirty="0" smtClean="0">
                <a:latin typeface="Times New Roman" charset="0"/>
              </a:rPr>
              <a:t>802.11/15 </a:t>
            </a:r>
            <a:r>
              <a:rPr lang="en-US" sz="2800" dirty="0">
                <a:latin typeface="Times New Roman" charset="0"/>
              </a:rPr>
              <a:t>Regulatory SC</a:t>
            </a:r>
            <a:br>
              <a:rPr lang="en-US" sz="2800" dirty="0">
                <a:latin typeface="Times New Roman" charset="0"/>
              </a:rPr>
            </a:br>
            <a:r>
              <a:rPr lang="en-US" sz="2800" dirty="0" smtClean="0">
                <a:latin typeface="Times New Roman" charset="0"/>
              </a:rPr>
              <a:t>Bangkok Closing </a:t>
            </a:r>
            <a:r>
              <a:rPr lang="en-US" sz="2800" dirty="0">
                <a:latin typeface="Times New Roman" charset="0"/>
              </a:rPr>
              <a:t>Report</a:t>
            </a:r>
          </a:p>
        </p:txBody>
      </p:sp>
      <p:sp>
        <p:nvSpPr>
          <p:cNvPr id="27653" name="Rectangle 6"/>
          <p:cNvSpPr>
            <a:spLocks noGrp="1" noChangeArrowheads="1"/>
          </p:cNvSpPr>
          <p:nvPr>
            <p:ph type="body" idx="1"/>
          </p:nvPr>
        </p:nvSpPr>
        <p:spPr>
          <a:xfrm>
            <a:off x="685800" y="2286000"/>
            <a:ext cx="7772400" cy="381000"/>
          </a:xfrm>
        </p:spPr>
        <p:txBody>
          <a:bodyPr/>
          <a:lstStyle/>
          <a:p>
            <a:pPr algn="ctr">
              <a:buFontTx/>
              <a:buNone/>
            </a:pPr>
            <a:r>
              <a:rPr lang="en-US" sz="2000" dirty="0">
                <a:latin typeface="Times New Roman" charset="0"/>
              </a:rPr>
              <a:t>Date:</a:t>
            </a:r>
            <a:r>
              <a:rPr lang="en-US" sz="2000" b="0" dirty="0">
                <a:latin typeface="Times New Roman" charset="0"/>
              </a:rPr>
              <a:t> </a:t>
            </a:r>
            <a:r>
              <a:rPr lang="en-US" sz="2000" b="0" dirty="0" smtClean="0">
                <a:latin typeface="Times New Roman" charset="0"/>
              </a:rPr>
              <a:t>2015-09-17</a:t>
            </a:r>
            <a:endParaRPr lang="en-US" sz="2000" b="0" dirty="0">
              <a:latin typeface="Times New Roman" charset="0"/>
            </a:endParaRPr>
          </a:p>
        </p:txBody>
      </p:sp>
      <p:graphicFrame>
        <p:nvGraphicFramePr>
          <p:cNvPr id="27654" name="Object 11"/>
          <p:cNvGraphicFramePr>
            <a:graphicFrameLocks noChangeAspect="1"/>
          </p:cNvGraphicFramePr>
          <p:nvPr>
            <p:extLst>
              <p:ext uri="{D42A27DB-BD31-4B8C-83A1-F6EECF244321}">
                <p14:modId xmlns:p14="http://schemas.microsoft.com/office/powerpoint/2010/main" val="2470969441"/>
              </p:ext>
            </p:extLst>
          </p:nvPr>
        </p:nvGraphicFramePr>
        <p:xfrm>
          <a:off x="500063" y="3136900"/>
          <a:ext cx="7926387" cy="2376488"/>
        </p:xfrm>
        <a:graphic>
          <a:graphicData uri="http://schemas.openxmlformats.org/presentationml/2006/ole">
            <mc:AlternateContent xmlns:mc="http://schemas.openxmlformats.org/markup-compatibility/2006">
              <mc:Choice xmlns:v="urn:schemas-microsoft-com:vml" Requires="v">
                <p:oleObj spid="_x0000_s6154" name="Document" r:id="rId4" imgW="8356320" imgH="2504880" progId="Word.Document.8">
                  <p:embed/>
                </p:oleObj>
              </mc:Choice>
              <mc:Fallback>
                <p:oleObj name="Document" r:id="rId4" imgW="8356320" imgH="2504880"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0063" y="3136900"/>
                        <a:ext cx="7926387" cy="23764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7655" name="Rectangle 12"/>
          <p:cNvSpPr>
            <a:spLocks noChangeArrowheads="1"/>
          </p:cNvSpPr>
          <p:nvPr/>
        </p:nvSpPr>
        <p:spPr bwMode="auto">
          <a:xfrm>
            <a:off x="533400" y="2667000"/>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342900" indent="-342900" eaLnBrk="0" hangingPunct="0">
              <a:spcBef>
                <a:spcPct val="20000"/>
              </a:spcBef>
            </a:pPr>
            <a:r>
              <a:rPr lang="en-US" sz="2000" b="1"/>
              <a:t>Authors:</a:t>
            </a:r>
            <a:endParaRPr lang="en-US" sz="200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from slide 1/6 of 11-15-0989 by Rich Kennedy, </a:t>
            </a:r>
            <a:r>
              <a:rPr kumimoji="0" lang="en-US" sz="1200" b="0" i="0" u="none" strike="noStrike" cap="none" normalizeH="0" baseline="0" dirty="0" err="1" smtClean="0">
                <a:ln>
                  <a:noFill/>
                </a:ln>
                <a:solidFill>
                  <a:schemeClr val="tx1"/>
                </a:solidFill>
                <a:effectLst/>
                <a:latin typeface="Times New Roman" pitchFamily="18" charset="0"/>
              </a:rPr>
              <a:t>MediaTek</a:t>
            </a:r>
            <a:endParaRPr kumimoji="0" lang="en-US" sz="1200" b="0" i="0" u="none" strike="noStrike" cap="none" normalizeH="0" baseline="0" dirty="0" smtClean="0">
              <a:ln>
                <a:noFill/>
              </a:ln>
              <a:solidFill>
                <a:schemeClr val="tx1"/>
              </a:solidFill>
              <a:effectLst/>
              <a:latin typeface="Times New Roman" pitchFamily="18" charset="0"/>
            </a:endParaRPr>
          </a:p>
        </p:txBody>
      </p:sp>
      <p:sp>
        <p:nvSpPr>
          <p:cNvPr id="10" name="Date Placeholder 2"/>
          <p:cNvSpPr>
            <a:spLocks noGrp="1"/>
          </p:cNvSpPr>
          <p:nvPr>
            <p:ph type="dt" sz="half" idx="10"/>
          </p:nvPr>
        </p:nvSpPr>
        <p:spPr>
          <a:xfrm>
            <a:off x="696913" y="333375"/>
            <a:ext cx="1579562" cy="276225"/>
          </a:xfrm>
        </p:spPr>
        <p:txBody>
          <a:bodyPr/>
          <a:lstStyle/>
          <a:p>
            <a:pPr>
              <a:defRPr/>
            </a:pPr>
            <a:r>
              <a:rPr lang="en-US" smtClean="0"/>
              <a:t>September 2015</a:t>
            </a:r>
            <a:endParaRPr lang="en-US"/>
          </a:p>
        </p:txBody>
      </p:sp>
    </p:spTree>
    <p:extLst>
      <p:ext uri="{BB962C8B-B14F-4D97-AF65-F5344CB8AC3E}">
        <p14:creationId xmlns:p14="http://schemas.microsoft.com/office/powerpoint/2010/main" val="36071519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4"/>
          <p:cNvSpPr>
            <a:spLocks noGrp="1"/>
          </p:cNvSpPr>
          <p:nvPr>
            <p:ph type="ftr" sz="quarter" idx="11"/>
          </p:nvPr>
        </p:nvSpPr>
        <p:spPr/>
        <p:txBody>
          <a:bodyPr/>
          <a:lstStyle/>
          <a:p>
            <a:pPr>
              <a:defRPr/>
            </a:pPr>
            <a:r>
              <a:rPr lang="en-US" smtClean="0"/>
              <a:t>Adrian Stephens, Intel</a:t>
            </a:r>
            <a:endParaRPr lang="en-US"/>
          </a:p>
        </p:txBody>
      </p:sp>
      <p:sp>
        <p:nvSpPr>
          <p:cNvPr id="2969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Slide </a:t>
            </a:r>
            <a:fld id="{E07EA4A3-4808-3447-87F1-A3E70ACE90F4}" type="slidenum">
              <a:rPr lang="en-US"/>
              <a:pPr/>
              <a:t>23</a:t>
            </a:fld>
            <a:endParaRPr lang="en-US"/>
          </a:p>
        </p:txBody>
      </p:sp>
      <p:sp>
        <p:nvSpPr>
          <p:cNvPr id="29700" name="Rectangle 2"/>
          <p:cNvSpPr>
            <a:spLocks noGrp="1" noChangeArrowheads="1"/>
          </p:cNvSpPr>
          <p:nvPr>
            <p:ph type="title"/>
          </p:nvPr>
        </p:nvSpPr>
        <p:spPr/>
        <p:txBody>
          <a:bodyPr/>
          <a:lstStyle/>
          <a:p>
            <a:r>
              <a:rPr lang="en-US">
                <a:latin typeface="Times New Roman" charset="0"/>
              </a:rPr>
              <a:t>Abstract</a:t>
            </a:r>
          </a:p>
        </p:txBody>
      </p:sp>
      <p:sp>
        <p:nvSpPr>
          <p:cNvPr id="29701" name="Rectangle 3"/>
          <p:cNvSpPr>
            <a:spLocks noGrp="1" noChangeArrowheads="1"/>
          </p:cNvSpPr>
          <p:nvPr>
            <p:ph type="body" idx="1"/>
          </p:nvPr>
        </p:nvSpPr>
        <p:spPr>
          <a:xfrm>
            <a:off x="685800" y="1752600"/>
            <a:ext cx="7772400" cy="4114800"/>
          </a:xfrm>
        </p:spPr>
        <p:txBody>
          <a:bodyPr/>
          <a:lstStyle/>
          <a:p>
            <a:pPr>
              <a:buFontTx/>
              <a:buNone/>
            </a:pPr>
            <a:r>
              <a:rPr lang="en-US" dirty="0">
                <a:latin typeface="Times New Roman" charset="0"/>
              </a:rPr>
              <a:t>This presentation is the closing report for the </a:t>
            </a:r>
            <a:r>
              <a:rPr lang="en-US" dirty="0" smtClean="0">
                <a:latin typeface="Times New Roman" charset="0"/>
              </a:rPr>
              <a:t>September 2015 </a:t>
            </a:r>
            <a:r>
              <a:rPr lang="en-US" dirty="0">
                <a:latin typeface="Times New Roman" charset="0"/>
              </a:rPr>
              <a:t>IEEE </a:t>
            </a:r>
            <a:r>
              <a:rPr lang="en-US" dirty="0" smtClean="0">
                <a:latin typeface="Times New Roman" charset="0"/>
              </a:rPr>
              <a:t>802.11/15 </a:t>
            </a:r>
            <a:r>
              <a:rPr lang="en-US" dirty="0">
                <a:latin typeface="Times New Roman" charset="0"/>
              </a:rPr>
              <a:t>Regulatory Standing Committee meeting in </a:t>
            </a:r>
            <a:r>
              <a:rPr lang="en-US" dirty="0" smtClean="0">
                <a:latin typeface="Times New Roman" charset="0"/>
              </a:rPr>
              <a:t>Bangkok.</a:t>
            </a:r>
            <a:endParaRPr lang="en-US" dirty="0">
              <a:latin typeface="Times New Roman" charset="0"/>
            </a:endParaRPr>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2/6 of 11-15-0989 by Rich Kennedy, MediaTek</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September 2015</a:t>
            </a:r>
            <a:endParaRPr lang="en-US"/>
          </a:p>
        </p:txBody>
      </p:sp>
    </p:spTree>
    <p:extLst>
      <p:ext uri="{BB962C8B-B14F-4D97-AF65-F5344CB8AC3E}">
        <p14:creationId xmlns:p14="http://schemas.microsoft.com/office/powerpoint/2010/main" val="319522347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p:txBody>
          <a:bodyPr/>
          <a:lstStyle/>
          <a:p>
            <a:r>
              <a:rPr lang="en-US" dirty="0">
                <a:latin typeface="Times New Roman" charset="0"/>
              </a:rPr>
              <a:t>Agenda</a:t>
            </a:r>
          </a:p>
        </p:txBody>
      </p:sp>
      <p:sp>
        <p:nvSpPr>
          <p:cNvPr id="31746" name="Content Placeholder 2"/>
          <p:cNvSpPr>
            <a:spLocks noGrp="1"/>
          </p:cNvSpPr>
          <p:nvPr>
            <p:ph idx="1"/>
          </p:nvPr>
        </p:nvSpPr>
        <p:spPr>
          <a:xfrm>
            <a:off x="685800" y="1828800"/>
            <a:ext cx="7772400" cy="4495800"/>
          </a:xfrm>
        </p:spPr>
        <p:txBody>
          <a:bodyPr/>
          <a:lstStyle/>
          <a:p>
            <a:pPr eaLnBrk="1" hangingPunct="1"/>
            <a:r>
              <a:rPr lang="en-US" altLang="en-US" dirty="0"/>
              <a:t>The regulatory summaries</a:t>
            </a:r>
          </a:p>
          <a:p>
            <a:pPr lvl="1"/>
            <a:r>
              <a:rPr lang="en-US" altLang="en-US" sz="1800" dirty="0"/>
              <a:t>FCC 15-105 FCC LTE-U concerns</a:t>
            </a:r>
          </a:p>
          <a:p>
            <a:pPr lvl="1"/>
            <a:r>
              <a:rPr lang="en-US" altLang="en-US" sz="1800" dirty="0" smtClean="0"/>
              <a:t>FCC </a:t>
            </a:r>
            <a:r>
              <a:rPr lang="en-US" altLang="en-US" sz="1800" dirty="0"/>
              <a:t>15-92 administrative </a:t>
            </a:r>
            <a:r>
              <a:rPr lang="en-US" altLang="en-US" sz="1800" dirty="0" smtClean="0"/>
              <a:t>changes</a:t>
            </a:r>
          </a:p>
          <a:p>
            <a:pPr lvl="1"/>
            <a:r>
              <a:rPr lang="en-US" altLang="en-US" sz="1800" dirty="0" smtClean="0"/>
              <a:t>Open FCC  proceedings</a:t>
            </a:r>
          </a:p>
          <a:p>
            <a:pPr lvl="1"/>
            <a:r>
              <a:rPr lang="en-US" altLang="en-US" sz="1800" dirty="0" smtClean="0"/>
              <a:t>EU regulatory activities re WLAN/WPAN</a:t>
            </a:r>
            <a:endParaRPr lang="en-US" altLang="en-US" sz="1800" dirty="0"/>
          </a:p>
          <a:p>
            <a:r>
              <a:rPr lang="en-US" altLang="en-US" dirty="0" smtClean="0"/>
              <a:t>Actions </a:t>
            </a:r>
            <a:r>
              <a:rPr lang="en-US" altLang="en-US" dirty="0"/>
              <a:t>required</a:t>
            </a:r>
          </a:p>
          <a:p>
            <a:pPr lvl="1" eaLnBrk="1" hangingPunct="1"/>
            <a:r>
              <a:rPr lang="en-US" altLang="en-US" sz="1800" dirty="0"/>
              <a:t>Preparation for September ETSI ERM TG11 meeting</a:t>
            </a:r>
          </a:p>
          <a:p>
            <a:pPr lvl="1" eaLnBrk="1" hangingPunct="1"/>
            <a:r>
              <a:rPr lang="en-US" altLang="en-US" sz="1800" dirty="0"/>
              <a:t>Preparation for October ETSI TC BRAN meeting </a:t>
            </a:r>
          </a:p>
          <a:p>
            <a:pPr lvl="1" eaLnBrk="1" hangingPunct="1"/>
            <a:r>
              <a:rPr lang="en-US" altLang="en-US" sz="1800" dirty="0" smtClean="0"/>
              <a:t>Review FCC administrative changes for device certification</a:t>
            </a:r>
            <a:endParaRPr lang="en-US" altLang="en-US" sz="1800" dirty="0"/>
          </a:p>
        </p:txBody>
      </p:sp>
      <p:sp>
        <p:nvSpPr>
          <p:cNvPr id="5" name="Footer Placeholder 4"/>
          <p:cNvSpPr>
            <a:spLocks noGrp="1"/>
          </p:cNvSpPr>
          <p:nvPr>
            <p:ph type="ftr" sz="quarter" idx="11"/>
          </p:nvPr>
        </p:nvSpPr>
        <p:spPr/>
        <p:txBody>
          <a:bodyPr/>
          <a:lstStyle/>
          <a:p>
            <a:pPr>
              <a:defRPr/>
            </a:pPr>
            <a:r>
              <a:rPr lang="en-US" smtClean="0"/>
              <a:t>Adrian Stephens, Intel</a:t>
            </a:r>
            <a:endParaRPr lang="en-US"/>
          </a:p>
        </p:txBody>
      </p:sp>
      <p:sp>
        <p:nvSpPr>
          <p:cNvPr id="3174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Slide </a:t>
            </a:r>
            <a:fld id="{677C5467-0D41-8145-BB29-ACA5DBC6015E}" type="slidenum">
              <a:rPr lang="en-US"/>
              <a:pPr/>
              <a:t>24</a:t>
            </a:fld>
            <a:endParaRPr lang="en-US"/>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3/6 of 11-15-0989 by Rich Kennedy, MediaTek</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September 2015</a:t>
            </a:r>
            <a:endParaRPr lang="en-US"/>
          </a:p>
        </p:txBody>
      </p:sp>
    </p:spTree>
    <p:extLst>
      <p:ext uri="{BB962C8B-B14F-4D97-AF65-F5344CB8AC3E}">
        <p14:creationId xmlns:p14="http://schemas.microsoft.com/office/powerpoint/2010/main" val="294082735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p:txBody>
          <a:bodyPr/>
          <a:lstStyle/>
          <a:p>
            <a:r>
              <a:rPr lang="en-US" dirty="0" smtClean="0">
                <a:latin typeface="Times New Roman" charset="0"/>
              </a:rPr>
              <a:t>Regulatory Updates</a:t>
            </a:r>
            <a:endParaRPr lang="en-US" dirty="0">
              <a:latin typeface="Times New Roman" charset="0"/>
            </a:endParaRPr>
          </a:p>
        </p:txBody>
      </p:sp>
      <p:sp>
        <p:nvSpPr>
          <p:cNvPr id="32770" name="Content Placeholder 2"/>
          <p:cNvSpPr>
            <a:spLocks noGrp="1"/>
          </p:cNvSpPr>
          <p:nvPr>
            <p:ph idx="1"/>
          </p:nvPr>
        </p:nvSpPr>
        <p:spPr>
          <a:xfrm>
            <a:off x="685800" y="1828800"/>
            <a:ext cx="7772400" cy="4953000"/>
          </a:xfrm>
        </p:spPr>
        <p:txBody>
          <a:bodyPr/>
          <a:lstStyle/>
          <a:p>
            <a:r>
              <a:rPr lang="en-US" altLang="en-US" dirty="0"/>
              <a:t>FCC 15-105 </a:t>
            </a:r>
            <a:r>
              <a:rPr lang="en-US" altLang="en-US" dirty="0" smtClean="0"/>
              <a:t>re LTE-U</a:t>
            </a:r>
          </a:p>
          <a:p>
            <a:pPr lvl="1"/>
            <a:r>
              <a:rPr lang="en-US" altLang="en-US" dirty="0" smtClean="0"/>
              <a:t>Seeking information on LTE-U</a:t>
            </a:r>
          </a:p>
          <a:p>
            <a:pPr lvl="1"/>
            <a:r>
              <a:rPr lang="en-US" altLang="en-US" b="1" dirty="0" smtClean="0"/>
              <a:t>FCC:</a:t>
            </a:r>
            <a:r>
              <a:rPr lang="en-US" altLang="en-US" dirty="0" smtClean="0"/>
              <a:t> LTE-U device certification requires OET review</a:t>
            </a:r>
          </a:p>
          <a:p>
            <a:pPr lvl="1"/>
            <a:r>
              <a:rPr lang="en-US" altLang="en-US" b="1" dirty="0" smtClean="0"/>
              <a:t>WFA:</a:t>
            </a:r>
            <a:r>
              <a:rPr lang="en-US" altLang="en-US" dirty="0" smtClean="0"/>
              <a:t> FCC please wait until impact  on Wi-Fi is understood</a:t>
            </a:r>
          </a:p>
          <a:p>
            <a:pPr lvl="1"/>
            <a:r>
              <a:rPr lang="en-US" altLang="en-US" dirty="0" smtClean="0"/>
              <a:t>Many other comments</a:t>
            </a:r>
            <a:endParaRPr lang="en-US" altLang="en-US" dirty="0"/>
          </a:p>
          <a:p>
            <a:r>
              <a:rPr lang="en-US" altLang="en-US" dirty="0"/>
              <a:t>FCC 15-92 administrative changes</a:t>
            </a:r>
          </a:p>
          <a:p>
            <a:pPr lvl="1"/>
            <a:r>
              <a:rPr lang="en-US" altLang="en-US" dirty="0"/>
              <a:t>Amendment of Parts 0, 1, 2, 15 and 18 of the Commission’s Rules regarding Authorization of Radiofrequency Equipment; and</a:t>
            </a:r>
          </a:p>
          <a:p>
            <a:pPr lvl="1"/>
            <a:r>
              <a:rPr lang="en-US" altLang="en-US" dirty="0"/>
              <a:t>Request for the Allowance of Optional Electronic Labeling for Wireless Devices</a:t>
            </a:r>
          </a:p>
          <a:p>
            <a:pPr lvl="1"/>
            <a:endParaRPr lang="en-US" altLang="en-US" sz="1800" dirty="0"/>
          </a:p>
          <a:p>
            <a:pPr eaLnBrk="1" hangingPunct="1"/>
            <a:endParaRPr lang="en-US" sz="1800" dirty="0" smtClean="0">
              <a:latin typeface="Times New Roman" charset="0"/>
            </a:endParaRPr>
          </a:p>
        </p:txBody>
      </p:sp>
      <p:sp>
        <p:nvSpPr>
          <p:cNvPr id="5" name="Footer Placeholder 4"/>
          <p:cNvSpPr>
            <a:spLocks noGrp="1"/>
          </p:cNvSpPr>
          <p:nvPr>
            <p:ph type="ftr" sz="quarter" idx="11"/>
          </p:nvPr>
        </p:nvSpPr>
        <p:spPr/>
        <p:txBody>
          <a:bodyPr/>
          <a:lstStyle/>
          <a:p>
            <a:pPr>
              <a:defRPr/>
            </a:pPr>
            <a:r>
              <a:rPr lang="en-US" smtClean="0"/>
              <a:t>Adrian Stephens, Intel</a:t>
            </a:r>
            <a:endParaRPr lang="en-US"/>
          </a:p>
        </p:txBody>
      </p:sp>
      <p:sp>
        <p:nvSpPr>
          <p:cNvPr id="3277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Slide </a:t>
            </a:r>
            <a:fld id="{282F1470-F9B3-5847-96D0-F2997491E7EE}" type="slidenum">
              <a:rPr lang="en-US"/>
              <a:pPr/>
              <a:t>25</a:t>
            </a:fld>
            <a:endParaRPr lang="en-US"/>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4/6 of 11-15-0989 by Rich Kennedy, MediaTek</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September 2015</a:t>
            </a:r>
            <a:endParaRPr lang="en-US"/>
          </a:p>
        </p:txBody>
      </p:sp>
    </p:spTree>
    <p:extLst>
      <p:ext uri="{BB962C8B-B14F-4D97-AF65-F5344CB8AC3E}">
        <p14:creationId xmlns:p14="http://schemas.microsoft.com/office/powerpoint/2010/main" val="277164664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Actions</a:t>
            </a:r>
            <a:endParaRPr lang="en-US" dirty="0"/>
          </a:p>
        </p:txBody>
      </p:sp>
      <p:sp>
        <p:nvSpPr>
          <p:cNvPr id="3" name="Content Placeholder 2"/>
          <p:cNvSpPr>
            <a:spLocks noGrp="1"/>
          </p:cNvSpPr>
          <p:nvPr>
            <p:ph idx="1"/>
          </p:nvPr>
        </p:nvSpPr>
        <p:spPr>
          <a:xfrm>
            <a:off x="685800" y="1828800"/>
            <a:ext cx="7772400" cy="4114800"/>
          </a:xfrm>
        </p:spPr>
        <p:txBody>
          <a:bodyPr/>
          <a:lstStyle/>
          <a:p>
            <a:r>
              <a:rPr lang="en-US" dirty="0" smtClean="0"/>
              <a:t>Discussed preparations for </a:t>
            </a:r>
            <a:r>
              <a:rPr lang="en-US" dirty="0"/>
              <a:t>ETSI ERM </a:t>
            </a:r>
            <a:r>
              <a:rPr lang="en-US" dirty="0" smtClean="0"/>
              <a:t>TG11 (Sept.) and ETSI </a:t>
            </a:r>
            <a:r>
              <a:rPr lang="en-US" dirty="0"/>
              <a:t>TC BRAN#84 </a:t>
            </a:r>
            <a:r>
              <a:rPr lang="en-US" dirty="0" smtClean="0"/>
              <a:t>(Oct.) meetings</a:t>
            </a:r>
          </a:p>
          <a:p>
            <a:pPr lvl="1"/>
            <a:r>
              <a:rPr lang="en-US" dirty="0" smtClean="0"/>
              <a:t>Reviewed the list of submissions and looked at a few of these</a:t>
            </a:r>
          </a:p>
          <a:p>
            <a:pPr lvl="1"/>
            <a:r>
              <a:rPr lang="en-US" dirty="0" smtClean="0"/>
              <a:t>Did not review TG11 documents due to lack of MOU for ERM TG11</a:t>
            </a:r>
          </a:p>
          <a:p>
            <a:pPr lvl="1"/>
            <a:r>
              <a:rPr lang="en-US" dirty="0" smtClean="0"/>
              <a:t>Documents available in IEEE 802.11 members area</a:t>
            </a:r>
          </a:p>
          <a:p>
            <a:pPr lvl="2"/>
            <a:r>
              <a:rPr lang="en-US" dirty="0">
                <a:hlinkClick r:id="rId3"/>
              </a:rPr>
              <a:t>http://www.ieee802.org/11/private/ETSI_documents/BRAN/05-CONTRIBUTIONS/2015</a:t>
            </a:r>
            <a:r>
              <a:rPr lang="en-US" dirty="0" smtClean="0">
                <a:hlinkClick r:id="rId3"/>
              </a:rPr>
              <a:t>/</a:t>
            </a:r>
            <a:r>
              <a:rPr lang="en-US" dirty="0" smtClean="0"/>
              <a:t> </a:t>
            </a:r>
          </a:p>
          <a:p>
            <a:r>
              <a:rPr lang="en-US" dirty="0" smtClean="0"/>
              <a:t>Reviewed detailed summary of FCC 15-92</a:t>
            </a:r>
          </a:p>
          <a:p>
            <a:pPr lvl="1"/>
            <a:r>
              <a:rPr lang="en-US" dirty="0">
                <a:hlinkClick r:id="rId4"/>
              </a:rPr>
              <a:t>https://</a:t>
            </a:r>
            <a:r>
              <a:rPr lang="en-US" dirty="0" smtClean="0">
                <a:hlinkClick r:id="rId4"/>
              </a:rPr>
              <a:t>mentor.ieee.org/802.11/dcn/15/11-15-1171-00-0reg-summary-of-fcc-administrative-changes-in-fcc-15-92.ppt</a:t>
            </a:r>
            <a:r>
              <a:rPr lang="en-US" dirty="0" smtClean="0"/>
              <a:t> </a:t>
            </a:r>
            <a:endParaRPr lang="en-US" dirty="0"/>
          </a:p>
          <a:p>
            <a:endParaRPr lang="en-US" dirty="0" smtClean="0"/>
          </a:p>
        </p:txBody>
      </p:sp>
      <p:sp>
        <p:nvSpPr>
          <p:cNvPr id="5" name="Footer Placeholder 4"/>
          <p:cNvSpPr>
            <a:spLocks noGrp="1"/>
          </p:cNvSpPr>
          <p:nvPr>
            <p:ph type="ftr" sz="quarter" idx="11"/>
          </p:nvPr>
        </p:nvSpPr>
        <p:spPr/>
        <p:txBody>
          <a:bodyPr/>
          <a:lstStyle/>
          <a:p>
            <a:pPr>
              <a:defRPr/>
            </a:pPr>
            <a:r>
              <a:rPr lang="en-US" smtClean="0"/>
              <a:t>Adrian Stephens, Intel</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906AD267-EA73-F249-B603-690111D87795}" type="slidenum">
              <a:rPr lang="en-US" smtClean="0"/>
              <a:pPr>
                <a:defRPr/>
              </a:pPr>
              <a:t>26</a:t>
            </a:fld>
            <a:endParaRPr lang="en-US"/>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5/6 of 11-15-0989 by Rich Kennedy, MediaTek</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September 2015</a:t>
            </a:r>
            <a:endParaRPr lang="en-US"/>
          </a:p>
        </p:txBody>
      </p:sp>
    </p:spTree>
    <p:extLst>
      <p:ext uri="{BB962C8B-B14F-4D97-AF65-F5344CB8AC3E}">
        <p14:creationId xmlns:p14="http://schemas.microsoft.com/office/powerpoint/2010/main" val="384494380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altLang="en-US" smtClean="0"/>
              <a:t>Teleconferences</a:t>
            </a:r>
          </a:p>
        </p:txBody>
      </p:sp>
      <p:sp>
        <p:nvSpPr>
          <p:cNvPr id="24579" name="Content Placeholder 2"/>
          <p:cNvSpPr>
            <a:spLocks noGrp="1"/>
          </p:cNvSpPr>
          <p:nvPr>
            <p:ph idx="1"/>
          </p:nvPr>
        </p:nvSpPr>
        <p:spPr/>
        <p:txBody>
          <a:bodyPr/>
          <a:lstStyle/>
          <a:p>
            <a:r>
              <a:rPr lang="en-US" altLang="en-US" dirty="0" smtClean="0"/>
              <a:t>Bi-weekly on Thursdays, 12:30 to 13:30 ET </a:t>
            </a:r>
          </a:p>
        </p:txBody>
      </p:sp>
      <p:sp>
        <p:nvSpPr>
          <p:cNvPr id="5" name="Footer Placeholder 4"/>
          <p:cNvSpPr>
            <a:spLocks noGrp="1"/>
          </p:cNvSpPr>
          <p:nvPr>
            <p:ph type="ftr" sz="quarter" idx="11"/>
          </p:nvPr>
        </p:nvSpPr>
        <p:spPr/>
        <p:txBody>
          <a:bodyPr/>
          <a:lstStyle/>
          <a:p>
            <a:pPr>
              <a:defRPr/>
            </a:pPr>
            <a:r>
              <a:rPr lang="en-US" smtClean="0"/>
              <a:t>Adrian Stephens, Intel</a:t>
            </a:r>
            <a:endParaRPr lang="en-US"/>
          </a:p>
        </p:txBody>
      </p:sp>
      <p:sp>
        <p:nvSpPr>
          <p:cNvPr id="24582" name="Slide Number Placeholder 5"/>
          <p:cNvSpPr>
            <a:spLocks noGrp="1"/>
          </p:cNvSpPr>
          <p:nvPr>
            <p:ph type="sldNum" sz="quarter" idx="12"/>
          </p:nvPr>
        </p:nvSpPr>
        <p:spPr>
          <a:noFill/>
        </p:spPr>
        <p:txBody>
          <a:bodyPr/>
          <a:lstStyle/>
          <a:p>
            <a:r>
              <a:rPr lang="en-US" altLang="en-US"/>
              <a:t>Slide </a:t>
            </a:r>
            <a:fld id="{6DFFBC0B-F275-402C-82A4-FC56A255610B}" type="slidenum">
              <a:rPr lang="en-US" altLang="en-US"/>
              <a:pPr/>
              <a:t>27</a:t>
            </a:fld>
            <a:endParaRPr lang="en-US" altLang="en-US"/>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6/6 of 11-15-0989 by Rich Kennedy, MediaTek</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September 2015</a:t>
            </a:r>
            <a:endParaRPr lang="en-US"/>
          </a:p>
        </p:txBody>
      </p:sp>
    </p:spTree>
    <p:extLst>
      <p:ext uri="{BB962C8B-B14F-4D97-AF65-F5344CB8AC3E}">
        <p14:creationId xmlns:p14="http://schemas.microsoft.com/office/powerpoint/2010/main" val="234460216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Footer Placeholder 4"/>
          <p:cNvSpPr>
            <a:spLocks noGrp="1"/>
          </p:cNvSpPr>
          <p:nvPr>
            <p:ph type="ftr" sz="quarter" idx="11"/>
          </p:nvPr>
        </p:nvSpPr>
        <p:spPr>
          <a:xfrm>
            <a:off x="6083316" y="6475413"/>
            <a:ext cx="2460609" cy="184666"/>
          </a:xfrm>
          <a:noFill/>
        </p:spPr>
        <p:txBody>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buNone/>
              <a:defRPr/>
            </a:pPr>
            <a:r>
              <a:rPr lang="en-GB" sz="1200" b="0" smtClean="0"/>
              <a:t>Adrian Stephens, Intel</a:t>
            </a:r>
            <a:endParaRPr lang="en-GB" sz="1200" b="0" dirty="0"/>
          </a:p>
        </p:txBody>
      </p:sp>
      <p:sp>
        <p:nvSpPr>
          <p:cNvPr id="13316" name="Slide Number Placeholder 5"/>
          <p:cNvSpPr>
            <a:spLocks noGrp="1"/>
          </p:cNvSpPr>
          <p:nvPr>
            <p:ph type="sldNum" sz="quarter" idx="12"/>
          </p:nvPr>
        </p:nvSpPr>
        <p:spPr>
          <a:noFill/>
        </p:spPr>
        <p:txBody>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spcBef>
                <a:spcPct val="0"/>
              </a:spcBef>
              <a:buFontTx/>
              <a:buNone/>
            </a:pPr>
            <a:r>
              <a:rPr lang="en-GB" altLang="en-US" sz="1200" b="0"/>
              <a:t>Slide </a:t>
            </a:r>
            <a:fld id="{E5DD9A7A-ED0C-43AC-A30B-9DAF42DACF76}" type="slidenum">
              <a:rPr lang="en-GB" altLang="en-US" sz="1200" b="0"/>
              <a:pPr>
                <a:spcBef>
                  <a:spcPct val="0"/>
                </a:spcBef>
                <a:buFontTx/>
                <a:buNone/>
              </a:pPr>
              <a:t>28</a:t>
            </a:fld>
            <a:endParaRPr lang="en-GB" altLang="en-US" sz="1200" b="0"/>
          </a:p>
        </p:txBody>
      </p:sp>
      <p:sp>
        <p:nvSpPr>
          <p:cNvPr id="13317" name="Rectangle 2"/>
          <p:cNvSpPr>
            <a:spLocks noGrp="1" noChangeArrowheads="1"/>
          </p:cNvSpPr>
          <p:nvPr>
            <p:ph type="title"/>
          </p:nvPr>
        </p:nvSpPr>
        <p:spPr>
          <a:noFill/>
        </p:spPr>
        <p:txBody>
          <a:bodyPr/>
          <a:lstStyle/>
          <a:p>
            <a:r>
              <a:rPr lang="en-GB" altLang="en-US" smtClean="0"/>
              <a:t>Closing Report</a:t>
            </a:r>
          </a:p>
        </p:txBody>
      </p:sp>
      <p:sp>
        <p:nvSpPr>
          <p:cNvPr id="13318" name="Rectangle 4"/>
          <p:cNvSpPr>
            <a:spLocks noGrp="1" noChangeArrowheads="1"/>
          </p:cNvSpPr>
          <p:nvPr>
            <p:ph type="body" idx="1"/>
          </p:nvPr>
        </p:nvSpPr>
        <p:spPr>
          <a:xfrm>
            <a:off x="685800" y="1524000"/>
            <a:ext cx="7772400" cy="381000"/>
          </a:xfrm>
          <a:noFill/>
        </p:spPr>
        <p:txBody>
          <a:bodyPr/>
          <a:lstStyle/>
          <a:p>
            <a:pPr algn="ctr">
              <a:buFontTx/>
              <a:buNone/>
            </a:pPr>
            <a:r>
              <a:rPr lang="en-GB" altLang="en-US" sz="2000" dirty="0" smtClean="0"/>
              <a:t>Date:</a:t>
            </a:r>
            <a:r>
              <a:rPr lang="en-GB" altLang="en-US" sz="2000" b="0" dirty="0" smtClean="0"/>
              <a:t> 2015-09-18</a:t>
            </a:r>
          </a:p>
        </p:txBody>
      </p:sp>
      <p:graphicFrame>
        <p:nvGraphicFramePr>
          <p:cNvPr id="13319" name="Object 5"/>
          <p:cNvGraphicFramePr>
            <a:graphicFrameLocks noChangeAspect="1"/>
          </p:cNvGraphicFramePr>
          <p:nvPr>
            <p:extLst>
              <p:ext uri="{D42A27DB-BD31-4B8C-83A1-F6EECF244321}">
                <p14:modId xmlns:p14="http://schemas.microsoft.com/office/powerpoint/2010/main" val="1853938728"/>
              </p:ext>
            </p:extLst>
          </p:nvPr>
        </p:nvGraphicFramePr>
        <p:xfrm>
          <a:off x="707528" y="2286000"/>
          <a:ext cx="7608888" cy="2155825"/>
        </p:xfrm>
        <a:graphic>
          <a:graphicData uri="http://schemas.openxmlformats.org/presentationml/2006/ole">
            <mc:AlternateContent xmlns:mc="http://schemas.openxmlformats.org/markup-compatibility/2006">
              <mc:Choice xmlns:v="urn:schemas-microsoft-com:vml" Requires="v">
                <p:oleObj spid="_x0000_s7178" name="Document" r:id="rId4" imgW="8142570" imgH="2309192" progId="Word.Document.8">
                  <p:embed/>
                </p:oleObj>
              </mc:Choice>
              <mc:Fallback>
                <p:oleObj name="Document" r:id="rId4" imgW="8142570" imgH="2309192" progId="Word.Document.8">
                  <p:embed/>
                  <p:pic>
                    <p:nvPicPr>
                      <p:cNvPr id="0" name=""/>
                      <p:cNvPicPr>
                        <a:picLocks noChangeAspect="1" noChangeArrowheads="1"/>
                      </p:cNvPicPr>
                      <p:nvPr/>
                    </p:nvPicPr>
                    <p:blipFill>
                      <a:blip r:embed="rId5"/>
                      <a:srcRect/>
                      <a:stretch>
                        <a:fillRect/>
                      </a:stretch>
                    </p:blipFill>
                    <p:spPr bwMode="auto">
                      <a:xfrm>
                        <a:off x="707528" y="2286000"/>
                        <a:ext cx="7608888" cy="2155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320" name="Rectangle 6"/>
          <p:cNvSpPr>
            <a:spLocks noChangeArrowheads="1"/>
          </p:cNvSpPr>
          <p:nvPr/>
        </p:nvSpPr>
        <p:spPr bwMode="auto">
          <a:xfrm>
            <a:off x="533400" y="1939925"/>
            <a:ext cx="1447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buFontTx/>
              <a:buNone/>
            </a:pPr>
            <a:r>
              <a:rPr lang="en-GB" altLang="en-US" sz="2000"/>
              <a:t>Authors:</a:t>
            </a:r>
            <a:endParaRPr lang="en-GB" altLang="en-US" sz="2000" b="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1/4 of 11-15-1186 by Jim Lansford, Chair (CSR-Qualcomm)</a:t>
            </a:r>
          </a:p>
        </p:txBody>
      </p:sp>
      <p:sp>
        <p:nvSpPr>
          <p:cNvPr id="10" name="Date Placeholder 2"/>
          <p:cNvSpPr>
            <a:spLocks noGrp="1"/>
          </p:cNvSpPr>
          <p:nvPr>
            <p:ph type="dt" sz="half" idx="10"/>
          </p:nvPr>
        </p:nvSpPr>
        <p:spPr>
          <a:xfrm>
            <a:off x="696913" y="333375"/>
            <a:ext cx="1579562" cy="276225"/>
          </a:xfrm>
        </p:spPr>
        <p:txBody>
          <a:bodyPr/>
          <a:lstStyle/>
          <a:p>
            <a:pPr>
              <a:defRPr/>
            </a:pPr>
            <a:r>
              <a:rPr lang="en-US" smtClean="0"/>
              <a:t>September 2015</a:t>
            </a:r>
            <a:endParaRPr lang="en-US"/>
          </a:p>
        </p:txBody>
      </p:sp>
    </p:spTree>
    <p:extLst>
      <p:ext uri="{BB962C8B-B14F-4D97-AF65-F5344CB8AC3E}">
        <p14:creationId xmlns:p14="http://schemas.microsoft.com/office/powerpoint/2010/main" val="48793692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Footer Placeholder 4"/>
          <p:cNvSpPr>
            <a:spLocks noGrp="1"/>
          </p:cNvSpPr>
          <p:nvPr>
            <p:ph type="ftr" sz="quarter" idx="11"/>
          </p:nvPr>
        </p:nvSpPr>
        <p:spPr>
          <a:xfrm>
            <a:off x="6084168" y="6484694"/>
            <a:ext cx="2460610" cy="184666"/>
          </a:xfrm>
          <a:noFill/>
        </p:spPr>
        <p:txBody>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buNone/>
              <a:defRPr/>
            </a:pPr>
            <a:r>
              <a:rPr lang="en-GB" sz="1200" b="0" smtClean="0"/>
              <a:t>Adrian Stephens, Intel</a:t>
            </a:r>
            <a:endParaRPr lang="en-GB" sz="1200" b="0" dirty="0"/>
          </a:p>
        </p:txBody>
      </p:sp>
      <p:sp>
        <p:nvSpPr>
          <p:cNvPr id="14340" name="Slide Number Placeholder 5"/>
          <p:cNvSpPr>
            <a:spLocks noGrp="1"/>
          </p:cNvSpPr>
          <p:nvPr>
            <p:ph type="sldNum" sz="quarter" idx="12"/>
          </p:nvPr>
        </p:nvSpPr>
        <p:spPr>
          <a:noFill/>
        </p:spPr>
        <p:txBody>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spcBef>
                <a:spcPct val="0"/>
              </a:spcBef>
              <a:buFontTx/>
              <a:buNone/>
            </a:pPr>
            <a:r>
              <a:rPr lang="en-GB" altLang="en-US" sz="1200" b="0"/>
              <a:t>Slide </a:t>
            </a:r>
            <a:fld id="{49436526-2E2D-4112-A1A2-07C822E07195}" type="slidenum">
              <a:rPr lang="en-GB" altLang="en-US" sz="1200" b="0"/>
              <a:pPr>
                <a:spcBef>
                  <a:spcPct val="0"/>
                </a:spcBef>
                <a:buFontTx/>
                <a:buNone/>
              </a:pPr>
              <a:t>29</a:t>
            </a:fld>
            <a:endParaRPr lang="en-GB" altLang="en-US" sz="1200" b="0"/>
          </a:p>
        </p:txBody>
      </p:sp>
      <p:sp>
        <p:nvSpPr>
          <p:cNvPr id="14341" name="Rectangle 2"/>
          <p:cNvSpPr>
            <a:spLocks noGrp="1" noChangeArrowheads="1"/>
          </p:cNvSpPr>
          <p:nvPr>
            <p:ph type="title"/>
          </p:nvPr>
        </p:nvSpPr>
        <p:spPr>
          <a:noFill/>
        </p:spPr>
        <p:txBody>
          <a:bodyPr/>
          <a:lstStyle/>
          <a:p>
            <a:r>
              <a:rPr lang="en-GB" altLang="en-US" smtClean="0"/>
              <a:t>Abstract</a:t>
            </a:r>
          </a:p>
        </p:txBody>
      </p:sp>
      <p:sp>
        <p:nvSpPr>
          <p:cNvPr id="14342" name="Rectangle 3"/>
          <p:cNvSpPr>
            <a:spLocks noGrp="1" noChangeArrowheads="1"/>
          </p:cNvSpPr>
          <p:nvPr>
            <p:ph type="body" idx="1"/>
          </p:nvPr>
        </p:nvSpPr>
        <p:spPr>
          <a:noFill/>
        </p:spPr>
        <p:txBody>
          <a:bodyPr/>
          <a:lstStyle/>
          <a:p>
            <a:pPr algn="ctr">
              <a:buFontTx/>
              <a:buNone/>
            </a:pPr>
            <a:r>
              <a:rPr lang="en-GB" altLang="en-US" sz="3200" dirty="0" smtClean="0"/>
              <a:t> Closing report for WNG SC for September 2015, Bangkok, Thailand</a:t>
            </a:r>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2/4 of 11-15-1186 by Jim Lansford, Chair (CSR-Qualcomm)</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September 2015</a:t>
            </a:r>
            <a:endParaRPr lang="en-US"/>
          </a:p>
        </p:txBody>
      </p:sp>
    </p:spTree>
    <p:extLst>
      <p:ext uri="{BB962C8B-B14F-4D97-AF65-F5344CB8AC3E}">
        <p14:creationId xmlns:p14="http://schemas.microsoft.com/office/powerpoint/2010/main" val="1490717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0"/>
            <a:ext cx="2514600" cy="1600200"/>
          </a:xfrm>
        </p:spPr>
        <p:txBody>
          <a:bodyPr/>
          <a:lstStyle/>
          <a:p>
            <a:r>
              <a:rPr lang="en-GB" dirty="0" smtClean="0"/>
              <a:t>Attendance</a:t>
            </a:r>
            <a:endParaRPr lang="en-GB" dirty="0"/>
          </a:p>
        </p:txBody>
      </p:sp>
      <p:sp>
        <p:nvSpPr>
          <p:cNvPr id="5" name="Footer Placeholder 4"/>
          <p:cNvSpPr>
            <a:spLocks noGrp="1"/>
          </p:cNvSpPr>
          <p:nvPr>
            <p:ph type="ftr" sz="quarter" idx="11"/>
          </p:nvPr>
        </p:nvSpPr>
        <p:spPr>
          <a:xfrm>
            <a:off x="8077200" y="6523038"/>
            <a:ext cx="466725" cy="182562"/>
          </a:xfrm>
        </p:spPr>
        <p:txBody>
          <a:bodyPr/>
          <a:lstStyle/>
          <a:p>
            <a:pPr>
              <a:defRPr/>
            </a:pPr>
            <a:r>
              <a:rPr lang="en-US" smtClean="0"/>
              <a:t>Adrian Stephens, Intel</a:t>
            </a:r>
            <a:endParaRPr lang="en-US"/>
          </a:p>
        </p:txBody>
      </p:sp>
      <p:sp>
        <p:nvSpPr>
          <p:cNvPr id="4" name="Slide Number Placeholder 3"/>
          <p:cNvSpPr>
            <a:spLocks noGrp="1"/>
          </p:cNvSpPr>
          <p:nvPr>
            <p:ph type="sldNum" sz="quarter" idx="12"/>
          </p:nvPr>
        </p:nvSpPr>
        <p:spPr/>
        <p:txBody>
          <a:bodyPr/>
          <a:lstStyle/>
          <a:p>
            <a:pPr>
              <a:defRPr/>
            </a:pPr>
            <a:r>
              <a:rPr lang="en-US" smtClean="0"/>
              <a:t>Slide </a:t>
            </a:r>
            <a:fld id="{219CDBFA-76A2-4597-AA38-8543ED035B58}" type="slidenum">
              <a:rPr lang="en-US" smtClean="0"/>
              <a:pPr>
                <a:defRPr/>
              </a:pPr>
              <a:t>3</a:t>
            </a:fld>
            <a:endParaRPr lang="en-US"/>
          </a:p>
        </p:txBody>
      </p:sp>
      <p:sp>
        <p:nvSpPr>
          <p:cNvPr id="3" name="Date Placeholder 2"/>
          <p:cNvSpPr>
            <a:spLocks noGrp="1"/>
          </p:cNvSpPr>
          <p:nvPr>
            <p:ph type="dt" sz="half" idx="10"/>
          </p:nvPr>
        </p:nvSpPr>
        <p:spPr/>
        <p:txBody>
          <a:bodyPr/>
          <a:lstStyle/>
          <a:p>
            <a:pPr>
              <a:defRPr/>
            </a:pPr>
            <a:r>
              <a:rPr lang="en-US" smtClean="0"/>
              <a:t>September 2015</a:t>
            </a:r>
            <a:endParaRPr lang="en-US"/>
          </a:p>
        </p:txBody>
      </p:sp>
      <p:pic>
        <p:nvPicPr>
          <p:cNvPr id="10" name="Picture 9"/>
          <p:cNvPicPr>
            <a:picLocks noChangeAspect="1"/>
          </p:cNvPicPr>
          <p:nvPr/>
        </p:nvPicPr>
        <p:blipFill>
          <a:blip r:embed="rId3"/>
          <a:stretch>
            <a:fillRect/>
          </a:stretch>
        </p:blipFill>
        <p:spPr>
          <a:xfrm>
            <a:off x="3787750" y="753533"/>
            <a:ext cx="4312028" cy="5630807"/>
          </a:xfrm>
          <a:prstGeom prst="rect">
            <a:avLst/>
          </a:prstGeom>
        </p:spPr>
      </p:pic>
    </p:spTree>
    <p:extLst>
      <p:ext uri="{BB962C8B-B14F-4D97-AF65-F5344CB8AC3E}">
        <p14:creationId xmlns:p14="http://schemas.microsoft.com/office/powerpoint/2010/main" val="243347429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Footer Placeholder 4"/>
          <p:cNvSpPr>
            <a:spLocks noGrp="1"/>
          </p:cNvSpPr>
          <p:nvPr>
            <p:ph type="ftr" sz="quarter" idx="11"/>
          </p:nvPr>
        </p:nvSpPr>
        <p:spPr>
          <a:xfrm>
            <a:off x="6083315" y="6475413"/>
            <a:ext cx="2460610" cy="184666"/>
          </a:xfrm>
          <a:noFill/>
        </p:spPr>
        <p:txBody>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buNone/>
              <a:defRPr/>
            </a:pPr>
            <a:r>
              <a:rPr lang="en-GB" sz="1200" b="0" smtClean="0"/>
              <a:t>Adrian Stephens, Intel</a:t>
            </a:r>
            <a:endParaRPr lang="en-GB" sz="1200" b="0" dirty="0"/>
          </a:p>
        </p:txBody>
      </p:sp>
      <p:sp>
        <p:nvSpPr>
          <p:cNvPr id="15364" name="Slide Number Placeholder 5"/>
          <p:cNvSpPr>
            <a:spLocks noGrp="1"/>
          </p:cNvSpPr>
          <p:nvPr>
            <p:ph type="sldNum" sz="quarter" idx="12"/>
          </p:nvPr>
        </p:nvSpPr>
        <p:spPr>
          <a:noFill/>
        </p:spPr>
        <p:txBody>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spcBef>
                <a:spcPct val="0"/>
              </a:spcBef>
              <a:buFontTx/>
              <a:buNone/>
            </a:pPr>
            <a:r>
              <a:rPr lang="en-GB" altLang="en-US" sz="1200" b="0"/>
              <a:t>Slide </a:t>
            </a:r>
            <a:fld id="{EE1058B0-560A-46B2-A208-C81E4C0153A3}" type="slidenum">
              <a:rPr lang="en-GB" altLang="en-US" sz="1200" b="0"/>
              <a:pPr>
                <a:spcBef>
                  <a:spcPct val="0"/>
                </a:spcBef>
                <a:buFontTx/>
                <a:buNone/>
              </a:pPr>
              <a:t>30</a:t>
            </a:fld>
            <a:endParaRPr lang="en-GB" altLang="en-US" sz="1200" b="0"/>
          </a:p>
        </p:txBody>
      </p:sp>
      <p:sp>
        <p:nvSpPr>
          <p:cNvPr id="15365" name="Rectangle 2"/>
          <p:cNvSpPr>
            <a:spLocks noGrp="1" noChangeArrowheads="1"/>
          </p:cNvSpPr>
          <p:nvPr>
            <p:ph type="body" idx="1"/>
          </p:nvPr>
        </p:nvSpPr>
        <p:spPr>
          <a:xfrm>
            <a:off x="323528" y="836613"/>
            <a:ext cx="8568951" cy="5495925"/>
          </a:xfrm>
        </p:spPr>
        <p:txBody>
          <a:bodyPr/>
          <a:lstStyle/>
          <a:p>
            <a:pPr marL="0" indent="0" eaLnBrk="1" hangingPunct="1">
              <a:lnSpc>
                <a:spcPct val="90000"/>
              </a:lnSpc>
              <a:buNone/>
            </a:pPr>
            <a:r>
              <a:rPr lang="en-US" altLang="en-US" sz="2800" dirty="0" smtClean="0"/>
              <a:t>Final Agenda</a:t>
            </a:r>
          </a:p>
          <a:p>
            <a:pPr marL="0" indent="0" eaLnBrk="1" hangingPunct="1">
              <a:lnSpc>
                <a:spcPct val="90000"/>
              </a:lnSpc>
              <a:buNone/>
            </a:pPr>
            <a:r>
              <a:rPr lang="en-US" altLang="en-US" sz="1600" b="0" dirty="0"/>
              <a:t>	</a:t>
            </a:r>
            <a:r>
              <a:rPr lang="en-US" altLang="en-US" sz="1600" b="0" dirty="0">
                <a:hlinkClick r:id="rId3"/>
              </a:rPr>
              <a:t>https://</a:t>
            </a:r>
            <a:r>
              <a:rPr lang="en-US" altLang="en-US" sz="1600" b="0" dirty="0" smtClean="0">
                <a:hlinkClick r:id="rId3"/>
              </a:rPr>
              <a:t>mentor.ieee.org/802.11/dcn/15/11-15-1005-02-0wng-agenda-for-wng-2015-09.ppt</a:t>
            </a:r>
            <a:r>
              <a:rPr lang="en-US" altLang="en-US" sz="1600" b="0" dirty="0" smtClean="0"/>
              <a:t> </a:t>
            </a:r>
          </a:p>
          <a:p>
            <a:pPr marL="0" indent="0" eaLnBrk="1" hangingPunct="1">
              <a:lnSpc>
                <a:spcPct val="90000"/>
              </a:lnSpc>
              <a:buNone/>
            </a:pPr>
            <a:r>
              <a:rPr lang="en-US" altLang="en-US" sz="2800" dirty="0" smtClean="0"/>
              <a:t>Presentations at September 2015 meeting</a:t>
            </a:r>
            <a:endParaRPr lang="en-GB" altLang="en-US" dirty="0"/>
          </a:p>
          <a:p>
            <a:pPr marL="400050" lvl="1" indent="0" eaLnBrk="1" hangingPunct="1">
              <a:buNone/>
              <a:defRPr/>
            </a:pPr>
            <a:r>
              <a:rPr lang="en-US" altLang="en-US" dirty="0" smtClean="0"/>
              <a:t>1. “Wi-Fi </a:t>
            </a:r>
            <a:r>
              <a:rPr lang="en-US" altLang="en-US" dirty="0"/>
              <a:t>as a Component” by Laurent </a:t>
            </a:r>
            <a:r>
              <a:rPr lang="en-US" altLang="en-US" dirty="0" err="1"/>
              <a:t>Cariou</a:t>
            </a:r>
            <a:r>
              <a:rPr lang="en-US" altLang="en-US" dirty="0"/>
              <a:t> (Intel)</a:t>
            </a:r>
          </a:p>
          <a:p>
            <a:pPr lvl="2" eaLnBrk="1" hangingPunct="1">
              <a:defRPr/>
            </a:pPr>
            <a:r>
              <a:rPr lang="en-US" altLang="en-US" sz="1600" dirty="0">
                <a:hlinkClick r:id="rId4"/>
              </a:rPr>
              <a:t>https://mentor.ieee.org/802.11/dcn/15/11-15-1153-00-0wng-follow-up-on-802-11-as-a-component.pptx</a:t>
            </a:r>
            <a:r>
              <a:rPr lang="en-US" altLang="en-US" sz="1600" dirty="0"/>
              <a:t> </a:t>
            </a:r>
            <a:endParaRPr lang="en-US" altLang="en-US" sz="1600" dirty="0" smtClean="0"/>
          </a:p>
          <a:p>
            <a:pPr lvl="2" eaLnBrk="1" hangingPunct="1">
              <a:defRPr/>
            </a:pPr>
            <a:r>
              <a:rPr lang="en-US" altLang="en-US" sz="1600" dirty="0" smtClean="0"/>
              <a:t>Further discussion in ARC</a:t>
            </a:r>
            <a:endParaRPr lang="en-US" altLang="en-US" sz="1600" dirty="0"/>
          </a:p>
          <a:p>
            <a:pPr marL="400050" lvl="1" indent="0" eaLnBrk="1" hangingPunct="1">
              <a:buNone/>
              <a:defRPr/>
            </a:pPr>
            <a:r>
              <a:rPr lang="en-US" altLang="en-US" dirty="0" smtClean="0"/>
              <a:t>2. “Opportunistic </a:t>
            </a:r>
            <a:r>
              <a:rPr lang="en-US" altLang="en-US" dirty="0"/>
              <a:t>Wireless Encryption” by Dan Harkins (Aruba Networks)</a:t>
            </a:r>
          </a:p>
          <a:p>
            <a:pPr lvl="2" eaLnBrk="1" hangingPunct="1">
              <a:defRPr/>
            </a:pPr>
            <a:r>
              <a:rPr lang="en-US" altLang="en-US" sz="1600" dirty="0">
                <a:hlinkClick r:id="rId5"/>
              </a:rPr>
              <a:t>https://</a:t>
            </a:r>
            <a:r>
              <a:rPr lang="en-US" altLang="en-US" sz="1600" dirty="0" smtClean="0">
                <a:hlinkClick r:id="rId5"/>
              </a:rPr>
              <a:t>mentor.ieee.org/802.11/dcn/15/11-15-1128-01-0wng-owe.ppt</a:t>
            </a:r>
            <a:endParaRPr lang="en-US" altLang="en-US" sz="1600" dirty="0" smtClean="0"/>
          </a:p>
          <a:p>
            <a:pPr lvl="2" eaLnBrk="1" hangingPunct="1">
              <a:defRPr/>
            </a:pPr>
            <a:r>
              <a:rPr lang="en-US" altLang="en-US" sz="1600" dirty="0" smtClean="0"/>
              <a:t>Straw poll indicated interest in pursuing further</a:t>
            </a:r>
            <a:endParaRPr lang="en-US" altLang="en-US" sz="1600" dirty="0"/>
          </a:p>
          <a:p>
            <a:pPr marL="400050" lvl="1" indent="0" eaLnBrk="1" hangingPunct="1">
              <a:buNone/>
              <a:defRPr/>
            </a:pPr>
            <a:r>
              <a:rPr lang="en-US" altLang="en-US" dirty="0" smtClean="0"/>
              <a:t>3. “6LoWPAN </a:t>
            </a:r>
            <a:r>
              <a:rPr lang="en-US" altLang="en-US" dirty="0"/>
              <a:t>over 802.11” by Filip </a:t>
            </a:r>
            <a:r>
              <a:rPr lang="en-US" altLang="en-US" dirty="0" err="1"/>
              <a:t>Mestanov</a:t>
            </a:r>
            <a:r>
              <a:rPr lang="en-US" altLang="en-US" dirty="0"/>
              <a:t> (Ericsson)</a:t>
            </a:r>
          </a:p>
          <a:p>
            <a:pPr lvl="2" eaLnBrk="1" hangingPunct="1">
              <a:defRPr/>
            </a:pPr>
            <a:r>
              <a:rPr lang="en-US" altLang="en-US" sz="1600" dirty="0">
                <a:hlinkClick r:id="rId6"/>
              </a:rPr>
              <a:t>https://mentor.ieee.org/802.11/dcn/15/11-15-1085-00-0wng-6lowpan-over-802-11.pptx</a:t>
            </a:r>
            <a:endParaRPr lang="en-US" altLang="en-US" sz="1600" dirty="0"/>
          </a:p>
          <a:p>
            <a:pPr marL="400050" lvl="1" indent="0" eaLnBrk="1" hangingPunct="1">
              <a:buNone/>
              <a:defRPr/>
            </a:pPr>
            <a:r>
              <a:rPr lang="en-US" altLang="en-US" dirty="0" smtClean="0"/>
              <a:t>4. “A </a:t>
            </a:r>
            <a:r>
              <a:rPr lang="en-US" altLang="en-US" dirty="0"/>
              <a:t>Management Interface for Maintenance and Fault Analysis” by Wang </a:t>
            </a:r>
            <a:r>
              <a:rPr lang="en-US" altLang="en-US" dirty="0" err="1"/>
              <a:t>Hao</a:t>
            </a:r>
            <a:r>
              <a:rPr lang="en-US" altLang="en-US" dirty="0"/>
              <a:t> (Fujitsu)</a:t>
            </a:r>
          </a:p>
          <a:p>
            <a:pPr lvl="2" eaLnBrk="1" hangingPunct="1">
              <a:defRPr/>
            </a:pPr>
            <a:r>
              <a:rPr lang="en-US" sz="1600" dirty="0">
                <a:hlinkClick r:id="rId7"/>
              </a:rPr>
              <a:t>https://</a:t>
            </a:r>
            <a:r>
              <a:rPr lang="en-US" sz="1600" dirty="0" smtClean="0">
                <a:hlinkClick r:id="rId7"/>
              </a:rPr>
              <a:t>mentor.ieee.org/802.11/dcn/15/11-15-1042-02-0wng-a-management-interface-for-maintenance-and-fault-analysis.pptx</a:t>
            </a:r>
            <a:endParaRPr lang="en-US" sz="1600" dirty="0" smtClean="0"/>
          </a:p>
          <a:p>
            <a:pPr lvl="2" eaLnBrk="1" hangingPunct="1">
              <a:defRPr/>
            </a:pPr>
            <a:endParaRPr lang="en-US" sz="1600" dirty="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3/4 of 11-15-1186 by Jim Lansford, Chair (CSR-Qualcomm)</a:t>
            </a:r>
          </a:p>
        </p:txBody>
      </p:sp>
      <p:sp>
        <p:nvSpPr>
          <p:cNvPr id="7" name="Date Placeholder 2"/>
          <p:cNvSpPr>
            <a:spLocks noGrp="1"/>
          </p:cNvSpPr>
          <p:nvPr>
            <p:ph type="dt" sz="half" idx="10"/>
          </p:nvPr>
        </p:nvSpPr>
        <p:spPr>
          <a:xfrm>
            <a:off x="696913" y="333375"/>
            <a:ext cx="1579562" cy="276225"/>
          </a:xfrm>
        </p:spPr>
        <p:txBody>
          <a:bodyPr/>
          <a:lstStyle/>
          <a:p>
            <a:pPr>
              <a:defRPr/>
            </a:pPr>
            <a:r>
              <a:rPr lang="en-US" smtClean="0"/>
              <a:t>September 2015</a:t>
            </a:r>
            <a:endParaRPr lang="en-US"/>
          </a:p>
        </p:txBody>
      </p:sp>
    </p:spTree>
    <p:extLst>
      <p:ext uri="{BB962C8B-B14F-4D97-AF65-F5344CB8AC3E}">
        <p14:creationId xmlns:p14="http://schemas.microsoft.com/office/powerpoint/2010/main" val="51519490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654968"/>
          </a:xfrm>
        </p:spPr>
        <p:txBody>
          <a:bodyPr/>
          <a:lstStyle/>
          <a:p>
            <a:r>
              <a:rPr lang="en-US" dirty="0" smtClean="0"/>
              <a:t>Additional Information</a:t>
            </a:r>
            <a:endParaRPr lang="en-US" dirty="0"/>
          </a:p>
        </p:txBody>
      </p:sp>
      <p:sp>
        <p:nvSpPr>
          <p:cNvPr id="3" name="Content Placeholder 2"/>
          <p:cNvSpPr>
            <a:spLocks noGrp="1"/>
          </p:cNvSpPr>
          <p:nvPr>
            <p:ph idx="1"/>
          </p:nvPr>
        </p:nvSpPr>
        <p:spPr/>
        <p:txBody>
          <a:bodyPr/>
          <a:lstStyle/>
          <a:p>
            <a:pPr marL="457200" indent="-457200">
              <a:lnSpc>
                <a:spcPct val="90000"/>
              </a:lnSpc>
            </a:pPr>
            <a:r>
              <a:rPr lang="en-GB" altLang="en-US" dirty="0"/>
              <a:t>Minutes</a:t>
            </a:r>
          </a:p>
          <a:p>
            <a:pPr lvl="1">
              <a:lnSpc>
                <a:spcPct val="90000"/>
              </a:lnSpc>
            </a:pPr>
            <a:r>
              <a:rPr lang="en-GB" altLang="en-US" dirty="0">
                <a:hlinkClick r:id="rId3"/>
              </a:rPr>
              <a:t>https://</a:t>
            </a:r>
            <a:r>
              <a:rPr lang="en-GB" altLang="en-US" dirty="0" smtClean="0">
                <a:hlinkClick r:id="rId3"/>
              </a:rPr>
              <a:t>mentor.ieee.org/802.11/dcn/15/11-15-1156-00-0wng-september-2015-wng-meeting-minutes-bangkok.doc</a:t>
            </a:r>
            <a:endParaRPr lang="en-GB" altLang="en-US" dirty="0" smtClean="0"/>
          </a:p>
          <a:p>
            <a:pPr>
              <a:lnSpc>
                <a:spcPct val="90000"/>
              </a:lnSpc>
            </a:pPr>
            <a:r>
              <a:rPr lang="en-GB" altLang="ko-KR" dirty="0" smtClean="0">
                <a:ea typeface="Gulim" pitchFamily="34" charset="-127"/>
              </a:rPr>
              <a:t>Plans </a:t>
            </a:r>
            <a:r>
              <a:rPr lang="en-GB" altLang="ko-KR" dirty="0">
                <a:ea typeface="Gulim" pitchFamily="34" charset="-127"/>
              </a:rPr>
              <a:t>for </a:t>
            </a:r>
            <a:r>
              <a:rPr lang="en-GB" altLang="ko-KR" dirty="0" smtClean="0">
                <a:ea typeface="Gulim" pitchFamily="34" charset="-127"/>
              </a:rPr>
              <a:t>November 2015</a:t>
            </a:r>
            <a:endParaRPr lang="en-GB" altLang="ko-KR" dirty="0">
              <a:ea typeface="Gulim" pitchFamily="34" charset="-127"/>
            </a:endParaRPr>
          </a:p>
          <a:p>
            <a:pPr lvl="1" eaLnBrk="1" hangingPunct="1">
              <a:defRPr/>
            </a:pPr>
            <a:r>
              <a:rPr lang="en-US" altLang="en-US" dirty="0"/>
              <a:t>Vice chair election</a:t>
            </a:r>
          </a:p>
          <a:p>
            <a:pPr lvl="1" eaLnBrk="1" hangingPunct="1">
              <a:defRPr/>
            </a:pPr>
            <a:r>
              <a:rPr lang="en-US" altLang="en-US" dirty="0"/>
              <a:t>Special WNG session for NGMN panel and </a:t>
            </a:r>
            <a:r>
              <a:rPr lang="en-US" altLang="en-US" dirty="0" smtClean="0"/>
              <a:t>discussion</a:t>
            </a:r>
          </a:p>
          <a:p>
            <a:pPr lvl="2" eaLnBrk="1" hangingPunct="1">
              <a:defRPr/>
            </a:pPr>
            <a:r>
              <a:rPr lang="en-US" altLang="en-US" dirty="0" smtClean="0"/>
              <a:t>Probably during Monday evening tutorial slot</a:t>
            </a:r>
            <a:endParaRPr lang="en-US" altLang="en-US" dirty="0"/>
          </a:p>
          <a:p>
            <a:endParaRPr lang="en-US" dirty="0"/>
          </a:p>
        </p:txBody>
      </p:sp>
      <p:sp>
        <p:nvSpPr>
          <p:cNvPr id="5" name="Footer Placeholder 4"/>
          <p:cNvSpPr>
            <a:spLocks noGrp="1"/>
          </p:cNvSpPr>
          <p:nvPr>
            <p:ph type="ftr" sz="quarter" idx="11"/>
          </p:nvPr>
        </p:nvSpPr>
        <p:spPr/>
        <p:txBody>
          <a:bodyPr/>
          <a:lstStyle/>
          <a:p>
            <a:pPr>
              <a:defRPr/>
            </a:pPr>
            <a:r>
              <a:rPr lang="en-GB" smtClean="0"/>
              <a:t>Adrian Stephens, Intel</a:t>
            </a:r>
            <a:endParaRPr lang="en-GB" dirty="0"/>
          </a:p>
        </p:txBody>
      </p:sp>
      <p:sp>
        <p:nvSpPr>
          <p:cNvPr id="6" name="Slide Number Placeholder 5"/>
          <p:cNvSpPr>
            <a:spLocks noGrp="1"/>
          </p:cNvSpPr>
          <p:nvPr>
            <p:ph type="sldNum" sz="quarter" idx="12"/>
          </p:nvPr>
        </p:nvSpPr>
        <p:spPr/>
        <p:txBody>
          <a:bodyPr/>
          <a:lstStyle/>
          <a:p>
            <a:pPr>
              <a:defRPr/>
            </a:pPr>
            <a:r>
              <a:rPr lang="en-GB" altLang="en-US" smtClean="0"/>
              <a:t>Slide </a:t>
            </a:r>
            <a:fld id="{312366C1-4726-4453-8DE9-4CAACBB0E481}" type="slidenum">
              <a:rPr lang="en-GB" altLang="en-US" smtClean="0"/>
              <a:pPr>
                <a:defRPr/>
              </a:pPr>
              <a:t>31</a:t>
            </a:fld>
            <a:endParaRPr lang="en-GB" altLang="en-US"/>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4/4 of 11-15-1186 by Jim Lansford, Chair (CSR-Qualcomm)</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September 2015</a:t>
            </a:r>
            <a:endParaRPr lang="en-US"/>
          </a:p>
        </p:txBody>
      </p:sp>
    </p:spTree>
    <p:extLst>
      <p:ext uri="{BB962C8B-B14F-4D97-AF65-F5344CB8AC3E}">
        <p14:creationId xmlns:p14="http://schemas.microsoft.com/office/powerpoint/2010/main" val="40340256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Footer Placeholder 4"/>
          <p:cNvSpPr>
            <a:spLocks noGrp="1"/>
          </p:cNvSpPr>
          <p:nvPr>
            <p:ph type="ftr" sz="quarter" idx="11"/>
          </p:nvPr>
        </p:nvSpPr>
        <p:spPr>
          <a:xfrm>
            <a:off x="7261573" y="6475413"/>
            <a:ext cx="1282352" cy="184666"/>
          </a:xfrm>
          <a:noFill/>
        </p:spPr>
        <p:txBody>
          <a:bodyPr/>
          <a:lstStyle/>
          <a:p>
            <a:r>
              <a:rPr lang="en-GB" smtClean="0"/>
              <a:t>Adrian Stephens, Intel</a:t>
            </a:r>
            <a:endParaRPr lang="en-GB" dirty="0" smtClean="0"/>
          </a:p>
        </p:txBody>
      </p:sp>
      <p:sp>
        <p:nvSpPr>
          <p:cNvPr id="1029" name="Slide Number Placeholder 5"/>
          <p:cNvSpPr>
            <a:spLocks noGrp="1"/>
          </p:cNvSpPr>
          <p:nvPr>
            <p:ph type="sldNum" sz="quarter" idx="12"/>
          </p:nvPr>
        </p:nvSpPr>
        <p:spPr>
          <a:noFill/>
        </p:spPr>
        <p:txBody>
          <a:bodyPr/>
          <a:lstStyle/>
          <a:p>
            <a:r>
              <a:rPr lang="en-GB" smtClean="0"/>
              <a:t>Slide </a:t>
            </a:r>
            <a:fld id="{5C54AB6B-C76C-43C0-8CF9-4AA7315BEFF1}" type="slidenum">
              <a:rPr lang="en-GB" smtClean="0"/>
              <a:pPr/>
              <a:t>32</a:t>
            </a:fld>
            <a:endParaRPr lang="en-GB" smtClean="0"/>
          </a:p>
        </p:txBody>
      </p:sp>
      <p:sp>
        <p:nvSpPr>
          <p:cNvPr id="1030" name="Rectangle 2"/>
          <p:cNvSpPr>
            <a:spLocks noGrp="1" noChangeArrowheads="1"/>
          </p:cNvSpPr>
          <p:nvPr>
            <p:ph type="title"/>
          </p:nvPr>
        </p:nvSpPr>
        <p:spPr>
          <a:noFill/>
        </p:spPr>
        <p:txBody>
          <a:bodyPr/>
          <a:lstStyle/>
          <a:p>
            <a:r>
              <a:rPr lang="en-GB" dirty="0" smtClean="0"/>
              <a:t>IEEE 802 JTC1 SC closing report</a:t>
            </a:r>
            <a:br>
              <a:rPr lang="en-GB" dirty="0" smtClean="0"/>
            </a:br>
            <a:r>
              <a:rPr lang="en-GB" dirty="0" smtClean="0"/>
              <a:t>(September 2015)</a:t>
            </a:r>
          </a:p>
        </p:txBody>
      </p:sp>
      <p:sp>
        <p:nvSpPr>
          <p:cNvPr id="1031" name="Rectangle 4"/>
          <p:cNvSpPr>
            <a:spLocks noGrp="1" noChangeArrowheads="1"/>
          </p:cNvSpPr>
          <p:nvPr>
            <p:ph type="body" idx="1"/>
          </p:nvPr>
        </p:nvSpPr>
        <p:spPr>
          <a:xfrm>
            <a:off x="685800" y="1700808"/>
            <a:ext cx="7772400" cy="381000"/>
          </a:xfrm>
          <a:noFill/>
        </p:spPr>
        <p:txBody>
          <a:bodyPr/>
          <a:lstStyle/>
          <a:p>
            <a:pPr algn="ctr">
              <a:buFontTx/>
              <a:buNone/>
            </a:pPr>
            <a:r>
              <a:rPr lang="en-GB" sz="2000" dirty="0" smtClean="0"/>
              <a:t>Date:</a:t>
            </a:r>
            <a:r>
              <a:rPr lang="en-GB" sz="2000" b="0" dirty="0" smtClean="0"/>
              <a:t> 2015-9-16</a:t>
            </a:r>
          </a:p>
        </p:txBody>
      </p:sp>
      <p:graphicFrame>
        <p:nvGraphicFramePr>
          <p:cNvPr id="1026" name="Object 5"/>
          <p:cNvGraphicFramePr>
            <a:graphicFrameLocks noChangeAspect="1"/>
          </p:cNvGraphicFramePr>
          <p:nvPr>
            <p:extLst>
              <p:ext uri="{D42A27DB-BD31-4B8C-83A1-F6EECF244321}">
                <p14:modId xmlns:p14="http://schemas.microsoft.com/office/powerpoint/2010/main" val="4046305535"/>
              </p:ext>
            </p:extLst>
          </p:nvPr>
        </p:nvGraphicFramePr>
        <p:xfrm>
          <a:off x="683568" y="2708920"/>
          <a:ext cx="8172450" cy="1030288"/>
        </p:xfrm>
        <a:graphic>
          <a:graphicData uri="http://schemas.openxmlformats.org/presentationml/2006/ole">
            <mc:AlternateContent xmlns:mc="http://schemas.openxmlformats.org/markup-compatibility/2006">
              <mc:Choice xmlns:v="urn:schemas-microsoft-com:vml" Requires="v">
                <p:oleObj spid="_x0000_s8202" name="Document" r:id="rId4" imgW="8140700" imgH="1028700" progId="Word.Document.8">
                  <p:embed/>
                </p:oleObj>
              </mc:Choice>
              <mc:Fallback>
                <p:oleObj name="Document" r:id="rId4" imgW="8140700" imgH="1028700" progId="Word.Document.8">
                  <p:embed/>
                  <p:pic>
                    <p:nvPicPr>
                      <p:cNvPr id="0" name=""/>
                      <p:cNvPicPr>
                        <a:picLocks noChangeAspect="1" noChangeArrowheads="1"/>
                      </p:cNvPicPr>
                      <p:nvPr/>
                    </p:nvPicPr>
                    <p:blipFill>
                      <a:blip r:embed="rId5"/>
                      <a:srcRect/>
                      <a:stretch>
                        <a:fillRect/>
                      </a:stretch>
                    </p:blipFill>
                    <p:spPr bwMode="auto">
                      <a:xfrm>
                        <a:off x="683568" y="2708920"/>
                        <a:ext cx="8172450" cy="1030288"/>
                      </a:xfrm>
                      <a:prstGeom prst="rect">
                        <a:avLst/>
                      </a:prstGeom>
                      <a:noFill/>
                      <a:extLst/>
                    </p:spPr>
                  </p:pic>
                </p:oleObj>
              </mc:Fallback>
            </mc:AlternateContent>
          </a:graphicData>
        </a:graphic>
      </p:graphicFrame>
      <p:sp>
        <p:nvSpPr>
          <p:cNvPr id="1032" name="Rectangle 6"/>
          <p:cNvSpPr>
            <a:spLocks noChangeArrowheads="1"/>
          </p:cNvSpPr>
          <p:nvPr/>
        </p:nvSpPr>
        <p:spPr bwMode="auto">
          <a:xfrm>
            <a:off x="533400" y="1939925"/>
            <a:ext cx="1447800" cy="381000"/>
          </a:xfrm>
          <a:prstGeom prst="rect">
            <a:avLst/>
          </a:prstGeom>
          <a:noFill/>
          <a:ln w="9525">
            <a:noFill/>
            <a:miter lim="800000"/>
            <a:headEnd/>
            <a:tailEnd/>
          </a:ln>
        </p:spPr>
        <p:txBody>
          <a:bodyPr lIns="92075" tIns="46038" rIns="92075" bIns="46038"/>
          <a:lstStyle/>
          <a:p>
            <a:pPr marL="342900" indent="-342900">
              <a:spcBef>
                <a:spcPct val="20000"/>
              </a:spcBef>
            </a:pPr>
            <a:r>
              <a:rPr lang="en-GB" sz="2000" b="1"/>
              <a:t>Authors:</a:t>
            </a:r>
            <a:endParaRPr lang="en-GB" sz="200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1/6 of 11-15-1166 by Peter Yee, NSA/IAD</a:t>
            </a:r>
          </a:p>
        </p:txBody>
      </p:sp>
      <p:sp>
        <p:nvSpPr>
          <p:cNvPr id="10" name="Date Placeholder 2"/>
          <p:cNvSpPr>
            <a:spLocks noGrp="1"/>
          </p:cNvSpPr>
          <p:nvPr>
            <p:ph type="dt" sz="half" idx="10"/>
          </p:nvPr>
        </p:nvSpPr>
        <p:spPr>
          <a:xfrm>
            <a:off x="696913" y="333375"/>
            <a:ext cx="1579562" cy="276225"/>
          </a:xfrm>
        </p:spPr>
        <p:txBody>
          <a:bodyPr/>
          <a:lstStyle/>
          <a:p>
            <a:pPr>
              <a:defRPr/>
            </a:pPr>
            <a:r>
              <a:rPr lang="en-US" smtClean="0"/>
              <a:t>September 2015</a:t>
            </a:r>
            <a:endParaRPr lang="en-US"/>
          </a:p>
        </p:txBody>
      </p:sp>
    </p:spTree>
    <p:extLst>
      <p:ext uri="{BB962C8B-B14F-4D97-AF65-F5344CB8AC3E}">
        <p14:creationId xmlns:p14="http://schemas.microsoft.com/office/powerpoint/2010/main" val="295118984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4"/>
          <p:cNvSpPr>
            <a:spLocks noGrp="1"/>
          </p:cNvSpPr>
          <p:nvPr>
            <p:ph type="ftr" sz="quarter" idx="11"/>
          </p:nvPr>
        </p:nvSpPr>
        <p:spPr>
          <a:xfrm>
            <a:off x="7261573" y="6475413"/>
            <a:ext cx="1282352" cy="184666"/>
          </a:xfrm>
          <a:noFill/>
        </p:spPr>
        <p:txBody>
          <a:bodyPr/>
          <a:lstStyle/>
          <a:p>
            <a:r>
              <a:rPr lang="en-GB" smtClean="0"/>
              <a:t>Adrian Stephens, Intel</a:t>
            </a:r>
            <a:endParaRPr lang="en-GB" dirty="0" smtClean="0"/>
          </a:p>
        </p:txBody>
      </p:sp>
      <p:sp>
        <p:nvSpPr>
          <p:cNvPr id="4100" name="Slide Number Placeholder 5"/>
          <p:cNvSpPr>
            <a:spLocks noGrp="1"/>
          </p:cNvSpPr>
          <p:nvPr>
            <p:ph type="sldNum" sz="quarter" idx="12"/>
          </p:nvPr>
        </p:nvSpPr>
        <p:spPr>
          <a:noFill/>
        </p:spPr>
        <p:txBody>
          <a:bodyPr/>
          <a:lstStyle/>
          <a:p>
            <a:r>
              <a:rPr lang="en-GB" smtClean="0"/>
              <a:t>Slide </a:t>
            </a:r>
            <a:fld id="{827FA444-4315-4B21-90DB-70CB797C55B7}" type="slidenum">
              <a:rPr lang="en-GB" smtClean="0"/>
              <a:pPr/>
              <a:t>33</a:t>
            </a:fld>
            <a:endParaRPr lang="en-GB" smtClean="0"/>
          </a:p>
        </p:txBody>
      </p:sp>
      <p:sp>
        <p:nvSpPr>
          <p:cNvPr id="4101" name="Rectangle 2"/>
          <p:cNvSpPr>
            <a:spLocks noGrp="1" noChangeArrowheads="1"/>
          </p:cNvSpPr>
          <p:nvPr>
            <p:ph type="title"/>
          </p:nvPr>
        </p:nvSpPr>
        <p:spPr>
          <a:noFill/>
        </p:spPr>
        <p:txBody>
          <a:bodyPr/>
          <a:lstStyle/>
          <a:p>
            <a:r>
              <a:rPr lang="en-GB" smtClean="0"/>
              <a:t>Abstract</a:t>
            </a:r>
          </a:p>
        </p:txBody>
      </p:sp>
      <p:sp>
        <p:nvSpPr>
          <p:cNvPr id="4102" name="Rectangle 3"/>
          <p:cNvSpPr>
            <a:spLocks noGrp="1" noChangeArrowheads="1"/>
          </p:cNvSpPr>
          <p:nvPr>
            <p:ph type="body" idx="1"/>
          </p:nvPr>
        </p:nvSpPr>
        <p:spPr>
          <a:noFill/>
        </p:spPr>
        <p:txBody>
          <a:bodyPr/>
          <a:lstStyle/>
          <a:p>
            <a:pPr algn="ctr">
              <a:buFontTx/>
              <a:buNone/>
            </a:pPr>
            <a:r>
              <a:rPr lang="en-GB" sz="3200" dirty="0" smtClean="0"/>
              <a:t> Closing report for IEEE 802 JTC1 SC</a:t>
            </a:r>
            <a:br>
              <a:rPr lang="en-GB" sz="3200" dirty="0" smtClean="0"/>
            </a:br>
            <a:r>
              <a:rPr lang="en-GB" sz="3200" dirty="0" smtClean="0"/>
              <a:t>for September 2015 in Bangkok</a:t>
            </a:r>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2/6 of 11-15-1166 by Peter Yee, NSA/IAD</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September 2015</a:t>
            </a:r>
            <a:endParaRPr lang="en-US"/>
          </a:p>
        </p:txBody>
      </p:sp>
    </p:spTree>
    <p:extLst>
      <p:ext uri="{BB962C8B-B14F-4D97-AF65-F5344CB8AC3E}">
        <p14:creationId xmlns:p14="http://schemas.microsoft.com/office/powerpoint/2010/main" val="378014337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685800"/>
            <a:ext cx="7992888" cy="1066800"/>
          </a:xfrm>
        </p:spPr>
        <p:txBody>
          <a:bodyPr/>
          <a:lstStyle/>
          <a:p>
            <a:r>
              <a:rPr lang="en-AU" dirty="0" smtClean="0"/>
              <a:t>The SC did not have a great deal of work this week and only one session was required</a:t>
            </a:r>
            <a:endParaRPr lang="en-AU" dirty="0"/>
          </a:p>
        </p:txBody>
      </p:sp>
      <p:sp>
        <p:nvSpPr>
          <p:cNvPr id="3" name="Content Placeholder 2"/>
          <p:cNvSpPr>
            <a:spLocks noGrp="1"/>
          </p:cNvSpPr>
          <p:nvPr>
            <p:ph idx="1"/>
          </p:nvPr>
        </p:nvSpPr>
        <p:spPr/>
        <p:txBody>
          <a:bodyPr/>
          <a:lstStyle/>
          <a:p>
            <a:r>
              <a:rPr lang="en-AU" dirty="0" smtClean="0"/>
              <a:t>Reviewed status of PSDO pipeline</a:t>
            </a:r>
          </a:p>
          <a:p>
            <a:pPr lvl="1"/>
            <a:r>
              <a:rPr lang="en-AU" dirty="0" smtClean="0"/>
              <a:t>No new submissions or results since the July meeting</a:t>
            </a:r>
          </a:p>
          <a:p>
            <a:pPr lvl="1"/>
            <a:r>
              <a:rPr lang="en-AU" dirty="0" smtClean="0"/>
              <a:t>Four ballots close between now and the next plenary</a:t>
            </a:r>
          </a:p>
        </p:txBody>
      </p:sp>
      <p:sp>
        <p:nvSpPr>
          <p:cNvPr id="5" name="Footer Placeholder 4"/>
          <p:cNvSpPr>
            <a:spLocks noGrp="1"/>
          </p:cNvSpPr>
          <p:nvPr>
            <p:ph type="ftr" sz="quarter" idx="11"/>
          </p:nvPr>
        </p:nvSpPr>
        <p:spPr>
          <a:xfrm>
            <a:off x="7261573" y="6475413"/>
            <a:ext cx="1282352" cy="184666"/>
          </a:xfrm>
        </p:spPr>
        <p:txBody>
          <a:bodyPr/>
          <a:lstStyle/>
          <a:p>
            <a:pPr>
              <a:defRPr/>
            </a:pPr>
            <a:r>
              <a:rPr lang="en-GB" smtClean="0"/>
              <a:t>Adrian Stephens, Intel</a:t>
            </a:r>
            <a:endParaRPr lang="en-GB" dirty="0"/>
          </a:p>
        </p:txBody>
      </p:sp>
      <p:sp>
        <p:nvSpPr>
          <p:cNvPr id="6" name="Slide Number Placeholder 5"/>
          <p:cNvSpPr>
            <a:spLocks noGrp="1"/>
          </p:cNvSpPr>
          <p:nvPr>
            <p:ph type="sldNum" sz="quarter" idx="12"/>
          </p:nvPr>
        </p:nvSpPr>
        <p:spPr/>
        <p:txBody>
          <a:bodyPr/>
          <a:lstStyle/>
          <a:p>
            <a:pPr>
              <a:defRPr/>
            </a:pPr>
            <a:r>
              <a:rPr lang="en-GB" smtClean="0"/>
              <a:t>Slide </a:t>
            </a:r>
            <a:fld id="{43190CD6-18F2-44F1-A379-0C51A15702FA}" type="slidenum">
              <a:rPr lang="en-GB" smtClean="0"/>
              <a:pPr>
                <a:defRPr/>
              </a:pPr>
              <a:t>34</a:t>
            </a:fld>
            <a:endParaRPr lang="en-GB"/>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from slide 3/6 of 11-15-1166 by Peter Yee, NSA/IAD</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September 2015</a:t>
            </a:r>
            <a:endParaRPr lang="en-US"/>
          </a:p>
        </p:txBody>
      </p:sp>
    </p:spTree>
    <p:extLst>
      <p:ext uri="{BB962C8B-B14F-4D97-AF65-F5344CB8AC3E}">
        <p14:creationId xmlns:p14="http://schemas.microsoft.com/office/powerpoint/2010/main" val="186056436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5800"/>
            <a:ext cx="9144000" cy="1447056"/>
          </a:xfrm>
        </p:spPr>
        <p:txBody>
          <a:bodyPr/>
          <a:lstStyle/>
          <a:p>
            <a:r>
              <a:rPr lang="en-AU" smtClean="0"/>
              <a:t>IEEE 802 has pushed 16 standards completely through the PSDO ratification process …</a:t>
            </a:r>
            <a:br>
              <a:rPr lang="en-AU" smtClean="0"/>
            </a:br>
            <a:r>
              <a:rPr lang="en-AU" smtClean="0"/>
              <a:t>These are the 5 most recently ratified</a:t>
            </a:r>
            <a:endParaRPr lang="en-AU" dirty="0"/>
          </a:p>
        </p:txBody>
      </p:sp>
      <p:sp>
        <p:nvSpPr>
          <p:cNvPr id="7" name="Footer Placeholder 4"/>
          <p:cNvSpPr>
            <a:spLocks noGrp="1"/>
          </p:cNvSpPr>
          <p:nvPr>
            <p:ph type="ftr" sz="quarter" idx="11"/>
          </p:nvPr>
        </p:nvSpPr>
        <p:spPr>
          <a:xfrm>
            <a:off x="7160533" y="6475413"/>
            <a:ext cx="1383392" cy="184666"/>
          </a:xfrm>
        </p:spPr>
        <p:txBody>
          <a:bodyPr/>
          <a:lstStyle/>
          <a:p>
            <a:pPr>
              <a:defRPr/>
            </a:pPr>
            <a:r>
              <a:rPr lang="en-GB" dirty="0"/>
              <a:t>Adrian Stephens, Intel</a:t>
            </a:r>
            <a:endParaRPr lang="en-GB" dirty="0"/>
          </a:p>
        </p:txBody>
      </p:sp>
      <p:graphicFrame>
        <p:nvGraphicFramePr>
          <p:cNvPr id="9" name="Content Placeholder 5"/>
          <p:cNvGraphicFramePr>
            <a:graphicFrameLocks noGrp="1"/>
          </p:cNvGraphicFramePr>
          <p:nvPr>
            <p:ph idx="1"/>
            <p:extLst>
              <p:ext uri="{D42A27DB-BD31-4B8C-83A1-F6EECF244321}">
                <p14:modId xmlns:p14="http://schemas.microsoft.com/office/powerpoint/2010/main" val="535883607"/>
              </p:ext>
            </p:extLst>
          </p:nvPr>
        </p:nvGraphicFramePr>
        <p:xfrm>
          <a:off x="251520" y="2420888"/>
          <a:ext cx="8352929" cy="2366904"/>
        </p:xfrm>
        <a:graphic>
          <a:graphicData uri="http://schemas.openxmlformats.org/drawingml/2006/table">
            <a:tbl>
              <a:tblPr firstRow="1" bandRow="1">
                <a:tableStyleId>{21E4AEA4-8DFA-4A89-87EB-49C32662AFE0}</a:tableStyleId>
              </a:tblPr>
              <a:tblGrid>
                <a:gridCol w="1417016"/>
                <a:gridCol w="2311971"/>
                <a:gridCol w="2311971"/>
                <a:gridCol w="2311971"/>
              </a:tblGrid>
              <a:tr h="607719">
                <a:tc>
                  <a:txBody>
                    <a:bodyPr/>
                    <a:lstStyle/>
                    <a:p>
                      <a:r>
                        <a:rPr lang="en-AU" sz="1600" dirty="0" smtClean="0">
                          <a:latin typeface="Arial"/>
                          <a:cs typeface="Arial"/>
                        </a:rPr>
                        <a:t>IEEE 802</a:t>
                      </a:r>
                      <a:br>
                        <a:rPr lang="en-AU" sz="1600" dirty="0" smtClean="0">
                          <a:latin typeface="Arial"/>
                          <a:cs typeface="Arial"/>
                        </a:rPr>
                      </a:br>
                      <a:r>
                        <a:rPr lang="en-AU" sz="1600" dirty="0" smtClean="0">
                          <a:latin typeface="Arial"/>
                          <a:cs typeface="Arial"/>
                        </a:rPr>
                        <a:t>standard</a:t>
                      </a:r>
                      <a:endParaRPr lang="en-AU" sz="1600" dirty="0">
                        <a:latin typeface="Arial"/>
                        <a:cs typeface="Arial"/>
                      </a:endParaRPr>
                    </a:p>
                  </a:txBody>
                  <a:tcPr marL="115147" marR="115147"/>
                </a:tc>
                <a:tc>
                  <a:txBody>
                    <a:bodyPr/>
                    <a:lstStyle/>
                    <a:p>
                      <a:pPr algn="ctr"/>
                      <a:r>
                        <a:rPr lang="en-AU" sz="1600" dirty="0" smtClean="0">
                          <a:latin typeface="Arial"/>
                          <a:cs typeface="Arial"/>
                        </a:rPr>
                        <a:t>60 day</a:t>
                      </a:r>
                      <a:br>
                        <a:rPr lang="en-AU" sz="1600" dirty="0" smtClean="0">
                          <a:latin typeface="Arial"/>
                          <a:cs typeface="Arial"/>
                        </a:rPr>
                      </a:br>
                      <a:r>
                        <a:rPr lang="en-AU" sz="1600" dirty="0" smtClean="0">
                          <a:latin typeface="Arial"/>
                          <a:cs typeface="Arial"/>
                        </a:rPr>
                        <a:t>pre-ballot</a:t>
                      </a:r>
                      <a:endParaRPr lang="en-AU" sz="1600" dirty="0">
                        <a:latin typeface="Arial"/>
                        <a:cs typeface="Arial"/>
                      </a:endParaRPr>
                    </a:p>
                  </a:txBody>
                  <a:tcPr marL="115147" marR="115147"/>
                </a:tc>
                <a:tc>
                  <a:txBody>
                    <a:bodyPr/>
                    <a:lstStyle/>
                    <a:p>
                      <a:pPr algn="ctr"/>
                      <a:r>
                        <a:rPr lang="en-AU" sz="1600" dirty="0" smtClean="0">
                          <a:latin typeface="Arial"/>
                          <a:cs typeface="Arial"/>
                        </a:rPr>
                        <a:t>5 month</a:t>
                      </a:r>
                      <a:br>
                        <a:rPr lang="en-AU" sz="1600" dirty="0" smtClean="0">
                          <a:latin typeface="Arial"/>
                          <a:cs typeface="Arial"/>
                        </a:rPr>
                      </a:br>
                      <a:r>
                        <a:rPr lang="en-AU" sz="1600" dirty="0" smtClean="0">
                          <a:latin typeface="Arial"/>
                          <a:cs typeface="Arial"/>
                        </a:rPr>
                        <a:t>FDIS ballot</a:t>
                      </a:r>
                      <a:endParaRPr lang="en-AU" sz="1600" dirty="0">
                        <a:latin typeface="Arial"/>
                        <a:cs typeface="Arial"/>
                      </a:endParaRPr>
                    </a:p>
                  </a:txBody>
                  <a:tcPr marL="115147" marR="115147"/>
                </a:tc>
                <a:tc>
                  <a:txBody>
                    <a:bodyPr/>
                    <a:lstStyle/>
                    <a:p>
                      <a:pPr algn="ctr"/>
                      <a:r>
                        <a:rPr lang="en-AU" sz="1600" dirty="0" smtClean="0">
                          <a:latin typeface="Arial"/>
                          <a:cs typeface="Arial"/>
                        </a:rPr>
                        <a:t>Comments</a:t>
                      </a:r>
                      <a:r>
                        <a:rPr lang="en-AU" sz="1600" baseline="0" dirty="0" smtClean="0">
                          <a:latin typeface="Arial"/>
                          <a:cs typeface="Arial"/>
                        </a:rPr>
                        <a:t> resolved by IEEE</a:t>
                      </a:r>
                      <a:endParaRPr lang="en-AU" sz="1600" dirty="0">
                        <a:latin typeface="Arial"/>
                        <a:cs typeface="Arial"/>
                      </a:endParaRPr>
                    </a:p>
                  </a:txBody>
                  <a:tcPr marL="115147" marR="115147"/>
                </a:tc>
              </a:tr>
              <a:tr h="351837">
                <a:tc>
                  <a:txBody>
                    <a:bodyPr/>
                    <a:lstStyle/>
                    <a:p>
                      <a:r>
                        <a:rPr lang="en-AU" sz="1600" dirty="0" smtClean="0">
                          <a:latin typeface="Arial"/>
                          <a:cs typeface="Arial"/>
                        </a:rPr>
                        <a:t>802.1AEbw</a:t>
                      </a:r>
                      <a:endParaRPr lang="en-AU" sz="1600" dirty="0">
                        <a:latin typeface="Arial"/>
                        <a:cs typeface="Aria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latin typeface="Arial"/>
                          <a:cs typeface="Arial"/>
                        </a:rPr>
                        <a:t>Passed</a:t>
                      </a:r>
                      <a:r>
                        <a:rPr lang="en-AU" sz="1600" b="1" baseline="0" dirty="0" smtClean="0">
                          <a:solidFill>
                            <a:srgbClr val="00B050"/>
                          </a:solidFill>
                          <a:latin typeface="Arial"/>
                          <a:cs typeface="Arial"/>
                        </a:rPr>
                        <a:t> (Jan 2014)</a:t>
                      </a:r>
                      <a:endParaRPr lang="en-AU" sz="1600" b="1" dirty="0" smtClean="0">
                        <a:solidFill>
                          <a:srgbClr val="00B050"/>
                        </a:solidFill>
                        <a:latin typeface="Arial"/>
                        <a:cs typeface="Aria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latin typeface="Arial"/>
                          <a:cs typeface="Arial"/>
                        </a:rPr>
                        <a:t>Passed</a:t>
                      </a:r>
                      <a:r>
                        <a:rPr lang="en-AU" sz="1600" b="1" baseline="0" dirty="0" smtClean="0">
                          <a:solidFill>
                            <a:srgbClr val="00B050"/>
                          </a:solidFill>
                          <a:latin typeface="Arial"/>
                          <a:cs typeface="Arial"/>
                        </a:rPr>
                        <a:t> (Feb 2015)</a:t>
                      </a:r>
                      <a:endParaRPr lang="en-AU" sz="1600" b="1" dirty="0" smtClean="0">
                        <a:solidFill>
                          <a:srgbClr val="00B050"/>
                        </a:solidFill>
                        <a:latin typeface="Arial"/>
                        <a:cs typeface="Aria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latin typeface="Arial"/>
                          <a:cs typeface="Arial"/>
                        </a:rPr>
                        <a:t>Liaised in Apr</a:t>
                      </a:r>
                      <a:r>
                        <a:rPr lang="en-AU" sz="1600" b="1" baseline="0" dirty="0" smtClean="0">
                          <a:solidFill>
                            <a:srgbClr val="00B050"/>
                          </a:solidFill>
                          <a:latin typeface="Arial"/>
                          <a:cs typeface="Arial"/>
                        </a:rPr>
                        <a:t> 2015</a:t>
                      </a:r>
                    </a:p>
                  </a:txBody>
                  <a:tcPr marL="115147" marR="115147"/>
                </a:tc>
              </a:tr>
              <a:tr h="351837">
                <a:tc>
                  <a:txBody>
                    <a:bodyPr/>
                    <a:lstStyle/>
                    <a:p>
                      <a:r>
                        <a:rPr lang="en-AU" sz="1600" dirty="0" smtClean="0">
                          <a:latin typeface="Arial"/>
                          <a:cs typeface="Arial"/>
                        </a:rPr>
                        <a:t>802.1AEbn</a:t>
                      </a:r>
                      <a:endParaRPr lang="en-AU" sz="1600" dirty="0">
                        <a:latin typeface="Arial"/>
                        <a:cs typeface="Aria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latin typeface="Arial"/>
                          <a:cs typeface="Arial"/>
                        </a:rPr>
                        <a:t>Passed</a:t>
                      </a:r>
                      <a:r>
                        <a:rPr lang="en-AU" sz="1600" b="1" baseline="0" dirty="0" smtClean="0">
                          <a:solidFill>
                            <a:srgbClr val="00B050"/>
                          </a:solidFill>
                          <a:latin typeface="Arial"/>
                          <a:cs typeface="Arial"/>
                        </a:rPr>
                        <a:t> (Jan 2014)</a:t>
                      </a:r>
                      <a:endParaRPr lang="en-AU" sz="1600" b="1" dirty="0" smtClean="0">
                        <a:solidFill>
                          <a:srgbClr val="00B050"/>
                        </a:solidFill>
                        <a:latin typeface="Arial"/>
                        <a:cs typeface="Aria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latin typeface="Arial"/>
                          <a:cs typeface="Arial"/>
                        </a:rPr>
                        <a:t>Passed</a:t>
                      </a:r>
                      <a:r>
                        <a:rPr lang="en-AU" sz="1600" b="1" baseline="0" dirty="0" smtClean="0">
                          <a:solidFill>
                            <a:srgbClr val="00B050"/>
                          </a:solidFill>
                          <a:latin typeface="Arial"/>
                          <a:cs typeface="Arial"/>
                        </a:rPr>
                        <a:t> (Feb 2015)</a:t>
                      </a:r>
                      <a:endParaRPr lang="en-AU" sz="1600" b="1" dirty="0" smtClean="0">
                        <a:solidFill>
                          <a:srgbClr val="00B050"/>
                        </a:solidFill>
                        <a:latin typeface="Arial"/>
                        <a:cs typeface="Aria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latin typeface="Arial"/>
                          <a:cs typeface="Arial"/>
                        </a:rPr>
                        <a:t>Liaised in Apr</a:t>
                      </a:r>
                      <a:r>
                        <a:rPr lang="en-AU" sz="1600" b="1" baseline="0" dirty="0" smtClean="0">
                          <a:solidFill>
                            <a:srgbClr val="00B050"/>
                          </a:solidFill>
                          <a:latin typeface="Arial"/>
                          <a:cs typeface="Arial"/>
                        </a:rPr>
                        <a:t> 2015</a:t>
                      </a:r>
                    </a:p>
                  </a:txBody>
                  <a:tcPr marL="115147" marR="115147"/>
                </a:tc>
              </a:tr>
              <a:tr h="351837">
                <a:tc>
                  <a:txBody>
                    <a:bodyPr/>
                    <a:lstStyle/>
                    <a:p>
                      <a:r>
                        <a:rPr lang="en-AU" sz="1600" dirty="0" smtClean="0">
                          <a:latin typeface="Arial"/>
                          <a:cs typeface="Arial"/>
                        </a:rPr>
                        <a:t>802.3.1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latin typeface="Arial"/>
                          <a:cs typeface="Arial"/>
                        </a:rPr>
                        <a:t>Passed</a:t>
                      </a:r>
                      <a:r>
                        <a:rPr lang="en-AU" sz="1600" b="1" baseline="0" dirty="0" smtClean="0">
                          <a:solidFill>
                            <a:srgbClr val="00B050"/>
                          </a:solidFill>
                          <a:latin typeface="Arial"/>
                          <a:cs typeface="Arial"/>
                        </a:rPr>
                        <a:t> (Oct 2014)</a:t>
                      </a:r>
                      <a:endParaRPr lang="en-AU" sz="1600" b="1" dirty="0" smtClean="0">
                        <a:solidFill>
                          <a:srgbClr val="00B050"/>
                        </a:solidFill>
                        <a:latin typeface="Arial"/>
                        <a:cs typeface="Aria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latin typeface="Arial"/>
                          <a:cs typeface="Arial"/>
                        </a:rPr>
                        <a:t>Passed</a:t>
                      </a:r>
                      <a:r>
                        <a:rPr lang="en-AU" sz="1600" b="1" baseline="0" dirty="0" smtClean="0">
                          <a:solidFill>
                            <a:srgbClr val="00B050"/>
                          </a:solidFill>
                          <a:latin typeface="Arial"/>
                          <a:cs typeface="Arial"/>
                        </a:rPr>
                        <a:t> (Jun 2015)</a:t>
                      </a:r>
                      <a:endParaRPr lang="en-AU" sz="1600" b="1" dirty="0" smtClean="0">
                        <a:solidFill>
                          <a:srgbClr val="00B050"/>
                        </a:solidFill>
                        <a:latin typeface="Arial"/>
                        <a:cs typeface="Aria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latin typeface="Arial"/>
                          <a:cs typeface="Arial"/>
                        </a:rPr>
                        <a:t>Liaised in Apr</a:t>
                      </a:r>
                      <a:r>
                        <a:rPr lang="en-AU" sz="1600" b="1" baseline="0" dirty="0" smtClean="0">
                          <a:solidFill>
                            <a:srgbClr val="00B050"/>
                          </a:solidFill>
                          <a:latin typeface="Arial"/>
                          <a:cs typeface="Arial"/>
                        </a:rPr>
                        <a:t> 2015</a:t>
                      </a:r>
                    </a:p>
                  </a:txBody>
                  <a:tcPr marL="115147" marR="115147"/>
                </a:tc>
              </a:tr>
              <a:tr h="351837">
                <a:tc>
                  <a:txBody>
                    <a:bodyPr/>
                    <a:lstStyle/>
                    <a:p>
                      <a:r>
                        <a:rPr lang="en-AU" sz="1600" dirty="0" smtClean="0">
                          <a:latin typeface="Arial"/>
                          <a:cs typeface="Arial"/>
                        </a:rPr>
                        <a:t>802.11ac</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latin typeface="Arial"/>
                          <a:cs typeface="Arial"/>
                        </a:rPr>
                        <a:t>Passed</a:t>
                      </a:r>
                      <a:r>
                        <a:rPr lang="en-AU" sz="1600" b="1" baseline="0" dirty="0" smtClean="0">
                          <a:solidFill>
                            <a:srgbClr val="00B050"/>
                          </a:solidFill>
                          <a:latin typeface="Arial"/>
                          <a:cs typeface="Arial"/>
                        </a:rPr>
                        <a:t> (Sep 2014)</a:t>
                      </a:r>
                      <a:endParaRPr lang="en-AU" sz="1600" b="1" dirty="0" smtClean="0">
                        <a:solidFill>
                          <a:srgbClr val="00B050"/>
                        </a:solidFill>
                        <a:latin typeface="Arial"/>
                        <a:cs typeface="Aria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latin typeface="Arial"/>
                          <a:cs typeface="Arial"/>
                        </a:rPr>
                        <a:t>Passed</a:t>
                      </a:r>
                      <a:r>
                        <a:rPr lang="en-AU" sz="1600" b="1" baseline="0" dirty="0" smtClean="0">
                          <a:solidFill>
                            <a:srgbClr val="00B050"/>
                          </a:solidFill>
                          <a:latin typeface="Arial"/>
                          <a:cs typeface="Arial"/>
                        </a:rPr>
                        <a:t> (Jul 2015)</a:t>
                      </a:r>
                      <a:endParaRPr lang="en-AU" sz="1600" b="1" dirty="0" smtClean="0">
                        <a:solidFill>
                          <a:srgbClr val="00B050"/>
                        </a:solidFill>
                        <a:latin typeface="Arial"/>
                        <a:cs typeface="Aria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latin typeface="Arial"/>
                          <a:cs typeface="Arial"/>
                        </a:rPr>
                        <a:t>Liaised in Jul </a:t>
                      </a:r>
                      <a:r>
                        <a:rPr lang="en-AU" sz="1600" b="1" baseline="0" dirty="0" smtClean="0">
                          <a:solidFill>
                            <a:srgbClr val="00B050"/>
                          </a:solidFill>
                          <a:latin typeface="Arial"/>
                          <a:cs typeface="Arial"/>
                        </a:rPr>
                        <a:t>2015</a:t>
                      </a:r>
                    </a:p>
                  </a:txBody>
                  <a:tcPr marL="115147" marR="115147"/>
                </a:tc>
              </a:tr>
              <a:tr h="351837">
                <a:tc>
                  <a:txBody>
                    <a:bodyPr/>
                    <a:lstStyle/>
                    <a:p>
                      <a:r>
                        <a:rPr lang="en-AU" sz="1600" dirty="0" smtClean="0">
                          <a:latin typeface="Arial"/>
                          <a:cs typeface="Arial"/>
                        </a:rPr>
                        <a:t>802.11af</a:t>
                      </a:r>
                      <a:endParaRPr lang="en-AU" sz="1600" dirty="0">
                        <a:latin typeface="Arial"/>
                        <a:cs typeface="Aria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latin typeface="Arial"/>
                          <a:cs typeface="Arial"/>
                        </a:rPr>
                        <a:t>Passed</a:t>
                      </a:r>
                      <a:r>
                        <a:rPr lang="en-AU" sz="1600" b="1" baseline="0" dirty="0" smtClean="0">
                          <a:solidFill>
                            <a:srgbClr val="00B050"/>
                          </a:solidFill>
                          <a:latin typeface="Arial"/>
                          <a:cs typeface="Arial"/>
                        </a:rPr>
                        <a:t> (Sep 2014)</a:t>
                      </a:r>
                      <a:endParaRPr lang="en-AU" sz="1600" b="1" dirty="0" smtClean="0">
                        <a:solidFill>
                          <a:srgbClr val="00B050"/>
                        </a:solidFill>
                        <a:latin typeface="Arial"/>
                        <a:cs typeface="Aria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latin typeface="Arial"/>
                          <a:cs typeface="Arial"/>
                        </a:rPr>
                        <a:t>Passed</a:t>
                      </a:r>
                      <a:r>
                        <a:rPr lang="en-AU" sz="1600" b="1" baseline="0" dirty="0" smtClean="0">
                          <a:solidFill>
                            <a:srgbClr val="00B050"/>
                          </a:solidFill>
                          <a:latin typeface="Arial"/>
                          <a:cs typeface="Arial"/>
                        </a:rPr>
                        <a:t> (Jul 2015)</a:t>
                      </a:r>
                      <a:endParaRPr lang="en-AU" sz="1600" b="1" dirty="0" smtClean="0">
                        <a:solidFill>
                          <a:srgbClr val="00B050"/>
                        </a:solidFill>
                        <a:latin typeface="Arial"/>
                        <a:cs typeface="Aria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latin typeface="Arial"/>
                          <a:cs typeface="Arial"/>
                        </a:rPr>
                        <a:t>Liaised in Jul </a:t>
                      </a:r>
                      <a:r>
                        <a:rPr lang="en-AU" sz="1600" b="1" baseline="0" dirty="0" smtClean="0">
                          <a:solidFill>
                            <a:srgbClr val="00B050"/>
                          </a:solidFill>
                          <a:latin typeface="Arial"/>
                          <a:cs typeface="Arial"/>
                        </a:rPr>
                        <a:t>2015</a:t>
                      </a:r>
                    </a:p>
                  </a:txBody>
                  <a:tcPr marL="115147" marR="115147"/>
                </a:tc>
              </a:tr>
            </a:tbl>
          </a:graphicData>
        </a:graphic>
      </p:graphicFrame>
      <p:sp>
        <p:nvSpPr>
          <p:cNvPr id="3" name="Rectangle 2"/>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algn="r"/>
            <a:r>
              <a:rPr lang="en-US" sz="1200" b="0" dirty="0"/>
              <a:t>from slide </a:t>
            </a:r>
            <a:r>
              <a:rPr lang="en-US" sz="1200" b="0" dirty="0" smtClean="0"/>
              <a:t>4/6 </a:t>
            </a:r>
            <a:r>
              <a:rPr lang="en-US" sz="1200" b="0" dirty="0"/>
              <a:t>of 11-15-1166 by Peter Yee, NSA/IAD</a:t>
            </a:r>
          </a:p>
        </p:txBody>
      </p:sp>
      <p:sp>
        <p:nvSpPr>
          <p:cNvPr id="8" name="Date Placeholder 2"/>
          <p:cNvSpPr txBox="1">
            <a:spLocks/>
          </p:cNvSpPr>
          <p:nvPr/>
        </p:nvSpPr>
        <p:spPr bwMode="auto">
          <a:xfrm>
            <a:off x="696913" y="333375"/>
            <a:ext cx="1579562" cy="2762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a:defRPr/>
            </a:pPr>
            <a:r>
              <a:rPr lang="en-US" smtClean="0"/>
              <a:t>September 2015</a:t>
            </a:r>
            <a:endParaRPr lang="en-US"/>
          </a:p>
        </p:txBody>
      </p:sp>
      <p:sp>
        <p:nvSpPr>
          <p:cNvPr id="13" name="Date Placeholder 12"/>
          <p:cNvSpPr>
            <a:spLocks noGrp="1"/>
          </p:cNvSpPr>
          <p:nvPr>
            <p:ph type="dt" sz="half" idx="10"/>
          </p:nvPr>
        </p:nvSpPr>
        <p:spPr/>
        <p:txBody>
          <a:bodyPr/>
          <a:lstStyle/>
          <a:p>
            <a:pPr>
              <a:defRPr/>
            </a:pPr>
            <a:r>
              <a:rPr lang="en-US" smtClean="0"/>
              <a:t>September 2015</a:t>
            </a:r>
            <a:endParaRPr lang="en-US"/>
          </a:p>
        </p:txBody>
      </p:sp>
      <p:sp>
        <p:nvSpPr>
          <p:cNvPr id="14" name="Slide Number Placeholder 13"/>
          <p:cNvSpPr>
            <a:spLocks noGrp="1"/>
          </p:cNvSpPr>
          <p:nvPr>
            <p:ph type="sldNum" sz="quarter" idx="12"/>
          </p:nvPr>
        </p:nvSpPr>
        <p:spPr/>
        <p:txBody>
          <a:bodyPr/>
          <a:lstStyle/>
          <a:p>
            <a:pPr>
              <a:defRPr/>
            </a:pPr>
            <a:r>
              <a:rPr lang="en-US" smtClean="0"/>
              <a:t>Slide </a:t>
            </a:r>
            <a:fld id="{219CDBFA-76A2-4597-AA38-8543ED035B58}" type="slidenum">
              <a:rPr lang="en-US" smtClean="0"/>
              <a:pPr>
                <a:defRPr/>
              </a:pPr>
              <a:t>35</a:t>
            </a:fld>
            <a:endParaRPr lang="en-US"/>
          </a:p>
        </p:txBody>
      </p:sp>
    </p:spTree>
    <p:extLst>
      <p:ext uri="{BB962C8B-B14F-4D97-AF65-F5344CB8AC3E}">
        <p14:creationId xmlns:p14="http://schemas.microsoft.com/office/powerpoint/2010/main" val="346479807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5800"/>
            <a:ext cx="9144000" cy="1066800"/>
          </a:xfrm>
        </p:spPr>
        <p:txBody>
          <a:bodyPr/>
          <a:lstStyle/>
          <a:p>
            <a:r>
              <a:rPr lang="en-AU" dirty="0" smtClean="0"/>
              <a:t>… and has eight standards </a:t>
            </a:r>
            <a:r>
              <a:rPr lang="en-AU" dirty="0"/>
              <a:t>in the pipeline for ratification under the PSDO</a:t>
            </a:r>
          </a:p>
        </p:txBody>
      </p:sp>
      <p:sp>
        <p:nvSpPr>
          <p:cNvPr id="7" name="Footer Placeholder 4"/>
          <p:cNvSpPr>
            <a:spLocks noGrp="1"/>
          </p:cNvSpPr>
          <p:nvPr>
            <p:ph type="ftr" sz="quarter" idx="11"/>
          </p:nvPr>
        </p:nvSpPr>
        <p:spPr>
          <a:xfrm>
            <a:off x="7160533" y="6475413"/>
            <a:ext cx="1383392" cy="184666"/>
          </a:xfrm>
        </p:spPr>
        <p:txBody>
          <a:bodyPr/>
          <a:lstStyle/>
          <a:p>
            <a:pPr>
              <a:defRPr/>
            </a:pPr>
            <a:r>
              <a:rPr lang="en-GB" dirty="0"/>
              <a:t>Adrian Stephens, Intel</a:t>
            </a:r>
            <a:endParaRPr lang="en-GB"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779772452"/>
              </p:ext>
            </p:extLst>
          </p:nvPr>
        </p:nvGraphicFramePr>
        <p:xfrm>
          <a:off x="899592" y="1844824"/>
          <a:ext cx="7560841" cy="3455936"/>
        </p:xfrm>
        <a:graphic>
          <a:graphicData uri="http://schemas.openxmlformats.org/drawingml/2006/table">
            <a:tbl>
              <a:tblPr firstRow="1" bandRow="1">
                <a:tableStyleId>{21E4AEA4-8DFA-4A89-87EB-49C32662AFE0}</a:tableStyleId>
              </a:tblPr>
              <a:tblGrid>
                <a:gridCol w="1702302"/>
                <a:gridCol w="1682074"/>
                <a:gridCol w="2093376"/>
                <a:gridCol w="2083089"/>
              </a:tblGrid>
              <a:tr h="561571">
                <a:tc>
                  <a:txBody>
                    <a:bodyPr/>
                    <a:lstStyle/>
                    <a:p>
                      <a:r>
                        <a:rPr lang="en-AU" sz="1600" dirty="0" smtClean="0">
                          <a:latin typeface="Arial"/>
                          <a:cs typeface="Arial"/>
                        </a:rPr>
                        <a:t>IEEE 802</a:t>
                      </a:r>
                      <a:br>
                        <a:rPr lang="en-AU" sz="1600" dirty="0" smtClean="0">
                          <a:latin typeface="Arial"/>
                          <a:cs typeface="Arial"/>
                        </a:rPr>
                      </a:br>
                      <a:r>
                        <a:rPr lang="en-AU" sz="1600" dirty="0" smtClean="0">
                          <a:latin typeface="Arial"/>
                          <a:cs typeface="Arial"/>
                        </a:rPr>
                        <a:t>standard</a:t>
                      </a:r>
                      <a:endParaRPr lang="en-AU" sz="1600" dirty="0">
                        <a:latin typeface="Arial"/>
                        <a:cs typeface="Arial"/>
                      </a:endParaRPr>
                    </a:p>
                  </a:txBody>
                  <a:tcPr marL="115147" marR="115147"/>
                </a:tc>
                <a:tc>
                  <a:txBody>
                    <a:bodyPr/>
                    <a:lstStyle/>
                    <a:p>
                      <a:pPr algn="ctr"/>
                      <a:r>
                        <a:rPr lang="en-AU" sz="1600" dirty="0" smtClean="0">
                          <a:latin typeface="Arial"/>
                          <a:cs typeface="Arial"/>
                        </a:rPr>
                        <a:t>60 day</a:t>
                      </a:r>
                      <a:br>
                        <a:rPr lang="en-AU" sz="1600" dirty="0" smtClean="0">
                          <a:latin typeface="Arial"/>
                          <a:cs typeface="Arial"/>
                        </a:rPr>
                      </a:br>
                      <a:r>
                        <a:rPr lang="en-AU" sz="1600" dirty="0" smtClean="0">
                          <a:latin typeface="Arial"/>
                          <a:cs typeface="Arial"/>
                        </a:rPr>
                        <a:t>pre-ballot</a:t>
                      </a:r>
                      <a:endParaRPr lang="en-AU" sz="1600" dirty="0">
                        <a:latin typeface="Arial"/>
                        <a:cs typeface="Arial"/>
                      </a:endParaRPr>
                    </a:p>
                  </a:txBody>
                  <a:tcPr marL="115147" marR="115147"/>
                </a:tc>
                <a:tc>
                  <a:txBody>
                    <a:bodyPr/>
                    <a:lstStyle/>
                    <a:p>
                      <a:pPr algn="ctr"/>
                      <a:r>
                        <a:rPr lang="en-AU" sz="1600" dirty="0" smtClean="0">
                          <a:latin typeface="Arial"/>
                          <a:cs typeface="Arial"/>
                        </a:rPr>
                        <a:t>5 month</a:t>
                      </a:r>
                      <a:br>
                        <a:rPr lang="en-AU" sz="1600" dirty="0" smtClean="0">
                          <a:latin typeface="Arial"/>
                          <a:cs typeface="Arial"/>
                        </a:rPr>
                      </a:br>
                      <a:r>
                        <a:rPr lang="en-AU" sz="1600" dirty="0" smtClean="0">
                          <a:latin typeface="Arial"/>
                          <a:cs typeface="Arial"/>
                        </a:rPr>
                        <a:t>FDIS ballot</a:t>
                      </a:r>
                      <a:endParaRPr lang="en-AU" sz="1600" dirty="0">
                        <a:latin typeface="Arial"/>
                        <a:cs typeface="Arial"/>
                      </a:endParaRPr>
                    </a:p>
                  </a:txBody>
                  <a:tcPr marL="115147" marR="115147"/>
                </a:tc>
                <a:tc>
                  <a:txBody>
                    <a:bodyPr/>
                    <a:lstStyle/>
                    <a:p>
                      <a:pPr algn="ctr"/>
                      <a:r>
                        <a:rPr lang="en-AU" sz="1600" dirty="0" smtClean="0">
                          <a:latin typeface="Arial"/>
                          <a:cs typeface="Arial"/>
                        </a:rPr>
                        <a:t>Comments</a:t>
                      </a:r>
                      <a:r>
                        <a:rPr lang="en-AU" sz="1600" baseline="0" dirty="0" smtClean="0">
                          <a:latin typeface="Arial"/>
                          <a:cs typeface="Arial"/>
                        </a:rPr>
                        <a:t> resolved</a:t>
                      </a:r>
                      <a:endParaRPr lang="en-AU" sz="1600" dirty="0">
                        <a:latin typeface="Arial"/>
                        <a:cs typeface="Arial"/>
                      </a:endParaRPr>
                    </a:p>
                  </a:txBody>
                  <a:tcPr marL="115147" marR="115147"/>
                </a:tc>
              </a:tr>
              <a:tr h="359602">
                <a:tc>
                  <a:txBody>
                    <a:bodyPr/>
                    <a:lstStyle/>
                    <a:p>
                      <a:r>
                        <a:rPr lang="en-AU" sz="1600" dirty="0" smtClean="0">
                          <a:latin typeface="Arial"/>
                          <a:cs typeface="Arial"/>
                        </a:rPr>
                        <a:t>802</a:t>
                      </a:r>
                      <a:endParaRPr lang="en-AU" sz="1600" dirty="0">
                        <a:latin typeface="Arial"/>
                        <a:cs typeface="Arial"/>
                      </a:endParaRPr>
                    </a:p>
                  </a:txBody>
                  <a:tcPr marL="115147" marR="115147"/>
                </a:tc>
                <a:tc>
                  <a:txBody>
                    <a:bodyPr/>
                    <a:lstStyle/>
                    <a:p>
                      <a:pPr algn="ctr"/>
                      <a:r>
                        <a:rPr lang="en-AU" sz="1600" b="1" kern="1200" dirty="0" smtClean="0">
                          <a:solidFill>
                            <a:srgbClr val="00B050"/>
                          </a:solidFill>
                          <a:latin typeface="Arial"/>
                          <a:cs typeface="Arial"/>
                        </a:rPr>
                        <a:t>Passed</a:t>
                      </a:r>
                      <a:endParaRPr lang="en-AU" sz="1600" b="1" kern="1200" dirty="0">
                        <a:solidFill>
                          <a:srgbClr val="00B050"/>
                        </a:solidFill>
                        <a:latin typeface="Arial"/>
                        <a:ea typeface="+mn-ea"/>
                        <a:cs typeface="Aria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chemeClr val="accent2"/>
                          </a:solidFill>
                          <a:latin typeface="Arial"/>
                          <a:cs typeface="Arial"/>
                        </a:rPr>
                        <a:t>Closes 11/2/15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kern="1200" dirty="0" smtClean="0">
                          <a:solidFill>
                            <a:srgbClr val="00B050"/>
                          </a:solidFill>
                          <a:latin typeface="Arial"/>
                          <a:cs typeface="Arial"/>
                        </a:rPr>
                        <a:t>Sent in Feb 2015</a:t>
                      </a:r>
                      <a:endParaRPr lang="en-AU" sz="1600" b="1" kern="1200" dirty="0" smtClean="0">
                        <a:solidFill>
                          <a:srgbClr val="00B050"/>
                        </a:solidFill>
                        <a:latin typeface="Arial"/>
                        <a:ea typeface="+mn-ea"/>
                        <a:cs typeface="Arial"/>
                      </a:endParaRPr>
                    </a:p>
                  </a:txBody>
                  <a:tcPr marL="115147" marR="115147"/>
                </a:tc>
              </a:tr>
              <a:tr h="359602">
                <a:tc>
                  <a:txBody>
                    <a:bodyPr/>
                    <a:lstStyle/>
                    <a:p>
                      <a:r>
                        <a:rPr lang="en-AU" sz="1600" dirty="0" smtClean="0">
                          <a:latin typeface="Arial"/>
                          <a:cs typeface="Arial"/>
                        </a:rPr>
                        <a:t>802.1Xbx</a:t>
                      </a:r>
                      <a:endParaRPr lang="en-AU" sz="1600" dirty="0">
                        <a:latin typeface="Arial"/>
                        <a:cs typeface="Aria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latin typeface="Arial"/>
                          <a:cs typeface="Arial"/>
                        </a:rPr>
                        <a:t>Closed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chemeClr val="accent6"/>
                          </a:solidFill>
                          <a:latin typeface="Arial"/>
                          <a:cs typeface="Arial"/>
                        </a:rPr>
                        <a:t>Closes 1/28/16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latin typeface="Arial"/>
                          <a:cs typeface="Arial"/>
                        </a:rPr>
                        <a:t>Sent</a:t>
                      </a:r>
                      <a:r>
                        <a:rPr lang="en-AU" sz="1600" b="1" baseline="0" dirty="0" smtClean="0">
                          <a:solidFill>
                            <a:srgbClr val="00B050"/>
                          </a:solidFill>
                          <a:latin typeface="Arial"/>
                          <a:cs typeface="Arial"/>
                        </a:rPr>
                        <a:t> in Jun 2015</a:t>
                      </a:r>
                      <a:endParaRPr lang="en-AU" sz="1600" b="1" dirty="0" smtClean="0">
                        <a:solidFill>
                          <a:srgbClr val="00B050"/>
                        </a:solidFill>
                        <a:latin typeface="Arial"/>
                        <a:cs typeface="Arial"/>
                      </a:endParaRPr>
                    </a:p>
                  </a:txBody>
                  <a:tcPr marL="115147" marR="115147"/>
                </a:tc>
              </a:tr>
              <a:tr h="359602">
                <a:tc>
                  <a:txBody>
                    <a:bodyPr/>
                    <a:lstStyle/>
                    <a:p>
                      <a:r>
                        <a:rPr lang="en-AU" sz="1600" dirty="0" smtClean="0">
                          <a:latin typeface="Arial"/>
                          <a:cs typeface="Arial"/>
                        </a:rPr>
                        <a:t>802.1Q-Rev</a:t>
                      </a:r>
                      <a:endParaRPr lang="en-AU" sz="1600" dirty="0">
                        <a:latin typeface="Arial"/>
                        <a:cs typeface="Aria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latin typeface="Arial"/>
                          <a:cs typeface="Arial"/>
                        </a:rPr>
                        <a:t>Closed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chemeClr val="accent6"/>
                          </a:solidFill>
                          <a:latin typeface="Arial"/>
                          <a:cs typeface="Arial"/>
                        </a:rPr>
                        <a:t>Closes 1/28/16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latin typeface="Arial"/>
                          <a:cs typeface="Arial"/>
                        </a:rPr>
                        <a:t>Sent</a:t>
                      </a:r>
                      <a:r>
                        <a:rPr lang="en-AU" sz="1600" b="1" baseline="0" dirty="0" smtClean="0">
                          <a:solidFill>
                            <a:srgbClr val="00B050"/>
                          </a:solidFill>
                          <a:latin typeface="Arial"/>
                          <a:cs typeface="Arial"/>
                        </a:rPr>
                        <a:t> in Jun 2015</a:t>
                      </a:r>
                      <a:endParaRPr lang="en-AU" sz="1600" b="1" kern="1200" dirty="0" smtClean="0">
                        <a:solidFill>
                          <a:srgbClr val="00B050"/>
                        </a:solidFill>
                        <a:latin typeface="Arial"/>
                        <a:ea typeface="+mn-ea"/>
                        <a:cs typeface="Arial"/>
                      </a:endParaRPr>
                    </a:p>
                  </a:txBody>
                  <a:tcPr marL="115147" marR="115147"/>
                </a:tc>
              </a:tr>
              <a:tr h="359602">
                <a:tc>
                  <a:txBody>
                    <a:bodyPr/>
                    <a:lstStyle/>
                    <a:p>
                      <a:r>
                        <a:rPr lang="en-AU" sz="1600" dirty="0" smtClean="0">
                          <a:latin typeface="Arial"/>
                          <a:cs typeface="Arial"/>
                        </a:rPr>
                        <a:t>802.1AX</a:t>
                      </a:r>
                      <a:endParaRPr lang="en-AU" sz="1600" dirty="0">
                        <a:latin typeface="Arial"/>
                        <a:cs typeface="Aria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latin typeface="Arial"/>
                          <a:cs typeface="Arial"/>
                        </a:rPr>
                        <a:t>Closed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chemeClr val="accent6"/>
                          </a:solidFill>
                          <a:latin typeface="Arial"/>
                          <a:cs typeface="Arial"/>
                        </a:rPr>
                        <a:t>Closes 11/20/15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kern="1200" dirty="0" smtClean="0">
                          <a:solidFill>
                            <a:srgbClr val="00B050"/>
                          </a:solidFill>
                          <a:latin typeface="Arial"/>
                          <a:ea typeface="+mn-ea"/>
                          <a:cs typeface="Arial"/>
                        </a:rPr>
                        <a:t>No</a:t>
                      </a:r>
                      <a:r>
                        <a:rPr lang="en-AU" sz="1600" b="1" kern="1200" baseline="0" dirty="0" smtClean="0">
                          <a:solidFill>
                            <a:srgbClr val="00B050"/>
                          </a:solidFill>
                          <a:latin typeface="Arial"/>
                          <a:ea typeface="+mn-ea"/>
                          <a:cs typeface="Arial"/>
                        </a:rPr>
                        <a:t> comments</a:t>
                      </a:r>
                      <a:endParaRPr lang="en-AU" sz="1600" b="1" kern="1200" dirty="0" smtClean="0">
                        <a:solidFill>
                          <a:srgbClr val="00B050"/>
                        </a:solidFill>
                        <a:latin typeface="Arial"/>
                        <a:ea typeface="+mn-ea"/>
                        <a:cs typeface="Arial"/>
                      </a:endParaRPr>
                    </a:p>
                  </a:txBody>
                  <a:tcPr marL="115147" marR="115147"/>
                </a:tc>
              </a:tr>
              <a:tr h="359602">
                <a:tc>
                  <a:txBody>
                    <a:bodyPr/>
                    <a:lstStyle/>
                    <a:p>
                      <a:r>
                        <a:rPr lang="en-AU" sz="1600" dirty="0" smtClean="0">
                          <a:latin typeface="Arial"/>
                          <a:cs typeface="Arial"/>
                        </a:rPr>
                        <a:t>802.1BA</a:t>
                      </a:r>
                      <a:endParaRPr lang="en-AU" sz="1600" dirty="0">
                        <a:latin typeface="Arial"/>
                        <a:cs typeface="Arial"/>
                      </a:endParaRPr>
                    </a:p>
                  </a:txBody>
                  <a:tcPr marL="115147" marR="115147"/>
                </a:tc>
                <a:tc>
                  <a:txBody>
                    <a:bodyPr/>
                    <a:lstStyle/>
                    <a:p>
                      <a:pPr algn="ctr"/>
                      <a:r>
                        <a:rPr lang="en-AU" sz="1600" b="1" kern="1200" dirty="0" smtClean="0">
                          <a:solidFill>
                            <a:schemeClr val="accent2"/>
                          </a:solidFill>
                          <a:latin typeface="Arial"/>
                          <a:ea typeface="+mn-ea"/>
                          <a:cs typeface="Arial"/>
                        </a:rPr>
                        <a:t>Closes 9/23/15</a:t>
                      </a:r>
                      <a:endParaRPr lang="en-AU" sz="1600" b="1" kern="1200" dirty="0">
                        <a:solidFill>
                          <a:schemeClr val="accent2"/>
                        </a:solidFill>
                        <a:latin typeface="Arial"/>
                        <a:ea typeface="+mn-ea"/>
                        <a:cs typeface="Aria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kern="1200" dirty="0" smtClean="0">
                          <a:solidFill>
                            <a:schemeClr val="accent6"/>
                          </a:solidFill>
                          <a:latin typeface="Arial"/>
                          <a:ea typeface="+mn-ea"/>
                          <a:cs typeface="Aria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chemeClr val="accent6"/>
                          </a:solidFill>
                          <a:latin typeface="Arial"/>
                          <a:cs typeface="Arial"/>
                        </a:rPr>
                        <a:t>-</a:t>
                      </a:r>
                    </a:p>
                  </a:txBody>
                  <a:tcPr marL="115147" marR="115147"/>
                </a:tc>
              </a:tr>
              <a:tr h="359602">
                <a:tc>
                  <a:txBody>
                    <a:bodyPr/>
                    <a:lstStyle/>
                    <a:p>
                      <a:r>
                        <a:rPr lang="en-AU" sz="1600" dirty="0" smtClean="0">
                          <a:latin typeface="Arial"/>
                          <a:cs typeface="Arial"/>
                        </a:rPr>
                        <a:t>802.1BR</a:t>
                      </a:r>
                      <a:endParaRPr lang="en-AU" sz="1600" dirty="0">
                        <a:latin typeface="Arial"/>
                        <a:cs typeface="Arial"/>
                      </a:endParaRPr>
                    </a:p>
                  </a:txBody>
                  <a:tcPr marL="115147" marR="115147"/>
                </a:tc>
                <a:tc>
                  <a:txBody>
                    <a:bodyPr/>
                    <a:lstStyle/>
                    <a:p>
                      <a:pPr algn="ctr"/>
                      <a:r>
                        <a:rPr lang="en-AU" sz="1600" b="1" dirty="0" smtClean="0">
                          <a:solidFill>
                            <a:schemeClr val="accent2"/>
                          </a:solidFill>
                          <a:latin typeface="Arial"/>
                          <a:cs typeface="Arial"/>
                        </a:rPr>
                        <a:t>Closes</a:t>
                      </a:r>
                      <a:r>
                        <a:rPr lang="en-AU" sz="1600" b="1" baseline="0" dirty="0" smtClean="0">
                          <a:solidFill>
                            <a:schemeClr val="accent2"/>
                          </a:solidFill>
                          <a:latin typeface="Arial"/>
                          <a:cs typeface="Arial"/>
                        </a:rPr>
                        <a:t> 9/23/15</a:t>
                      </a:r>
                      <a:endParaRPr lang="en-AU" sz="1600" b="1" kern="1200" dirty="0">
                        <a:solidFill>
                          <a:schemeClr val="accent2"/>
                        </a:solidFill>
                        <a:latin typeface="Arial"/>
                        <a:ea typeface="+mn-ea"/>
                        <a:cs typeface="Aria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kern="1200" dirty="0" smtClean="0">
                          <a:solidFill>
                            <a:schemeClr val="accent6"/>
                          </a:solidFill>
                          <a:latin typeface="Arial"/>
                          <a:ea typeface="+mn-ea"/>
                          <a:cs typeface="Aria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chemeClr val="accent6"/>
                          </a:solidFill>
                          <a:latin typeface="Arial"/>
                          <a:cs typeface="Arial"/>
                        </a:rPr>
                        <a:t>-</a:t>
                      </a:r>
                    </a:p>
                  </a:txBody>
                  <a:tcPr marL="115147" marR="115147"/>
                </a:tc>
              </a:tr>
              <a:tr h="359602">
                <a:tc>
                  <a:txBody>
                    <a:bodyPr/>
                    <a:lstStyle/>
                    <a:p>
                      <a:r>
                        <a:rPr lang="en-AU" sz="1600" dirty="0" smtClean="0">
                          <a:latin typeface="Arial"/>
                          <a:cs typeface="Arial"/>
                        </a:rPr>
                        <a:t>802.22a</a:t>
                      </a:r>
                      <a:endParaRPr lang="en-AU" sz="1600" dirty="0">
                        <a:latin typeface="Arial"/>
                        <a:cs typeface="Arial"/>
                      </a:endParaRPr>
                    </a:p>
                  </a:txBody>
                  <a:tcPr marL="115147" marR="115147"/>
                </a:tc>
                <a:tc>
                  <a:txBody>
                    <a:bodyPr/>
                    <a:lstStyle/>
                    <a:p>
                      <a:pPr algn="ctr"/>
                      <a:r>
                        <a:rPr lang="en-AU" sz="1600" b="1" dirty="0" smtClean="0">
                          <a:solidFill>
                            <a:schemeClr val="accent2"/>
                          </a:solidFill>
                          <a:latin typeface="Arial"/>
                          <a:cs typeface="Arial"/>
                        </a:rPr>
                        <a:t>On hold</a:t>
                      </a:r>
                      <a:endParaRPr lang="en-AU" sz="1600" b="1" dirty="0">
                        <a:solidFill>
                          <a:schemeClr val="accent2"/>
                        </a:solidFill>
                        <a:latin typeface="Arial"/>
                        <a:cs typeface="Aria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kern="1200" dirty="0" smtClean="0">
                          <a:solidFill>
                            <a:schemeClr val="accent2"/>
                          </a:solidFill>
                          <a:latin typeface="Arial"/>
                          <a:ea typeface="+mn-ea"/>
                          <a:cs typeface="Aria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chemeClr val="accent2"/>
                          </a:solidFill>
                          <a:latin typeface="Arial"/>
                          <a:cs typeface="Arial"/>
                        </a:rPr>
                        <a:t>-</a:t>
                      </a:r>
                    </a:p>
                  </a:txBody>
                  <a:tcPr marL="115147" marR="115147"/>
                </a:tc>
              </a:tr>
              <a:tr h="359602">
                <a:tc>
                  <a:txBody>
                    <a:bodyPr/>
                    <a:lstStyle/>
                    <a:p>
                      <a:r>
                        <a:rPr lang="en-AU" sz="1600" dirty="0" smtClean="0">
                          <a:latin typeface="Arial"/>
                          <a:cs typeface="Arial"/>
                        </a:rPr>
                        <a:t>802.3bx</a:t>
                      </a:r>
                      <a:endParaRPr lang="en-AU" sz="1600" dirty="0">
                        <a:latin typeface="Arial"/>
                        <a:cs typeface="Arial"/>
                      </a:endParaRPr>
                    </a:p>
                  </a:txBody>
                  <a:tcPr marL="115147" marR="115147"/>
                </a:tc>
                <a:tc>
                  <a:txBody>
                    <a:bodyPr/>
                    <a:lstStyle/>
                    <a:p>
                      <a:pPr algn="ctr"/>
                      <a:r>
                        <a:rPr lang="en-AU" sz="1600" b="1" dirty="0" smtClean="0">
                          <a:solidFill>
                            <a:schemeClr val="accent2"/>
                          </a:solidFill>
                          <a:latin typeface="Arial"/>
                          <a:cs typeface="Arial"/>
                        </a:rPr>
                        <a:t>On hold</a:t>
                      </a:r>
                      <a:endParaRPr lang="en-AU" sz="1600" b="1" dirty="0">
                        <a:solidFill>
                          <a:schemeClr val="accent2"/>
                        </a:solidFill>
                        <a:latin typeface="Arial"/>
                        <a:cs typeface="Aria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kern="1200" dirty="0" smtClean="0">
                          <a:solidFill>
                            <a:schemeClr val="accent2"/>
                          </a:solidFill>
                          <a:latin typeface="Arial"/>
                          <a:ea typeface="+mn-ea"/>
                          <a:cs typeface="Aria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chemeClr val="accent2"/>
                          </a:solidFill>
                          <a:latin typeface="Arial"/>
                          <a:cs typeface="Arial"/>
                        </a:rPr>
                        <a:t>-</a:t>
                      </a:r>
                    </a:p>
                  </a:txBody>
                  <a:tcPr marL="115147" marR="115147"/>
                </a:tc>
              </a:tr>
            </a:tbl>
          </a:graphicData>
        </a:graphic>
      </p:graphicFrame>
      <p:sp>
        <p:nvSpPr>
          <p:cNvPr id="3" name="Rectangle 2"/>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algn="r"/>
            <a:r>
              <a:rPr lang="en-US" sz="1200" b="0" dirty="0"/>
              <a:t>from slide </a:t>
            </a:r>
            <a:r>
              <a:rPr lang="en-US" sz="1200" b="0" dirty="0" smtClean="0"/>
              <a:t>5/6 </a:t>
            </a:r>
            <a:r>
              <a:rPr lang="en-US" sz="1200" b="0" dirty="0"/>
              <a:t>of 11-15-1166 by Peter Yee, NSA/IAD</a:t>
            </a:r>
          </a:p>
        </p:txBody>
      </p:sp>
      <p:sp>
        <p:nvSpPr>
          <p:cNvPr id="8" name="Date Placeholder 2"/>
          <p:cNvSpPr txBox="1">
            <a:spLocks/>
          </p:cNvSpPr>
          <p:nvPr/>
        </p:nvSpPr>
        <p:spPr bwMode="auto">
          <a:xfrm>
            <a:off x="696913" y="333375"/>
            <a:ext cx="1579562" cy="2762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a:defRPr/>
            </a:pPr>
            <a:r>
              <a:rPr lang="en-US" smtClean="0"/>
              <a:t>September 2015</a:t>
            </a:r>
            <a:endParaRPr lang="en-US"/>
          </a:p>
        </p:txBody>
      </p:sp>
      <p:sp>
        <p:nvSpPr>
          <p:cNvPr id="5" name="Date Placeholder 4"/>
          <p:cNvSpPr>
            <a:spLocks noGrp="1"/>
          </p:cNvSpPr>
          <p:nvPr>
            <p:ph type="dt" sz="half" idx="10"/>
          </p:nvPr>
        </p:nvSpPr>
        <p:spPr/>
        <p:txBody>
          <a:bodyPr/>
          <a:lstStyle/>
          <a:p>
            <a:pPr>
              <a:defRPr/>
            </a:pPr>
            <a:r>
              <a:rPr lang="en-US" smtClean="0"/>
              <a:t>September 2015</a:t>
            </a:r>
            <a:endParaRPr lang="en-US"/>
          </a:p>
        </p:txBody>
      </p:sp>
      <p:sp>
        <p:nvSpPr>
          <p:cNvPr id="9" name="Slide Number Placeholder 8"/>
          <p:cNvSpPr>
            <a:spLocks noGrp="1"/>
          </p:cNvSpPr>
          <p:nvPr>
            <p:ph type="sldNum" sz="quarter" idx="12"/>
          </p:nvPr>
        </p:nvSpPr>
        <p:spPr/>
        <p:txBody>
          <a:bodyPr/>
          <a:lstStyle/>
          <a:p>
            <a:pPr>
              <a:defRPr/>
            </a:pPr>
            <a:r>
              <a:rPr lang="en-US" smtClean="0"/>
              <a:t>Slide </a:t>
            </a:r>
            <a:fld id="{219CDBFA-76A2-4597-AA38-8543ED035B58}" type="slidenum">
              <a:rPr lang="en-US" smtClean="0"/>
              <a:pPr>
                <a:defRPr/>
              </a:pPr>
              <a:t>36</a:t>
            </a:fld>
            <a:endParaRPr lang="en-US"/>
          </a:p>
        </p:txBody>
      </p:sp>
    </p:spTree>
    <p:extLst>
      <p:ext uri="{BB962C8B-B14F-4D97-AF65-F5344CB8AC3E}">
        <p14:creationId xmlns:p14="http://schemas.microsoft.com/office/powerpoint/2010/main" val="403123282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will focus in Dallas on executing PSDO processes</a:t>
            </a:r>
            <a:endParaRPr lang="en-AU" dirty="0"/>
          </a:p>
        </p:txBody>
      </p:sp>
      <p:sp>
        <p:nvSpPr>
          <p:cNvPr id="3" name="Content Placeholder 2"/>
          <p:cNvSpPr>
            <a:spLocks noGrp="1"/>
          </p:cNvSpPr>
          <p:nvPr>
            <p:ph idx="1"/>
          </p:nvPr>
        </p:nvSpPr>
        <p:spPr/>
        <p:txBody>
          <a:bodyPr/>
          <a:lstStyle/>
          <a:p>
            <a:r>
              <a:rPr lang="en-AU" dirty="0" smtClean="0"/>
              <a:t>Continue executing PSDO processes</a:t>
            </a:r>
          </a:p>
          <a:p>
            <a:r>
              <a:rPr lang="en-AU" dirty="0" smtClean="0"/>
              <a:t>Review any SC6 activities</a:t>
            </a:r>
          </a:p>
          <a:p>
            <a:r>
              <a:rPr lang="en-AU" dirty="0"/>
              <a:t>Consider any specific submissions for the February 2016 SC6 </a:t>
            </a:r>
            <a:r>
              <a:rPr lang="en-AU" dirty="0" smtClean="0"/>
              <a:t>meeting</a:t>
            </a:r>
            <a:endParaRPr lang="en-AU" dirty="0"/>
          </a:p>
        </p:txBody>
      </p:sp>
      <p:sp>
        <p:nvSpPr>
          <p:cNvPr id="5" name="Footer Placeholder 4"/>
          <p:cNvSpPr>
            <a:spLocks noGrp="1"/>
          </p:cNvSpPr>
          <p:nvPr>
            <p:ph type="ftr" sz="quarter" idx="11"/>
          </p:nvPr>
        </p:nvSpPr>
        <p:spPr>
          <a:xfrm>
            <a:off x="7261573" y="6475413"/>
            <a:ext cx="1282352" cy="184666"/>
          </a:xfrm>
        </p:spPr>
        <p:txBody>
          <a:bodyPr/>
          <a:lstStyle/>
          <a:p>
            <a:pPr>
              <a:defRPr/>
            </a:pPr>
            <a:r>
              <a:rPr lang="en-GB" dirty="0" smtClean="0"/>
              <a:t>Adrian Stephens, Intel</a:t>
            </a:r>
            <a:endParaRPr lang="en-GB" dirty="0"/>
          </a:p>
        </p:txBody>
      </p:sp>
      <p:sp>
        <p:nvSpPr>
          <p:cNvPr id="6" name="Slide Number Placeholder 5"/>
          <p:cNvSpPr>
            <a:spLocks noGrp="1"/>
          </p:cNvSpPr>
          <p:nvPr>
            <p:ph type="sldNum" sz="quarter" idx="12"/>
          </p:nvPr>
        </p:nvSpPr>
        <p:spPr/>
        <p:txBody>
          <a:bodyPr/>
          <a:lstStyle/>
          <a:p>
            <a:pPr>
              <a:defRPr/>
            </a:pPr>
            <a:r>
              <a:rPr lang="en-GB" smtClean="0"/>
              <a:t>Slide </a:t>
            </a:r>
            <a:fld id="{43190CD6-18F2-44F1-A379-0C51A15702FA}" type="slidenum">
              <a:rPr lang="en-GB" smtClean="0"/>
              <a:pPr>
                <a:defRPr/>
              </a:pPr>
              <a:t>37</a:t>
            </a:fld>
            <a:endParaRPr lang="en-GB"/>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6/6 of 11-15-1166 by Peter Yee, NSA/IAD</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September 2015</a:t>
            </a:r>
            <a:endParaRPr lang="en-US"/>
          </a:p>
        </p:txBody>
      </p:sp>
    </p:spTree>
    <p:extLst>
      <p:ext uri="{BB962C8B-B14F-4D97-AF65-F5344CB8AC3E}">
        <p14:creationId xmlns:p14="http://schemas.microsoft.com/office/powerpoint/2010/main" val="409045908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Footer Placeholder 4"/>
          <p:cNvSpPr>
            <a:spLocks noGrp="1"/>
          </p:cNvSpPr>
          <p:nvPr>
            <p:ph type="ftr" sz="quarter" idx="11"/>
          </p:nvPr>
        </p:nvSpPr>
        <p:spPr>
          <a:noFill/>
        </p:spPr>
        <p:txBody>
          <a:bodyPr/>
          <a:lstStyle/>
          <a:p>
            <a:r>
              <a:rPr lang="en-US" smtClean="0"/>
              <a:t>Adrian Stephens, Intel</a:t>
            </a:r>
          </a:p>
        </p:txBody>
      </p:sp>
      <p:sp>
        <p:nvSpPr>
          <p:cNvPr id="1029" name="Slide Number Placeholder 5"/>
          <p:cNvSpPr>
            <a:spLocks noGrp="1"/>
          </p:cNvSpPr>
          <p:nvPr>
            <p:ph type="sldNum" sz="quarter" idx="12"/>
          </p:nvPr>
        </p:nvSpPr>
        <p:spPr>
          <a:noFill/>
        </p:spPr>
        <p:txBody>
          <a:bodyPr/>
          <a:lstStyle/>
          <a:p>
            <a:r>
              <a:rPr lang="en-US" smtClean="0"/>
              <a:t>Slide </a:t>
            </a:r>
            <a:fld id="{0AAC8984-FAF7-4BDC-8A43-79AF6F406068}" type="slidenum">
              <a:rPr lang="en-US" smtClean="0"/>
              <a:pPr/>
              <a:t>38</a:t>
            </a:fld>
            <a:endParaRPr lang="en-US" smtClean="0"/>
          </a:p>
        </p:txBody>
      </p:sp>
      <p:sp>
        <p:nvSpPr>
          <p:cNvPr id="1030" name="Rectangle 2"/>
          <p:cNvSpPr>
            <a:spLocks noGrp="1" noChangeArrowheads="1"/>
          </p:cNvSpPr>
          <p:nvPr>
            <p:ph type="title"/>
          </p:nvPr>
        </p:nvSpPr>
        <p:spPr>
          <a:noFill/>
        </p:spPr>
        <p:txBody>
          <a:bodyPr/>
          <a:lstStyle/>
          <a:p>
            <a:pPr eaLnBrk="1" hangingPunct="1"/>
            <a:r>
              <a:rPr lang="en-US" dirty="0" smtClean="0"/>
              <a:t>IEEE 802.11mc Closing Report for</a:t>
            </a:r>
            <a:br>
              <a:rPr lang="en-US" dirty="0" smtClean="0"/>
            </a:br>
            <a:r>
              <a:rPr lang="en-US" dirty="0" smtClean="0"/>
              <a:t>September 2015</a:t>
            </a:r>
          </a:p>
        </p:txBody>
      </p:sp>
      <p:sp>
        <p:nvSpPr>
          <p:cNvPr id="1031" name="Rectangle 6"/>
          <p:cNvSpPr>
            <a:spLocks noGrp="1" noChangeArrowheads="1"/>
          </p:cNvSpPr>
          <p:nvPr>
            <p:ph type="body" idx="1"/>
          </p:nvPr>
        </p:nvSpPr>
        <p:spPr>
          <a:xfrm>
            <a:off x="685800" y="1752600"/>
            <a:ext cx="7772400" cy="381000"/>
          </a:xfrm>
          <a:noFill/>
        </p:spPr>
        <p:txBody>
          <a:bodyPr/>
          <a:lstStyle/>
          <a:p>
            <a:pPr algn="ctr" eaLnBrk="1" hangingPunct="1">
              <a:buFontTx/>
              <a:buNone/>
            </a:pPr>
            <a:r>
              <a:rPr lang="en-US" sz="2000" dirty="0" smtClean="0"/>
              <a:t>Date:</a:t>
            </a:r>
            <a:r>
              <a:rPr lang="en-US" sz="2000" b="0" dirty="0" smtClean="0"/>
              <a:t> 2015-09-16</a:t>
            </a:r>
          </a:p>
        </p:txBody>
      </p:sp>
      <p:graphicFrame>
        <p:nvGraphicFramePr>
          <p:cNvPr id="1026" name="Object 11"/>
          <p:cNvGraphicFramePr>
            <a:graphicFrameLocks noChangeAspect="1"/>
          </p:cNvGraphicFramePr>
          <p:nvPr>
            <p:extLst>
              <p:ext uri="{D42A27DB-BD31-4B8C-83A1-F6EECF244321}">
                <p14:modId xmlns:p14="http://schemas.microsoft.com/office/powerpoint/2010/main" val="914897241"/>
              </p:ext>
            </p:extLst>
          </p:nvPr>
        </p:nvGraphicFramePr>
        <p:xfrm>
          <a:off x="534988" y="2327275"/>
          <a:ext cx="7683500" cy="3657600"/>
        </p:xfrm>
        <a:graphic>
          <a:graphicData uri="http://schemas.openxmlformats.org/presentationml/2006/ole">
            <mc:AlternateContent xmlns:mc="http://schemas.openxmlformats.org/markup-compatibility/2006">
              <mc:Choice xmlns:v="urn:schemas-microsoft-com:vml" Requires="v">
                <p:oleObj spid="_x0000_s9226" name="Document" r:id="rId4" imgW="8696800" imgH="4136102" progId="Word.Document.8">
                  <p:embed/>
                </p:oleObj>
              </mc:Choice>
              <mc:Fallback>
                <p:oleObj name="Document" r:id="rId4" imgW="8696800" imgH="4136102" progId="Word.Document.8">
                  <p:embed/>
                  <p:pic>
                    <p:nvPicPr>
                      <p:cNvPr id="0" name=""/>
                      <p:cNvPicPr>
                        <a:picLocks noChangeAspect="1" noChangeArrowheads="1"/>
                      </p:cNvPicPr>
                      <p:nvPr/>
                    </p:nvPicPr>
                    <p:blipFill>
                      <a:blip r:embed="rId5"/>
                      <a:srcRect/>
                      <a:stretch>
                        <a:fillRect/>
                      </a:stretch>
                    </p:blipFill>
                    <p:spPr bwMode="auto">
                      <a:xfrm>
                        <a:off x="534988" y="2327275"/>
                        <a:ext cx="7683500" cy="3657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2" name="Rectangle 12"/>
          <p:cNvSpPr>
            <a:spLocks noChangeArrowheads="1"/>
          </p:cNvSpPr>
          <p:nvPr/>
        </p:nvSpPr>
        <p:spPr bwMode="auto">
          <a:xfrm>
            <a:off x="533400" y="1939925"/>
            <a:ext cx="1447800" cy="381000"/>
          </a:xfrm>
          <a:prstGeom prst="rect">
            <a:avLst/>
          </a:prstGeom>
          <a:noFill/>
          <a:ln w="9525">
            <a:noFill/>
            <a:miter lim="800000"/>
            <a:headEnd/>
            <a:tailEnd/>
          </a:ln>
        </p:spPr>
        <p:txBody>
          <a:bodyPr lIns="92075" tIns="46038" rIns="92075" bIns="46038"/>
          <a:lstStyle/>
          <a:p>
            <a:pPr marL="342900" indent="-342900">
              <a:spcBef>
                <a:spcPct val="20000"/>
              </a:spcBef>
            </a:pPr>
            <a:r>
              <a:rPr lang="en-US" sz="2000" b="1"/>
              <a:t>Authors:</a:t>
            </a:r>
            <a:endParaRPr lang="en-US" sz="200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1/5 of 11-15-1092 by Dorothy Stanley, HP- Aruba Networks</a:t>
            </a:r>
          </a:p>
        </p:txBody>
      </p:sp>
      <p:sp>
        <p:nvSpPr>
          <p:cNvPr id="10" name="Date Placeholder 2"/>
          <p:cNvSpPr>
            <a:spLocks noGrp="1"/>
          </p:cNvSpPr>
          <p:nvPr>
            <p:ph type="dt" sz="half" idx="10"/>
          </p:nvPr>
        </p:nvSpPr>
        <p:spPr>
          <a:xfrm>
            <a:off x="696913" y="333375"/>
            <a:ext cx="1579562" cy="276225"/>
          </a:xfrm>
        </p:spPr>
        <p:txBody>
          <a:bodyPr/>
          <a:lstStyle/>
          <a:p>
            <a:pPr>
              <a:defRPr/>
            </a:pPr>
            <a:r>
              <a:rPr lang="en-US" smtClean="0"/>
              <a:t>September 2015</a:t>
            </a:r>
            <a:endParaRPr lang="en-US"/>
          </a:p>
        </p:txBody>
      </p:sp>
    </p:spTree>
    <p:extLst>
      <p:ext uri="{BB962C8B-B14F-4D97-AF65-F5344CB8AC3E}">
        <p14:creationId xmlns:p14="http://schemas.microsoft.com/office/powerpoint/2010/main" val="131675356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Footer Placeholder 4"/>
          <p:cNvSpPr>
            <a:spLocks noGrp="1"/>
          </p:cNvSpPr>
          <p:nvPr>
            <p:ph type="ftr" sz="quarter" idx="11"/>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Adrian Stephens, Intel</a:t>
            </a:r>
          </a:p>
        </p:txBody>
      </p:sp>
      <p:sp>
        <p:nvSpPr>
          <p:cNvPr id="3076"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Slide </a:t>
            </a:r>
            <a:fld id="{605824A3-DD3E-4509-A2B7-293CB3A68F43}" type="slidenum">
              <a:rPr lang="en-US" smtClean="0"/>
              <a:pPr/>
              <a:t>39</a:t>
            </a:fld>
            <a:endParaRPr lang="en-US" smtClean="0"/>
          </a:p>
        </p:txBody>
      </p:sp>
      <p:sp>
        <p:nvSpPr>
          <p:cNvPr id="3077" name="Rectangle 2"/>
          <p:cNvSpPr>
            <a:spLocks noGrp="1" noChangeArrowheads="1"/>
          </p:cNvSpPr>
          <p:nvPr>
            <p:ph type="title"/>
          </p:nvPr>
        </p:nvSpPr>
        <p:spPr>
          <a:noFill/>
        </p:spPr>
        <p:txBody>
          <a:bodyPr/>
          <a:lstStyle/>
          <a:p>
            <a:r>
              <a:rPr lang="en-US" smtClean="0"/>
              <a:t>Abstract</a:t>
            </a:r>
          </a:p>
        </p:txBody>
      </p:sp>
      <p:sp>
        <p:nvSpPr>
          <p:cNvPr id="3078" name="Rectangle 3"/>
          <p:cNvSpPr>
            <a:spLocks noGrp="1" noChangeArrowheads="1"/>
          </p:cNvSpPr>
          <p:nvPr>
            <p:ph type="body" idx="1"/>
          </p:nvPr>
        </p:nvSpPr>
        <p:spPr>
          <a:noFill/>
        </p:spPr>
        <p:txBody>
          <a:bodyPr/>
          <a:lstStyle/>
          <a:p>
            <a:pPr>
              <a:buFontTx/>
              <a:buNone/>
            </a:pPr>
            <a:r>
              <a:rPr lang="en-US" dirty="0" smtClean="0"/>
              <a:t>This document contains the </a:t>
            </a:r>
            <a:r>
              <a:rPr lang="en-US" dirty="0" err="1" smtClean="0"/>
              <a:t>TGmc</a:t>
            </a:r>
            <a:r>
              <a:rPr lang="en-US" dirty="0" smtClean="0"/>
              <a:t> closing report for September 2015.</a:t>
            </a:r>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2/5 of 11-15-1092 by Dorothy Stanley, HP- Aruba Networks</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September 2015</a:t>
            </a:r>
            <a:endParaRPr lang="en-US"/>
          </a:p>
        </p:txBody>
      </p:sp>
    </p:spTree>
    <p:extLst>
      <p:ext uri="{BB962C8B-B14F-4D97-AF65-F5344CB8AC3E}">
        <p14:creationId xmlns:p14="http://schemas.microsoft.com/office/powerpoint/2010/main" val="17836727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066800"/>
            <a:ext cx="2592388" cy="762000"/>
          </a:xfrm>
        </p:spPr>
        <p:txBody>
          <a:bodyPr/>
          <a:lstStyle/>
          <a:p>
            <a:r>
              <a:rPr lang="en-GB" dirty="0" smtClean="0"/>
              <a:t>Attendance Total</a:t>
            </a:r>
            <a:endParaRPr lang="en-GB" dirty="0"/>
          </a:p>
        </p:txBody>
      </p:sp>
      <p:sp>
        <p:nvSpPr>
          <p:cNvPr id="5" name="Footer Placeholder 4"/>
          <p:cNvSpPr>
            <a:spLocks noGrp="1"/>
          </p:cNvSpPr>
          <p:nvPr>
            <p:ph type="ftr" sz="quarter" idx="11"/>
          </p:nvPr>
        </p:nvSpPr>
        <p:spPr/>
        <p:txBody>
          <a:bodyPr/>
          <a:lstStyle/>
          <a:p>
            <a:pPr>
              <a:defRPr/>
            </a:pPr>
            <a:r>
              <a:rPr lang="en-US" smtClean="0"/>
              <a:t>Adrian Stephens, Intel</a:t>
            </a:r>
            <a:endParaRPr lang="en-US"/>
          </a:p>
        </p:txBody>
      </p:sp>
      <p:sp>
        <p:nvSpPr>
          <p:cNvPr id="7" name="Slide Number Placeholder 6"/>
          <p:cNvSpPr>
            <a:spLocks noGrp="1"/>
          </p:cNvSpPr>
          <p:nvPr>
            <p:ph type="sldNum" sz="quarter" idx="12"/>
          </p:nvPr>
        </p:nvSpPr>
        <p:spPr/>
        <p:txBody>
          <a:bodyPr/>
          <a:lstStyle/>
          <a:p>
            <a:pPr>
              <a:defRPr/>
            </a:pPr>
            <a:r>
              <a:rPr lang="en-US" smtClean="0"/>
              <a:t>Slide </a:t>
            </a:r>
            <a:fld id="{219CDBFA-76A2-4597-AA38-8543ED035B58}" type="slidenum">
              <a:rPr lang="en-US" smtClean="0"/>
              <a:pPr>
                <a:defRPr/>
              </a:pPr>
              <a:t>4</a:t>
            </a:fld>
            <a:endParaRPr lang="en-US"/>
          </a:p>
        </p:txBody>
      </p:sp>
      <p:sp>
        <p:nvSpPr>
          <p:cNvPr id="6" name="Date Placeholder 5"/>
          <p:cNvSpPr>
            <a:spLocks noGrp="1"/>
          </p:cNvSpPr>
          <p:nvPr>
            <p:ph type="dt" sz="half" idx="10"/>
          </p:nvPr>
        </p:nvSpPr>
        <p:spPr/>
        <p:txBody>
          <a:bodyPr/>
          <a:lstStyle/>
          <a:p>
            <a:pPr>
              <a:defRPr/>
            </a:pPr>
            <a:r>
              <a:rPr lang="en-US" smtClean="0"/>
              <a:t>September 2015</a:t>
            </a:r>
            <a:endParaRPr lang="en-US"/>
          </a:p>
        </p:txBody>
      </p:sp>
      <p:pic>
        <p:nvPicPr>
          <p:cNvPr id="4" name="Picture 3"/>
          <p:cNvPicPr>
            <a:picLocks noChangeAspect="1"/>
          </p:cNvPicPr>
          <p:nvPr/>
        </p:nvPicPr>
        <p:blipFill>
          <a:blip r:embed="rId3"/>
          <a:stretch>
            <a:fillRect/>
          </a:stretch>
        </p:blipFill>
        <p:spPr>
          <a:xfrm>
            <a:off x="2276475" y="762000"/>
            <a:ext cx="6225463" cy="5620794"/>
          </a:xfrm>
          <a:prstGeom prst="rect">
            <a:avLst/>
          </a:prstGeom>
        </p:spPr>
      </p:pic>
    </p:spTree>
    <p:extLst>
      <p:ext uri="{BB962C8B-B14F-4D97-AF65-F5344CB8AC3E}">
        <p14:creationId xmlns:p14="http://schemas.microsoft.com/office/powerpoint/2010/main" val="61435593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838200"/>
            <a:ext cx="7772400" cy="1066800"/>
          </a:xfrm>
        </p:spPr>
        <p:txBody>
          <a:bodyPr/>
          <a:lstStyle/>
          <a:p>
            <a:r>
              <a:rPr lang="en-US" dirty="0" smtClean="0"/>
              <a:t>Status</a:t>
            </a:r>
            <a:r>
              <a:rPr lang="en-US" dirty="0"/>
              <a:t/>
            </a:r>
            <a:br>
              <a:rPr lang="en-US" dirty="0"/>
            </a:br>
            <a:endParaRPr lang="en-US" dirty="0"/>
          </a:p>
        </p:txBody>
      </p:sp>
      <p:sp>
        <p:nvSpPr>
          <p:cNvPr id="3" name="Content Placeholder 2"/>
          <p:cNvSpPr>
            <a:spLocks noGrp="1"/>
          </p:cNvSpPr>
          <p:nvPr>
            <p:ph idx="1"/>
          </p:nvPr>
        </p:nvSpPr>
        <p:spPr>
          <a:xfrm>
            <a:off x="533400" y="1447800"/>
            <a:ext cx="8382000" cy="4724400"/>
          </a:xfrm>
        </p:spPr>
        <p:txBody>
          <a:bodyPr/>
          <a:lstStyle/>
          <a:p>
            <a:r>
              <a:rPr lang="en-US" dirty="0"/>
              <a:t>C</a:t>
            </a:r>
            <a:r>
              <a:rPr lang="en-US" dirty="0" smtClean="0"/>
              <a:t>ontinued comment resolution on Initial  SB comments</a:t>
            </a:r>
            <a:endParaRPr lang="en-US" altLang="ja-JP" sz="2200" dirty="0" smtClean="0"/>
          </a:p>
          <a:p>
            <a:r>
              <a:rPr lang="en-US" dirty="0" smtClean="0"/>
              <a:t>Agenda, includes motions</a:t>
            </a:r>
          </a:p>
          <a:p>
            <a:pPr lvl="1"/>
            <a:r>
              <a:rPr lang="en-US" dirty="0">
                <a:hlinkClick r:id="rId3"/>
              </a:rPr>
              <a:t>https://</a:t>
            </a:r>
            <a:r>
              <a:rPr lang="en-US" dirty="0" smtClean="0">
                <a:hlinkClick r:id="rId3"/>
              </a:rPr>
              <a:t>mentor.ieee.org/802.11/dcn/15/11-15-0980-10-000m-tgmc-agenda-september-2015.pptx</a:t>
            </a:r>
            <a:r>
              <a:rPr lang="en-US" dirty="0" smtClean="0"/>
              <a:t> </a:t>
            </a:r>
          </a:p>
          <a:p>
            <a:pPr lvl="1"/>
            <a:r>
              <a:rPr lang="en-US" dirty="0" smtClean="0"/>
              <a:t>Comment </a:t>
            </a:r>
            <a:r>
              <a:rPr lang="en-US" dirty="0"/>
              <a:t>resolution spreadsheet</a:t>
            </a:r>
          </a:p>
          <a:p>
            <a:pPr lvl="1"/>
            <a:r>
              <a:rPr lang="en-US" dirty="0">
                <a:hlinkClick r:id="rId4"/>
              </a:rPr>
              <a:t>https://</a:t>
            </a:r>
            <a:r>
              <a:rPr lang="en-US" dirty="0" smtClean="0">
                <a:hlinkClick r:id="rId4"/>
              </a:rPr>
              <a:t>mentor.ieee.org/802.11/dcn/15/11-15-0532-17-000m-revmc-sponsor-ballot-comments.xls</a:t>
            </a:r>
            <a:r>
              <a:rPr lang="en-US" dirty="0" smtClean="0"/>
              <a:t> </a:t>
            </a:r>
          </a:p>
          <a:p>
            <a:pPr lvl="1"/>
            <a:r>
              <a:rPr lang="en-US" b="0" dirty="0" smtClean="0"/>
              <a:t>Approximately 1250 comments resolved to date of ~1900</a:t>
            </a:r>
          </a:p>
        </p:txBody>
      </p:sp>
      <p:sp>
        <p:nvSpPr>
          <p:cNvPr id="5" name="Footer Placeholder 4"/>
          <p:cNvSpPr>
            <a:spLocks noGrp="1"/>
          </p:cNvSpPr>
          <p:nvPr>
            <p:ph type="ftr" sz="quarter" idx="11"/>
          </p:nvPr>
        </p:nvSpPr>
        <p:spPr/>
        <p:txBody>
          <a:bodyPr/>
          <a:lstStyle/>
          <a:p>
            <a:pPr>
              <a:defRPr/>
            </a:pPr>
            <a:r>
              <a:rPr lang="en-US" smtClean="0"/>
              <a:t>Adrian Stephens, Intel</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9F280238-5E03-4A90-BACD-D800220B2674}" type="slidenum">
              <a:rPr lang="en-US" smtClean="0"/>
              <a:pPr>
                <a:defRPr/>
              </a:pPr>
              <a:t>40</a:t>
            </a:fld>
            <a:endParaRPr lang="en-US"/>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3/5 of 11-15-1092 by Dorothy Stanley, HP- Aruba Networks</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September 2015</a:t>
            </a:r>
            <a:endParaRPr lang="en-US"/>
          </a:p>
        </p:txBody>
      </p:sp>
    </p:spTree>
    <p:extLst>
      <p:ext uri="{BB962C8B-B14F-4D97-AF65-F5344CB8AC3E}">
        <p14:creationId xmlns:p14="http://schemas.microsoft.com/office/powerpoint/2010/main" val="310551760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Footer Placeholder 2"/>
          <p:cNvSpPr>
            <a:spLocks noGrp="1"/>
          </p:cNvSpPr>
          <p:nvPr>
            <p:ph type="ftr" sz="quarter" idx="11"/>
          </p:nvPr>
        </p:nvSpPr>
        <p:spPr/>
        <p:txBody>
          <a:bodyP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defRPr/>
            </a:pPr>
            <a:r>
              <a:rPr lang="en-US" smtClean="0"/>
              <a:t>Adrian Stephens, Intel</a:t>
            </a:r>
          </a:p>
        </p:txBody>
      </p:sp>
      <p:sp>
        <p:nvSpPr>
          <p:cNvPr id="10244" name="Slide Number Placeholder 3"/>
          <p:cNvSpPr>
            <a:spLocks noGrp="1"/>
          </p:cNvSpPr>
          <p:nvPr>
            <p:ph type="sldNum" sz="quarter" idx="12"/>
          </p:nvPr>
        </p:nvSpPr>
        <p:spPr/>
        <p:txBody>
          <a:bodyP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defRPr/>
            </a:pPr>
            <a:r>
              <a:rPr lang="en-US" smtClean="0"/>
              <a:t>Slide </a:t>
            </a:r>
            <a:fld id="{BCE52B3C-2F0B-4C64-A8D2-767D28EE4D42}" type="slidenum">
              <a:rPr lang="en-US" smtClean="0"/>
              <a:pPr>
                <a:defRPr/>
              </a:pPr>
              <a:t>41</a:t>
            </a:fld>
            <a:endParaRPr lang="en-US" smtClean="0"/>
          </a:p>
        </p:txBody>
      </p:sp>
      <p:sp>
        <p:nvSpPr>
          <p:cNvPr id="9222" name="Rectangle 2"/>
          <p:cNvSpPr>
            <a:spLocks noGrp="1" noChangeArrowheads="1"/>
          </p:cNvSpPr>
          <p:nvPr>
            <p:ph type="title" idx="4294967295"/>
          </p:nvPr>
        </p:nvSpPr>
        <p:spPr>
          <a:xfrm>
            <a:off x="685800" y="457200"/>
            <a:ext cx="7772400" cy="1066800"/>
          </a:xfrm>
        </p:spPr>
        <p:txBody>
          <a:bodyPr/>
          <a:lstStyle/>
          <a:p>
            <a:r>
              <a:rPr lang="en-US" altLang="en-US" dirty="0" err="1" smtClean="0"/>
              <a:t>TGmc</a:t>
            </a:r>
            <a:r>
              <a:rPr lang="en-US" altLang="en-US" dirty="0" smtClean="0"/>
              <a:t> Plan of Record - modified</a:t>
            </a:r>
            <a:endParaRPr lang="en-US" altLang="en-US" sz="2000" dirty="0" smtClean="0">
              <a:solidFill>
                <a:srgbClr val="FF0000"/>
              </a:solidFill>
            </a:endParaRPr>
          </a:p>
        </p:txBody>
      </p:sp>
      <p:sp>
        <p:nvSpPr>
          <p:cNvPr id="9223" name="Rectangle 3"/>
          <p:cNvSpPr>
            <a:spLocks noGrp="1" noChangeArrowheads="1"/>
          </p:cNvSpPr>
          <p:nvPr>
            <p:ph type="body" idx="4294967295"/>
          </p:nvPr>
        </p:nvSpPr>
        <p:spPr>
          <a:xfrm>
            <a:off x="685800" y="1447800"/>
            <a:ext cx="7772400" cy="4876800"/>
          </a:xfrm>
        </p:spPr>
        <p:txBody>
          <a:bodyPr/>
          <a:lstStyle/>
          <a:p>
            <a:pPr>
              <a:lnSpc>
                <a:spcPct val="80000"/>
              </a:lnSpc>
            </a:pPr>
            <a:r>
              <a:rPr lang="en-US" altLang="en-US" sz="2000" dirty="0">
                <a:solidFill>
                  <a:srgbClr val="006600"/>
                </a:solidFill>
              </a:rPr>
              <a:t>20 July 2012 – 12 Sept 2012 – Call for Comment/Input</a:t>
            </a:r>
          </a:p>
          <a:p>
            <a:pPr>
              <a:lnSpc>
                <a:spcPct val="80000"/>
              </a:lnSpc>
            </a:pPr>
            <a:r>
              <a:rPr lang="en-US" altLang="en-US" sz="2000" dirty="0">
                <a:solidFill>
                  <a:srgbClr val="006600"/>
                </a:solidFill>
              </a:rPr>
              <a:t>29-30 Aug 2012 – </a:t>
            </a:r>
            <a:r>
              <a:rPr lang="en-US" altLang="en-US" sz="2000" dirty="0" err="1">
                <a:solidFill>
                  <a:srgbClr val="006600"/>
                </a:solidFill>
              </a:rPr>
              <a:t>NesCom</a:t>
            </a:r>
            <a:r>
              <a:rPr lang="en-US" altLang="en-US" sz="2000" dirty="0">
                <a:solidFill>
                  <a:srgbClr val="006600"/>
                </a:solidFill>
              </a:rPr>
              <a:t>, SASB PAR Approval</a:t>
            </a:r>
          </a:p>
          <a:p>
            <a:pPr>
              <a:lnSpc>
                <a:spcPct val="80000"/>
              </a:lnSpc>
            </a:pPr>
            <a:r>
              <a:rPr lang="en-US" altLang="en-US" sz="2000" dirty="0">
                <a:solidFill>
                  <a:srgbClr val="006600"/>
                </a:solidFill>
              </a:rPr>
              <a:t>Sept 2012 – Begin to process CC input, 11aa, 11ae integration</a:t>
            </a:r>
          </a:p>
          <a:p>
            <a:pPr>
              <a:lnSpc>
                <a:spcPct val="80000"/>
              </a:lnSpc>
            </a:pPr>
            <a:r>
              <a:rPr lang="en-US" altLang="en-US" sz="2000" dirty="0">
                <a:solidFill>
                  <a:srgbClr val="006600"/>
                </a:solidFill>
              </a:rPr>
              <a:t>Dec 2012 – March/May 2013  – 11ad integration </a:t>
            </a:r>
          </a:p>
          <a:p>
            <a:pPr>
              <a:lnSpc>
                <a:spcPct val="80000"/>
              </a:lnSpc>
            </a:pPr>
            <a:r>
              <a:rPr lang="en-US" altLang="en-US" sz="2000" dirty="0">
                <a:solidFill>
                  <a:srgbClr val="006600"/>
                </a:solidFill>
              </a:rPr>
              <a:t>Jan 2013 – First WG Letter ballot  - without 11ad – on D1.0</a:t>
            </a:r>
          </a:p>
          <a:p>
            <a:pPr>
              <a:lnSpc>
                <a:spcPct val="80000"/>
              </a:lnSpc>
            </a:pPr>
            <a:r>
              <a:rPr lang="en-US" altLang="en-US" sz="2000" dirty="0">
                <a:solidFill>
                  <a:srgbClr val="006600"/>
                </a:solidFill>
              </a:rPr>
              <a:t>Sept 2013 – Letter ballot on D2.0</a:t>
            </a:r>
          </a:p>
          <a:p>
            <a:pPr>
              <a:lnSpc>
                <a:spcPct val="80000"/>
              </a:lnSpc>
            </a:pPr>
            <a:r>
              <a:rPr lang="en-US" altLang="en-US" sz="2000" dirty="0">
                <a:solidFill>
                  <a:srgbClr val="006600"/>
                </a:solidFill>
              </a:rPr>
              <a:t>Dec 2013 – May 2014 – 11ac, 11af integration – D3.0 in May 2014</a:t>
            </a:r>
          </a:p>
          <a:p>
            <a:pPr>
              <a:lnSpc>
                <a:spcPct val="80000"/>
              </a:lnSpc>
            </a:pPr>
            <a:r>
              <a:rPr lang="en-US" altLang="en-US" sz="2000" dirty="0">
                <a:solidFill>
                  <a:srgbClr val="006600"/>
                </a:solidFill>
              </a:rPr>
              <a:t>July 2014 – Mandatory Draft Review</a:t>
            </a:r>
          </a:p>
          <a:p>
            <a:pPr>
              <a:lnSpc>
                <a:spcPct val="80000"/>
              </a:lnSpc>
            </a:pPr>
            <a:r>
              <a:rPr lang="en-US" altLang="en-US" sz="2000" dirty="0">
                <a:solidFill>
                  <a:srgbClr val="006600"/>
                </a:solidFill>
              </a:rPr>
              <a:t>Jan 2015 – D4.0 Recirculation</a:t>
            </a:r>
          </a:p>
          <a:p>
            <a:pPr>
              <a:lnSpc>
                <a:spcPct val="80000"/>
              </a:lnSpc>
            </a:pPr>
            <a:r>
              <a:rPr lang="en-US" altLang="en-US" sz="2000" dirty="0">
                <a:solidFill>
                  <a:srgbClr val="006600"/>
                </a:solidFill>
              </a:rPr>
              <a:t>Form Sponsor Pool:  Open Dec 15th or so, close Feb 20, 2015 –good for 6 months (end of July 2015) </a:t>
            </a:r>
            <a:endParaRPr lang="en-US" altLang="en-US" sz="2000" dirty="0" smtClean="0">
              <a:solidFill>
                <a:srgbClr val="006600"/>
              </a:solidFill>
            </a:endParaRPr>
          </a:p>
          <a:p>
            <a:pPr>
              <a:lnSpc>
                <a:spcPct val="80000"/>
              </a:lnSpc>
            </a:pPr>
            <a:r>
              <a:rPr lang="en-US" altLang="en-US" sz="2000" dirty="0" smtClean="0">
                <a:solidFill>
                  <a:srgbClr val="006600"/>
                </a:solidFill>
              </a:rPr>
              <a:t>Initial Sponsor Ballot 2015-03-27 through 2015-04-26</a:t>
            </a:r>
            <a:endParaRPr lang="en-US" altLang="en-US" sz="2000" dirty="0">
              <a:solidFill>
                <a:srgbClr val="006600"/>
              </a:solidFill>
            </a:endParaRPr>
          </a:p>
          <a:p>
            <a:pPr>
              <a:lnSpc>
                <a:spcPct val="80000"/>
              </a:lnSpc>
            </a:pPr>
            <a:r>
              <a:rPr lang="en-US" altLang="en-US" sz="2000" dirty="0" smtClean="0">
                <a:solidFill>
                  <a:schemeClr val="accent2"/>
                </a:solidFill>
              </a:rPr>
              <a:t>October 14-16 2015 Cambridge UK meeting planned </a:t>
            </a:r>
          </a:p>
          <a:p>
            <a:pPr>
              <a:lnSpc>
                <a:spcPct val="80000"/>
              </a:lnSpc>
            </a:pPr>
            <a:r>
              <a:rPr lang="en-US" altLang="en-US" sz="2000" dirty="0" smtClean="0">
                <a:solidFill>
                  <a:schemeClr val="accent2"/>
                </a:solidFill>
              </a:rPr>
              <a:t>Targeting December 2015 SB recirculation</a:t>
            </a:r>
            <a:endParaRPr lang="en-US" altLang="en-US" sz="2000" dirty="0">
              <a:solidFill>
                <a:schemeClr val="accent2"/>
              </a:solidFill>
            </a:endParaRPr>
          </a:p>
          <a:p>
            <a:pPr>
              <a:lnSpc>
                <a:spcPct val="80000"/>
              </a:lnSpc>
            </a:pPr>
            <a:r>
              <a:rPr lang="en-US" altLang="en-US" sz="2000" dirty="0" smtClean="0">
                <a:solidFill>
                  <a:schemeClr val="accent6"/>
                </a:solidFill>
              </a:rPr>
              <a:t>July</a:t>
            </a:r>
            <a:r>
              <a:rPr lang="en-US" altLang="en-US" sz="2000" dirty="0" smtClean="0"/>
              <a:t> </a:t>
            </a:r>
            <a:r>
              <a:rPr lang="en-US" altLang="en-US" sz="2000" dirty="0"/>
              <a:t>2016 – WG/EC Final Approval</a:t>
            </a:r>
          </a:p>
          <a:p>
            <a:pPr>
              <a:lnSpc>
                <a:spcPct val="80000"/>
              </a:lnSpc>
            </a:pPr>
            <a:r>
              <a:rPr lang="en-US" altLang="en-US" sz="2000" dirty="0">
                <a:solidFill>
                  <a:schemeClr val="accent6"/>
                </a:solidFill>
              </a:rPr>
              <a:t>September </a:t>
            </a:r>
            <a:r>
              <a:rPr lang="en-US" altLang="en-US" sz="2000" dirty="0"/>
              <a:t>2016 – </a:t>
            </a:r>
            <a:r>
              <a:rPr lang="en-US" altLang="en-US" sz="2000" dirty="0" err="1"/>
              <a:t>RevCom</a:t>
            </a:r>
            <a:r>
              <a:rPr lang="en-US" altLang="en-US" sz="2000" dirty="0"/>
              <a:t>/SASB </a:t>
            </a:r>
            <a:r>
              <a:rPr lang="en-US" altLang="en-US" sz="2000" dirty="0" smtClean="0"/>
              <a:t>Approval</a:t>
            </a:r>
            <a:endParaRPr lang="en-US" altLang="en-US" sz="2000" dirty="0">
              <a:solidFill>
                <a:schemeClr val="accent2"/>
              </a:solidFill>
            </a:endParaRPr>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4/5 of 11-15-1092 by Dorothy Stanley, HP-Aruba Networks</a:t>
            </a:r>
          </a:p>
        </p:txBody>
      </p:sp>
      <p:sp>
        <p:nvSpPr>
          <p:cNvPr id="9" name="Date Placeholder 2"/>
          <p:cNvSpPr>
            <a:spLocks noGrp="1"/>
          </p:cNvSpPr>
          <p:nvPr>
            <p:ph type="dt" sz="half" idx="10"/>
          </p:nvPr>
        </p:nvSpPr>
        <p:spPr>
          <a:xfrm>
            <a:off x="696913" y="333375"/>
            <a:ext cx="1579562" cy="276225"/>
          </a:xfrm>
        </p:spPr>
        <p:txBody>
          <a:bodyPr/>
          <a:lstStyle/>
          <a:p>
            <a:pPr>
              <a:defRPr/>
            </a:pPr>
            <a:r>
              <a:rPr lang="en-US" smtClean="0"/>
              <a:t>September 2015</a:t>
            </a:r>
            <a:endParaRPr lang="en-US"/>
          </a:p>
        </p:txBody>
      </p:sp>
    </p:spTree>
    <p:extLst>
      <p:ext uri="{BB962C8B-B14F-4D97-AF65-F5344CB8AC3E}">
        <p14:creationId xmlns:p14="http://schemas.microsoft.com/office/powerpoint/2010/main" val="40373108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Teleconferences and next steps</a:t>
            </a:r>
            <a:endParaRPr lang="en-US" dirty="0"/>
          </a:p>
        </p:txBody>
      </p:sp>
      <p:sp>
        <p:nvSpPr>
          <p:cNvPr id="3" name="Content Placeholder 2"/>
          <p:cNvSpPr>
            <a:spLocks noGrp="1"/>
          </p:cNvSpPr>
          <p:nvPr>
            <p:ph idx="1"/>
          </p:nvPr>
        </p:nvSpPr>
        <p:spPr/>
        <p:txBody>
          <a:bodyPr/>
          <a:lstStyle/>
          <a:p>
            <a:r>
              <a:rPr lang="en-US" dirty="0" smtClean="0"/>
              <a:t>October - December</a:t>
            </a:r>
          </a:p>
          <a:p>
            <a:pPr lvl="1"/>
            <a:r>
              <a:rPr lang="en-US" dirty="0" smtClean="0"/>
              <a:t>Continue initial Sponsor Ballot comment resolution as Comment Resolution Committee</a:t>
            </a:r>
          </a:p>
          <a:p>
            <a:r>
              <a:rPr lang="en-US" dirty="0" smtClean="0"/>
              <a:t>Conference </a:t>
            </a:r>
            <a:r>
              <a:rPr lang="en-US" dirty="0"/>
              <a:t>Calls 10am </a:t>
            </a:r>
            <a:r>
              <a:rPr lang="en-US" dirty="0" smtClean="0"/>
              <a:t>Eastern (2 hours)  </a:t>
            </a:r>
            <a:endParaRPr lang="en-US" dirty="0"/>
          </a:p>
          <a:p>
            <a:pPr lvl="1"/>
            <a:r>
              <a:rPr lang="en-US" altLang="en-US" dirty="0" smtClean="0"/>
              <a:t>September 25, Oct 2, 9, 30</a:t>
            </a:r>
            <a:endParaRPr lang="en-US" altLang="en-US" dirty="0"/>
          </a:p>
          <a:p>
            <a:r>
              <a:rPr lang="en-US" altLang="en-US" dirty="0" smtClean="0"/>
              <a:t>BRC </a:t>
            </a:r>
            <a:r>
              <a:rPr lang="en-US" altLang="en-US" dirty="0"/>
              <a:t>meeting August 19-21, Cambridge </a:t>
            </a:r>
            <a:r>
              <a:rPr lang="en-US" altLang="en-US" dirty="0" smtClean="0"/>
              <a:t>UK</a:t>
            </a:r>
          </a:p>
          <a:p>
            <a:r>
              <a:rPr lang="en-US" altLang="en-US" dirty="0" smtClean="0"/>
              <a:t>BRC meeting Dec 7-10, Piscataway NJ</a:t>
            </a:r>
            <a:endParaRPr lang="en-US" altLang="en-US" dirty="0"/>
          </a:p>
          <a:p>
            <a:endParaRPr lang="en-US" dirty="0"/>
          </a:p>
          <a:p>
            <a:endParaRPr lang="en-US" altLang="en-US" sz="2800" dirty="0"/>
          </a:p>
          <a:p>
            <a:pPr marL="457200" lvl="1" indent="0">
              <a:buNone/>
            </a:pPr>
            <a:endParaRPr lang="en-US" sz="2400" dirty="0"/>
          </a:p>
          <a:p>
            <a:pPr marL="0" indent="0">
              <a:buNone/>
            </a:pPr>
            <a:endParaRPr lang="en-US" dirty="0"/>
          </a:p>
          <a:p>
            <a:pPr marL="609600" indent="-609600"/>
            <a:endParaRPr lang="en-US" dirty="0"/>
          </a:p>
          <a:p>
            <a:pPr marL="0" indent="0">
              <a:buNone/>
            </a:pPr>
            <a:endParaRPr lang="en-US" dirty="0"/>
          </a:p>
          <a:p>
            <a:pPr marL="0" indent="0">
              <a:buNone/>
            </a:pPr>
            <a:endParaRPr lang="en-US" dirty="0"/>
          </a:p>
        </p:txBody>
      </p:sp>
      <p:sp>
        <p:nvSpPr>
          <p:cNvPr id="5" name="Footer Placeholder 4"/>
          <p:cNvSpPr>
            <a:spLocks noGrp="1"/>
          </p:cNvSpPr>
          <p:nvPr>
            <p:ph type="ftr" sz="quarter" idx="11"/>
          </p:nvPr>
        </p:nvSpPr>
        <p:spPr/>
        <p:txBody>
          <a:bodyPr/>
          <a:lstStyle/>
          <a:p>
            <a:pPr>
              <a:defRPr/>
            </a:pPr>
            <a:r>
              <a:rPr lang="en-US" smtClean="0"/>
              <a:t>Adrian Stephens, Intel</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9F280238-5E03-4A90-BACD-D800220B2674}" type="slidenum">
              <a:rPr lang="en-US" smtClean="0"/>
              <a:pPr>
                <a:defRPr/>
              </a:pPr>
              <a:t>42</a:t>
            </a:fld>
            <a:endParaRPr lang="en-US"/>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5/5 of 11-15-1092 by Dorothy Stanley, HP- Aruba Networks</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September 2015</a:t>
            </a:r>
            <a:endParaRPr lang="en-US"/>
          </a:p>
        </p:txBody>
      </p:sp>
    </p:spTree>
    <p:extLst>
      <p:ext uri="{BB962C8B-B14F-4D97-AF65-F5344CB8AC3E}">
        <p14:creationId xmlns:p14="http://schemas.microsoft.com/office/powerpoint/2010/main" val="416790234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Slide Number Placeholder 5"/>
          <p:cNvSpPr>
            <a:spLocks noGrp="1"/>
          </p:cNvSpPr>
          <p:nvPr>
            <p:ph type="sldNum" sz="quarter" idx="12"/>
          </p:nvPr>
        </p:nvSpPr>
        <p:spPr>
          <a:noFill/>
        </p:spPr>
        <p:txBody>
          <a:bodyPr/>
          <a:lstStyle/>
          <a:p>
            <a:r>
              <a:rPr lang="en-US" smtClean="0"/>
              <a:t>Slide </a:t>
            </a:r>
            <a:fld id="{0AAC8984-FAF7-4BDC-8A43-79AF6F406068}" type="slidenum">
              <a:rPr lang="en-US" smtClean="0"/>
              <a:pPr/>
              <a:t>43</a:t>
            </a:fld>
            <a:endParaRPr lang="en-US" smtClean="0"/>
          </a:p>
        </p:txBody>
      </p:sp>
      <p:sp>
        <p:nvSpPr>
          <p:cNvPr id="1030" name="Rectangle 2"/>
          <p:cNvSpPr>
            <a:spLocks noGrp="1" noChangeArrowheads="1"/>
          </p:cNvSpPr>
          <p:nvPr>
            <p:ph type="title"/>
          </p:nvPr>
        </p:nvSpPr>
        <p:spPr>
          <a:noFill/>
        </p:spPr>
        <p:txBody>
          <a:bodyPr/>
          <a:lstStyle/>
          <a:p>
            <a:pPr eaLnBrk="1" hangingPunct="1"/>
            <a:r>
              <a:rPr lang="en-US" dirty="0" smtClean="0"/>
              <a:t>IEEE 802.11ah Closing Report for</a:t>
            </a:r>
            <a:br>
              <a:rPr lang="en-US" dirty="0" smtClean="0"/>
            </a:br>
            <a:r>
              <a:rPr lang="en-US" dirty="0" smtClean="0"/>
              <a:t>September 2015</a:t>
            </a:r>
          </a:p>
        </p:txBody>
      </p:sp>
      <p:sp>
        <p:nvSpPr>
          <p:cNvPr id="1031" name="Rectangle 6"/>
          <p:cNvSpPr>
            <a:spLocks noGrp="1" noChangeArrowheads="1"/>
          </p:cNvSpPr>
          <p:nvPr>
            <p:ph type="body" idx="1"/>
          </p:nvPr>
        </p:nvSpPr>
        <p:spPr>
          <a:xfrm>
            <a:off x="685800" y="1752600"/>
            <a:ext cx="7772400" cy="381000"/>
          </a:xfrm>
          <a:noFill/>
        </p:spPr>
        <p:txBody>
          <a:bodyPr/>
          <a:lstStyle/>
          <a:p>
            <a:pPr algn="ctr" eaLnBrk="1" hangingPunct="1">
              <a:buFontTx/>
              <a:buNone/>
            </a:pPr>
            <a:r>
              <a:rPr lang="en-US" sz="2000" dirty="0" smtClean="0"/>
              <a:t>Date:</a:t>
            </a:r>
            <a:r>
              <a:rPr lang="en-US" sz="2000" b="0" dirty="0" smtClean="0"/>
              <a:t> 2015-09-17</a:t>
            </a:r>
          </a:p>
        </p:txBody>
      </p:sp>
      <p:sp>
        <p:nvSpPr>
          <p:cNvPr id="1032" name="Rectangle 12"/>
          <p:cNvSpPr>
            <a:spLocks noChangeArrowheads="1"/>
          </p:cNvSpPr>
          <p:nvPr/>
        </p:nvSpPr>
        <p:spPr bwMode="auto">
          <a:xfrm>
            <a:off x="533400" y="1939925"/>
            <a:ext cx="1447800" cy="381000"/>
          </a:xfrm>
          <a:prstGeom prst="rect">
            <a:avLst/>
          </a:prstGeom>
          <a:noFill/>
          <a:ln w="9525">
            <a:noFill/>
            <a:miter lim="800000"/>
            <a:headEnd/>
            <a:tailEnd/>
          </a:ln>
        </p:spPr>
        <p:txBody>
          <a:bodyPr lIns="92075" tIns="46038" rIns="92075" bIns="46038"/>
          <a:lstStyle/>
          <a:p>
            <a:pPr marL="342900" indent="-342900">
              <a:spcBef>
                <a:spcPct val="20000"/>
              </a:spcBef>
            </a:pPr>
            <a:r>
              <a:rPr lang="en-US" sz="2000" b="1" dirty="0"/>
              <a:t>Authors:</a:t>
            </a:r>
            <a:endParaRPr lang="en-US" sz="2000" dirty="0"/>
          </a:p>
        </p:txBody>
      </p:sp>
      <p:graphicFrame>
        <p:nvGraphicFramePr>
          <p:cNvPr id="2" name="개체 1"/>
          <p:cNvGraphicFramePr>
            <a:graphicFrameLocks noChangeAspect="1"/>
          </p:cNvGraphicFramePr>
          <p:nvPr>
            <p:extLst>
              <p:ext uri="{D42A27DB-BD31-4B8C-83A1-F6EECF244321}">
                <p14:modId xmlns:p14="http://schemas.microsoft.com/office/powerpoint/2010/main" val="3310219521"/>
              </p:ext>
            </p:extLst>
          </p:nvPr>
        </p:nvGraphicFramePr>
        <p:xfrm>
          <a:off x="533400" y="2660650"/>
          <a:ext cx="7988300" cy="3810000"/>
        </p:xfrm>
        <a:graphic>
          <a:graphicData uri="http://schemas.openxmlformats.org/presentationml/2006/ole">
            <mc:AlternateContent xmlns:mc="http://schemas.openxmlformats.org/markup-compatibility/2006">
              <mc:Choice xmlns:v="urn:schemas-microsoft-com:vml" Requires="v">
                <p:oleObj spid="_x0000_s10250" name="Document" r:id="rId4" imgW="8857409" imgH="4211761" progId="Word.Document.8">
                  <p:embed/>
                </p:oleObj>
              </mc:Choice>
              <mc:Fallback>
                <p:oleObj name="Document" r:id="rId4" imgW="8857409" imgH="4211761" progId="Word.Document.8">
                  <p:embed/>
                  <p:pic>
                    <p:nvPicPr>
                      <p:cNvPr id="0" name=""/>
                      <p:cNvPicPr>
                        <a:picLocks noChangeAspect="1" noChangeArrowheads="1"/>
                      </p:cNvPicPr>
                      <p:nvPr/>
                    </p:nvPicPr>
                    <p:blipFill>
                      <a:blip r:embed="rId5"/>
                      <a:srcRect/>
                      <a:stretch>
                        <a:fillRect/>
                      </a:stretch>
                    </p:blipFill>
                    <p:spPr bwMode="auto">
                      <a:xfrm>
                        <a:off x="533400" y="2660650"/>
                        <a:ext cx="7988300" cy="3810000"/>
                      </a:xfrm>
                      <a:prstGeom prst="rect">
                        <a:avLst/>
                      </a:prstGeom>
                      <a:noFill/>
                      <a:ln>
                        <a:noFill/>
                      </a:ln>
                      <a:extLst/>
                    </p:spPr>
                  </p:pic>
                </p:oleObj>
              </mc:Fallback>
            </mc:AlternateContent>
          </a:graphicData>
        </a:graphic>
      </p:graphicFrame>
      <p:sp>
        <p:nvSpPr>
          <p:cNvPr id="10" name="Footer Placeholder 4"/>
          <p:cNvSpPr>
            <a:spLocks noGrp="1"/>
          </p:cNvSpPr>
          <p:nvPr>
            <p:ph type="ftr" sz="quarter" idx="11"/>
          </p:nvPr>
        </p:nvSpPr>
        <p:spPr>
          <a:xfrm>
            <a:off x="6351273" y="6475413"/>
            <a:ext cx="2192652" cy="184666"/>
          </a:xfrm>
          <a:noFill/>
        </p:spPr>
        <p:txBody>
          <a:bodyPr/>
          <a:lstStyle/>
          <a:p>
            <a:r>
              <a:rPr lang="en-US" altLang="ko-KR" smtClean="0"/>
              <a:t>Adrian Stephens, Intel</a:t>
            </a:r>
            <a:endParaRPr lang="en-US" altLang="ko-KR" dirty="0"/>
          </a:p>
        </p:txBody>
      </p:sp>
      <p:sp>
        <p:nvSpPr>
          <p:cNvPr id="3" name="Rectangle 2"/>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1/8 of 11-15-1187 by Yongho Seok and Alfred Asterjadhi</a:t>
            </a:r>
          </a:p>
        </p:txBody>
      </p:sp>
      <p:sp>
        <p:nvSpPr>
          <p:cNvPr id="11" name="Date Placeholder 2"/>
          <p:cNvSpPr>
            <a:spLocks noGrp="1"/>
          </p:cNvSpPr>
          <p:nvPr>
            <p:ph type="dt" sz="half" idx="10"/>
          </p:nvPr>
        </p:nvSpPr>
        <p:spPr>
          <a:xfrm>
            <a:off x="696913" y="333375"/>
            <a:ext cx="1579562" cy="276225"/>
          </a:xfrm>
        </p:spPr>
        <p:txBody>
          <a:bodyPr/>
          <a:lstStyle/>
          <a:p>
            <a:pPr>
              <a:defRPr/>
            </a:pPr>
            <a:r>
              <a:rPr lang="en-US" smtClean="0"/>
              <a:t>September 2015</a:t>
            </a:r>
            <a:endParaRPr lang="en-US"/>
          </a:p>
        </p:txBody>
      </p:sp>
    </p:spTree>
    <p:extLst>
      <p:ext uri="{BB962C8B-B14F-4D97-AF65-F5344CB8AC3E}">
        <p14:creationId xmlns:p14="http://schemas.microsoft.com/office/powerpoint/2010/main" val="317487598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2"/>
          <p:cNvSpPr>
            <a:spLocks noGrp="1" noChangeArrowheads="1"/>
          </p:cNvSpPr>
          <p:nvPr>
            <p:ph type="title"/>
          </p:nvPr>
        </p:nvSpPr>
        <p:spPr/>
        <p:txBody>
          <a:bodyPr/>
          <a:lstStyle/>
          <a:p>
            <a:r>
              <a:rPr lang="en-US" altLang="ja-JP" sz="4000">
                <a:ea typeface="ＭＳ Ｐゴシック" pitchFamily="-84" charset="-128"/>
                <a:cs typeface="ＭＳ Ｐゴシック" pitchFamily="-84" charset="-128"/>
              </a:rPr>
              <a:t>Abstract</a:t>
            </a:r>
          </a:p>
        </p:txBody>
      </p:sp>
      <p:sp>
        <p:nvSpPr>
          <p:cNvPr id="17414" name="Rectangle 3"/>
          <p:cNvSpPr>
            <a:spLocks noGrp="1" noChangeArrowheads="1"/>
          </p:cNvSpPr>
          <p:nvPr>
            <p:ph type="body" idx="1"/>
          </p:nvPr>
        </p:nvSpPr>
        <p:spPr>
          <a:xfrm>
            <a:off x="685800" y="1752600"/>
            <a:ext cx="8001000" cy="4114800"/>
          </a:xfrm>
        </p:spPr>
        <p:txBody>
          <a:bodyPr/>
          <a:lstStyle/>
          <a:p>
            <a:pPr>
              <a:buFontTx/>
              <a:buNone/>
            </a:pPr>
            <a:r>
              <a:rPr lang="en-US" altLang="ja-JP" dirty="0">
                <a:ea typeface="ＭＳ Ｐゴシック" pitchFamily="-84" charset="-128"/>
                <a:cs typeface="ＭＳ Ｐゴシック" pitchFamily="-84" charset="-128"/>
              </a:rPr>
              <a:t>This presentation is the closing report for </a:t>
            </a:r>
            <a:r>
              <a:rPr lang="en-US" altLang="ja-JP" dirty="0" smtClean="0">
                <a:ea typeface="ＭＳ Ｐゴシック" pitchFamily="-84" charset="-128"/>
                <a:cs typeface="ＭＳ Ｐゴシック" pitchFamily="-84" charset="-128"/>
              </a:rPr>
              <a:t>the Bangkok meeting </a:t>
            </a:r>
            <a:r>
              <a:rPr lang="en-US" altLang="ja-JP" dirty="0">
                <a:ea typeface="ＭＳ Ｐゴシック" pitchFamily="-84" charset="-128"/>
                <a:cs typeface="ＭＳ Ｐゴシック" pitchFamily="-84" charset="-128"/>
              </a:rPr>
              <a:t>of the IEEE 802.11 </a:t>
            </a:r>
            <a:r>
              <a:rPr lang="en-US" altLang="ja-JP" dirty="0" err="1" smtClean="0">
                <a:ea typeface="ＭＳ Ｐゴシック" pitchFamily="-84" charset="-128"/>
                <a:cs typeface="ＭＳ Ｐゴシック" pitchFamily="-84" charset="-128"/>
              </a:rPr>
              <a:t>TGah</a:t>
            </a:r>
            <a:r>
              <a:rPr lang="en-US" altLang="ja-JP" dirty="0" smtClean="0">
                <a:ea typeface="ＭＳ Ｐゴシック" pitchFamily="-84" charset="-128"/>
                <a:cs typeface="ＭＳ Ｐゴシック" pitchFamily="-84" charset="-128"/>
              </a:rPr>
              <a:t>.</a:t>
            </a:r>
            <a:endParaRPr lang="en-US" altLang="ja-JP" dirty="0">
              <a:ea typeface="ＭＳ Ｐゴシック" pitchFamily="-84" charset="-128"/>
              <a:cs typeface="ＭＳ Ｐゴシック" pitchFamily="-84" charset="-128"/>
            </a:endParaRPr>
          </a:p>
        </p:txBody>
      </p:sp>
      <p:sp>
        <p:nvSpPr>
          <p:cNvPr id="7" name="日付プレースホルダ 6"/>
          <p:cNvSpPr>
            <a:spLocks noGrp="1"/>
          </p:cNvSpPr>
          <p:nvPr>
            <p:ph type="dt" sz="half" idx="10"/>
          </p:nvPr>
        </p:nvSpPr>
        <p:spPr>
          <a:xfrm>
            <a:off x="696913" y="332601"/>
            <a:ext cx="1579600" cy="276999"/>
          </a:xfrm>
        </p:spPr>
        <p:txBody>
          <a:bodyPr/>
          <a:lstStyle/>
          <a:p>
            <a:r>
              <a:rPr lang="en-US" altLang="ko-KR" smtClean="0"/>
              <a:t>September 2015</a:t>
            </a:r>
            <a:endParaRPr lang="en-US" altLang="ko-KR" dirty="0"/>
          </a:p>
        </p:txBody>
      </p:sp>
      <p:sp>
        <p:nvSpPr>
          <p:cNvPr id="8" name="スライド番号プレースホルダ 7"/>
          <p:cNvSpPr>
            <a:spLocks noGrp="1"/>
          </p:cNvSpPr>
          <p:nvPr>
            <p:ph type="sldNum" sz="quarter" idx="12"/>
          </p:nvPr>
        </p:nvSpPr>
        <p:spPr/>
        <p:txBody>
          <a:bodyPr/>
          <a:lstStyle/>
          <a:p>
            <a:pPr>
              <a:defRPr/>
            </a:pPr>
            <a:r>
              <a:rPr lang="en-US" altLang="ja-JP" smtClean="0"/>
              <a:t>Slide </a:t>
            </a:r>
            <a:fld id="{A5EA9570-58F0-F54E-929D-9A3B14FC28FD}" type="slidenum">
              <a:rPr lang="en-US" altLang="ja-JP" smtClean="0"/>
              <a:pPr>
                <a:defRPr/>
              </a:pPr>
              <a:t>44</a:t>
            </a:fld>
            <a:endParaRPr lang="en-US" altLang="ja-JP"/>
          </a:p>
        </p:txBody>
      </p:sp>
      <p:sp>
        <p:nvSpPr>
          <p:cNvPr id="9" name="フッター プレースホルダ 8"/>
          <p:cNvSpPr>
            <a:spLocks noGrp="1"/>
          </p:cNvSpPr>
          <p:nvPr>
            <p:ph type="ftr" sz="quarter" idx="11"/>
          </p:nvPr>
        </p:nvSpPr>
        <p:spPr>
          <a:xfrm>
            <a:off x="6351273" y="6475413"/>
            <a:ext cx="2192652" cy="184666"/>
          </a:xfrm>
        </p:spPr>
        <p:txBody>
          <a:bodyPr/>
          <a:lstStyle/>
          <a:p>
            <a:r>
              <a:rPr lang="en-US" altLang="ko-KR" smtClean="0"/>
              <a:t>Adrian Stephens, Intel</a:t>
            </a:r>
            <a:endParaRPr lang="en-US" altLang="ko-KR" dirty="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2/8 of 11-15-1187 by Yongho Seok and Alfred Asterjadhi</a:t>
            </a:r>
          </a:p>
        </p:txBody>
      </p:sp>
      <p:sp>
        <p:nvSpPr>
          <p:cNvPr id="10" name="Date Placeholder 2"/>
          <p:cNvSpPr txBox="1">
            <a:spLocks/>
          </p:cNvSpPr>
          <p:nvPr/>
        </p:nvSpPr>
        <p:spPr bwMode="auto">
          <a:xfrm>
            <a:off x="696913" y="333375"/>
            <a:ext cx="1579562" cy="2762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a:defRPr/>
            </a:pPr>
            <a:r>
              <a:rPr lang="en-US" smtClean="0"/>
              <a:t>September 2015</a:t>
            </a:r>
            <a:endParaRPr lang="en-US"/>
          </a:p>
        </p:txBody>
      </p:sp>
    </p:spTree>
    <p:extLst>
      <p:ext uri="{BB962C8B-B14F-4D97-AF65-F5344CB8AC3E}">
        <p14:creationId xmlns:p14="http://schemas.microsoft.com/office/powerpoint/2010/main" val="187401276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 in </a:t>
            </a:r>
            <a:r>
              <a:rPr lang="en-US" dirty="0" err="1" smtClean="0"/>
              <a:t>TGah</a:t>
            </a:r>
            <a:endParaRPr lang="en-US" dirty="0"/>
          </a:p>
        </p:txBody>
      </p:sp>
      <p:sp>
        <p:nvSpPr>
          <p:cNvPr id="3" name="Content Placeholder 2"/>
          <p:cNvSpPr>
            <a:spLocks noGrp="1"/>
          </p:cNvSpPr>
          <p:nvPr>
            <p:ph idx="1"/>
          </p:nvPr>
        </p:nvSpPr>
        <p:spPr>
          <a:xfrm>
            <a:off x="685800" y="1752600"/>
            <a:ext cx="7772400" cy="4114800"/>
          </a:xfrm>
        </p:spPr>
        <p:txBody>
          <a:bodyPr/>
          <a:lstStyle/>
          <a:p>
            <a:r>
              <a:rPr lang="en-US" altLang="ko-KR" dirty="0"/>
              <a:t>Letter Ballot </a:t>
            </a:r>
            <a:r>
              <a:rPr lang="en-US" altLang="ko-KR" dirty="0" smtClean="0"/>
              <a:t>211 </a:t>
            </a:r>
            <a:r>
              <a:rPr lang="en-US" altLang="ko-KR" dirty="0"/>
              <a:t>for Draft </a:t>
            </a:r>
            <a:r>
              <a:rPr lang="en-US" altLang="ko-KR" dirty="0" smtClean="0"/>
              <a:t>5.0 </a:t>
            </a:r>
            <a:r>
              <a:rPr lang="en-US" altLang="ko-KR" dirty="0"/>
              <a:t>closed </a:t>
            </a:r>
            <a:r>
              <a:rPr lang="en-US" altLang="ko-KR" dirty="0" smtClean="0"/>
              <a:t>April 16</a:t>
            </a:r>
            <a:r>
              <a:rPr lang="en-US" altLang="ko-KR" baseline="30000" dirty="0" smtClean="0"/>
              <a:t>th</a:t>
            </a:r>
            <a:r>
              <a:rPr lang="en-US" altLang="ko-KR" dirty="0" smtClean="0"/>
              <a:t> </a:t>
            </a:r>
          </a:p>
          <a:p>
            <a:pPr lvl="1"/>
            <a:r>
              <a:rPr lang="en-US" altLang="ko-KR" dirty="0" smtClean="0"/>
              <a:t>107 comments received</a:t>
            </a:r>
          </a:p>
          <a:p>
            <a:pPr lvl="1"/>
            <a:endParaRPr lang="en-US" altLang="ko-KR" dirty="0" smtClean="0"/>
          </a:p>
          <a:p>
            <a:r>
              <a:rPr lang="en-US" altLang="ko-KR" dirty="0" err="1" smtClean="0"/>
              <a:t>TGah</a:t>
            </a:r>
            <a:r>
              <a:rPr lang="en-US" altLang="ko-KR" dirty="0" smtClean="0"/>
              <a:t> </a:t>
            </a:r>
            <a:r>
              <a:rPr lang="en-US" altLang="ko-KR" dirty="0"/>
              <a:t>has completed all comment resolution of the Letter Ballot </a:t>
            </a:r>
            <a:r>
              <a:rPr lang="en-US" altLang="ko-KR" dirty="0" smtClean="0"/>
              <a:t>211 </a:t>
            </a:r>
            <a:r>
              <a:rPr lang="en-US" altLang="ko-KR" dirty="0"/>
              <a:t>for Draft </a:t>
            </a:r>
            <a:r>
              <a:rPr lang="en-US" altLang="ko-KR" dirty="0" smtClean="0"/>
              <a:t>5.0</a:t>
            </a:r>
            <a:endParaRPr lang="en-US" altLang="ko-KR" dirty="0"/>
          </a:p>
          <a:p>
            <a:pPr lvl="1"/>
            <a:r>
              <a:rPr lang="en-US" altLang="ko-KR" dirty="0" smtClean="0">
                <a:hlinkClick r:id="rId3"/>
              </a:rPr>
              <a:t>15/525 LB211 Comment Spreadsheet</a:t>
            </a:r>
            <a:endParaRPr lang="en-US" altLang="ko-KR" dirty="0"/>
          </a:p>
          <a:p>
            <a:pPr marL="457200" lvl="1" indent="0">
              <a:buNone/>
            </a:pPr>
            <a:r>
              <a:rPr lang="en-US" altLang="ko-KR" dirty="0" smtClean="0">
                <a:ea typeface="Times New Roman"/>
                <a:cs typeface="Times New Roman"/>
                <a:sym typeface="Times New Roman"/>
              </a:rPr>
              <a:t> </a:t>
            </a:r>
          </a:p>
          <a:p>
            <a:pPr marL="342900" lvl="1" indent="-342900">
              <a:buFontTx/>
              <a:buChar char="•"/>
            </a:pPr>
            <a:r>
              <a:rPr lang="en-US" altLang="ko-KR" sz="2400" b="1" dirty="0" smtClean="0">
                <a:ea typeface="Times New Roman"/>
                <a:cs typeface="Times New Roman"/>
                <a:sym typeface="Times New Roman"/>
              </a:rPr>
              <a:t>Move </a:t>
            </a:r>
            <a:r>
              <a:rPr lang="en-US" altLang="ko-KR" sz="2400" b="1" dirty="0">
                <a:ea typeface="Times New Roman"/>
                <a:cs typeface="Times New Roman"/>
                <a:sym typeface="Times New Roman"/>
              </a:rPr>
              <a:t>to forward WG Recirculation </a:t>
            </a:r>
            <a:r>
              <a:rPr lang="en-US" altLang="ko-KR" sz="2400" b="1" dirty="0" smtClean="0">
                <a:ea typeface="Times New Roman"/>
                <a:cs typeface="Times New Roman"/>
                <a:sym typeface="Times New Roman"/>
              </a:rPr>
              <a:t>LB (unchanged) </a:t>
            </a:r>
            <a:r>
              <a:rPr lang="en-US" altLang="ko-KR" sz="2400" b="1" dirty="0">
                <a:ea typeface="Times New Roman"/>
                <a:cs typeface="Times New Roman"/>
                <a:sym typeface="Times New Roman"/>
              </a:rPr>
              <a:t>and </a:t>
            </a:r>
            <a:r>
              <a:rPr lang="en-US" altLang="ko-KR" sz="2400" b="1" dirty="0" smtClean="0">
                <a:ea typeface="Times New Roman"/>
                <a:cs typeface="Times New Roman"/>
                <a:sym typeface="Times New Roman"/>
              </a:rPr>
              <a:t>approve </a:t>
            </a:r>
            <a:r>
              <a:rPr lang="en-US" altLang="ko-KR" sz="2400" b="1" dirty="0">
                <a:ea typeface="Times New Roman"/>
                <a:cs typeface="Times New Roman"/>
                <a:sym typeface="Times New Roman"/>
              </a:rPr>
              <a:t>document </a:t>
            </a:r>
            <a:r>
              <a:rPr lang="en-US" altLang="ko-KR" sz="2400" b="1" dirty="0" smtClean="0">
                <a:ea typeface="Times New Roman"/>
                <a:cs typeface="Times New Roman"/>
                <a:sym typeface="Times New Roman"/>
              </a:rPr>
              <a:t>11-15/0526r2 </a:t>
            </a:r>
            <a:r>
              <a:rPr lang="en-US" altLang="ko-KR" sz="2400" b="1" dirty="0">
                <a:ea typeface="Times New Roman"/>
                <a:cs typeface="Times New Roman"/>
                <a:sym typeface="Times New Roman"/>
              </a:rPr>
              <a:t>as the report to the IEEE 802 </a:t>
            </a:r>
            <a:r>
              <a:rPr lang="en-US" altLang="ko-KR" sz="2400" b="1" dirty="0" smtClean="0">
                <a:ea typeface="Times New Roman"/>
                <a:cs typeface="Times New Roman"/>
                <a:sym typeface="Times New Roman"/>
              </a:rPr>
              <a:t>EC for </a:t>
            </a:r>
            <a:r>
              <a:rPr lang="en-US" altLang="ko-KR" sz="2400" b="1" dirty="0">
                <a:ea typeface="Times New Roman"/>
                <a:cs typeface="Times New Roman"/>
                <a:sym typeface="Times New Roman"/>
              </a:rPr>
              <a:t>conditional approval to forward P802.11ah D5.0 to sponsor ballot</a:t>
            </a:r>
            <a:endParaRPr lang="en-US" altLang="ko-KR" sz="2400" b="1" dirty="0" smtClean="0">
              <a:ea typeface="Times New Roman"/>
              <a:cs typeface="Times New Roman"/>
              <a:sym typeface="Times New Roman"/>
            </a:endParaRPr>
          </a:p>
          <a:p>
            <a:pPr lvl="1"/>
            <a:r>
              <a:rPr lang="en-US" altLang="ko-KR" dirty="0" smtClean="0"/>
              <a:t>Agenda of September 2015 meeting: </a:t>
            </a:r>
            <a:r>
              <a:rPr lang="en-US" altLang="ko-KR" dirty="0" smtClean="0">
                <a:hlinkClick r:id="rId4"/>
              </a:rPr>
              <a:t>11-15/983r3</a:t>
            </a:r>
            <a:r>
              <a:rPr lang="en-US" altLang="ko-KR" dirty="0" smtClean="0">
                <a:hlinkClick r:id="rId3"/>
              </a:rPr>
              <a:t> </a:t>
            </a:r>
          </a:p>
        </p:txBody>
      </p:sp>
      <p:sp>
        <p:nvSpPr>
          <p:cNvPr id="6" name="Slide Number Placeholder 5"/>
          <p:cNvSpPr>
            <a:spLocks noGrp="1"/>
          </p:cNvSpPr>
          <p:nvPr>
            <p:ph type="sldNum" sz="quarter" idx="12"/>
          </p:nvPr>
        </p:nvSpPr>
        <p:spPr/>
        <p:txBody>
          <a:bodyPr/>
          <a:lstStyle/>
          <a:p>
            <a:pPr>
              <a:defRPr/>
            </a:pPr>
            <a:r>
              <a:rPr lang="en-US" smtClean="0"/>
              <a:t>Slide </a:t>
            </a:r>
            <a:fld id="{9F280238-5E03-4A90-BACD-D800220B2674}" type="slidenum">
              <a:rPr lang="en-US" smtClean="0"/>
              <a:pPr>
                <a:defRPr/>
              </a:pPr>
              <a:t>45</a:t>
            </a:fld>
            <a:endParaRPr lang="en-US"/>
          </a:p>
        </p:txBody>
      </p:sp>
      <p:sp>
        <p:nvSpPr>
          <p:cNvPr id="8" name="Footer Placeholder 4"/>
          <p:cNvSpPr>
            <a:spLocks noGrp="1"/>
          </p:cNvSpPr>
          <p:nvPr>
            <p:ph type="ftr" sz="quarter" idx="11"/>
          </p:nvPr>
        </p:nvSpPr>
        <p:spPr>
          <a:xfrm>
            <a:off x="6351273" y="6475413"/>
            <a:ext cx="2192652" cy="184666"/>
          </a:xfrm>
          <a:noFill/>
        </p:spPr>
        <p:txBody>
          <a:bodyPr/>
          <a:lstStyle/>
          <a:p>
            <a:r>
              <a:rPr lang="en-US" altLang="ko-KR" smtClean="0"/>
              <a:t>Adrian Stephens, Intel</a:t>
            </a:r>
            <a:endParaRPr lang="en-US" altLang="ko-KR" dirty="0"/>
          </a:p>
        </p:txBody>
      </p:sp>
      <p:sp>
        <p:nvSpPr>
          <p:cNvPr id="5" name="Rectangle 4"/>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3/8 of 11-15-1187 by Yongho Seok and Alfred Asterjadhi</a:t>
            </a:r>
          </a:p>
        </p:txBody>
      </p:sp>
      <p:sp>
        <p:nvSpPr>
          <p:cNvPr id="9" name="Date Placeholder 2"/>
          <p:cNvSpPr>
            <a:spLocks noGrp="1"/>
          </p:cNvSpPr>
          <p:nvPr>
            <p:ph type="dt" sz="half" idx="10"/>
          </p:nvPr>
        </p:nvSpPr>
        <p:spPr>
          <a:xfrm>
            <a:off x="696913" y="333375"/>
            <a:ext cx="1579562" cy="276225"/>
          </a:xfrm>
        </p:spPr>
        <p:txBody>
          <a:bodyPr/>
          <a:lstStyle/>
          <a:p>
            <a:pPr>
              <a:defRPr/>
            </a:pPr>
            <a:r>
              <a:rPr lang="en-US" smtClean="0"/>
              <a:t>September 2015</a:t>
            </a:r>
            <a:endParaRPr lang="en-US"/>
          </a:p>
        </p:txBody>
      </p:sp>
    </p:spTree>
    <p:extLst>
      <p:ext uri="{BB962C8B-B14F-4D97-AF65-F5344CB8AC3E}">
        <p14:creationId xmlns:p14="http://schemas.microsoft.com/office/powerpoint/2010/main" val="137862764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Going forward</a:t>
            </a:r>
            <a:endParaRPr lang="en-US" dirty="0"/>
          </a:p>
        </p:txBody>
      </p:sp>
      <p:sp>
        <p:nvSpPr>
          <p:cNvPr id="3" name="Content Placeholder 2"/>
          <p:cNvSpPr>
            <a:spLocks noGrp="1"/>
          </p:cNvSpPr>
          <p:nvPr>
            <p:ph idx="1"/>
          </p:nvPr>
        </p:nvSpPr>
        <p:spPr/>
        <p:txBody>
          <a:bodyPr/>
          <a:lstStyle/>
          <a:p>
            <a:r>
              <a:rPr lang="en-US" altLang="ko-KR" dirty="0" smtClean="0"/>
              <a:t>If </a:t>
            </a:r>
            <a:r>
              <a:rPr lang="en-US" altLang="ko-KR" dirty="0" smtClean="0">
                <a:ea typeface="Times New Roman"/>
                <a:cs typeface="Times New Roman"/>
                <a:sym typeface="Times New Roman"/>
              </a:rPr>
              <a:t>the IEEE 802 EC </a:t>
            </a:r>
            <a:r>
              <a:rPr lang="en-US" altLang="ko-KR" dirty="0" smtClean="0"/>
              <a:t>approves the conditional sponsor ballot, conduct an initial Sponsor Ballot and address comments in November</a:t>
            </a:r>
          </a:p>
          <a:p>
            <a:r>
              <a:rPr lang="en-US" altLang="ko-KR" dirty="0"/>
              <a:t>Otherwise, prepare for EC </a:t>
            </a:r>
            <a:r>
              <a:rPr lang="en-US" altLang="ko-KR" dirty="0" smtClean="0"/>
              <a:t>approval</a:t>
            </a:r>
          </a:p>
          <a:p>
            <a:endParaRPr lang="en-US" altLang="ko-KR" dirty="0"/>
          </a:p>
          <a:p>
            <a:endParaRPr lang="en-US" dirty="0" smtClean="0"/>
          </a:p>
        </p:txBody>
      </p:sp>
      <p:sp>
        <p:nvSpPr>
          <p:cNvPr id="6" name="Slide Number Placeholder 5"/>
          <p:cNvSpPr>
            <a:spLocks noGrp="1"/>
          </p:cNvSpPr>
          <p:nvPr>
            <p:ph type="sldNum" sz="quarter" idx="12"/>
          </p:nvPr>
        </p:nvSpPr>
        <p:spPr/>
        <p:txBody>
          <a:bodyPr/>
          <a:lstStyle/>
          <a:p>
            <a:pPr>
              <a:defRPr/>
            </a:pPr>
            <a:r>
              <a:rPr lang="en-US" smtClean="0"/>
              <a:t>Slide </a:t>
            </a:r>
            <a:fld id="{9F280238-5E03-4A90-BACD-D800220B2674}" type="slidenum">
              <a:rPr lang="en-US" smtClean="0"/>
              <a:pPr>
                <a:defRPr/>
              </a:pPr>
              <a:t>46</a:t>
            </a:fld>
            <a:endParaRPr lang="en-US"/>
          </a:p>
        </p:txBody>
      </p:sp>
      <p:sp>
        <p:nvSpPr>
          <p:cNvPr id="7" name="Footer Placeholder 4"/>
          <p:cNvSpPr>
            <a:spLocks noGrp="1"/>
          </p:cNvSpPr>
          <p:nvPr>
            <p:ph type="ftr" sz="quarter" idx="11"/>
          </p:nvPr>
        </p:nvSpPr>
        <p:spPr>
          <a:xfrm>
            <a:off x="6351273" y="6475413"/>
            <a:ext cx="2192652" cy="184666"/>
          </a:xfrm>
          <a:noFill/>
        </p:spPr>
        <p:txBody>
          <a:bodyPr/>
          <a:lstStyle/>
          <a:p>
            <a:r>
              <a:rPr lang="en-US" altLang="ko-KR" smtClean="0"/>
              <a:t>Adrian Stephens, Intel</a:t>
            </a:r>
            <a:endParaRPr lang="en-US" altLang="ko-KR" dirty="0"/>
          </a:p>
        </p:txBody>
      </p:sp>
      <p:sp>
        <p:nvSpPr>
          <p:cNvPr id="5" name="Rectangle 4"/>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4/8 of 11-15-1187 by Yongho Seok and Alfred Asterjadhi</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September 2015</a:t>
            </a:r>
            <a:endParaRPr lang="en-US"/>
          </a:p>
        </p:txBody>
      </p:sp>
    </p:spTree>
    <p:extLst>
      <p:ext uri="{BB962C8B-B14F-4D97-AF65-F5344CB8AC3E}">
        <p14:creationId xmlns:p14="http://schemas.microsoft.com/office/powerpoint/2010/main" val="238962962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Teleconference</a:t>
            </a:r>
            <a:endParaRPr lang="en-US" dirty="0"/>
          </a:p>
        </p:txBody>
      </p:sp>
      <p:sp>
        <p:nvSpPr>
          <p:cNvPr id="3" name="Content Placeholder 2"/>
          <p:cNvSpPr>
            <a:spLocks noGrp="1"/>
          </p:cNvSpPr>
          <p:nvPr>
            <p:ph idx="1"/>
          </p:nvPr>
        </p:nvSpPr>
        <p:spPr/>
        <p:txBody>
          <a:bodyPr/>
          <a:lstStyle/>
          <a:p>
            <a:r>
              <a:rPr lang="en-US" altLang="ko-KR" dirty="0" smtClean="0"/>
              <a:t>Weekly </a:t>
            </a:r>
            <a:r>
              <a:rPr lang="en-US" altLang="ko-KR" dirty="0"/>
              <a:t>teleconferences between Oct 7</a:t>
            </a:r>
            <a:r>
              <a:rPr lang="en-US" altLang="ko-KR" baseline="30000" dirty="0"/>
              <a:t>th  </a:t>
            </a:r>
            <a:r>
              <a:rPr lang="en-US" altLang="ko-KR" dirty="0"/>
              <a:t>2015 and Jan 13</a:t>
            </a:r>
            <a:r>
              <a:rPr lang="en-US" altLang="ko-KR" baseline="30000" dirty="0"/>
              <a:t>th</a:t>
            </a:r>
            <a:r>
              <a:rPr lang="en-US" altLang="ko-KR" dirty="0"/>
              <a:t> 2016</a:t>
            </a:r>
          </a:p>
          <a:p>
            <a:pPr lvl="1">
              <a:defRPr/>
            </a:pPr>
            <a:r>
              <a:rPr lang="en-US" altLang="ja-JP" dirty="0"/>
              <a:t>Wednesday 8PM ET</a:t>
            </a:r>
            <a:r>
              <a:rPr lang="ja-JP" altLang="en-US" dirty="0"/>
              <a:t> </a:t>
            </a:r>
            <a:r>
              <a:rPr lang="en-US" altLang="ja-JP" dirty="0"/>
              <a:t>for 3 hours </a:t>
            </a:r>
          </a:p>
          <a:p>
            <a:pPr marL="609600" indent="-609600"/>
            <a:endParaRPr lang="en-US" altLang="ko-KR" dirty="0"/>
          </a:p>
          <a:p>
            <a:pPr marL="609600" indent="-609600"/>
            <a:endParaRPr lang="en-US" altLang="ko-KR" dirty="0"/>
          </a:p>
        </p:txBody>
      </p:sp>
      <p:sp>
        <p:nvSpPr>
          <p:cNvPr id="6" name="Slide Number Placeholder 5"/>
          <p:cNvSpPr>
            <a:spLocks noGrp="1"/>
          </p:cNvSpPr>
          <p:nvPr>
            <p:ph type="sldNum" sz="quarter" idx="12"/>
          </p:nvPr>
        </p:nvSpPr>
        <p:spPr/>
        <p:txBody>
          <a:bodyPr/>
          <a:lstStyle/>
          <a:p>
            <a:pPr>
              <a:defRPr/>
            </a:pPr>
            <a:r>
              <a:rPr lang="en-US" smtClean="0"/>
              <a:t>Slide </a:t>
            </a:r>
            <a:fld id="{9F280238-5E03-4A90-BACD-D800220B2674}" type="slidenum">
              <a:rPr lang="en-US" smtClean="0"/>
              <a:pPr>
                <a:defRPr/>
              </a:pPr>
              <a:t>47</a:t>
            </a:fld>
            <a:endParaRPr lang="en-US"/>
          </a:p>
        </p:txBody>
      </p:sp>
      <p:sp>
        <p:nvSpPr>
          <p:cNvPr id="7" name="Footer Placeholder 4"/>
          <p:cNvSpPr>
            <a:spLocks noGrp="1"/>
          </p:cNvSpPr>
          <p:nvPr>
            <p:ph type="ftr" sz="quarter" idx="11"/>
          </p:nvPr>
        </p:nvSpPr>
        <p:spPr>
          <a:xfrm>
            <a:off x="6351273" y="6475413"/>
            <a:ext cx="2192652" cy="184666"/>
          </a:xfrm>
          <a:noFill/>
        </p:spPr>
        <p:txBody>
          <a:bodyPr/>
          <a:lstStyle/>
          <a:p>
            <a:r>
              <a:rPr lang="en-US" altLang="ko-KR" smtClean="0"/>
              <a:t>Adrian Stephens, Intel</a:t>
            </a:r>
            <a:endParaRPr lang="en-US" altLang="ko-KR" dirty="0"/>
          </a:p>
        </p:txBody>
      </p:sp>
      <p:sp>
        <p:nvSpPr>
          <p:cNvPr id="5" name="Rectangle 4"/>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5/8 of 11-15-1187 by Yongho Seok and Alfred Asterjadhi</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September 2015</a:t>
            </a:r>
            <a:endParaRPr lang="en-US"/>
          </a:p>
        </p:txBody>
      </p:sp>
    </p:spTree>
    <p:extLst>
      <p:ext uri="{BB962C8B-B14F-4D97-AF65-F5344CB8AC3E}">
        <p14:creationId xmlns:p14="http://schemas.microsoft.com/office/powerpoint/2010/main" val="356674731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dirty="0" err="1"/>
              <a:t>TGah</a:t>
            </a:r>
            <a:r>
              <a:rPr lang="en-US" altLang="ko-KR" dirty="0"/>
              <a:t> Timeline – No Change</a:t>
            </a:r>
            <a:endParaRPr lang="en-US" dirty="0"/>
          </a:p>
        </p:txBody>
      </p:sp>
      <p:sp>
        <p:nvSpPr>
          <p:cNvPr id="3" name="Content Placeholder 2"/>
          <p:cNvSpPr>
            <a:spLocks noGrp="1"/>
          </p:cNvSpPr>
          <p:nvPr>
            <p:ph idx="1"/>
          </p:nvPr>
        </p:nvSpPr>
        <p:spPr>
          <a:xfrm>
            <a:off x="685800" y="1981200"/>
            <a:ext cx="7772400" cy="3200400"/>
          </a:xfrm>
        </p:spPr>
        <p:txBody>
          <a:bodyPr/>
          <a:lstStyle/>
          <a:p>
            <a:r>
              <a:rPr lang="en-US" altLang="ko-KR" dirty="0"/>
              <a:t>Internal Task Group Ballot : May 2013</a:t>
            </a:r>
          </a:p>
          <a:p>
            <a:r>
              <a:rPr lang="en-US" altLang="ko-KR" dirty="0"/>
              <a:t>Initial Letter Ballot : September 2013</a:t>
            </a:r>
          </a:p>
          <a:p>
            <a:r>
              <a:rPr lang="en-US" altLang="ko-KR" dirty="0"/>
              <a:t>Initial Recirculation Letter Ballot : September 2014 </a:t>
            </a:r>
          </a:p>
          <a:p>
            <a:r>
              <a:rPr lang="en-US" altLang="ko-KR" dirty="0"/>
              <a:t>Initial Sponsor Ballot : </a:t>
            </a:r>
            <a:r>
              <a:rPr lang="en-US" altLang="ko-KR" dirty="0" smtClean="0"/>
              <a:t>November </a:t>
            </a:r>
            <a:r>
              <a:rPr lang="en-US" altLang="ko-KR" dirty="0"/>
              <a:t>2015</a:t>
            </a:r>
          </a:p>
          <a:p>
            <a:r>
              <a:rPr lang="en-US" altLang="ko-KR" dirty="0"/>
              <a:t>Initial Recirculation Sponsor Ballot : </a:t>
            </a:r>
            <a:r>
              <a:rPr lang="en-US" altLang="ko-KR" dirty="0" smtClean="0"/>
              <a:t>March </a:t>
            </a:r>
            <a:r>
              <a:rPr lang="en-US" altLang="ko-KR" dirty="0"/>
              <a:t>2016</a:t>
            </a:r>
          </a:p>
          <a:p>
            <a:r>
              <a:rPr lang="en-US" altLang="ko-KR" dirty="0"/>
              <a:t>EC Approval : </a:t>
            </a:r>
            <a:r>
              <a:rPr lang="en-US" altLang="ko-KR" dirty="0" smtClean="0"/>
              <a:t>July </a:t>
            </a:r>
            <a:r>
              <a:rPr lang="en-US" altLang="ko-KR" dirty="0"/>
              <a:t>2016</a:t>
            </a:r>
          </a:p>
          <a:p>
            <a:r>
              <a:rPr lang="en-US" altLang="ko-KR" dirty="0" err="1"/>
              <a:t>Revcom</a:t>
            </a:r>
            <a:r>
              <a:rPr lang="en-US" altLang="ko-KR" dirty="0"/>
              <a:t> Approval : </a:t>
            </a:r>
            <a:r>
              <a:rPr lang="en-US" altLang="ko-KR" dirty="0" smtClean="0"/>
              <a:t>July </a:t>
            </a:r>
            <a:r>
              <a:rPr lang="en-US" altLang="ko-KR" dirty="0"/>
              <a:t>2016</a:t>
            </a:r>
          </a:p>
        </p:txBody>
      </p:sp>
      <p:sp>
        <p:nvSpPr>
          <p:cNvPr id="6" name="Slide Number Placeholder 5"/>
          <p:cNvSpPr>
            <a:spLocks noGrp="1"/>
          </p:cNvSpPr>
          <p:nvPr>
            <p:ph type="sldNum" sz="quarter" idx="12"/>
          </p:nvPr>
        </p:nvSpPr>
        <p:spPr/>
        <p:txBody>
          <a:bodyPr/>
          <a:lstStyle/>
          <a:p>
            <a:pPr>
              <a:defRPr/>
            </a:pPr>
            <a:r>
              <a:rPr lang="en-US" dirty="0" smtClean="0"/>
              <a:t>Slide </a:t>
            </a:r>
            <a:fld id="{9F280238-5E03-4A90-BACD-D800220B2674}" type="slidenum">
              <a:rPr lang="en-US" smtClean="0"/>
              <a:pPr>
                <a:defRPr/>
              </a:pPr>
              <a:t>48</a:t>
            </a:fld>
            <a:endParaRPr lang="en-US" dirty="0"/>
          </a:p>
        </p:txBody>
      </p:sp>
      <p:sp>
        <p:nvSpPr>
          <p:cNvPr id="7" name="Footer Placeholder 4"/>
          <p:cNvSpPr>
            <a:spLocks noGrp="1"/>
          </p:cNvSpPr>
          <p:nvPr>
            <p:ph type="ftr" sz="quarter" idx="11"/>
          </p:nvPr>
        </p:nvSpPr>
        <p:spPr>
          <a:xfrm>
            <a:off x="6351273" y="6475413"/>
            <a:ext cx="2192652" cy="184666"/>
          </a:xfrm>
          <a:noFill/>
        </p:spPr>
        <p:txBody>
          <a:bodyPr/>
          <a:lstStyle/>
          <a:p>
            <a:r>
              <a:rPr lang="en-US" altLang="ko-KR" smtClean="0"/>
              <a:t>Adrian Stephens, Intel</a:t>
            </a:r>
            <a:endParaRPr lang="en-US" altLang="ko-KR" dirty="0"/>
          </a:p>
        </p:txBody>
      </p:sp>
      <p:sp>
        <p:nvSpPr>
          <p:cNvPr id="5" name="Rectangle 4"/>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6/8 of 11-15-1187 by Yongho Seok and Alfred Asterjadhi</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September 2015</a:t>
            </a:r>
            <a:endParaRPr lang="en-US"/>
          </a:p>
        </p:txBody>
      </p:sp>
    </p:spTree>
    <p:extLst>
      <p:ext uri="{BB962C8B-B14F-4D97-AF65-F5344CB8AC3E}">
        <p14:creationId xmlns:p14="http://schemas.microsoft.com/office/powerpoint/2010/main" val="31144901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Footer Placeholder 4"/>
          <p:cNvSpPr>
            <a:spLocks noGrp="1"/>
          </p:cNvSpPr>
          <p:nvPr>
            <p:ph type="ftr" sz="quarter" idx="11"/>
          </p:nvPr>
        </p:nvSpPr>
        <p:spPr>
          <a:xfrm>
            <a:off x="6351273" y="6475413"/>
            <a:ext cx="2192652" cy="184666"/>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ltLang="ko-KR" smtClean="0"/>
              <a:t>Adrian Stephens, Intel</a:t>
            </a:r>
            <a:endParaRPr lang="en-US" altLang="ko-KR" dirty="0"/>
          </a:p>
        </p:txBody>
      </p:sp>
      <p:sp>
        <p:nvSpPr>
          <p:cNvPr id="14340" name="Slide Number Placeholder 5"/>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ko-KR"/>
              <a:t>Slide </a:t>
            </a:r>
            <a:fld id="{B3235CB7-2FAB-4EE3-927D-3AB5717EB3ED}" type="slidenum">
              <a:rPr lang="en-US" altLang="ko-KR"/>
              <a:pPr/>
              <a:t>49</a:t>
            </a:fld>
            <a:endParaRPr lang="en-US" altLang="ko-KR"/>
          </a:p>
        </p:txBody>
      </p:sp>
      <p:sp>
        <p:nvSpPr>
          <p:cNvPr id="23557" name="Rectangle 2"/>
          <p:cNvSpPr>
            <a:spLocks noGrp="1" noChangeArrowheads="1"/>
          </p:cNvSpPr>
          <p:nvPr>
            <p:ph type="title"/>
          </p:nvPr>
        </p:nvSpPr>
        <p:spPr/>
        <p:txBody>
          <a:bodyPr/>
          <a:lstStyle/>
          <a:p>
            <a:r>
              <a:rPr lang="en-US" altLang="ko-KR" dirty="0">
                <a:solidFill>
                  <a:schemeClr val="tx1"/>
                </a:solidFill>
              </a:rPr>
              <a:t>Motion </a:t>
            </a:r>
            <a:r>
              <a:rPr lang="en-US" altLang="ko-KR" dirty="0" smtClean="0">
                <a:solidFill>
                  <a:schemeClr val="tx1"/>
                </a:solidFill>
              </a:rPr>
              <a:t>3- </a:t>
            </a:r>
            <a:r>
              <a:rPr lang="en-US" altLang="en-US" dirty="0" smtClean="0">
                <a:solidFill>
                  <a:schemeClr val="tx1"/>
                </a:solidFill>
              </a:rPr>
              <a:t>Motion </a:t>
            </a:r>
            <a:r>
              <a:rPr lang="en-US" altLang="en-US" dirty="0">
                <a:solidFill>
                  <a:schemeClr val="tx1"/>
                </a:solidFill>
              </a:rPr>
              <a:t>for WGLB on </a:t>
            </a:r>
            <a:r>
              <a:rPr lang="en-US" altLang="en-US" dirty="0" smtClean="0">
                <a:solidFill>
                  <a:schemeClr val="tx1"/>
                </a:solidFill>
              </a:rPr>
              <a:t>P802.11ah D5.0 </a:t>
            </a:r>
            <a:r>
              <a:rPr lang="en-US" altLang="en-US" dirty="0">
                <a:solidFill>
                  <a:schemeClr val="tx1"/>
                </a:solidFill>
              </a:rPr>
              <a:t>(Unchanged</a:t>
            </a:r>
            <a:r>
              <a:rPr lang="en-US" altLang="en-US" dirty="0" smtClean="0">
                <a:solidFill>
                  <a:schemeClr val="tx1"/>
                </a:solidFill>
              </a:rPr>
              <a:t>)</a:t>
            </a:r>
          </a:p>
        </p:txBody>
      </p:sp>
      <p:sp>
        <p:nvSpPr>
          <p:cNvPr id="23558" name="Rectangle 3"/>
          <p:cNvSpPr>
            <a:spLocks noGrp="1" noChangeArrowheads="1"/>
          </p:cNvSpPr>
          <p:nvPr>
            <p:ph type="body" idx="1"/>
          </p:nvPr>
        </p:nvSpPr>
        <p:spPr>
          <a:xfrm>
            <a:off x="685800" y="1676400"/>
            <a:ext cx="7772400" cy="3810000"/>
          </a:xfrm>
        </p:spPr>
        <p:txBody>
          <a:bodyPr/>
          <a:lstStyle/>
          <a:p>
            <a:r>
              <a:rPr lang="en-US" altLang="en-US" dirty="0" smtClean="0"/>
              <a:t>Having approved comment resolutions for all of the comments received from LB211 on P802.11ah D5.0 </a:t>
            </a:r>
          </a:p>
          <a:p>
            <a:r>
              <a:rPr lang="en-US" altLang="en-US" dirty="0" smtClean="0"/>
              <a:t>Approve a 15 day Working Group </a:t>
            </a:r>
            <a:r>
              <a:rPr lang="en-US" altLang="en-US" dirty="0"/>
              <a:t>Recirculation </a:t>
            </a:r>
            <a:r>
              <a:rPr lang="en-US" altLang="en-US" dirty="0" smtClean="0"/>
              <a:t>Ballot asking the question “Should P802.11ah D5.0 be forwarded to Sponsor Ballot?”  </a:t>
            </a:r>
          </a:p>
          <a:p>
            <a:r>
              <a:rPr lang="en-US" altLang="en-US" dirty="0" smtClean="0"/>
              <a:t>Moved: Alfred </a:t>
            </a:r>
            <a:r>
              <a:rPr lang="en-US" altLang="en-US" dirty="0" err="1" smtClean="0"/>
              <a:t>Asterjadhi</a:t>
            </a:r>
            <a:endParaRPr lang="en-US" altLang="en-US" dirty="0" smtClean="0"/>
          </a:p>
          <a:p>
            <a:r>
              <a:rPr lang="en-US" altLang="en-US" dirty="0" smtClean="0"/>
              <a:t>Seconded: Bin Tian</a:t>
            </a:r>
            <a:endParaRPr lang="en-US" altLang="ko-KR" dirty="0" smtClean="0"/>
          </a:p>
          <a:p>
            <a:r>
              <a:rPr lang="en-US" altLang="en-US" dirty="0" smtClean="0"/>
              <a:t>Result: Motion Passed (Yes 53	No 0	Abstain 3)</a:t>
            </a:r>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7/8 of 11-15-1187 by Yongho Seok and Alfred Asterjadhi</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September 2015</a:t>
            </a:r>
            <a:endParaRPr lang="en-US"/>
          </a:p>
        </p:txBody>
      </p:sp>
    </p:spTree>
    <p:extLst>
      <p:ext uri="{BB962C8B-B14F-4D97-AF65-F5344CB8AC3E}">
        <p14:creationId xmlns:p14="http://schemas.microsoft.com/office/powerpoint/2010/main" val="7104192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8162" y="682171"/>
            <a:ext cx="7772400" cy="838200"/>
          </a:xfrm>
        </p:spPr>
        <p:txBody>
          <a:bodyPr/>
          <a:lstStyle/>
          <a:p>
            <a:r>
              <a:rPr lang="en-GB" dirty="0" smtClean="0"/>
              <a:t>Attendance Histogram (Thu)</a:t>
            </a:r>
            <a:r>
              <a:rPr lang="en-GB" dirty="0"/>
              <a:t/>
            </a:r>
            <a:br>
              <a:rPr lang="en-GB" dirty="0"/>
            </a:br>
            <a:endParaRPr lang="en-GB" sz="2800" dirty="0"/>
          </a:p>
        </p:txBody>
      </p:sp>
      <p:sp>
        <p:nvSpPr>
          <p:cNvPr id="5" name="Footer Placeholder 4"/>
          <p:cNvSpPr>
            <a:spLocks noGrp="1"/>
          </p:cNvSpPr>
          <p:nvPr>
            <p:ph type="ftr" sz="quarter" idx="11"/>
          </p:nvPr>
        </p:nvSpPr>
        <p:spPr/>
        <p:txBody>
          <a:bodyPr/>
          <a:lstStyle/>
          <a:p>
            <a:pPr>
              <a:defRPr/>
            </a:pPr>
            <a:r>
              <a:rPr lang="en-US" smtClean="0"/>
              <a:t>Adrian Stephens, Intel</a:t>
            </a:r>
            <a:endParaRPr lang="en-US"/>
          </a:p>
        </p:txBody>
      </p:sp>
      <p:sp>
        <p:nvSpPr>
          <p:cNvPr id="7" name="Slide Number Placeholder 6"/>
          <p:cNvSpPr>
            <a:spLocks noGrp="1"/>
          </p:cNvSpPr>
          <p:nvPr>
            <p:ph type="sldNum" sz="quarter" idx="12"/>
          </p:nvPr>
        </p:nvSpPr>
        <p:spPr/>
        <p:txBody>
          <a:bodyPr/>
          <a:lstStyle/>
          <a:p>
            <a:pPr>
              <a:defRPr/>
            </a:pPr>
            <a:r>
              <a:rPr lang="en-US" smtClean="0"/>
              <a:t>Slide </a:t>
            </a:r>
            <a:fld id="{219CDBFA-76A2-4597-AA38-8543ED035B58}" type="slidenum">
              <a:rPr lang="en-US" smtClean="0"/>
              <a:pPr>
                <a:defRPr/>
              </a:pPr>
              <a:t>5</a:t>
            </a:fld>
            <a:endParaRPr lang="en-US"/>
          </a:p>
        </p:txBody>
      </p:sp>
      <p:sp>
        <p:nvSpPr>
          <p:cNvPr id="6" name="Date Placeholder 5"/>
          <p:cNvSpPr>
            <a:spLocks noGrp="1"/>
          </p:cNvSpPr>
          <p:nvPr>
            <p:ph type="dt" sz="half" idx="10"/>
          </p:nvPr>
        </p:nvSpPr>
        <p:spPr/>
        <p:txBody>
          <a:bodyPr/>
          <a:lstStyle/>
          <a:p>
            <a:pPr>
              <a:defRPr/>
            </a:pPr>
            <a:r>
              <a:rPr lang="en-US" smtClean="0"/>
              <a:t>September 2015</a:t>
            </a:r>
            <a:endParaRPr lang="en-US"/>
          </a:p>
        </p:txBody>
      </p:sp>
      <p:pic>
        <p:nvPicPr>
          <p:cNvPr id="4" name="Picture 3"/>
          <p:cNvPicPr>
            <a:picLocks noChangeAspect="1"/>
          </p:cNvPicPr>
          <p:nvPr/>
        </p:nvPicPr>
        <p:blipFill>
          <a:blip r:embed="rId3"/>
          <a:stretch>
            <a:fillRect/>
          </a:stretch>
        </p:blipFill>
        <p:spPr>
          <a:xfrm>
            <a:off x="304800" y="1242920"/>
            <a:ext cx="8422442" cy="5005479"/>
          </a:xfrm>
          <a:prstGeom prst="rect">
            <a:avLst/>
          </a:prstGeom>
        </p:spPr>
      </p:pic>
    </p:spTree>
    <p:extLst>
      <p:ext uri="{BB962C8B-B14F-4D97-AF65-F5344CB8AC3E}">
        <p14:creationId xmlns:p14="http://schemas.microsoft.com/office/powerpoint/2010/main" val="205515624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Footer Placeholder 4"/>
          <p:cNvSpPr>
            <a:spLocks noGrp="1"/>
          </p:cNvSpPr>
          <p:nvPr>
            <p:ph type="ftr" sz="quarter" idx="11"/>
          </p:nvPr>
        </p:nvSpPr>
        <p:spPr>
          <a:xfrm>
            <a:off x="6351273" y="6475413"/>
            <a:ext cx="2192652" cy="184666"/>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ltLang="ko-KR" smtClean="0"/>
              <a:t>Adrian Stephens, Intel</a:t>
            </a:r>
            <a:endParaRPr lang="en-US" altLang="ko-KR" dirty="0"/>
          </a:p>
        </p:txBody>
      </p:sp>
      <p:sp>
        <p:nvSpPr>
          <p:cNvPr id="14340" name="Slide Number Placeholder 5"/>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ko-KR"/>
              <a:t>Slide </a:t>
            </a:r>
            <a:fld id="{B3235CB7-2FAB-4EE3-927D-3AB5717EB3ED}" type="slidenum">
              <a:rPr lang="en-US" altLang="ko-KR"/>
              <a:pPr/>
              <a:t>50</a:t>
            </a:fld>
            <a:endParaRPr lang="en-US" altLang="ko-KR"/>
          </a:p>
        </p:txBody>
      </p:sp>
      <p:sp>
        <p:nvSpPr>
          <p:cNvPr id="23557" name="Rectangle 2"/>
          <p:cNvSpPr>
            <a:spLocks noGrp="1" noChangeArrowheads="1"/>
          </p:cNvSpPr>
          <p:nvPr>
            <p:ph type="title"/>
          </p:nvPr>
        </p:nvSpPr>
        <p:spPr/>
        <p:txBody>
          <a:bodyPr/>
          <a:lstStyle/>
          <a:p>
            <a:r>
              <a:rPr lang="en-US" altLang="ko-KR" dirty="0">
                <a:solidFill>
                  <a:schemeClr val="tx1"/>
                </a:solidFill>
              </a:rPr>
              <a:t>Motion 4- Motion for EC Approval on P802.11ah D5.0 </a:t>
            </a:r>
            <a:endParaRPr lang="en-US" altLang="en-US" dirty="0" smtClean="0">
              <a:solidFill>
                <a:schemeClr val="tx1"/>
              </a:solidFill>
            </a:endParaRPr>
          </a:p>
        </p:txBody>
      </p:sp>
      <p:sp>
        <p:nvSpPr>
          <p:cNvPr id="23558" name="Rectangle 3"/>
          <p:cNvSpPr>
            <a:spLocks noGrp="1" noChangeArrowheads="1"/>
          </p:cNvSpPr>
          <p:nvPr>
            <p:ph type="body" idx="1"/>
          </p:nvPr>
        </p:nvSpPr>
        <p:spPr>
          <a:xfrm>
            <a:off x="685800" y="1676400"/>
            <a:ext cx="7772400" cy="3810000"/>
          </a:xfrm>
        </p:spPr>
        <p:txBody>
          <a:bodyPr/>
          <a:lstStyle/>
          <a:p>
            <a:pPr lvl="0"/>
            <a:r>
              <a:rPr lang="en-GB" altLang="ko-KR" dirty="0"/>
              <a:t>Approve document </a:t>
            </a:r>
            <a:r>
              <a:rPr lang="en-GB" altLang="ko-KR" dirty="0" smtClean="0"/>
              <a:t>11-15-0526r2 </a:t>
            </a:r>
            <a:r>
              <a:rPr lang="en-GB" altLang="ko-KR" dirty="0"/>
              <a:t>as the report to the IEEE 802 Executive Committee on the requirements for conditional approval to forward </a:t>
            </a:r>
            <a:r>
              <a:rPr lang="en-GB" altLang="ko-KR" dirty="0" smtClean="0"/>
              <a:t>P802.11ah D5.0 </a:t>
            </a:r>
            <a:r>
              <a:rPr lang="en-GB" altLang="ko-KR" dirty="0"/>
              <a:t>to sponsor ballot, granting the chair editorial license and</a:t>
            </a:r>
          </a:p>
          <a:p>
            <a:r>
              <a:rPr lang="en-US" altLang="ko-KR" dirty="0"/>
              <a:t>Request the IEEE 802 Executive Committee to conditionally approve forwarding </a:t>
            </a:r>
            <a:r>
              <a:rPr lang="en-GB" altLang="ko-KR" dirty="0"/>
              <a:t>P802.11ah D5.0</a:t>
            </a:r>
            <a:r>
              <a:rPr lang="en-GB" altLang="ko-KR" dirty="0" smtClean="0"/>
              <a:t> </a:t>
            </a:r>
            <a:r>
              <a:rPr lang="en-US" altLang="ko-KR" dirty="0"/>
              <a:t>to sponsor ballot.</a:t>
            </a:r>
          </a:p>
          <a:p>
            <a:r>
              <a:rPr lang="en-US" altLang="en-US" dirty="0" smtClean="0"/>
              <a:t>Moved: </a:t>
            </a:r>
            <a:r>
              <a:rPr lang="en-US" altLang="en-US" dirty="0"/>
              <a:t>Eugene </a:t>
            </a:r>
            <a:r>
              <a:rPr lang="en-US" altLang="en-US" dirty="0" err="1"/>
              <a:t>Baik</a:t>
            </a:r>
            <a:r>
              <a:rPr lang="en-US" altLang="en-US" dirty="0"/>
              <a:t> </a:t>
            </a:r>
            <a:endParaRPr lang="en-US" altLang="en-US" dirty="0" smtClean="0"/>
          </a:p>
          <a:p>
            <a:r>
              <a:rPr lang="en-US" altLang="en-US" dirty="0" smtClean="0"/>
              <a:t>Seconded: </a:t>
            </a:r>
            <a:r>
              <a:rPr lang="en-US" altLang="ko-KR" dirty="0"/>
              <a:t>George </a:t>
            </a:r>
            <a:r>
              <a:rPr lang="en-US" altLang="ko-KR" dirty="0" err="1" smtClean="0"/>
              <a:t>Calcev</a:t>
            </a:r>
            <a:endParaRPr lang="en-US" altLang="ko-KR" dirty="0" smtClean="0"/>
          </a:p>
          <a:p>
            <a:r>
              <a:rPr lang="en-US" altLang="en-US" dirty="0" smtClean="0"/>
              <a:t>Result: Motion Passed (Yes 53 	No 0	Abstain 1)</a:t>
            </a:r>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8/8 of 11-15-1187 by Yongho Seok and Alfred Asterjadhi</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September 2015</a:t>
            </a:r>
            <a:endParaRPr lang="en-US"/>
          </a:p>
        </p:txBody>
      </p:sp>
    </p:spTree>
    <p:extLst>
      <p:ext uri="{BB962C8B-B14F-4D97-AF65-F5344CB8AC3E}">
        <p14:creationId xmlns:p14="http://schemas.microsoft.com/office/powerpoint/2010/main" val="100446507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Footer Placeholder 4"/>
          <p:cNvSpPr>
            <a:spLocks noGrp="1"/>
          </p:cNvSpPr>
          <p:nvPr>
            <p:ph type="ftr" sz="quarter" idx="11"/>
          </p:nvPr>
        </p:nvSpPr>
        <p:spPr>
          <a:noFill/>
        </p:spPr>
        <p:txBody>
          <a:bodyPr/>
          <a:lstStyle/>
          <a:p>
            <a:r>
              <a:rPr lang="en-US" smtClean="0"/>
              <a:t>Adrian Stephens, Intel</a:t>
            </a:r>
            <a:endParaRPr lang="en-US" dirty="0" smtClean="0"/>
          </a:p>
        </p:txBody>
      </p:sp>
      <p:sp>
        <p:nvSpPr>
          <p:cNvPr id="1029" name="Slide Number Placeholder 5"/>
          <p:cNvSpPr>
            <a:spLocks noGrp="1"/>
          </p:cNvSpPr>
          <p:nvPr>
            <p:ph type="sldNum" sz="quarter" idx="12"/>
          </p:nvPr>
        </p:nvSpPr>
        <p:spPr>
          <a:noFill/>
        </p:spPr>
        <p:txBody>
          <a:bodyPr/>
          <a:lstStyle/>
          <a:p>
            <a:r>
              <a:rPr lang="en-US" smtClean="0"/>
              <a:t>Slide </a:t>
            </a:r>
            <a:fld id="{793F0BDF-8B5A-4F42-A460-6E03123FEBC0}" type="slidenum">
              <a:rPr lang="en-US" smtClean="0"/>
              <a:pPr/>
              <a:t>51</a:t>
            </a:fld>
            <a:endParaRPr lang="en-US" smtClean="0"/>
          </a:p>
        </p:txBody>
      </p:sp>
      <p:sp>
        <p:nvSpPr>
          <p:cNvPr id="1030" name="Rectangle 2"/>
          <p:cNvSpPr>
            <a:spLocks noGrp="1" noChangeArrowheads="1"/>
          </p:cNvSpPr>
          <p:nvPr>
            <p:ph type="title"/>
          </p:nvPr>
        </p:nvSpPr>
        <p:spPr/>
        <p:txBody>
          <a:bodyPr/>
          <a:lstStyle/>
          <a:p>
            <a:r>
              <a:rPr lang="en-US" sz="2800" dirty="0" smtClean="0"/>
              <a:t>IEEE 802.11aj Sept 2015 Closing Report</a:t>
            </a:r>
          </a:p>
        </p:txBody>
      </p:sp>
      <p:sp>
        <p:nvSpPr>
          <p:cNvPr id="1031" name="Rectangle 6"/>
          <p:cNvSpPr>
            <a:spLocks noGrp="1" noChangeArrowheads="1"/>
          </p:cNvSpPr>
          <p:nvPr>
            <p:ph type="body" idx="1"/>
          </p:nvPr>
        </p:nvSpPr>
        <p:spPr>
          <a:xfrm>
            <a:off x="685800" y="1676400"/>
            <a:ext cx="7772400" cy="381000"/>
          </a:xfrm>
        </p:spPr>
        <p:txBody>
          <a:bodyPr/>
          <a:lstStyle/>
          <a:p>
            <a:pPr algn="ctr">
              <a:buFontTx/>
              <a:buNone/>
            </a:pPr>
            <a:r>
              <a:rPr lang="en-US" sz="2000" dirty="0" smtClean="0"/>
              <a:t>Date:</a:t>
            </a:r>
            <a:r>
              <a:rPr lang="en-US" sz="2000" b="0" dirty="0" smtClean="0"/>
              <a:t> 2015-09-18</a:t>
            </a:r>
          </a:p>
        </p:txBody>
      </p:sp>
      <p:sp>
        <p:nvSpPr>
          <p:cNvPr id="1032" name="Rectangle 12"/>
          <p:cNvSpPr>
            <a:spLocks noChangeArrowheads="1"/>
          </p:cNvSpPr>
          <p:nvPr/>
        </p:nvSpPr>
        <p:spPr bwMode="auto">
          <a:xfrm>
            <a:off x="685800" y="2133600"/>
            <a:ext cx="1447800" cy="381000"/>
          </a:xfrm>
          <a:prstGeom prst="rect">
            <a:avLst/>
          </a:prstGeom>
          <a:noFill/>
          <a:ln w="9525">
            <a:noFill/>
            <a:miter lim="800000"/>
            <a:headEnd/>
            <a:tailEnd/>
          </a:ln>
        </p:spPr>
        <p:txBody>
          <a:bodyPr lIns="92075" tIns="46038" rIns="92075" bIns="46038"/>
          <a:lstStyle/>
          <a:p>
            <a:pPr marL="342900" indent="-342900" eaLnBrk="0" hangingPunct="0">
              <a:spcBef>
                <a:spcPct val="20000"/>
              </a:spcBef>
            </a:pPr>
            <a:r>
              <a:rPr lang="en-US" sz="2000" b="1" dirty="0" smtClean="0"/>
              <a:t>Author:</a:t>
            </a:r>
            <a:endParaRPr lang="en-US" sz="2000" dirty="0"/>
          </a:p>
        </p:txBody>
      </p:sp>
      <p:graphicFrame>
        <p:nvGraphicFramePr>
          <p:cNvPr id="9" name="Object 11"/>
          <p:cNvGraphicFramePr>
            <a:graphicFrameLocks noChangeAspect="1"/>
          </p:cNvGraphicFramePr>
          <p:nvPr>
            <p:extLst>
              <p:ext uri="{D42A27DB-BD31-4B8C-83A1-F6EECF244321}">
                <p14:modId xmlns:p14="http://schemas.microsoft.com/office/powerpoint/2010/main" val="1533317233"/>
              </p:ext>
            </p:extLst>
          </p:nvPr>
        </p:nvGraphicFramePr>
        <p:xfrm>
          <a:off x="533400" y="2819400"/>
          <a:ext cx="7747000" cy="1487488"/>
        </p:xfrm>
        <a:graphic>
          <a:graphicData uri="http://schemas.openxmlformats.org/presentationml/2006/ole">
            <mc:AlternateContent xmlns:mc="http://schemas.openxmlformats.org/markup-compatibility/2006">
              <mc:Choice xmlns:v="urn:schemas-microsoft-com:vml" Requires="v">
                <p:oleObj spid="_x0000_s11274" name="Document" r:id="rId4" imgW="8229600" imgH="1587500" progId="Word.Document.8">
                  <p:embed/>
                </p:oleObj>
              </mc:Choice>
              <mc:Fallback>
                <p:oleObj name="Document" r:id="rId4" imgW="8229600" imgH="1587500" progId="Word.Document.8">
                  <p:embed/>
                  <p:pic>
                    <p:nvPicPr>
                      <p:cNvPr id="0" name=""/>
                      <p:cNvPicPr>
                        <a:picLocks noChangeAspect="1" noChangeArrowheads="1"/>
                      </p:cNvPicPr>
                      <p:nvPr/>
                    </p:nvPicPr>
                    <p:blipFill>
                      <a:blip r:embed="rId5"/>
                      <a:srcRect/>
                      <a:stretch>
                        <a:fillRect/>
                      </a:stretch>
                    </p:blipFill>
                    <p:spPr bwMode="auto">
                      <a:xfrm>
                        <a:off x="533400" y="2819400"/>
                        <a:ext cx="7747000" cy="148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1/8 of 11-15-1173 by Xiaoming Peng (I2R)</a:t>
            </a:r>
          </a:p>
        </p:txBody>
      </p:sp>
      <p:sp>
        <p:nvSpPr>
          <p:cNvPr id="10" name="Date Placeholder 2"/>
          <p:cNvSpPr>
            <a:spLocks noGrp="1"/>
          </p:cNvSpPr>
          <p:nvPr>
            <p:ph type="dt" sz="half" idx="10"/>
          </p:nvPr>
        </p:nvSpPr>
        <p:spPr>
          <a:xfrm>
            <a:off x="696913" y="333375"/>
            <a:ext cx="1579562" cy="276225"/>
          </a:xfrm>
        </p:spPr>
        <p:txBody>
          <a:bodyPr/>
          <a:lstStyle/>
          <a:p>
            <a:pPr>
              <a:defRPr/>
            </a:pPr>
            <a:r>
              <a:rPr lang="en-US" smtClean="0"/>
              <a:t>September 2015</a:t>
            </a:r>
            <a:endParaRPr lang="en-US"/>
          </a:p>
        </p:txBody>
      </p:sp>
    </p:spTree>
    <p:extLst>
      <p:ext uri="{BB962C8B-B14F-4D97-AF65-F5344CB8AC3E}">
        <p14:creationId xmlns:p14="http://schemas.microsoft.com/office/powerpoint/2010/main" val="115709525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Slide Number Placeholder 5"/>
          <p:cNvSpPr>
            <a:spLocks noGrp="1"/>
          </p:cNvSpPr>
          <p:nvPr>
            <p:ph type="sldNum" sz="quarter" idx="12"/>
          </p:nvPr>
        </p:nvSpPr>
        <p:spPr>
          <a:noFill/>
        </p:spPr>
        <p:txBody>
          <a:bodyPr/>
          <a:lstStyle/>
          <a:p>
            <a:r>
              <a:rPr lang="en-US" smtClean="0"/>
              <a:t>Slide </a:t>
            </a:r>
            <a:fld id="{9BDFEE4B-8411-40A8-8639-87B3C757CCB2}" type="slidenum">
              <a:rPr lang="en-US" smtClean="0"/>
              <a:pPr/>
              <a:t>52</a:t>
            </a:fld>
            <a:endParaRPr lang="en-US" smtClean="0"/>
          </a:p>
        </p:txBody>
      </p:sp>
      <p:sp>
        <p:nvSpPr>
          <p:cNvPr id="7173" name="Rectangle 2"/>
          <p:cNvSpPr>
            <a:spLocks noGrp="1" noChangeArrowheads="1"/>
          </p:cNvSpPr>
          <p:nvPr>
            <p:ph type="title"/>
          </p:nvPr>
        </p:nvSpPr>
        <p:spPr/>
        <p:txBody>
          <a:bodyPr/>
          <a:lstStyle/>
          <a:p>
            <a:r>
              <a:rPr lang="en-US" smtClean="0"/>
              <a:t>Abstract</a:t>
            </a:r>
          </a:p>
        </p:txBody>
      </p:sp>
      <p:sp>
        <p:nvSpPr>
          <p:cNvPr id="7174" name="Rectangle 3"/>
          <p:cNvSpPr>
            <a:spLocks noGrp="1" noChangeArrowheads="1"/>
          </p:cNvSpPr>
          <p:nvPr>
            <p:ph type="body" idx="1"/>
          </p:nvPr>
        </p:nvSpPr>
        <p:spPr/>
        <p:txBody>
          <a:bodyPr/>
          <a:lstStyle/>
          <a:p>
            <a:pPr marL="0" algn="just">
              <a:buFontTx/>
              <a:buNone/>
            </a:pPr>
            <a:r>
              <a:rPr lang="en-US" dirty="0" smtClean="0"/>
              <a:t>This document is the </a:t>
            </a:r>
            <a:r>
              <a:rPr lang="en-US" dirty="0" err="1" smtClean="0"/>
              <a:t>TGaj</a:t>
            </a:r>
            <a:r>
              <a:rPr lang="en-US" dirty="0" smtClean="0"/>
              <a:t> closing report for the Sept 2015 session.</a:t>
            </a:r>
          </a:p>
        </p:txBody>
      </p:sp>
      <p:sp>
        <p:nvSpPr>
          <p:cNvPr id="7" name="Footer Placeholder 4"/>
          <p:cNvSpPr>
            <a:spLocks noGrp="1"/>
          </p:cNvSpPr>
          <p:nvPr>
            <p:ph type="ftr" sz="quarter" idx="11"/>
          </p:nvPr>
        </p:nvSpPr>
        <p:spPr>
          <a:xfrm>
            <a:off x="5791200" y="6475413"/>
            <a:ext cx="2752725" cy="184666"/>
          </a:xfrm>
          <a:noFill/>
        </p:spPr>
        <p:txBody>
          <a:bodyPr/>
          <a:lstStyle/>
          <a:p>
            <a:r>
              <a:rPr lang="en-US" smtClean="0"/>
              <a:t>Adrian Stephens, Intel</a:t>
            </a:r>
            <a:endParaRPr lang="en-US" dirty="0" smtClean="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2/8 of 11-15-1173 by Xiaoming Peng (I2R)</a:t>
            </a:r>
          </a:p>
        </p:txBody>
      </p:sp>
      <p:sp>
        <p:nvSpPr>
          <p:cNvPr id="9" name="Date Placeholder 2"/>
          <p:cNvSpPr>
            <a:spLocks noGrp="1"/>
          </p:cNvSpPr>
          <p:nvPr>
            <p:ph type="dt" sz="half" idx="10"/>
          </p:nvPr>
        </p:nvSpPr>
        <p:spPr>
          <a:xfrm>
            <a:off x="696913" y="333375"/>
            <a:ext cx="1579562" cy="276225"/>
          </a:xfrm>
        </p:spPr>
        <p:txBody>
          <a:bodyPr/>
          <a:lstStyle/>
          <a:p>
            <a:pPr>
              <a:defRPr/>
            </a:pPr>
            <a:r>
              <a:rPr lang="en-US" smtClean="0"/>
              <a:t>September 2015</a:t>
            </a:r>
            <a:endParaRPr lang="en-US"/>
          </a:p>
        </p:txBody>
      </p:sp>
    </p:spTree>
    <p:extLst>
      <p:ext uri="{BB962C8B-B14F-4D97-AF65-F5344CB8AC3E}">
        <p14:creationId xmlns:p14="http://schemas.microsoft.com/office/powerpoint/2010/main" val="232555356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2" name="Slide Number Placeholder 5"/>
          <p:cNvSpPr>
            <a:spLocks noGrp="1"/>
          </p:cNvSpPr>
          <p:nvPr>
            <p:ph type="sldNum" sz="quarter" idx="12"/>
          </p:nvPr>
        </p:nvSpPr>
        <p:spPr>
          <a:noFill/>
        </p:spPr>
        <p:txBody>
          <a:bodyPr/>
          <a:lstStyle/>
          <a:p>
            <a:r>
              <a:rPr lang="en-US" smtClean="0"/>
              <a:t>Slide </a:t>
            </a:r>
            <a:fld id="{70F8C27D-2556-4282-BE8F-668D826849BB}" type="slidenum">
              <a:rPr lang="en-US" smtClean="0"/>
              <a:pPr/>
              <a:t>53</a:t>
            </a:fld>
            <a:endParaRPr lang="en-US" smtClean="0"/>
          </a:p>
        </p:txBody>
      </p:sp>
      <p:sp>
        <p:nvSpPr>
          <p:cNvPr id="8" name="Footer Placeholder 4"/>
          <p:cNvSpPr>
            <a:spLocks noGrp="1"/>
          </p:cNvSpPr>
          <p:nvPr>
            <p:ph type="ftr" sz="quarter" idx="11"/>
          </p:nvPr>
        </p:nvSpPr>
        <p:spPr>
          <a:xfrm>
            <a:off x="5791200" y="6475413"/>
            <a:ext cx="2752725" cy="184666"/>
          </a:xfrm>
          <a:noFill/>
        </p:spPr>
        <p:txBody>
          <a:bodyPr/>
          <a:lstStyle/>
          <a:p>
            <a:r>
              <a:rPr lang="en-US" smtClean="0"/>
              <a:t>Adrian Stephens, Intel</a:t>
            </a:r>
            <a:endParaRPr lang="en-US" dirty="0" smtClean="0"/>
          </a:p>
        </p:txBody>
      </p:sp>
      <p:sp>
        <p:nvSpPr>
          <p:cNvPr id="11" name="Title 1"/>
          <p:cNvSpPr>
            <a:spLocks noGrp="1"/>
          </p:cNvSpPr>
          <p:nvPr>
            <p:ph type="title"/>
          </p:nvPr>
        </p:nvSpPr>
        <p:spPr>
          <a:xfrm>
            <a:off x="685800" y="685800"/>
            <a:ext cx="7772400" cy="1066800"/>
          </a:xfrm>
        </p:spPr>
        <p:txBody>
          <a:bodyPr/>
          <a:lstStyle/>
          <a:p>
            <a:r>
              <a:rPr lang="en-CA" dirty="0" smtClean="0"/>
              <a:t>Work Completed</a:t>
            </a:r>
          </a:p>
        </p:txBody>
      </p:sp>
      <p:sp>
        <p:nvSpPr>
          <p:cNvPr id="13" name="Content Placeholder 2"/>
          <p:cNvSpPr>
            <a:spLocks noGrp="1"/>
          </p:cNvSpPr>
          <p:nvPr>
            <p:ph idx="1"/>
          </p:nvPr>
        </p:nvSpPr>
        <p:spPr>
          <a:xfrm>
            <a:off x="685800" y="1752600"/>
            <a:ext cx="7772400" cy="4572000"/>
          </a:xfrm>
        </p:spPr>
        <p:txBody>
          <a:bodyPr/>
          <a:lstStyle/>
          <a:p>
            <a:r>
              <a:rPr lang="en-US" b="0" dirty="0"/>
              <a:t>11-15/1036r0 – </a:t>
            </a:r>
            <a:r>
              <a:rPr lang="en-US" b="0" dirty="0" err="1"/>
              <a:t>TGaj</a:t>
            </a:r>
            <a:r>
              <a:rPr lang="en-US" b="0" dirty="0"/>
              <a:t> Editor Report for CC22 </a:t>
            </a:r>
            <a:r>
              <a:rPr lang="en-US" b="0" dirty="0" smtClean="0"/>
              <a:t>was </a:t>
            </a:r>
            <a:r>
              <a:rPr lang="en-US" b="0" dirty="0"/>
              <a:t>presented</a:t>
            </a:r>
          </a:p>
          <a:p>
            <a:pPr>
              <a:lnSpc>
                <a:spcPct val="90000"/>
              </a:lnSpc>
            </a:pPr>
            <a:endParaRPr lang="en-US" b="0" dirty="0" smtClean="0"/>
          </a:p>
          <a:p>
            <a:pPr>
              <a:lnSpc>
                <a:spcPct val="90000"/>
              </a:lnSpc>
            </a:pPr>
            <a:r>
              <a:rPr lang="en-US" b="0" dirty="0" smtClean="0"/>
              <a:t>11</a:t>
            </a:r>
            <a:r>
              <a:rPr lang="en-US" b="0" dirty="0"/>
              <a:t>-15/1054r0 – Resolution for Comments on IEEE 802.11aj (45GHz) D 0.6 </a:t>
            </a:r>
            <a:r>
              <a:rPr lang="en-US" b="0" dirty="0" smtClean="0"/>
              <a:t>was presented. Revision was made based on the feedback from group discussion</a:t>
            </a:r>
            <a:endParaRPr lang="en-US" b="0" dirty="0"/>
          </a:p>
          <a:p>
            <a:pPr>
              <a:lnSpc>
                <a:spcPct val="90000"/>
              </a:lnSpc>
            </a:pPr>
            <a:endParaRPr lang="en-US" altLang="zh-CN" b="0" dirty="0" smtClean="0"/>
          </a:p>
          <a:p>
            <a:pPr>
              <a:lnSpc>
                <a:spcPct val="90000"/>
              </a:lnSpc>
            </a:pPr>
            <a:r>
              <a:rPr lang="en-US" altLang="zh-CN" b="0" dirty="0" err="1" smtClean="0"/>
              <a:t>Shiwen</a:t>
            </a:r>
            <a:r>
              <a:rPr lang="en-US" altLang="zh-CN" b="0" dirty="0" smtClean="0"/>
              <a:t> HE has </a:t>
            </a:r>
            <a:r>
              <a:rPr lang="en-US" altLang="zh-CN" b="0" dirty="0"/>
              <a:t>been elected as Sub-editor for 45GHz</a:t>
            </a:r>
          </a:p>
          <a:p>
            <a:pPr>
              <a:lnSpc>
                <a:spcPct val="90000"/>
              </a:lnSpc>
            </a:pPr>
            <a:endParaRPr lang="en-US" altLang="zh-CN" b="0" dirty="0"/>
          </a:p>
          <a:p>
            <a:pPr>
              <a:lnSpc>
                <a:spcPct val="90000"/>
              </a:lnSpc>
            </a:pPr>
            <a:r>
              <a:rPr lang="en-US" altLang="zh-CN" b="0" dirty="0" smtClean="0"/>
              <a:t>Timeline </a:t>
            </a:r>
            <a:r>
              <a:rPr lang="en-US" altLang="zh-CN" b="0" dirty="0"/>
              <a:t>of </a:t>
            </a:r>
            <a:r>
              <a:rPr lang="en-US" altLang="zh-CN" b="0" dirty="0" err="1"/>
              <a:t>TGaj</a:t>
            </a:r>
            <a:r>
              <a:rPr lang="en-US" altLang="zh-CN" b="0" dirty="0"/>
              <a:t> has been </a:t>
            </a:r>
            <a:r>
              <a:rPr lang="en-US" altLang="zh-CN" b="0" dirty="0" smtClean="0"/>
              <a:t>reviewed and updated</a:t>
            </a:r>
          </a:p>
          <a:p>
            <a:endParaRPr lang="en-US" dirty="0"/>
          </a:p>
          <a:p>
            <a:pPr lvl="1" algn="just">
              <a:lnSpc>
                <a:spcPct val="90000"/>
              </a:lnSpc>
              <a:defRPr/>
            </a:pPr>
            <a:endParaRPr lang="en-US" dirty="0"/>
          </a:p>
          <a:p>
            <a:endParaRPr lang="en-US" dirty="0"/>
          </a:p>
          <a:p>
            <a:pPr lvl="1" algn="just">
              <a:lnSpc>
                <a:spcPct val="90000"/>
              </a:lnSpc>
              <a:defRPr/>
            </a:pPr>
            <a:endParaRPr lang="en-US" dirty="0"/>
          </a:p>
          <a:p>
            <a:pPr lvl="1" algn="just">
              <a:lnSpc>
                <a:spcPct val="90000"/>
              </a:lnSpc>
              <a:defRPr/>
            </a:pPr>
            <a:endParaRPr lang="en-US" dirty="0" smtClean="0"/>
          </a:p>
          <a:p>
            <a:pPr lvl="1">
              <a:lnSpc>
                <a:spcPct val="90000"/>
              </a:lnSpc>
              <a:defRPr/>
            </a:pPr>
            <a:endParaRPr lang="en-US" sz="1800" dirty="0" smtClean="0"/>
          </a:p>
          <a:p>
            <a:pPr lvl="1">
              <a:lnSpc>
                <a:spcPct val="90000"/>
              </a:lnSpc>
              <a:defRPr/>
            </a:pPr>
            <a:endParaRPr lang="en-US" dirty="0" smtClean="0"/>
          </a:p>
          <a:p>
            <a:pPr marL="381000" indent="-381000">
              <a:defRPr/>
            </a:pPr>
            <a:endParaRPr lang="en-US" dirty="0" smtClean="0"/>
          </a:p>
          <a:p>
            <a:pPr marL="381000" indent="-381000">
              <a:defRPr/>
            </a:pPr>
            <a:endParaRPr lang="en-US" dirty="0" smtClean="0"/>
          </a:p>
          <a:p>
            <a:pPr>
              <a:lnSpc>
                <a:spcPct val="80000"/>
              </a:lnSpc>
              <a:defRPr/>
            </a:pPr>
            <a:endParaRPr lang="en-US" dirty="0" smtClean="0">
              <a:sym typeface="Wingdings" pitchFamily="2" charset="2"/>
            </a:endParaRPr>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3/8 of 11-15-1173 by Xiaoming Peng (I2R)</a:t>
            </a:r>
          </a:p>
        </p:txBody>
      </p:sp>
      <p:sp>
        <p:nvSpPr>
          <p:cNvPr id="10" name="Date Placeholder 2"/>
          <p:cNvSpPr>
            <a:spLocks noGrp="1"/>
          </p:cNvSpPr>
          <p:nvPr>
            <p:ph type="dt" sz="half" idx="10"/>
          </p:nvPr>
        </p:nvSpPr>
        <p:spPr>
          <a:xfrm>
            <a:off x="696913" y="333375"/>
            <a:ext cx="1579562" cy="276225"/>
          </a:xfrm>
        </p:spPr>
        <p:txBody>
          <a:bodyPr/>
          <a:lstStyle/>
          <a:p>
            <a:pPr>
              <a:defRPr/>
            </a:pPr>
            <a:r>
              <a:rPr lang="en-US" smtClean="0"/>
              <a:t>September 2015</a:t>
            </a:r>
            <a:endParaRPr lang="en-US"/>
          </a:p>
        </p:txBody>
      </p:sp>
    </p:spTree>
    <p:extLst>
      <p:ext uri="{BB962C8B-B14F-4D97-AF65-F5344CB8AC3E}">
        <p14:creationId xmlns:p14="http://schemas.microsoft.com/office/powerpoint/2010/main" val="118270128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p:nvPr>
        </p:nvSpPr>
        <p:spPr>
          <a:xfrm>
            <a:off x="685800" y="381000"/>
            <a:ext cx="7772400" cy="1066800"/>
          </a:xfrm>
        </p:spPr>
        <p:txBody>
          <a:bodyPr/>
          <a:lstStyle/>
          <a:p>
            <a:r>
              <a:rPr lang="en-US" altLang="zh-CN">
                <a:latin typeface="Times New Roman" charset="0"/>
                <a:ea typeface="MS PGothic" charset="0"/>
                <a:cs typeface="MS PGothic" charset="0"/>
              </a:rPr>
              <a:t>Motion 1</a:t>
            </a:r>
          </a:p>
        </p:txBody>
      </p:sp>
      <p:sp>
        <p:nvSpPr>
          <p:cNvPr id="53250" name="Content Placeholder 2"/>
          <p:cNvSpPr>
            <a:spLocks noGrp="1"/>
          </p:cNvSpPr>
          <p:nvPr>
            <p:ph idx="1"/>
          </p:nvPr>
        </p:nvSpPr>
        <p:spPr>
          <a:xfrm>
            <a:off x="381000" y="1295400"/>
            <a:ext cx="8534400" cy="5105400"/>
          </a:xfrm>
        </p:spPr>
        <p:txBody>
          <a:bodyPr/>
          <a:lstStyle/>
          <a:p>
            <a:r>
              <a:rPr lang="en-US" altLang="zh-CN" dirty="0">
                <a:latin typeface="Times New Roman" charset="0"/>
                <a:ea typeface="MS PGothic" charset="0"/>
                <a:cs typeface="MS PGothic" charset="0"/>
              </a:rPr>
              <a:t>To approve the comment resolution for the following CIDs for CC22</a:t>
            </a:r>
          </a:p>
          <a:p>
            <a:pPr lvl="1"/>
            <a:r>
              <a:rPr lang="en-US" dirty="0"/>
              <a:t>CID 1, 3-35 (from 11-15/1054r6)</a:t>
            </a:r>
          </a:p>
          <a:p>
            <a:endParaRPr lang="en-US" dirty="0"/>
          </a:p>
          <a:p>
            <a:r>
              <a:rPr lang="en-US" dirty="0"/>
              <a:t>Moved: Bo SUN</a:t>
            </a:r>
          </a:p>
          <a:p>
            <a:r>
              <a:rPr lang="en-US" dirty="0"/>
              <a:t>Seconded: </a:t>
            </a:r>
            <a:r>
              <a:rPr lang="en-US" dirty="0" err="1"/>
              <a:t>Dejian</a:t>
            </a:r>
            <a:r>
              <a:rPr lang="en-US" dirty="0"/>
              <a:t> LI</a:t>
            </a:r>
          </a:p>
          <a:p>
            <a:r>
              <a:rPr lang="en-US" dirty="0"/>
              <a:t>Results:  Y6 N0 A0</a:t>
            </a:r>
          </a:p>
          <a:p>
            <a:r>
              <a:rPr lang="en-US" dirty="0"/>
              <a:t>Motion passed</a:t>
            </a:r>
          </a:p>
          <a:p>
            <a:pPr>
              <a:buFontTx/>
              <a:buNone/>
            </a:pPr>
            <a:endParaRPr lang="en-US" altLang="zh-CN" sz="2000" dirty="0">
              <a:latin typeface="Times New Roman" charset="0"/>
              <a:ea typeface="MS PGothic" charset="0"/>
              <a:cs typeface="MS PGothic" charset="0"/>
            </a:endParaRPr>
          </a:p>
        </p:txBody>
      </p:sp>
      <p:sp>
        <p:nvSpPr>
          <p:cNvPr id="5325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ltLang="zh-CN">
                <a:ea typeface="MS PGothic" charset="0"/>
                <a:cs typeface="MS PGothic" charset="0"/>
              </a:rPr>
              <a:t>Slide </a:t>
            </a:r>
            <a:fld id="{6411D5D4-FA5F-DD49-B609-B2E56FB0FA39}" type="slidenum">
              <a:rPr lang="en-US" altLang="zh-CN">
                <a:ea typeface="MS PGothic" charset="0"/>
                <a:cs typeface="MS PGothic" charset="0"/>
              </a:rPr>
              <a:pPr/>
              <a:t>54</a:t>
            </a:fld>
            <a:endParaRPr lang="en-US" altLang="zh-CN">
              <a:ea typeface="MS PGothic" charset="0"/>
              <a:cs typeface="MS PGothic" charset="0"/>
            </a:endParaRPr>
          </a:p>
        </p:txBody>
      </p:sp>
      <p:sp>
        <p:nvSpPr>
          <p:cNvPr id="8" name="Footer Placeholder 5"/>
          <p:cNvSpPr>
            <a:spLocks noGrp="1"/>
          </p:cNvSpPr>
          <p:nvPr>
            <p:ph type="ftr" sz="quarter" idx="4294967295"/>
          </p:nvPr>
        </p:nvSpPr>
        <p:spPr>
          <a:xfrm>
            <a:off x="6934200" y="6477000"/>
            <a:ext cx="1600200" cy="184666"/>
          </a:xfrm>
          <a:prstGeom prst="rect">
            <a:avLst/>
          </a:prstGeom>
        </p:spPr>
        <p:txBody>
          <a:bodyPr/>
          <a:lstStyle/>
          <a:p>
            <a:pPr>
              <a:defRPr/>
            </a:pPr>
            <a:r>
              <a:rPr lang="en-US" smtClean="0"/>
              <a:t>Adrian Stephens, Intel</a:t>
            </a:r>
            <a:endParaRPr lang="en-US" dirty="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4/8 of 11-15-1173 by Xiaoming Peng (I2R)</a:t>
            </a:r>
          </a:p>
        </p:txBody>
      </p:sp>
      <p:sp>
        <p:nvSpPr>
          <p:cNvPr id="9" name="Date Placeholder 2"/>
          <p:cNvSpPr>
            <a:spLocks noGrp="1"/>
          </p:cNvSpPr>
          <p:nvPr>
            <p:ph type="dt" sz="half" idx="10"/>
          </p:nvPr>
        </p:nvSpPr>
        <p:spPr>
          <a:xfrm>
            <a:off x="696913" y="333375"/>
            <a:ext cx="1579562" cy="276225"/>
          </a:xfrm>
        </p:spPr>
        <p:txBody>
          <a:bodyPr/>
          <a:lstStyle/>
          <a:p>
            <a:pPr>
              <a:defRPr/>
            </a:pPr>
            <a:r>
              <a:rPr lang="en-US" smtClean="0"/>
              <a:t>September 2015</a:t>
            </a:r>
            <a:endParaRPr lang="en-US"/>
          </a:p>
        </p:txBody>
      </p:sp>
    </p:spTree>
    <p:extLst>
      <p:ext uri="{BB962C8B-B14F-4D97-AF65-F5344CB8AC3E}">
        <p14:creationId xmlns:p14="http://schemas.microsoft.com/office/powerpoint/2010/main" val="364652522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a:xfrm>
            <a:off x="685800" y="381000"/>
            <a:ext cx="7772400" cy="1066800"/>
          </a:xfrm>
        </p:spPr>
        <p:txBody>
          <a:bodyPr/>
          <a:lstStyle/>
          <a:p>
            <a:r>
              <a:rPr lang="en-US" altLang="zh-CN">
                <a:latin typeface="Times New Roman" charset="0"/>
                <a:ea typeface="MS PGothic" charset="0"/>
                <a:cs typeface="MS PGothic" charset="0"/>
              </a:rPr>
              <a:t>Motion 2</a:t>
            </a:r>
          </a:p>
        </p:txBody>
      </p:sp>
      <p:sp>
        <p:nvSpPr>
          <p:cNvPr id="54274" name="Content Placeholder 2"/>
          <p:cNvSpPr>
            <a:spLocks noGrp="1"/>
          </p:cNvSpPr>
          <p:nvPr>
            <p:ph idx="1"/>
          </p:nvPr>
        </p:nvSpPr>
        <p:spPr>
          <a:xfrm>
            <a:off x="381000" y="1295400"/>
            <a:ext cx="8534400" cy="5105400"/>
          </a:xfrm>
        </p:spPr>
        <p:txBody>
          <a:bodyPr/>
          <a:lstStyle/>
          <a:p>
            <a:r>
              <a:rPr lang="en-US" altLang="zh-CN" dirty="0">
                <a:latin typeface="Times New Roman" charset="0"/>
                <a:ea typeface="MS PGothic" charset="0"/>
                <a:cs typeface="MS PGothic" charset="0"/>
              </a:rPr>
              <a:t>To approve the meeting venue for China Interim Meeting on Jan 27-28 2016 from Xi’an to Harbin</a:t>
            </a:r>
          </a:p>
          <a:p>
            <a:endParaRPr lang="en-US" dirty="0"/>
          </a:p>
          <a:p>
            <a:r>
              <a:rPr lang="en-US" dirty="0"/>
              <a:t>Moved: Bo SUN</a:t>
            </a:r>
          </a:p>
          <a:p>
            <a:r>
              <a:rPr lang="en-US" dirty="0"/>
              <a:t>Seconded: </a:t>
            </a:r>
            <a:r>
              <a:rPr lang="en-US" dirty="0" err="1"/>
              <a:t>Jiamin</a:t>
            </a:r>
            <a:r>
              <a:rPr lang="en-US" dirty="0"/>
              <a:t> CHEN</a:t>
            </a:r>
          </a:p>
          <a:p>
            <a:pPr marL="0" indent="0">
              <a:buNone/>
            </a:pPr>
            <a:endParaRPr lang="en-US" dirty="0"/>
          </a:p>
          <a:p>
            <a:r>
              <a:rPr lang="en-US" dirty="0" smtClean="0"/>
              <a:t>Approved with no objection</a:t>
            </a:r>
            <a:endParaRPr lang="en-US" dirty="0"/>
          </a:p>
        </p:txBody>
      </p:sp>
      <p:sp>
        <p:nvSpPr>
          <p:cNvPr id="5427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ltLang="zh-CN">
                <a:ea typeface="MS PGothic" charset="0"/>
                <a:cs typeface="MS PGothic" charset="0"/>
              </a:rPr>
              <a:t>Slide </a:t>
            </a:r>
            <a:fld id="{B4376AD2-6429-2C4E-B461-EC756B223BFF}" type="slidenum">
              <a:rPr lang="en-US" altLang="zh-CN">
                <a:ea typeface="MS PGothic" charset="0"/>
                <a:cs typeface="MS PGothic" charset="0"/>
              </a:rPr>
              <a:pPr/>
              <a:t>55</a:t>
            </a:fld>
            <a:endParaRPr lang="en-US" altLang="zh-CN">
              <a:ea typeface="MS PGothic" charset="0"/>
              <a:cs typeface="MS PGothic" charset="0"/>
            </a:endParaRPr>
          </a:p>
        </p:txBody>
      </p:sp>
      <p:sp>
        <p:nvSpPr>
          <p:cNvPr id="8" name="Footer Placeholder 5"/>
          <p:cNvSpPr>
            <a:spLocks noGrp="1"/>
          </p:cNvSpPr>
          <p:nvPr>
            <p:ph type="ftr" sz="quarter" idx="4294967295"/>
          </p:nvPr>
        </p:nvSpPr>
        <p:spPr>
          <a:xfrm>
            <a:off x="6934200" y="6477000"/>
            <a:ext cx="1600200" cy="184666"/>
          </a:xfrm>
          <a:prstGeom prst="rect">
            <a:avLst/>
          </a:prstGeom>
        </p:spPr>
        <p:txBody>
          <a:bodyPr/>
          <a:lstStyle/>
          <a:p>
            <a:pPr>
              <a:defRPr/>
            </a:pPr>
            <a:r>
              <a:rPr lang="en-US" smtClean="0"/>
              <a:t>Adrian Stephens, Intel</a:t>
            </a:r>
            <a:endParaRPr lang="en-US" dirty="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5/8 of 11-15-1173 by Xiaoming Peng (I2R)</a:t>
            </a:r>
          </a:p>
        </p:txBody>
      </p:sp>
      <p:sp>
        <p:nvSpPr>
          <p:cNvPr id="9" name="Date Placeholder 2"/>
          <p:cNvSpPr>
            <a:spLocks noGrp="1"/>
          </p:cNvSpPr>
          <p:nvPr>
            <p:ph type="dt" sz="half" idx="10"/>
          </p:nvPr>
        </p:nvSpPr>
        <p:spPr>
          <a:xfrm>
            <a:off x="696913" y="333375"/>
            <a:ext cx="1579562" cy="276225"/>
          </a:xfrm>
        </p:spPr>
        <p:txBody>
          <a:bodyPr/>
          <a:lstStyle/>
          <a:p>
            <a:pPr>
              <a:defRPr/>
            </a:pPr>
            <a:r>
              <a:rPr lang="en-US" smtClean="0"/>
              <a:t>September 2015</a:t>
            </a:r>
            <a:endParaRPr lang="en-US"/>
          </a:p>
        </p:txBody>
      </p:sp>
    </p:spTree>
    <p:extLst>
      <p:ext uri="{BB962C8B-B14F-4D97-AF65-F5344CB8AC3E}">
        <p14:creationId xmlns:p14="http://schemas.microsoft.com/office/powerpoint/2010/main" val="191863772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a:xfrm>
            <a:off x="685800" y="457200"/>
            <a:ext cx="7772400" cy="1066800"/>
          </a:xfrm>
        </p:spPr>
        <p:txBody>
          <a:bodyPr/>
          <a:lstStyle/>
          <a:p>
            <a:r>
              <a:rPr lang="en-US" dirty="0">
                <a:latin typeface="Times New Roman" charset="0"/>
                <a:ea typeface="MS PGothic" charset="0"/>
              </a:rPr>
              <a:t>Task Group </a:t>
            </a:r>
            <a:r>
              <a:rPr lang="en-US" dirty="0" smtClean="0">
                <a:latin typeface="Times New Roman" charset="0"/>
                <a:ea typeface="MS PGothic" charset="0"/>
              </a:rPr>
              <a:t>Sub-Editor Election</a:t>
            </a:r>
            <a:endParaRPr lang="en-US" dirty="0">
              <a:latin typeface="Times New Roman" charset="0"/>
              <a:ea typeface="MS PGothic" charset="0"/>
            </a:endParaRPr>
          </a:p>
        </p:txBody>
      </p:sp>
      <p:sp>
        <p:nvSpPr>
          <p:cNvPr id="3" name="Content Placeholder 2"/>
          <p:cNvSpPr>
            <a:spLocks noGrp="1"/>
          </p:cNvSpPr>
          <p:nvPr>
            <p:ph idx="1"/>
          </p:nvPr>
        </p:nvSpPr>
        <p:spPr>
          <a:xfrm>
            <a:off x="609600" y="1676400"/>
            <a:ext cx="7772400" cy="4648200"/>
          </a:xfrm>
        </p:spPr>
        <p:txBody>
          <a:bodyPr/>
          <a:lstStyle/>
          <a:p>
            <a:r>
              <a:rPr lang="en-US" dirty="0"/>
              <a:t>Nomination</a:t>
            </a:r>
          </a:p>
          <a:p>
            <a:pPr lvl="1"/>
            <a:r>
              <a:rPr lang="en-US" dirty="0"/>
              <a:t>Sub-editor for 45GHz: </a:t>
            </a:r>
            <a:r>
              <a:rPr lang="en-US" dirty="0" err="1"/>
              <a:t>Shiwen</a:t>
            </a:r>
            <a:r>
              <a:rPr lang="en-US" dirty="0"/>
              <a:t> </a:t>
            </a:r>
            <a:r>
              <a:rPr lang="en-US" dirty="0" smtClean="0"/>
              <a:t>HE</a:t>
            </a:r>
            <a:endParaRPr lang="en-US" dirty="0"/>
          </a:p>
          <a:p>
            <a:pPr lvl="1"/>
            <a:endParaRPr lang="en-US" dirty="0"/>
          </a:p>
          <a:p>
            <a:r>
              <a:rPr lang="en-US" dirty="0"/>
              <a:t>Accepted with no objection</a:t>
            </a:r>
          </a:p>
          <a:p>
            <a:pPr lvl="1"/>
            <a:endParaRPr lang="en-US" dirty="0"/>
          </a:p>
          <a:p>
            <a:endParaRPr lang="en-US" dirty="0"/>
          </a:p>
        </p:txBody>
      </p:sp>
      <p:sp>
        <p:nvSpPr>
          <p:cNvPr id="4813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MS PGothic" charset="0"/>
                <a:cs typeface="MS PGothic" charset="0"/>
              </a:defRPr>
            </a:lvl1pPr>
            <a:lvl2pPr marL="742950" indent="-285750" eaLnBrk="0" hangingPunct="0">
              <a:defRPr sz="1200">
                <a:solidFill>
                  <a:schemeClr val="tx1"/>
                </a:solidFill>
                <a:latin typeface="Times New Roman" charset="0"/>
                <a:ea typeface="MS PGothic" charset="0"/>
                <a:cs typeface="MS PGothic" charset="0"/>
              </a:defRPr>
            </a:lvl2pPr>
            <a:lvl3pPr marL="1143000" indent="-228600" eaLnBrk="0" hangingPunct="0">
              <a:defRPr sz="1200">
                <a:solidFill>
                  <a:schemeClr val="tx1"/>
                </a:solidFill>
                <a:latin typeface="Times New Roman" charset="0"/>
                <a:ea typeface="MS PGothic" charset="0"/>
                <a:cs typeface="MS PGothic" charset="0"/>
              </a:defRPr>
            </a:lvl3pPr>
            <a:lvl4pPr marL="1600200" indent="-228600" eaLnBrk="0" hangingPunct="0">
              <a:defRPr sz="1200">
                <a:solidFill>
                  <a:schemeClr val="tx1"/>
                </a:solidFill>
                <a:latin typeface="Times New Roman" charset="0"/>
                <a:ea typeface="MS PGothic" charset="0"/>
                <a:cs typeface="MS PGothic" charset="0"/>
              </a:defRPr>
            </a:lvl4pPr>
            <a:lvl5pPr marL="2057400" indent="-228600" eaLnBrk="0" hangingPunct="0">
              <a:defRPr sz="12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9pPr>
          </a:lstStyle>
          <a:p>
            <a:r>
              <a:rPr lang="en-US"/>
              <a:t>Slide </a:t>
            </a:r>
            <a:fld id="{5CBFB4D4-019B-4E47-8CA1-7C1E51607A60}" type="slidenum">
              <a:rPr lang="en-US"/>
              <a:pPr/>
              <a:t>56</a:t>
            </a:fld>
            <a:endParaRPr lang="en-US"/>
          </a:p>
        </p:txBody>
      </p:sp>
      <p:sp>
        <p:nvSpPr>
          <p:cNvPr id="7" name="Footer Placeholder 5"/>
          <p:cNvSpPr>
            <a:spLocks noGrp="1"/>
          </p:cNvSpPr>
          <p:nvPr>
            <p:ph type="ftr" sz="quarter" idx="4294967295"/>
          </p:nvPr>
        </p:nvSpPr>
        <p:spPr>
          <a:xfrm>
            <a:off x="6934200" y="6477000"/>
            <a:ext cx="1600200" cy="184666"/>
          </a:xfrm>
          <a:prstGeom prst="rect">
            <a:avLst/>
          </a:prstGeom>
        </p:spPr>
        <p:txBody>
          <a:bodyPr/>
          <a:lstStyle/>
          <a:p>
            <a:pPr>
              <a:defRPr/>
            </a:pPr>
            <a:r>
              <a:rPr lang="en-US" smtClean="0"/>
              <a:t>Adrian Stephens, Intel</a:t>
            </a:r>
            <a:endParaRPr lang="en-US" dirty="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6/8 of 11-15-1173 by Xiaoming Peng (I2R)</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September 2015</a:t>
            </a:r>
            <a:endParaRPr lang="en-US"/>
          </a:p>
        </p:txBody>
      </p:sp>
    </p:spTree>
    <p:extLst>
      <p:ext uri="{BB962C8B-B14F-4D97-AF65-F5344CB8AC3E}">
        <p14:creationId xmlns:p14="http://schemas.microsoft.com/office/powerpoint/2010/main" val="37086134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p:txBody>
          <a:bodyPr/>
          <a:lstStyle/>
          <a:p>
            <a:r>
              <a:rPr lang="en-US" altLang="zh-CN" dirty="0" smtClean="0"/>
              <a:t>Goals for Sept 2015 Meeting</a:t>
            </a:r>
          </a:p>
        </p:txBody>
      </p:sp>
      <p:sp>
        <p:nvSpPr>
          <p:cNvPr id="48130" name="Content Placeholder 2"/>
          <p:cNvSpPr>
            <a:spLocks noGrp="1"/>
          </p:cNvSpPr>
          <p:nvPr>
            <p:ph idx="1"/>
          </p:nvPr>
        </p:nvSpPr>
        <p:spPr/>
        <p:txBody>
          <a:bodyPr/>
          <a:lstStyle/>
          <a:p>
            <a:r>
              <a:rPr lang="en-US" altLang="zh-CN" smtClean="0"/>
              <a:t>Resolve </a:t>
            </a:r>
            <a:r>
              <a:rPr lang="en-US" altLang="zh-CN" dirty="0"/>
              <a:t>the remaining CIDs </a:t>
            </a:r>
          </a:p>
          <a:p>
            <a:endParaRPr lang="en-US" altLang="zh-CN" dirty="0"/>
          </a:p>
          <a:p>
            <a:r>
              <a:rPr lang="en-US" altLang="zh-CN" dirty="0" err="1"/>
              <a:t>TGaj</a:t>
            </a:r>
            <a:r>
              <a:rPr lang="en-US" altLang="zh-CN" dirty="0"/>
              <a:t> Technical Specification D1.0 ready for WG Initial Letter Ballot</a:t>
            </a:r>
          </a:p>
        </p:txBody>
      </p:sp>
      <p:sp>
        <p:nvSpPr>
          <p:cNvPr id="4813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12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12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12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r>
              <a:rPr lang="en-US" altLang="zh-CN"/>
              <a:t>Slide </a:t>
            </a:r>
            <a:fld id="{B4C422E3-BE50-412B-9B4D-B3EF1F49596C}" type="slidenum">
              <a:rPr lang="en-US" altLang="zh-CN"/>
              <a:pPr/>
              <a:t>57</a:t>
            </a:fld>
            <a:endParaRPr lang="en-US" altLang="zh-CN"/>
          </a:p>
        </p:txBody>
      </p:sp>
      <p:sp>
        <p:nvSpPr>
          <p:cNvPr id="7" name="Footer Placeholder 4"/>
          <p:cNvSpPr>
            <a:spLocks noGrp="1"/>
          </p:cNvSpPr>
          <p:nvPr>
            <p:ph type="ftr" sz="quarter" idx="4294967295"/>
          </p:nvPr>
        </p:nvSpPr>
        <p:spPr>
          <a:xfrm>
            <a:off x="5257800" y="6475413"/>
            <a:ext cx="3286125" cy="184150"/>
          </a:xfrm>
          <a:prstGeom prst="rect">
            <a:avLst/>
          </a:prstGeom>
        </p:spPr>
        <p:txBody>
          <a:bodyPr/>
          <a:lstStyle/>
          <a:p>
            <a:pPr algn="r">
              <a:defRPr/>
            </a:pPr>
            <a:r>
              <a:rPr lang="en-US" smtClean="0"/>
              <a:t>Adrian Stephens, Intel</a:t>
            </a:r>
            <a:endParaRPr lang="en-US" dirty="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7/8 of 11-15-1173 by Xiaoming Peng (I2R)</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September 2015</a:t>
            </a:r>
            <a:endParaRPr lang="en-US"/>
          </a:p>
        </p:txBody>
      </p:sp>
    </p:spTree>
    <p:extLst>
      <p:ext uri="{BB962C8B-B14F-4D97-AF65-F5344CB8AC3E}">
        <p14:creationId xmlns:p14="http://schemas.microsoft.com/office/powerpoint/2010/main" val="367811727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p:txBody>
          <a:bodyPr/>
          <a:lstStyle/>
          <a:p>
            <a:r>
              <a:rPr lang="en-US" altLang="zh-CN" smtClean="0"/>
              <a:t>Conference call times</a:t>
            </a:r>
          </a:p>
        </p:txBody>
      </p:sp>
      <p:sp>
        <p:nvSpPr>
          <p:cNvPr id="49154" name="Content Placeholder 2"/>
          <p:cNvSpPr>
            <a:spLocks noGrp="1"/>
          </p:cNvSpPr>
          <p:nvPr>
            <p:ph idx="1"/>
          </p:nvPr>
        </p:nvSpPr>
        <p:spPr/>
        <p:txBody>
          <a:bodyPr/>
          <a:lstStyle/>
          <a:p>
            <a:pPr lvl="1"/>
            <a:r>
              <a:rPr lang="en-US" altLang="zh-CN" sz="2400" dirty="0"/>
              <a:t>9pm (ET) Oct 15, 2015</a:t>
            </a:r>
          </a:p>
          <a:p>
            <a:pPr lvl="2"/>
            <a:r>
              <a:rPr lang="en-US" altLang="zh-CN" sz="2200" dirty="0"/>
              <a:t>9am Beijing Time, Oct 16, 2015</a:t>
            </a:r>
          </a:p>
          <a:p>
            <a:pPr lvl="1"/>
            <a:endParaRPr lang="en-US" altLang="zh-CN" sz="2400" dirty="0"/>
          </a:p>
          <a:p>
            <a:pPr lvl="1"/>
            <a:r>
              <a:rPr lang="en-US" altLang="zh-CN" sz="2400" dirty="0"/>
              <a:t>9pm (ET) Oct 22, 2015</a:t>
            </a:r>
          </a:p>
          <a:p>
            <a:pPr lvl="2"/>
            <a:r>
              <a:rPr lang="en-US" altLang="zh-CN" sz="2200" dirty="0"/>
              <a:t>9am Beijing Time, Oct 23, 2015</a:t>
            </a:r>
          </a:p>
          <a:p>
            <a:pPr lvl="1"/>
            <a:endParaRPr lang="en-US" altLang="zh-CN" sz="2400" dirty="0"/>
          </a:p>
        </p:txBody>
      </p:sp>
      <p:sp>
        <p:nvSpPr>
          <p:cNvPr id="49155"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12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12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12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r>
              <a:rPr lang="en-US" altLang="zh-CN"/>
              <a:t>Slide </a:t>
            </a:r>
            <a:fld id="{163C0E4F-37BC-4B97-9E24-22C06F8A86E7}" type="slidenum">
              <a:rPr lang="en-US" altLang="zh-CN"/>
              <a:pPr/>
              <a:t>58</a:t>
            </a:fld>
            <a:endParaRPr lang="en-US" altLang="zh-CN"/>
          </a:p>
        </p:txBody>
      </p:sp>
      <p:sp>
        <p:nvSpPr>
          <p:cNvPr id="7" name="Footer Placeholder 4"/>
          <p:cNvSpPr>
            <a:spLocks noGrp="1"/>
          </p:cNvSpPr>
          <p:nvPr>
            <p:ph type="ftr" sz="quarter" idx="4294967295"/>
          </p:nvPr>
        </p:nvSpPr>
        <p:spPr>
          <a:xfrm>
            <a:off x="5257800" y="6475413"/>
            <a:ext cx="3286125" cy="184150"/>
          </a:xfrm>
          <a:prstGeom prst="rect">
            <a:avLst/>
          </a:prstGeom>
        </p:spPr>
        <p:txBody>
          <a:bodyPr/>
          <a:lstStyle/>
          <a:p>
            <a:pPr algn="r">
              <a:defRPr/>
            </a:pPr>
            <a:r>
              <a:rPr lang="en-US" smtClean="0"/>
              <a:t>Adrian Stephens, Intel</a:t>
            </a:r>
            <a:endParaRPr lang="en-US" dirty="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8/8 of 11-15-1173 by Xiaoming Peng (I2R)</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September 2015</a:t>
            </a:r>
            <a:endParaRPr lang="en-US"/>
          </a:p>
        </p:txBody>
      </p:sp>
    </p:spTree>
    <p:extLst>
      <p:ext uri="{BB962C8B-B14F-4D97-AF65-F5344CB8AC3E}">
        <p14:creationId xmlns:p14="http://schemas.microsoft.com/office/powerpoint/2010/main" val="2423038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Footer Placeholder 4"/>
          <p:cNvSpPr>
            <a:spLocks noGrp="1"/>
          </p:cNvSpPr>
          <p:nvPr>
            <p:ph type="ftr" sz="quarter" idx="11"/>
          </p:nvPr>
        </p:nvSpPr>
        <p:spPr>
          <a:xfrm>
            <a:off x="6384680" y="6475413"/>
            <a:ext cx="2159245" cy="184666"/>
          </a:xfrm>
          <a:noFill/>
        </p:spPr>
        <p:txBody>
          <a:bodyPr/>
          <a:lstStyle/>
          <a:p>
            <a:r>
              <a:rPr lang="en-US" smtClean="0"/>
              <a:t>Adrian Stephens, Intel</a:t>
            </a:r>
            <a:endParaRPr lang="en-US" dirty="0" smtClean="0"/>
          </a:p>
        </p:txBody>
      </p:sp>
      <p:sp>
        <p:nvSpPr>
          <p:cNvPr id="1029" name="Slide Number Placeholder 5"/>
          <p:cNvSpPr>
            <a:spLocks noGrp="1"/>
          </p:cNvSpPr>
          <p:nvPr>
            <p:ph type="sldNum" sz="quarter" idx="12"/>
          </p:nvPr>
        </p:nvSpPr>
        <p:spPr>
          <a:noFill/>
        </p:spPr>
        <p:txBody>
          <a:bodyPr/>
          <a:lstStyle/>
          <a:p>
            <a:r>
              <a:rPr lang="en-US" smtClean="0"/>
              <a:t>Slide </a:t>
            </a:r>
            <a:fld id="{45B9BDB0-C63C-4C25-8424-3805F41840B1}" type="slidenum">
              <a:rPr lang="en-US" smtClean="0"/>
              <a:pPr/>
              <a:t>59</a:t>
            </a:fld>
            <a:endParaRPr lang="en-US" smtClean="0"/>
          </a:p>
        </p:txBody>
      </p:sp>
      <p:sp>
        <p:nvSpPr>
          <p:cNvPr id="1030" name="Rectangle 2"/>
          <p:cNvSpPr>
            <a:spLocks noGrp="1" noChangeArrowheads="1"/>
          </p:cNvSpPr>
          <p:nvPr>
            <p:ph type="title"/>
          </p:nvPr>
        </p:nvSpPr>
        <p:spPr>
          <a:noFill/>
        </p:spPr>
        <p:txBody>
          <a:bodyPr/>
          <a:lstStyle/>
          <a:p>
            <a:r>
              <a:rPr lang="en-US" dirty="0" err="1" smtClean="0"/>
              <a:t>TGak</a:t>
            </a:r>
            <a:r>
              <a:rPr lang="en-US" dirty="0" smtClean="0"/>
              <a:t> September Closing Report </a:t>
            </a:r>
          </a:p>
        </p:txBody>
      </p:sp>
      <p:sp>
        <p:nvSpPr>
          <p:cNvPr id="1031" name="Rectangle 6"/>
          <p:cNvSpPr>
            <a:spLocks noGrp="1" noChangeArrowheads="1"/>
          </p:cNvSpPr>
          <p:nvPr>
            <p:ph type="body" idx="1"/>
          </p:nvPr>
        </p:nvSpPr>
        <p:spPr>
          <a:xfrm>
            <a:off x="685800" y="1524000"/>
            <a:ext cx="7772400" cy="381000"/>
          </a:xfrm>
          <a:noFill/>
        </p:spPr>
        <p:txBody>
          <a:bodyPr/>
          <a:lstStyle/>
          <a:p>
            <a:pPr algn="ctr">
              <a:buFontTx/>
              <a:buNone/>
            </a:pPr>
            <a:r>
              <a:rPr lang="en-US" sz="2000" dirty="0" smtClean="0"/>
              <a:t>Date:</a:t>
            </a:r>
            <a:r>
              <a:rPr lang="en-US" sz="2000" b="0" dirty="0" smtClean="0"/>
              <a:t> 2015-09-17</a:t>
            </a:r>
          </a:p>
        </p:txBody>
      </p:sp>
      <p:graphicFrame>
        <p:nvGraphicFramePr>
          <p:cNvPr id="1026" name="Object 11"/>
          <p:cNvGraphicFramePr>
            <a:graphicFrameLocks noChangeAspect="1"/>
          </p:cNvGraphicFramePr>
          <p:nvPr>
            <p:extLst>
              <p:ext uri="{D42A27DB-BD31-4B8C-83A1-F6EECF244321}">
                <p14:modId xmlns:p14="http://schemas.microsoft.com/office/powerpoint/2010/main" val="1289740938"/>
              </p:ext>
            </p:extLst>
          </p:nvPr>
        </p:nvGraphicFramePr>
        <p:xfrm>
          <a:off x="515938" y="2890838"/>
          <a:ext cx="7783512" cy="1387475"/>
        </p:xfrm>
        <a:graphic>
          <a:graphicData uri="http://schemas.openxmlformats.org/presentationml/2006/ole">
            <mc:AlternateContent xmlns:mc="http://schemas.openxmlformats.org/markup-compatibility/2006">
              <mc:Choice xmlns:v="urn:schemas-microsoft-com:vml" Requires="v">
                <p:oleObj spid="_x0000_s12298" name="Document" r:id="rId4" imgW="8255000" imgH="1473200" progId="Word.Document.8">
                  <p:embed/>
                </p:oleObj>
              </mc:Choice>
              <mc:Fallback>
                <p:oleObj name="Document" r:id="rId4" imgW="8255000" imgH="1473200" progId="Word.Document.8">
                  <p:embed/>
                  <p:pic>
                    <p:nvPicPr>
                      <p:cNvPr id="0" name=""/>
                      <p:cNvPicPr>
                        <a:picLocks noChangeAspect="1" noChangeArrowheads="1"/>
                      </p:cNvPicPr>
                      <p:nvPr/>
                    </p:nvPicPr>
                    <p:blipFill>
                      <a:blip r:embed="rId5"/>
                      <a:srcRect/>
                      <a:stretch>
                        <a:fillRect/>
                      </a:stretch>
                    </p:blipFill>
                    <p:spPr bwMode="auto">
                      <a:xfrm>
                        <a:off x="515938" y="2890838"/>
                        <a:ext cx="7783512" cy="1387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2" name="Rectangle 12"/>
          <p:cNvSpPr>
            <a:spLocks noChangeArrowheads="1"/>
          </p:cNvSpPr>
          <p:nvPr/>
        </p:nvSpPr>
        <p:spPr bwMode="auto">
          <a:xfrm>
            <a:off x="533400" y="1939925"/>
            <a:ext cx="1447800" cy="381000"/>
          </a:xfrm>
          <a:prstGeom prst="rect">
            <a:avLst/>
          </a:prstGeom>
          <a:noFill/>
          <a:ln w="9525">
            <a:noFill/>
            <a:miter lim="800000"/>
            <a:headEnd/>
            <a:tailEnd/>
          </a:ln>
        </p:spPr>
        <p:txBody>
          <a:bodyPr lIns="92075" tIns="46038" rIns="92075" bIns="46038"/>
          <a:lstStyle/>
          <a:p>
            <a:pPr marL="342900" indent="-342900">
              <a:spcBef>
                <a:spcPct val="20000"/>
              </a:spcBef>
            </a:pPr>
            <a:r>
              <a:rPr lang="en-US" sz="2000" b="1"/>
              <a:t>Authors:</a:t>
            </a:r>
            <a:endParaRPr lang="en-US" sz="200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1/5 of 11-15-1188 by Donald Eastlake, Huawei Technologies</a:t>
            </a:r>
          </a:p>
        </p:txBody>
      </p:sp>
      <p:sp>
        <p:nvSpPr>
          <p:cNvPr id="9" name="Date Placeholder 2"/>
          <p:cNvSpPr>
            <a:spLocks noGrp="1"/>
          </p:cNvSpPr>
          <p:nvPr>
            <p:ph type="dt" sz="half" idx="10"/>
          </p:nvPr>
        </p:nvSpPr>
        <p:spPr>
          <a:xfrm>
            <a:off x="696913" y="333375"/>
            <a:ext cx="1579562" cy="276225"/>
          </a:xfrm>
        </p:spPr>
        <p:txBody>
          <a:bodyPr/>
          <a:lstStyle/>
          <a:p>
            <a:pPr>
              <a:defRPr/>
            </a:pPr>
            <a:r>
              <a:rPr lang="en-US" smtClean="0"/>
              <a:t>September 2015</a:t>
            </a:r>
            <a:endParaRPr lang="en-US"/>
          </a:p>
        </p:txBody>
      </p:sp>
    </p:spTree>
    <p:extLst>
      <p:ext uri="{BB962C8B-B14F-4D97-AF65-F5344CB8AC3E}">
        <p14:creationId xmlns:p14="http://schemas.microsoft.com/office/powerpoint/2010/main" val="42466003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6913" y="0"/>
            <a:ext cx="6629400" cy="533400"/>
          </a:xfrm>
        </p:spPr>
        <p:txBody>
          <a:bodyPr/>
          <a:lstStyle/>
          <a:p>
            <a:r>
              <a:rPr lang="en-GB" dirty="0" smtClean="0"/>
              <a:t>Attendance by Country</a:t>
            </a:r>
            <a:endParaRPr lang="en-GB" dirty="0"/>
          </a:p>
        </p:txBody>
      </p:sp>
      <p:sp>
        <p:nvSpPr>
          <p:cNvPr id="5" name="Footer Placeholder 4"/>
          <p:cNvSpPr>
            <a:spLocks noGrp="1"/>
          </p:cNvSpPr>
          <p:nvPr>
            <p:ph type="ftr" sz="quarter" idx="11"/>
          </p:nvPr>
        </p:nvSpPr>
        <p:spPr/>
        <p:txBody>
          <a:bodyPr/>
          <a:lstStyle/>
          <a:p>
            <a:pPr>
              <a:defRPr/>
            </a:pPr>
            <a:r>
              <a:rPr lang="en-US" smtClean="0"/>
              <a:t>Adrian Stephens, Intel</a:t>
            </a:r>
            <a:endParaRPr lang="en-US"/>
          </a:p>
        </p:txBody>
      </p:sp>
      <p:sp>
        <p:nvSpPr>
          <p:cNvPr id="3" name="Slide Number Placeholder 2"/>
          <p:cNvSpPr>
            <a:spLocks noGrp="1"/>
          </p:cNvSpPr>
          <p:nvPr>
            <p:ph type="sldNum" sz="quarter" idx="12"/>
          </p:nvPr>
        </p:nvSpPr>
        <p:spPr/>
        <p:txBody>
          <a:bodyPr/>
          <a:lstStyle/>
          <a:p>
            <a:pPr>
              <a:defRPr/>
            </a:pPr>
            <a:r>
              <a:rPr lang="en-US" smtClean="0"/>
              <a:t>Slide </a:t>
            </a:r>
            <a:fld id="{219CDBFA-76A2-4597-AA38-8543ED035B58}" type="slidenum">
              <a:rPr lang="en-US" smtClean="0"/>
              <a:pPr>
                <a:defRPr/>
              </a:pPr>
              <a:t>6</a:t>
            </a:fld>
            <a:endParaRPr lang="en-US"/>
          </a:p>
        </p:txBody>
      </p:sp>
      <p:sp>
        <p:nvSpPr>
          <p:cNvPr id="6" name="Date Placeholder 5"/>
          <p:cNvSpPr>
            <a:spLocks noGrp="1"/>
          </p:cNvSpPr>
          <p:nvPr>
            <p:ph type="dt" sz="half" idx="10"/>
          </p:nvPr>
        </p:nvSpPr>
        <p:spPr/>
        <p:txBody>
          <a:bodyPr/>
          <a:lstStyle/>
          <a:p>
            <a:pPr>
              <a:defRPr/>
            </a:pPr>
            <a:r>
              <a:rPr lang="en-US" smtClean="0"/>
              <a:t>September 2015</a:t>
            </a:r>
            <a:endParaRPr lang="en-US"/>
          </a:p>
        </p:txBody>
      </p:sp>
      <p:pic>
        <p:nvPicPr>
          <p:cNvPr id="4" name="Picture 3"/>
          <p:cNvPicPr>
            <a:picLocks noChangeAspect="1"/>
          </p:cNvPicPr>
          <p:nvPr/>
        </p:nvPicPr>
        <p:blipFill>
          <a:blip r:embed="rId3"/>
          <a:stretch>
            <a:fillRect/>
          </a:stretch>
        </p:blipFill>
        <p:spPr>
          <a:xfrm>
            <a:off x="5644" y="751817"/>
            <a:ext cx="2922190" cy="2296183"/>
          </a:xfrm>
          <a:prstGeom prst="rect">
            <a:avLst/>
          </a:prstGeom>
        </p:spPr>
      </p:pic>
      <p:pic>
        <p:nvPicPr>
          <p:cNvPr id="11" name="Picture 10"/>
          <p:cNvPicPr>
            <a:picLocks noChangeAspect="1"/>
          </p:cNvPicPr>
          <p:nvPr/>
        </p:nvPicPr>
        <p:blipFill>
          <a:blip r:embed="rId4"/>
          <a:stretch>
            <a:fillRect/>
          </a:stretch>
        </p:blipFill>
        <p:spPr>
          <a:xfrm>
            <a:off x="2057400" y="720773"/>
            <a:ext cx="6858000" cy="5388843"/>
          </a:xfrm>
          <a:prstGeom prst="rect">
            <a:avLst/>
          </a:prstGeom>
        </p:spPr>
      </p:pic>
    </p:spTree>
    <p:extLst>
      <p:ext uri="{BB962C8B-B14F-4D97-AF65-F5344CB8AC3E}">
        <p14:creationId xmlns:p14="http://schemas.microsoft.com/office/powerpoint/2010/main" val="31654305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smtClean="0"/>
              <a:t>Abstract</a:t>
            </a:r>
          </a:p>
        </p:txBody>
      </p:sp>
      <p:sp>
        <p:nvSpPr>
          <p:cNvPr id="14339" name="Rectangle 3"/>
          <p:cNvSpPr>
            <a:spLocks noGrp="1" noChangeArrowheads="1"/>
          </p:cNvSpPr>
          <p:nvPr>
            <p:ph idx="1"/>
          </p:nvPr>
        </p:nvSpPr>
        <p:spPr/>
        <p:txBody>
          <a:bodyPr/>
          <a:lstStyle/>
          <a:p>
            <a:pPr marL="0" indent="-457200">
              <a:lnSpc>
                <a:spcPct val="120000"/>
              </a:lnSpc>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dirty="0"/>
              <a:t>Closing Report of IEEE 802.11 Task Group </a:t>
            </a:r>
            <a:r>
              <a:rPr lang="en-GB" dirty="0" err="1" smtClean="0"/>
              <a:t>ak</a:t>
            </a:r>
            <a:r>
              <a:rPr lang="en-GB" dirty="0" smtClean="0"/>
              <a:t> </a:t>
            </a:r>
            <a:r>
              <a:rPr lang="en-GB" dirty="0"/>
              <a:t>at the IEEE 802.11 Meeting, </a:t>
            </a:r>
            <a:r>
              <a:rPr lang="en-GB" dirty="0" smtClean="0"/>
              <a:t>September 2015, </a:t>
            </a:r>
            <a:r>
              <a:rPr lang="en-GB" dirty="0"/>
              <a:t>held in </a:t>
            </a:r>
            <a:r>
              <a:rPr lang="en-GB" dirty="0" smtClean="0"/>
              <a:t>Bangkok, Thailand.</a:t>
            </a:r>
            <a:endParaRPr lang="en-GB" dirty="0"/>
          </a:p>
        </p:txBody>
      </p:sp>
      <p:sp>
        <p:nvSpPr>
          <p:cNvPr id="14341" name="Footer Placeholder 4"/>
          <p:cNvSpPr>
            <a:spLocks noGrp="1"/>
          </p:cNvSpPr>
          <p:nvPr>
            <p:ph type="ftr" sz="quarter" idx="11"/>
          </p:nvPr>
        </p:nvSpPr>
        <p:spPr>
          <a:xfrm>
            <a:off x="6384680" y="6475413"/>
            <a:ext cx="2159245" cy="184666"/>
          </a:xfrm>
          <a:noFill/>
        </p:spPr>
        <p:txBody>
          <a:bodyPr/>
          <a:lstStyle/>
          <a:p>
            <a:r>
              <a:rPr lang="en-US" smtClean="0"/>
              <a:t>Adrian Stephens, Intel</a:t>
            </a:r>
            <a:endParaRPr lang="en-US" dirty="0"/>
          </a:p>
        </p:txBody>
      </p:sp>
      <p:sp>
        <p:nvSpPr>
          <p:cNvPr id="14342" name="Slide Number Placeholder 5"/>
          <p:cNvSpPr>
            <a:spLocks noGrp="1"/>
          </p:cNvSpPr>
          <p:nvPr>
            <p:ph type="sldNum" sz="quarter" idx="12"/>
          </p:nvPr>
        </p:nvSpPr>
        <p:spPr>
          <a:noFill/>
        </p:spPr>
        <p:txBody>
          <a:bodyPr/>
          <a:lstStyle/>
          <a:p>
            <a:r>
              <a:rPr lang="en-US" smtClean="0"/>
              <a:t>Slide </a:t>
            </a:r>
            <a:fld id="{81BA2747-D9B4-4253-BD2A-A397A70658F2}" type="slidenum">
              <a:rPr lang="en-US" smtClean="0"/>
              <a:pPr/>
              <a:t>60</a:t>
            </a:fld>
            <a:endParaRPr lang="en-US" smtClean="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2/5 of 11-15-1188 by Donald Eastlake, Huawei Technologies</a:t>
            </a:r>
          </a:p>
        </p:txBody>
      </p:sp>
      <p:sp>
        <p:nvSpPr>
          <p:cNvPr id="7" name="Date Placeholder 2"/>
          <p:cNvSpPr>
            <a:spLocks noGrp="1"/>
          </p:cNvSpPr>
          <p:nvPr>
            <p:ph type="dt" sz="half" idx="10"/>
          </p:nvPr>
        </p:nvSpPr>
        <p:spPr>
          <a:xfrm>
            <a:off x="696913" y="333375"/>
            <a:ext cx="1579562" cy="276225"/>
          </a:xfrm>
        </p:spPr>
        <p:txBody>
          <a:bodyPr/>
          <a:lstStyle/>
          <a:p>
            <a:pPr>
              <a:defRPr/>
            </a:pPr>
            <a:r>
              <a:rPr lang="en-US" smtClean="0"/>
              <a:t>September 2015</a:t>
            </a:r>
            <a:endParaRPr lang="en-US"/>
          </a:p>
        </p:txBody>
      </p:sp>
    </p:spTree>
    <p:extLst>
      <p:ext uri="{BB962C8B-B14F-4D97-AF65-F5344CB8AC3E}">
        <p14:creationId xmlns:p14="http://schemas.microsoft.com/office/powerpoint/2010/main" val="342156270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r>
              <a:rPr lang="en-GB"/>
              <a:t>Slide </a:t>
            </a:r>
            <a:fld id="{8DC72EFA-1DF8-481C-8B66-C8A1D5DAFDEA}" type="slidenum">
              <a:rPr lang="en-GB"/>
              <a:pPr/>
              <a:t>61</a:t>
            </a:fld>
            <a:endParaRPr lang="en-GB"/>
          </a:p>
        </p:txBody>
      </p:sp>
      <p:sp>
        <p:nvSpPr>
          <p:cNvPr id="9217" name="Rectangle 1"/>
          <p:cNvSpPr>
            <a:spLocks noGrp="1" noChangeArrowheads="1"/>
          </p:cNvSpPr>
          <p:nvPr>
            <p:ph type="title"/>
          </p:nvPr>
        </p:nvSpPr>
        <p:spPr>
          <a:xfrm>
            <a:off x="685800" y="684213"/>
            <a:ext cx="7772400" cy="915987"/>
          </a:xfrm>
          <a:ln/>
        </p:spPr>
        <p:txBody>
          <a:bodyPr lIns="90000" tIns="46800" rIns="90000" bIns="46800"/>
          <a:lstStyle/>
          <a:p>
            <a:r>
              <a:rPr lang="en-US" sz="3600" dirty="0" err="1" smtClean="0"/>
              <a:t>TGak</a:t>
            </a:r>
            <a:r>
              <a:rPr lang="en-US" sz="3600" dirty="0" smtClean="0"/>
              <a:t> Closing Report</a:t>
            </a:r>
            <a:endParaRPr lang="en-US" sz="3600" dirty="0"/>
          </a:p>
        </p:txBody>
      </p:sp>
      <p:sp>
        <p:nvSpPr>
          <p:cNvPr id="9218" name="Rectangle 2"/>
          <p:cNvSpPr>
            <a:spLocks noGrp="1" noChangeArrowheads="1"/>
          </p:cNvSpPr>
          <p:nvPr>
            <p:ph type="body" idx="1"/>
          </p:nvPr>
        </p:nvSpPr>
        <p:spPr>
          <a:xfrm>
            <a:off x="457200" y="1371600"/>
            <a:ext cx="8077200" cy="5029200"/>
          </a:xfrm>
          <a:ln/>
        </p:spPr>
        <p:txBody>
          <a:bodyPr/>
          <a:lstStyle/>
          <a:p>
            <a:pPr>
              <a:buFont typeface="Times New Roman" pitchFamily="16" charset="0"/>
              <a:buChar char="•"/>
            </a:pPr>
            <a:r>
              <a:rPr lang="en-GB" dirty="0"/>
              <a:t>Accomplishments</a:t>
            </a:r>
          </a:p>
          <a:p>
            <a:pPr lvl="1">
              <a:buFont typeface="Times New Roman" pitchFamily="16" charset="0"/>
              <a:buChar char="•"/>
            </a:pPr>
            <a:r>
              <a:rPr lang="en-GB" sz="2400" dirty="0" smtClean="0"/>
              <a:t>Have now now resolved 282 of </a:t>
            </a:r>
            <a:r>
              <a:rPr lang="en-GB" sz="2400" dirty="0"/>
              <a:t>our 437 comments from </a:t>
            </a:r>
            <a:r>
              <a:rPr lang="en-GB" sz="2400" dirty="0" smtClean="0"/>
              <a:t>LB212.</a:t>
            </a:r>
            <a:endParaRPr lang="en-GB" sz="2400" dirty="0"/>
          </a:p>
          <a:p>
            <a:pPr lvl="1">
              <a:buFont typeface="Times New Roman" pitchFamily="16" charset="0"/>
              <a:buChar char="•"/>
            </a:pPr>
            <a:r>
              <a:rPr lang="en-GB" sz="2400" dirty="0"/>
              <a:t>Received and discussed the </a:t>
            </a:r>
            <a:r>
              <a:rPr lang="en-GB" sz="2400" dirty="0" smtClean="0"/>
              <a:t>submissions </a:t>
            </a:r>
            <a:r>
              <a:rPr lang="en-GB" sz="2400" dirty="0"/>
              <a:t>listed on the next </a:t>
            </a:r>
            <a:r>
              <a:rPr lang="en-GB" sz="2400" dirty="0" smtClean="0"/>
              <a:t>page.</a:t>
            </a:r>
            <a:endParaRPr lang="en-US" sz="2400" dirty="0"/>
          </a:p>
          <a:p>
            <a:pPr lvl="1">
              <a:buFont typeface="Times New Roman" pitchFamily="16" charset="0"/>
              <a:buChar char="•"/>
            </a:pPr>
            <a:r>
              <a:rPr lang="en-GB" sz="2400" dirty="0"/>
              <a:t>Met jointly with </a:t>
            </a:r>
            <a:r>
              <a:rPr lang="en-GB" sz="2400" dirty="0" smtClean="0"/>
              <a:t>ARC </a:t>
            </a:r>
            <a:r>
              <a:rPr lang="en-GB" sz="2400" dirty="0"/>
              <a:t>SC Thursday AM1.</a:t>
            </a:r>
          </a:p>
          <a:p>
            <a:pPr lvl="1">
              <a:buFont typeface="Times New Roman" pitchFamily="16" charset="0"/>
              <a:buChar char="•"/>
            </a:pPr>
            <a:r>
              <a:rPr lang="en-GB" sz="2400" dirty="0"/>
              <a:t>An annotated agenda is in 11-15/</a:t>
            </a:r>
            <a:r>
              <a:rPr lang="en-GB" sz="2400" dirty="0" smtClean="0"/>
              <a:t>0982.</a:t>
            </a:r>
            <a:endParaRPr lang="en-GB" sz="2400" dirty="0"/>
          </a:p>
          <a:p>
            <a:pPr lvl="1">
              <a:buFont typeface="Times New Roman" pitchFamily="16" charset="0"/>
              <a:buChar char="•"/>
            </a:pPr>
            <a:r>
              <a:rPr lang="en-GB" sz="2400" dirty="0"/>
              <a:t>The minutes </a:t>
            </a:r>
            <a:r>
              <a:rPr lang="en-GB" sz="2400" dirty="0" smtClean="0"/>
              <a:t>will be in 11-15/</a:t>
            </a:r>
            <a:r>
              <a:rPr lang="en-GB" sz="2400" smtClean="0"/>
              <a:t>1189.</a:t>
            </a:r>
            <a:endParaRPr lang="en-GB" sz="2400" dirty="0" smtClean="0"/>
          </a:p>
        </p:txBody>
      </p:sp>
      <p:sp>
        <p:nvSpPr>
          <p:cNvPr id="7" name="Footer Placeholder 4"/>
          <p:cNvSpPr>
            <a:spLocks noGrp="1"/>
          </p:cNvSpPr>
          <p:nvPr>
            <p:ph type="ftr" sz="quarter" idx="11"/>
          </p:nvPr>
        </p:nvSpPr>
        <p:spPr>
          <a:xfrm>
            <a:off x="6384680" y="6475413"/>
            <a:ext cx="2159245" cy="184666"/>
          </a:xfrm>
          <a:noFill/>
        </p:spPr>
        <p:txBody>
          <a:bodyPr/>
          <a:lstStyle/>
          <a:p>
            <a:r>
              <a:rPr lang="en-US" smtClean="0"/>
              <a:t>Adrian Stephens, Intel</a:t>
            </a:r>
            <a:endParaRPr lang="en-US" dirty="0" smtClean="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3/5 of 11-15-1188 by Donald Eastlake, Huawei Technologies</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September 2015</a:t>
            </a:r>
            <a:endParaRPr lang="en-US"/>
          </a:p>
        </p:txBody>
      </p:sp>
    </p:spTree>
    <p:extLst>
      <p:ext uri="{BB962C8B-B14F-4D97-AF65-F5344CB8AC3E}">
        <p14:creationId xmlns:p14="http://schemas.microsoft.com/office/powerpoint/2010/main" val="173711001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r>
              <a:rPr lang="en-GB"/>
              <a:t>Slide </a:t>
            </a:r>
            <a:fld id="{8DC72EFA-1DF8-481C-8B66-C8A1D5DAFDEA}" type="slidenum">
              <a:rPr lang="en-GB"/>
              <a:pPr/>
              <a:t>62</a:t>
            </a:fld>
            <a:endParaRPr lang="en-GB"/>
          </a:p>
        </p:txBody>
      </p:sp>
      <p:sp>
        <p:nvSpPr>
          <p:cNvPr id="9217" name="Rectangle 1"/>
          <p:cNvSpPr>
            <a:spLocks noGrp="1" noChangeArrowheads="1"/>
          </p:cNvSpPr>
          <p:nvPr>
            <p:ph type="title"/>
          </p:nvPr>
        </p:nvSpPr>
        <p:spPr>
          <a:xfrm>
            <a:off x="685800" y="684213"/>
            <a:ext cx="7772400" cy="1160462"/>
          </a:xfrm>
          <a:ln/>
        </p:spPr>
        <p:txBody>
          <a:bodyPr lIns="90000" tIns="46800" rIns="90000" bIns="46800"/>
          <a:lstStyle/>
          <a:p>
            <a:r>
              <a:rPr lang="en-US" sz="3600" dirty="0" err="1" smtClean="0"/>
              <a:t>TGak</a:t>
            </a:r>
            <a:r>
              <a:rPr lang="en-US" sz="3600" dirty="0" smtClean="0"/>
              <a:t> Closing Report</a:t>
            </a:r>
            <a:endParaRPr lang="en-US" sz="3600" dirty="0"/>
          </a:p>
        </p:txBody>
      </p:sp>
      <p:sp>
        <p:nvSpPr>
          <p:cNvPr id="9218" name="Rectangle 2"/>
          <p:cNvSpPr>
            <a:spLocks noGrp="1" noChangeArrowheads="1"/>
          </p:cNvSpPr>
          <p:nvPr>
            <p:ph type="body" idx="1"/>
          </p:nvPr>
        </p:nvSpPr>
        <p:spPr>
          <a:xfrm>
            <a:off x="685800" y="1981200"/>
            <a:ext cx="7772400" cy="4114800"/>
          </a:xfrm>
          <a:ln/>
        </p:spPr>
        <p:txBody>
          <a:bodyPr/>
          <a:lstStyle/>
          <a:p>
            <a:pPr>
              <a:buFont typeface="Times New Roman" pitchFamily="16" charset="0"/>
              <a:buChar char="•"/>
            </a:pPr>
            <a:r>
              <a:rPr lang="en-GB" dirty="0" smtClean="0"/>
              <a:t>Submissions</a:t>
            </a:r>
          </a:p>
          <a:p>
            <a:pPr lvl="1">
              <a:lnSpc>
                <a:spcPct val="80000"/>
              </a:lnSpc>
            </a:pPr>
            <a:r>
              <a:rPr lang="en-US" dirty="0" smtClean="0"/>
              <a:t>11</a:t>
            </a:r>
            <a:r>
              <a:rPr lang="en-US" dirty="0"/>
              <a:t>-15/</a:t>
            </a:r>
            <a:r>
              <a:rPr lang="en-US" dirty="0" smtClean="0"/>
              <a:t>795, </a:t>
            </a:r>
            <a:r>
              <a:rPr lang="en-US" dirty="0"/>
              <a:t>“Addressing Comment Resolutions”, David </a:t>
            </a:r>
            <a:r>
              <a:rPr lang="en-US" dirty="0" err="1" smtClean="0"/>
              <a:t>Kloper</a:t>
            </a:r>
            <a:r>
              <a:rPr lang="en-US" dirty="0" smtClean="0"/>
              <a:t> (Cisco)</a:t>
            </a:r>
          </a:p>
          <a:p>
            <a:pPr lvl="1">
              <a:lnSpc>
                <a:spcPct val="80000"/>
              </a:lnSpc>
            </a:pPr>
            <a:r>
              <a:rPr lang="en-US" dirty="0" smtClean="0"/>
              <a:t>11</a:t>
            </a:r>
            <a:r>
              <a:rPr lang="en-US" dirty="0"/>
              <a:t>-15/</a:t>
            </a:r>
            <a:r>
              <a:rPr lang="en-US" dirty="0" smtClean="0"/>
              <a:t>796 </a:t>
            </a:r>
            <a:r>
              <a:rPr lang="en-US" dirty="0"/>
              <a:t>(doc), “S</a:t>
            </a:r>
            <a:r>
              <a:rPr lang="en-GB" dirty="0" err="1"/>
              <a:t>olutions</a:t>
            </a:r>
            <a:r>
              <a:rPr lang="en-GB" dirty="0"/>
              <a:t> to some GLK-GCR related Comments (Part 2)</a:t>
            </a:r>
            <a:r>
              <a:rPr lang="en-US" dirty="0"/>
              <a:t>”, Ganesh </a:t>
            </a:r>
            <a:r>
              <a:rPr lang="en-US" dirty="0" err="1"/>
              <a:t>Venkatesan</a:t>
            </a:r>
            <a:r>
              <a:rPr lang="en-US" dirty="0"/>
              <a:t> (Intel</a:t>
            </a:r>
            <a:r>
              <a:rPr lang="en-US" dirty="0" smtClean="0"/>
              <a:t>)</a:t>
            </a:r>
          </a:p>
          <a:p>
            <a:pPr lvl="1">
              <a:lnSpc>
                <a:spcPct val="80000"/>
              </a:lnSpc>
            </a:pPr>
            <a:r>
              <a:rPr lang="en-US" dirty="0" smtClean="0"/>
              <a:t>11-15/931, “MAH Assigned Comments”, Mark Hamilton (Rucks Wireless)</a:t>
            </a:r>
          </a:p>
          <a:p>
            <a:pPr lvl="1">
              <a:lnSpc>
                <a:spcPct val="80000"/>
              </a:lnSpc>
            </a:pPr>
            <a:r>
              <a:rPr lang="en-US" dirty="0" smtClean="0"/>
              <a:t>11-15/1179, “Easy </a:t>
            </a:r>
            <a:r>
              <a:rPr lang="en-US" dirty="0"/>
              <a:t>Editorials”, Donald Eastlake (Huawei)</a:t>
            </a:r>
          </a:p>
          <a:p>
            <a:pPr lvl="1">
              <a:lnSpc>
                <a:spcPct val="80000"/>
              </a:lnSpc>
            </a:pPr>
            <a:endParaRPr lang="en-US" dirty="0"/>
          </a:p>
          <a:p>
            <a:pPr lvl="1">
              <a:lnSpc>
                <a:spcPct val="80000"/>
              </a:lnSpc>
            </a:pPr>
            <a:endParaRPr lang="en-US" b="0" dirty="0"/>
          </a:p>
          <a:p>
            <a:pPr lvl="1">
              <a:lnSpc>
                <a:spcPct val="80000"/>
              </a:lnSpc>
            </a:pPr>
            <a:endParaRPr lang="en-US" dirty="0"/>
          </a:p>
        </p:txBody>
      </p:sp>
      <p:sp>
        <p:nvSpPr>
          <p:cNvPr id="7" name="Footer Placeholder 4"/>
          <p:cNvSpPr>
            <a:spLocks noGrp="1"/>
          </p:cNvSpPr>
          <p:nvPr>
            <p:ph type="ftr" sz="quarter" idx="11"/>
          </p:nvPr>
        </p:nvSpPr>
        <p:spPr>
          <a:xfrm>
            <a:off x="6384680" y="6475413"/>
            <a:ext cx="2159245" cy="184666"/>
          </a:xfrm>
          <a:noFill/>
        </p:spPr>
        <p:txBody>
          <a:bodyPr/>
          <a:lstStyle/>
          <a:p>
            <a:r>
              <a:rPr lang="en-US" smtClean="0"/>
              <a:t>Adrian Stephens, Intel</a:t>
            </a:r>
            <a:endParaRPr lang="en-US" dirty="0" smtClean="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4/5 of 11-15-1188 by Donald Eastlake, Huawei Technologies</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September 2015</a:t>
            </a:r>
            <a:endParaRPr lang="en-US"/>
          </a:p>
        </p:txBody>
      </p:sp>
    </p:spTree>
    <p:extLst>
      <p:ext uri="{BB962C8B-B14F-4D97-AF65-F5344CB8AC3E}">
        <p14:creationId xmlns:p14="http://schemas.microsoft.com/office/powerpoint/2010/main" val="353989310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r>
              <a:rPr lang="en-GB"/>
              <a:t>Slide </a:t>
            </a:r>
            <a:fld id="{8DC72EFA-1DF8-481C-8B66-C8A1D5DAFDEA}" type="slidenum">
              <a:rPr lang="en-GB"/>
              <a:pPr/>
              <a:t>63</a:t>
            </a:fld>
            <a:endParaRPr lang="en-GB"/>
          </a:p>
        </p:txBody>
      </p:sp>
      <p:sp>
        <p:nvSpPr>
          <p:cNvPr id="9217" name="Rectangle 1"/>
          <p:cNvSpPr>
            <a:spLocks noGrp="1" noChangeArrowheads="1"/>
          </p:cNvSpPr>
          <p:nvPr>
            <p:ph type="title"/>
          </p:nvPr>
        </p:nvSpPr>
        <p:spPr>
          <a:xfrm>
            <a:off x="685800" y="684213"/>
            <a:ext cx="7772400" cy="1160462"/>
          </a:xfrm>
          <a:ln/>
        </p:spPr>
        <p:txBody>
          <a:bodyPr lIns="90000" tIns="46800" rIns="90000" bIns="46800"/>
          <a:lstStyle/>
          <a:p>
            <a:r>
              <a:rPr lang="en-US" sz="3600" dirty="0" err="1" smtClean="0">
                <a:solidFill>
                  <a:schemeClr val="tx1"/>
                </a:solidFill>
              </a:rPr>
              <a:t>TGak</a:t>
            </a:r>
            <a:r>
              <a:rPr lang="en-US" sz="3600" dirty="0" smtClean="0">
                <a:solidFill>
                  <a:schemeClr val="tx1"/>
                </a:solidFill>
              </a:rPr>
              <a:t> Closing Report</a:t>
            </a:r>
            <a:endParaRPr lang="en-US" sz="3600" dirty="0">
              <a:solidFill>
                <a:schemeClr val="tx1"/>
              </a:solidFill>
            </a:endParaRPr>
          </a:p>
        </p:txBody>
      </p:sp>
      <p:sp>
        <p:nvSpPr>
          <p:cNvPr id="9218" name="Rectangle 2"/>
          <p:cNvSpPr>
            <a:spLocks noGrp="1" noChangeArrowheads="1"/>
          </p:cNvSpPr>
          <p:nvPr>
            <p:ph type="body" idx="1"/>
          </p:nvPr>
        </p:nvSpPr>
        <p:spPr>
          <a:xfrm>
            <a:off x="685800" y="1981200"/>
            <a:ext cx="7772400" cy="4114800"/>
          </a:xfrm>
          <a:ln/>
        </p:spPr>
        <p:txBody>
          <a:bodyPr/>
          <a:lstStyle/>
          <a:p>
            <a:pPr>
              <a:buFont typeface="Times New Roman" pitchFamily="16" charset="0"/>
              <a:buChar char="•"/>
            </a:pPr>
            <a:r>
              <a:rPr lang="en-GB" sz="2800" dirty="0"/>
              <a:t>Teleconferences</a:t>
            </a:r>
          </a:p>
          <a:p>
            <a:pPr lvl="1">
              <a:buFont typeface="Times New Roman" pitchFamily="16" charset="0"/>
              <a:buChar char="•"/>
            </a:pPr>
            <a:r>
              <a:rPr lang="en-GB" sz="2400" dirty="0"/>
              <a:t>Decided to hold </a:t>
            </a:r>
            <a:r>
              <a:rPr lang="en-GB" sz="2400" dirty="0" smtClean="0"/>
              <a:t>1 ½ hour </a:t>
            </a:r>
            <a:r>
              <a:rPr lang="en-GB" sz="2400" dirty="0"/>
              <a:t>teleconferences, to be joint with </a:t>
            </a:r>
            <a:r>
              <a:rPr lang="en-GB" sz="2400" dirty="0" smtClean="0"/>
              <a:t>802.1Qbz if mutually convenient, </a:t>
            </a:r>
            <a:r>
              <a:rPr lang="en-GB" sz="2400" dirty="0"/>
              <a:t>on </a:t>
            </a:r>
            <a:r>
              <a:rPr lang="en-US" sz="2400" dirty="0" smtClean="0"/>
              <a:t>Thursday, October 1</a:t>
            </a:r>
            <a:r>
              <a:rPr lang="en-US" sz="2400" baseline="30000" dirty="0" smtClean="0"/>
              <a:t>st</a:t>
            </a:r>
            <a:r>
              <a:rPr lang="en-US" sz="2400" dirty="0" smtClean="0"/>
              <a:t>, 8</a:t>
            </a:r>
            <a:r>
              <a:rPr lang="en-US" sz="2400" baseline="30000" dirty="0" smtClean="0"/>
              <a:t>th</a:t>
            </a:r>
            <a:r>
              <a:rPr lang="en-US" sz="2400" dirty="0" smtClean="0"/>
              <a:t>, 15</a:t>
            </a:r>
            <a:r>
              <a:rPr lang="en-US" sz="2400" baseline="30000" dirty="0" smtClean="0"/>
              <a:t>th</a:t>
            </a:r>
            <a:r>
              <a:rPr lang="en-US" sz="2400" dirty="0" smtClean="0"/>
              <a:t>, 22</a:t>
            </a:r>
            <a:r>
              <a:rPr lang="en-US" sz="2400" baseline="30000" dirty="0" smtClean="0"/>
              <a:t>nd</a:t>
            </a:r>
            <a:r>
              <a:rPr lang="en-US" sz="2400" dirty="0" smtClean="0"/>
              <a:t>, and 29</a:t>
            </a:r>
            <a:r>
              <a:rPr lang="en-US" sz="2400" baseline="30000" dirty="0" smtClean="0"/>
              <a:t>th</a:t>
            </a:r>
            <a:r>
              <a:rPr lang="en-US" sz="2400" dirty="0" smtClean="0"/>
              <a:t>, all at 10am Eastern </a:t>
            </a:r>
            <a:r>
              <a:rPr lang="en-US" sz="2400" dirty="0"/>
              <a:t>US time</a:t>
            </a:r>
            <a:r>
              <a:rPr lang="en-GB" sz="2400" dirty="0"/>
              <a:t>.</a:t>
            </a:r>
          </a:p>
          <a:p>
            <a:pPr>
              <a:buFont typeface="Times New Roman" pitchFamily="16" charset="0"/>
              <a:buChar char="•"/>
            </a:pPr>
            <a:r>
              <a:rPr lang="en-GB" sz="2800" dirty="0" smtClean="0"/>
              <a:t>November 2015 Plans</a:t>
            </a:r>
          </a:p>
          <a:p>
            <a:pPr lvl="1">
              <a:buFont typeface="Times New Roman" pitchFamily="16" charset="0"/>
              <a:buChar char="•"/>
            </a:pPr>
            <a:r>
              <a:rPr lang="en-GB" sz="2400" dirty="0" smtClean="0"/>
              <a:t>Resolve comments from Letter Ballot 212.</a:t>
            </a:r>
          </a:p>
          <a:p>
            <a:pPr lvl="1">
              <a:buFont typeface="Times New Roman" pitchFamily="16" charset="0"/>
              <a:buChar char="•"/>
            </a:pPr>
            <a:r>
              <a:rPr lang="en-GB" sz="2400" dirty="0" smtClean="0"/>
              <a:t>Joint meeting with 802.1 IWK and 802.11 ARC.</a:t>
            </a:r>
          </a:p>
          <a:p>
            <a:pPr marL="457200" lvl="1" indent="0"/>
            <a:endParaRPr lang="en-GB" dirty="0"/>
          </a:p>
        </p:txBody>
      </p:sp>
      <p:sp>
        <p:nvSpPr>
          <p:cNvPr id="7" name="Footer Placeholder 4"/>
          <p:cNvSpPr>
            <a:spLocks noGrp="1"/>
          </p:cNvSpPr>
          <p:nvPr>
            <p:ph type="ftr" sz="quarter" idx="11"/>
          </p:nvPr>
        </p:nvSpPr>
        <p:spPr>
          <a:xfrm>
            <a:off x="6384680" y="6475413"/>
            <a:ext cx="2159245" cy="184666"/>
          </a:xfrm>
          <a:noFill/>
        </p:spPr>
        <p:txBody>
          <a:bodyPr/>
          <a:lstStyle/>
          <a:p>
            <a:r>
              <a:rPr lang="en-US" smtClean="0"/>
              <a:t>Adrian Stephens, Intel</a:t>
            </a:r>
            <a:endParaRPr lang="en-US" dirty="0" smtClean="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5/5 of 11-15-1188 by Donald Eastlake, Huawei Technologies</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September 2015</a:t>
            </a:r>
            <a:endParaRPr lang="en-US"/>
          </a:p>
        </p:txBody>
      </p:sp>
    </p:spTree>
    <p:extLst>
      <p:ext uri="{BB962C8B-B14F-4D97-AF65-F5344CB8AC3E}">
        <p14:creationId xmlns:p14="http://schemas.microsoft.com/office/powerpoint/2010/main" val="191035213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GB" smtClean="0"/>
              <a:t>Adrian Stephens, Intel</a:t>
            </a:r>
          </a:p>
        </p:txBody>
      </p:sp>
      <p:sp>
        <p:nvSpPr>
          <p:cNvPr id="205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GB" smtClean="0"/>
              <a:t>Slide </a:t>
            </a:r>
            <a:fld id="{00AA6CC1-B35F-400A-AD97-617E7B9F358A}" type="slidenum">
              <a:rPr lang="en-GB" smtClean="0"/>
              <a:pPr/>
              <a:t>64</a:t>
            </a:fld>
            <a:endParaRPr lang="en-GB" smtClean="0"/>
          </a:p>
        </p:txBody>
      </p:sp>
      <p:sp>
        <p:nvSpPr>
          <p:cNvPr id="2053" name="Rectangle 2"/>
          <p:cNvSpPr>
            <a:spLocks noGrp="1" noChangeArrowheads="1"/>
          </p:cNvSpPr>
          <p:nvPr>
            <p:ph type="title"/>
          </p:nvPr>
        </p:nvSpPr>
        <p:spPr>
          <a:noFill/>
        </p:spPr>
        <p:txBody>
          <a:bodyPr/>
          <a:lstStyle/>
          <a:p>
            <a:r>
              <a:rPr lang="en-GB" dirty="0" err="1" smtClean="0"/>
              <a:t>TGaq</a:t>
            </a:r>
            <a:r>
              <a:rPr lang="en-GB" dirty="0" smtClean="0"/>
              <a:t> Closing Report</a:t>
            </a:r>
          </a:p>
        </p:txBody>
      </p:sp>
      <p:sp>
        <p:nvSpPr>
          <p:cNvPr id="2054" name="Rectangle 4"/>
          <p:cNvSpPr>
            <a:spLocks noGrp="1" noChangeArrowheads="1"/>
          </p:cNvSpPr>
          <p:nvPr>
            <p:ph type="body" idx="1"/>
          </p:nvPr>
        </p:nvSpPr>
        <p:spPr>
          <a:xfrm>
            <a:off x="685800" y="1524000"/>
            <a:ext cx="7772400" cy="381000"/>
          </a:xfrm>
          <a:noFill/>
        </p:spPr>
        <p:txBody>
          <a:bodyPr/>
          <a:lstStyle/>
          <a:p>
            <a:pPr algn="ctr">
              <a:buFontTx/>
              <a:buNone/>
            </a:pPr>
            <a:r>
              <a:rPr lang="en-GB" sz="2000" dirty="0" smtClean="0"/>
              <a:t>Date:</a:t>
            </a:r>
            <a:r>
              <a:rPr lang="en-GB" sz="2000" b="0" dirty="0" smtClean="0"/>
              <a:t> 2015-09-18</a:t>
            </a:r>
          </a:p>
        </p:txBody>
      </p:sp>
      <p:graphicFrame>
        <p:nvGraphicFramePr>
          <p:cNvPr id="2055" name="Object 5"/>
          <p:cNvGraphicFramePr>
            <a:graphicFrameLocks noChangeAspect="1"/>
          </p:cNvGraphicFramePr>
          <p:nvPr>
            <p:extLst>
              <p:ext uri="{D42A27DB-BD31-4B8C-83A1-F6EECF244321}">
                <p14:modId xmlns:p14="http://schemas.microsoft.com/office/powerpoint/2010/main" val="1568745984"/>
              </p:ext>
            </p:extLst>
          </p:nvPr>
        </p:nvGraphicFramePr>
        <p:xfrm>
          <a:off x="520700" y="2273300"/>
          <a:ext cx="7797800" cy="2209800"/>
        </p:xfrm>
        <a:graphic>
          <a:graphicData uri="http://schemas.openxmlformats.org/presentationml/2006/ole">
            <mc:AlternateContent xmlns:mc="http://schemas.openxmlformats.org/markup-compatibility/2006">
              <mc:Choice xmlns:v="urn:schemas-microsoft-com:vml" Requires="v">
                <p:oleObj spid="_x0000_s13322" name="Document" r:id="rId4" imgW="8146441" imgH="2307918" progId="Word.Document.8">
                  <p:embed/>
                </p:oleObj>
              </mc:Choice>
              <mc:Fallback>
                <p:oleObj name="Document" r:id="rId4" imgW="8146441" imgH="2307918" progId="Word.Document.8">
                  <p:embed/>
                  <p:pic>
                    <p:nvPicPr>
                      <p:cNvPr id="0" name=""/>
                      <p:cNvPicPr>
                        <a:picLocks noChangeAspect="1" noChangeArrowheads="1"/>
                      </p:cNvPicPr>
                      <p:nvPr/>
                    </p:nvPicPr>
                    <p:blipFill>
                      <a:blip r:embed="rId5"/>
                      <a:srcRect/>
                      <a:stretch>
                        <a:fillRect/>
                      </a:stretch>
                    </p:blipFill>
                    <p:spPr bwMode="auto">
                      <a:xfrm>
                        <a:off x="520700" y="2273300"/>
                        <a:ext cx="7797800" cy="2209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56" name="Rectangle 6"/>
          <p:cNvSpPr>
            <a:spLocks noChangeArrowheads="1"/>
          </p:cNvSpPr>
          <p:nvPr/>
        </p:nvSpPr>
        <p:spPr bwMode="auto">
          <a:xfrm>
            <a:off x="533400" y="193992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342900" indent="-342900">
              <a:spcBef>
                <a:spcPct val="20000"/>
              </a:spcBef>
            </a:pPr>
            <a:r>
              <a:rPr lang="en-GB" sz="2000" b="1"/>
              <a:t>Authors:</a:t>
            </a:r>
            <a:endParaRPr lang="en-GB" sz="200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1/3 of 11-15-1178 by Stephen McCann, BlackBerry</a:t>
            </a:r>
          </a:p>
        </p:txBody>
      </p:sp>
      <p:sp>
        <p:nvSpPr>
          <p:cNvPr id="10" name="Date Placeholder 2"/>
          <p:cNvSpPr>
            <a:spLocks noGrp="1"/>
          </p:cNvSpPr>
          <p:nvPr>
            <p:ph type="dt" sz="half" idx="10"/>
          </p:nvPr>
        </p:nvSpPr>
        <p:spPr>
          <a:xfrm>
            <a:off x="696913" y="333375"/>
            <a:ext cx="1579562" cy="276225"/>
          </a:xfrm>
        </p:spPr>
        <p:txBody>
          <a:bodyPr/>
          <a:lstStyle/>
          <a:p>
            <a:pPr>
              <a:defRPr/>
            </a:pPr>
            <a:r>
              <a:rPr lang="en-US" smtClean="0"/>
              <a:t>September 2015</a:t>
            </a:r>
            <a:endParaRPr lang="en-US"/>
          </a:p>
        </p:txBody>
      </p:sp>
    </p:spTree>
    <p:extLst>
      <p:ext uri="{BB962C8B-B14F-4D97-AF65-F5344CB8AC3E}">
        <p14:creationId xmlns:p14="http://schemas.microsoft.com/office/powerpoint/2010/main" val="242523492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GB" smtClean="0"/>
              <a:t>Adrian Stephens, Intel</a:t>
            </a:r>
          </a:p>
        </p:txBody>
      </p:sp>
      <p:sp>
        <p:nvSpPr>
          <p:cNvPr id="307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GB" smtClean="0"/>
              <a:t>Slide </a:t>
            </a:r>
            <a:fld id="{A842C95A-9891-4D85-99F3-CBA09F6CADDF}" type="slidenum">
              <a:rPr lang="en-GB" smtClean="0"/>
              <a:pPr/>
              <a:t>65</a:t>
            </a:fld>
            <a:endParaRPr lang="en-GB" smtClean="0"/>
          </a:p>
        </p:txBody>
      </p:sp>
      <p:sp>
        <p:nvSpPr>
          <p:cNvPr id="3077" name="Rectangle 2"/>
          <p:cNvSpPr>
            <a:spLocks noGrp="1" noChangeArrowheads="1"/>
          </p:cNvSpPr>
          <p:nvPr>
            <p:ph type="title"/>
          </p:nvPr>
        </p:nvSpPr>
        <p:spPr>
          <a:noFill/>
        </p:spPr>
        <p:txBody>
          <a:bodyPr/>
          <a:lstStyle/>
          <a:p>
            <a:r>
              <a:rPr lang="en-GB" dirty="0" smtClean="0"/>
              <a:t>Abstract</a:t>
            </a:r>
          </a:p>
        </p:txBody>
      </p:sp>
      <p:sp>
        <p:nvSpPr>
          <p:cNvPr id="3078" name="Rectangle 3"/>
          <p:cNvSpPr>
            <a:spLocks noGrp="1" noChangeArrowheads="1"/>
          </p:cNvSpPr>
          <p:nvPr>
            <p:ph type="body" idx="1"/>
          </p:nvPr>
        </p:nvSpPr>
        <p:spPr>
          <a:noFill/>
        </p:spPr>
        <p:txBody>
          <a:bodyPr/>
          <a:lstStyle/>
          <a:p>
            <a:pPr algn="ctr">
              <a:buFontTx/>
              <a:buNone/>
            </a:pPr>
            <a:r>
              <a:rPr lang="en-GB" sz="3200" dirty="0" smtClean="0"/>
              <a:t> Closing report for </a:t>
            </a:r>
            <a:r>
              <a:rPr lang="en-GB" sz="3200" dirty="0" err="1" smtClean="0"/>
              <a:t>TGaq</a:t>
            </a:r>
            <a:r>
              <a:rPr lang="en-GB" sz="3200" dirty="0" smtClean="0"/>
              <a:t> (Pre-Association Discovery) for September 2015, Bangkok, Thailand.</a:t>
            </a:r>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2/3 of 11-15-1178 by Stephen McCann, BlackBerry</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September 2015</a:t>
            </a:r>
            <a:endParaRPr lang="en-US"/>
          </a:p>
        </p:txBody>
      </p:sp>
    </p:spTree>
    <p:extLst>
      <p:ext uri="{BB962C8B-B14F-4D97-AF65-F5344CB8AC3E}">
        <p14:creationId xmlns:p14="http://schemas.microsoft.com/office/powerpoint/2010/main" val="268024030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GB" smtClean="0"/>
              <a:t>Adrian Stephens, Intel</a:t>
            </a:r>
          </a:p>
        </p:txBody>
      </p:sp>
      <p:sp>
        <p:nvSpPr>
          <p:cNvPr id="410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GB" smtClean="0"/>
              <a:t>Slide </a:t>
            </a:r>
            <a:fld id="{053C9A94-B312-452C-97DA-880A7EDB2DCC}" type="slidenum">
              <a:rPr lang="en-GB" smtClean="0"/>
              <a:pPr/>
              <a:t>66</a:t>
            </a:fld>
            <a:endParaRPr lang="en-GB" smtClean="0"/>
          </a:p>
        </p:txBody>
      </p:sp>
      <p:sp>
        <p:nvSpPr>
          <p:cNvPr id="4101" name="Rectangle 2"/>
          <p:cNvSpPr>
            <a:spLocks noGrp="1" noChangeArrowheads="1"/>
          </p:cNvSpPr>
          <p:nvPr>
            <p:ph type="body" idx="1"/>
          </p:nvPr>
        </p:nvSpPr>
        <p:spPr>
          <a:xfrm>
            <a:off x="468313" y="836613"/>
            <a:ext cx="8153400" cy="5688731"/>
          </a:xfrm>
        </p:spPr>
        <p:txBody>
          <a:bodyPr/>
          <a:lstStyle/>
          <a:p>
            <a:r>
              <a:rPr lang="en-GB" dirty="0" smtClean="0"/>
              <a:t>Volunteer for Technical Editor</a:t>
            </a:r>
          </a:p>
          <a:p>
            <a:r>
              <a:rPr lang="en-GB" dirty="0" smtClean="0"/>
              <a:t>Letter Ballot 208</a:t>
            </a:r>
          </a:p>
          <a:p>
            <a:pPr lvl="1"/>
            <a:r>
              <a:rPr lang="en-GB" dirty="0" smtClean="0"/>
              <a:t>702 comments</a:t>
            </a:r>
          </a:p>
          <a:p>
            <a:pPr lvl="1"/>
            <a:r>
              <a:rPr lang="en-GB" dirty="0" smtClean="0"/>
              <a:t>Resolved 43 technical comments this week, so that the comment resolution is now complete.</a:t>
            </a:r>
            <a:endParaRPr lang="en-GB" dirty="0"/>
          </a:p>
          <a:p>
            <a:pPr lvl="1"/>
            <a:r>
              <a:rPr lang="en-GB" dirty="0" smtClean="0"/>
              <a:t>Ask the technical editor to prepare D2.0</a:t>
            </a:r>
          </a:p>
          <a:p>
            <a:pPr lvl="1"/>
            <a:r>
              <a:rPr lang="en-GB" dirty="0" smtClean="0"/>
              <a:t>Request for 30 day WG Letter Ballot.</a:t>
            </a:r>
          </a:p>
          <a:p>
            <a:r>
              <a:rPr lang="en-GB" dirty="0" smtClean="0"/>
              <a:t>Architecture</a:t>
            </a:r>
          </a:p>
          <a:p>
            <a:pPr lvl="1"/>
            <a:r>
              <a:rPr lang="en-GB" dirty="0" smtClean="0"/>
              <a:t>Discussion  about the future direction for how the pre-association protocol should operate.</a:t>
            </a:r>
          </a:p>
          <a:p>
            <a:r>
              <a:rPr lang="en-GB" dirty="0" smtClean="0"/>
              <a:t>1 Teleconference</a:t>
            </a:r>
            <a:endParaRPr lang="en-GB" dirty="0"/>
          </a:p>
          <a:p>
            <a:pPr lvl="1"/>
            <a:r>
              <a:rPr lang="en-GB" altLang="en-US" dirty="0" smtClean="0"/>
              <a:t>Tuesday </a:t>
            </a:r>
            <a:r>
              <a:rPr lang="en-GB" altLang="en-US" dirty="0"/>
              <a:t>29</a:t>
            </a:r>
            <a:r>
              <a:rPr lang="en-GB" altLang="en-US" baseline="30000" dirty="0"/>
              <a:t>th</a:t>
            </a:r>
            <a:r>
              <a:rPr lang="en-GB" altLang="en-US" dirty="0"/>
              <a:t> September 12:00 noon ET for 1 </a:t>
            </a:r>
            <a:r>
              <a:rPr lang="en-GB" altLang="en-US" dirty="0" smtClean="0"/>
              <a:t>hour</a:t>
            </a:r>
            <a:endParaRPr lang="en-GB" dirty="0" smtClean="0"/>
          </a:p>
          <a:p>
            <a:r>
              <a:rPr lang="en-GB" dirty="0" smtClean="0"/>
              <a:t>Plans for November 2015</a:t>
            </a:r>
            <a:endParaRPr lang="en-GB" sz="2000" dirty="0" smtClean="0"/>
          </a:p>
          <a:p>
            <a:pPr lvl="1"/>
            <a:r>
              <a:rPr lang="en-GB" dirty="0" smtClean="0"/>
              <a:t>Start to work on comment resolutions from new letter ballot</a:t>
            </a:r>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3/3 of 11-15-1178 by Stephen McCann, BlackBerry</a:t>
            </a:r>
          </a:p>
        </p:txBody>
      </p:sp>
      <p:sp>
        <p:nvSpPr>
          <p:cNvPr id="7" name="Date Placeholder 2"/>
          <p:cNvSpPr>
            <a:spLocks noGrp="1"/>
          </p:cNvSpPr>
          <p:nvPr>
            <p:ph type="dt" sz="half" idx="10"/>
          </p:nvPr>
        </p:nvSpPr>
        <p:spPr>
          <a:xfrm>
            <a:off x="696913" y="333375"/>
            <a:ext cx="1579562" cy="276225"/>
          </a:xfrm>
        </p:spPr>
        <p:txBody>
          <a:bodyPr/>
          <a:lstStyle/>
          <a:p>
            <a:pPr>
              <a:defRPr/>
            </a:pPr>
            <a:r>
              <a:rPr lang="en-US" smtClean="0"/>
              <a:t>September 2015</a:t>
            </a:r>
            <a:endParaRPr lang="en-US"/>
          </a:p>
        </p:txBody>
      </p:sp>
    </p:spTree>
    <p:extLst>
      <p:ext uri="{BB962C8B-B14F-4D97-AF65-F5344CB8AC3E}">
        <p14:creationId xmlns:p14="http://schemas.microsoft.com/office/powerpoint/2010/main" val="154181178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Footer Placeholder 4"/>
          <p:cNvSpPr>
            <a:spLocks noGrp="1"/>
          </p:cNvSpPr>
          <p:nvPr>
            <p:ph type="ftr" sz="quarter" idx="11"/>
          </p:nvPr>
        </p:nvSpPr>
        <p:spPr>
          <a:noFill/>
        </p:spPr>
        <p:txBody>
          <a:bodyPr/>
          <a:lstStyle/>
          <a:p>
            <a:r>
              <a:rPr lang="en-US" smtClean="0"/>
              <a:t>Adrian Stephens, Intel</a:t>
            </a:r>
          </a:p>
        </p:txBody>
      </p:sp>
      <p:sp>
        <p:nvSpPr>
          <p:cNvPr id="1029" name="Slide Number Placeholder 5"/>
          <p:cNvSpPr>
            <a:spLocks noGrp="1"/>
          </p:cNvSpPr>
          <p:nvPr>
            <p:ph type="sldNum" sz="quarter" idx="12"/>
          </p:nvPr>
        </p:nvSpPr>
        <p:spPr>
          <a:noFill/>
        </p:spPr>
        <p:txBody>
          <a:bodyPr/>
          <a:lstStyle/>
          <a:p>
            <a:r>
              <a:rPr lang="en-US" smtClean="0"/>
              <a:t>Slide </a:t>
            </a:r>
            <a:fld id="{793F0BDF-8B5A-4F42-A460-6E03123FEBC0}" type="slidenum">
              <a:rPr lang="en-US" smtClean="0"/>
              <a:pPr/>
              <a:t>67</a:t>
            </a:fld>
            <a:endParaRPr lang="en-US" smtClean="0"/>
          </a:p>
        </p:txBody>
      </p:sp>
      <p:sp>
        <p:nvSpPr>
          <p:cNvPr id="1030" name="Rectangle 2"/>
          <p:cNvSpPr>
            <a:spLocks noGrp="1" noChangeArrowheads="1"/>
          </p:cNvSpPr>
          <p:nvPr>
            <p:ph type="title"/>
          </p:nvPr>
        </p:nvSpPr>
        <p:spPr/>
        <p:txBody>
          <a:bodyPr/>
          <a:lstStyle/>
          <a:p>
            <a:r>
              <a:rPr lang="en-US" dirty="0" err="1" smtClean="0"/>
              <a:t>TGax</a:t>
            </a:r>
            <a:r>
              <a:rPr lang="en-US" dirty="0" smtClean="0"/>
              <a:t> September 2015 Closing Report</a:t>
            </a:r>
          </a:p>
        </p:txBody>
      </p:sp>
      <p:sp>
        <p:nvSpPr>
          <p:cNvPr id="1031" name="Rectangle 6"/>
          <p:cNvSpPr>
            <a:spLocks noGrp="1" noChangeArrowheads="1"/>
          </p:cNvSpPr>
          <p:nvPr>
            <p:ph type="body" idx="1"/>
          </p:nvPr>
        </p:nvSpPr>
        <p:spPr>
          <a:xfrm>
            <a:off x="685800" y="1828800"/>
            <a:ext cx="7772400" cy="381000"/>
          </a:xfrm>
        </p:spPr>
        <p:txBody>
          <a:bodyPr/>
          <a:lstStyle/>
          <a:p>
            <a:pPr algn="ctr">
              <a:buFontTx/>
              <a:buNone/>
            </a:pPr>
            <a:r>
              <a:rPr lang="en-US" sz="2000" dirty="0" smtClean="0"/>
              <a:t>Date:</a:t>
            </a:r>
            <a:r>
              <a:rPr lang="en-US" sz="2000" b="0" dirty="0" smtClean="0"/>
              <a:t> 2015-09-17</a:t>
            </a:r>
          </a:p>
        </p:txBody>
      </p:sp>
      <p:graphicFrame>
        <p:nvGraphicFramePr>
          <p:cNvPr id="1026" name="Object 11"/>
          <p:cNvGraphicFramePr>
            <a:graphicFrameLocks noChangeAspect="1"/>
          </p:cNvGraphicFramePr>
          <p:nvPr/>
        </p:nvGraphicFramePr>
        <p:xfrm>
          <a:off x="1066800" y="2590800"/>
          <a:ext cx="7535863" cy="2286000"/>
        </p:xfrm>
        <a:graphic>
          <a:graphicData uri="http://schemas.openxmlformats.org/presentationml/2006/ole">
            <mc:AlternateContent xmlns:mc="http://schemas.openxmlformats.org/markup-compatibility/2006">
              <mc:Choice xmlns:v="urn:schemas-microsoft-com:vml" Requires="v">
                <p:oleObj spid="_x0000_s14346" name="Document" r:id="rId4" imgW="8610834" imgH="2617202" progId="Word.Document.8">
                  <p:embed/>
                </p:oleObj>
              </mc:Choice>
              <mc:Fallback>
                <p:oleObj name="Document" r:id="rId4" imgW="8610834" imgH="2617202"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2590800"/>
                        <a:ext cx="7535863" cy="2286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2" name="Rectangle 12"/>
          <p:cNvSpPr>
            <a:spLocks noChangeArrowheads="1"/>
          </p:cNvSpPr>
          <p:nvPr/>
        </p:nvSpPr>
        <p:spPr bwMode="auto">
          <a:xfrm>
            <a:off x="533400" y="2133600"/>
            <a:ext cx="1447800" cy="381000"/>
          </a:xfrm>
          <a:prstGeom prst="rect">
            <a:avLst/>
          </a:prstGeom>
          <a:noFill/>
          <a:ln w="9525">
            <a:noFill/>
            <a:miter lim="800000"/>
            <a:headEnd/>
            <a:tailEnd/>
          </a:ln>
        </p:spPr>
        <p:txBody>
          <a:bodyPr lIns="92075" tIns="46038" rIns="92075" bIns="46038"/>
          <a:lstStyle/>
          <a:p>
            <a:pPr marL="342900" indent="-342900" eaLnBrk="0" hangingPunct="0">
              <a:spcBef>
                <a:spcPct val="20000"/>
              </a:spcBef>
            </a:pPr>
            <a:r>
              <a:rPr lang="en-US" sz="2000" b="1" dirty="0"/>
              <a:t>Authors:</a:t>
            </a:r>
            <a:endParaRPr lang="en-US" sz="2000" dirty="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1/6 of 11-15-1190 by Osama Aboul-Magd (Huawei Technologies)</a:t>
            </a:r>
          </a:p>
        </p:txBody>
      </p:sp>
      <p:sp>
        <p:nvSpPr>
          <p:cNvPr id="10" name="Date Placeholder 2"/>
          <p:cNvSpPr>
            <a:spLocks noGrp="1"/>
          </p:cNvSpPr>
          <p:nvPr>
            <p:ph type="dt" sz="half" idx="10"/>
          </p:nvPr>
        </p:nvSpPr>
        <p:spPr>
          <a:xfrm>
            <a:off x="696913" y="333375"/>
            <a:ext cx="1579562" cy="276225"/>
          </a:xfrm>
        </p:spPr>
        <p:txBody>
          <a:bodyPr/>
          <a:lstStyle/>
          <a:p>
            <a:pPr>
              <a:defRPr/>
            </a:pPr>
            <a:r>
              <a:rPr lang="en-US" smtClean="0"/>
              <a:t>September 2015</a:t>
            </a:r>
            <a:endParaRPr lang="en-US"/>
          </a:p>
        </p:txBody>
      </p:sp>
    </p:spTree>
    <p:extLst>
      <p:ext uri="{BB962C8B-B14F-4D97-AF65-F5344CB8AC3E}">
        <p14:creationId xmlns:p14="http://schemas.microsoft.com/office/powerpoint/2010/main" val="318171519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Footer Placeholder 4"/>
          <p:cNvSpPr>
            <a:spLocks noGrp="1"/>
          </p:cNvSpPr>
          <p:nvPr>
            <p:ph type="ftr" sz="quarter" idx="11"/>
          </p:nvPr>
        </p:nvSpPr>
        <p:spPr>
          <a:noFill/>
        </p:spPr>
        <p:txBody>
          <a:bodyPr/>
          <a:lstStyle/>
          <a:p>
            <a:r>
              <a:rPr lang="en-US" smtClean="0"/>
              <a:t>Adrian Stephens, Intel</a:t>
            </a:r>
          </a:p>
        </p:txBody>
      </p:sp>
      <p:sp>
        <p:nvSpPr>
          <p:cNvPr id="7172" name="Slide Number Placeholder 5"/>
          <p:cNvSpPr>
            <a:spLocks noGrp="1"/>
          </p:cNvSpPr>
          <p:nvPr>
            <p:ph type="sldNum" sz="quarter" idx="12"/>
          </p:nvPr>
        </p:nvSpPr>
        <p:spPr>
          <a:noFill/>
        </p:spPr>
        <p:txBody>
          <a:bodyPr/>
          <a:lstStyle/>
          <a:p>
            <a:r>
              <a:rPr lang="en-US" smtClean="0"/>
              <a:t>Slide </a:t>
            </a:r>
            <a:fld id="{9BDFEE4B-8411-40A8-8639-87B3C757CCB2}" type="slidenum">
              <a:rPr lang="en-US" smtClean="0"/>
              <a:pPr/>
              <a:t>68</a:t>
            </a:fld>
            <a:endParaRPr lang="en-US" smtClean="0"/>
          </a:p>
        </p:txBody>
      </p:sp>
      <p:sp>
        <p:nvSpPr>
          <p:cNvPr id="7173" name="Rectangle 2"/>
          <p:cNvSpPr>
            <a:spLocks noGrp="1" noChangeArrowheads="1"/>
          </p:cNvSpPr>
          <p:nvPr>
            <p:ph type="title"/>
          </p:nvPr>
        </p:nvSpPr>
        <p:spPr/>
        <p:txBody>
          <a:bodyPr/>
          <a:lstStyle/>
          <a:p>
            <a:r>
              <a:rPr lang="en-US" dirty="0" smtClean="0"/>
              <a:t>Abstract</a:t>
            </a:r>
          </a:p>
        </p:txBody>
      </p:sp>
      <p:sp>
        <p:nvSpPr>
          <p:cNvPr id="7174" name="Rectangle 3"/>
          <p:cNvSpPr>
            <a:spLocks noGrp="1" noChangeArrowheads="1"/>
          </p:cNvSpPr>
          <p:nvPr>
            <p:ph type="body" idx="1"/>
          </p:nvPr>
        </p:nvSpPr>
        <p:spPr/>
        <p:txBody>
          <a:bodyPr/>
          <a:lstStyle/>
          <a:p>
            <a:pPr>
              <a:buFontTx/>
              <a:buNone/>
            </a:pPr>
            <a:r>
              <a:rPr lang="en-US" dirty="0" smtClean="0"/>
              <a:t>This document is the closing report for the TGax for the September 2015 session.</a:t>
            </a:r>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2/6 of 11-15-1190 by Osama Aboul-Magd (Huawei Technologies)</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September 2015</a:t>
            </a:r>
            <a:endParaRPr lang="en-US"/>
          </a:p>
        </p:txBody>
      </p:sp>
    </p:spTree>
    <p:extLst>
      <p:ext uri="{BB962C8B-B14F-4D97-AF65-F5344CB8AC3E}">
        <p14:creationId xmlns:p14="http://schemas.microsoft.com/office/powerpoint/2010/main" val="153269057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066800"/>
          </a:xfrm>
        </p:spPr>
        <p:txBody>
          <a:bodyPr/>
          <a:lstStyle/>
          <a:p>
            <a:r>
              <a:rPr lang="en-CA" dirty="0" smtClean="0"/>
              <a:t>Work Completed – TG Documents</a:t>
            </a:r>
            <a:endParaRPr lang="en-CA" dirty="0"/>
          </a:p>
        </p:txBody>
      </p:sp>
      <p:sp>
        <p:nvSpPr>
          <p:cNvPr id="3" name="Content Placeholder 2"/>
          <p:cNvSpPr>
            <a:spLocks noGrp="1"/>
          </p:cNvSpPr>
          <p:nvPr>
            <p:ph idx="1"/>
          </p:nvPr>
        </p:nvSpPr>
        <p:spPr>
          <a:xfrm>
            <a:off x="304800" y="1219200"/>
            <a:ext cx="8458200" cy="4114800"/>
          </a:xfrm>
        </p:spPr>
        <p:txBody>
          <a:bodyPr/>
          <a:lstStyle/>
          <a:p>
            <a:r>
              <a:rPr lang="en-CA" sz="2000" dirty="0" smtClean="0"/>
              <a:t>Passed a number of affecting all aspects of the TG Specification Framework.</a:t>
            </a:r>
          </a:p>
          <a:p>
            <a:pPr lvl="1"/>
            <a:r>
              <a:rPr lang="en-CA" sz="1600" dirty="0" smtClean="0"/>
              <a:t>PHY</a:t>
            </a:r>
          </a:p>
          <a:p>
            <a:pPr lvl="1"/>
            <a:r>
              <a:rPr lang="en-CA" sz="1600" dirty="0" smtClean="0"/>
              <a:t>MAC</a:t>
            </a:r>
          </a:p>
          <a:p>
            <a:pPr lvl="1"/>
            <a:r>
              <a:rPr lang="en-CA" sz="1600" dirty="0" smtClean="0"/>
              <a:t>MU</a:t>
            </a:r>
          </a:p>
          <a:p>
            <a:pPr lvl="1"/>
            <a:r>
              <a:rPr lang="en-CA" sz="1600" dirty="0" smtClean="0"/>
              <a:t>SR</a:t>
            </a:r>
          </a:p>
          <a:p>
            <a:r>
              <a:rPr lang="en-CA" sz="2000" dirty="0" smtClean="0"/>
              <a:t>Latest revisions of the Specification Framework is available at;</a:t>
            </a:r>
          </a:p>
          <a:p>
            <a:pPr lvl="1"/>
            <a:r>
              <a:rPr lang="en-CA" sz="1800" dirty="0" smtClean="0">
                <a:hlinkClick r:id="rId3"/>
              </a:rPr>
              <a:t>https://mentor.ieee.org/802.11/dcn/15/11-15-0132-07-00ax-spec-framework.docx</a:t>
            </a:r>
            <a:r>
              <a:rPr lang="en-CA" sz="1800" dirty="0" smtClean="0"/>
              <a:t> </a:t>
            </a:r>
            <a:endParaRPr lang="en-CA" sz="2000" dirty="0" smtClean="0"/>
          </a:p>
          <a:p>
            <a:pPr lvl="1"/>
            <a:r>
              <a:rPr lang="en-CA" sz="1800" dirty="0" smtClean="0">
                <a:hlinkClick r:id="rId4"/>
              </a:rPr>
              <a:t>https://mentor.ieee.org/802.11/dcn/14/11-14-0571-10-00ax-evaluation-methodology.docx</a:t>
            </a:r>
            <a:r>
              <a:rPr lang="en-CA" sz="1800" dirty="0" smtClean="0"/>
              <a:t> </a:t>
            </a:r>
          </a:p>
          <a:p>
            <a:pPr lvl="1"/>
            <a:r>
              <a:rPr lang="en-CA" sz="1800" dirty="0" smtClean="0">
                <a:hlinkClick r:id="rId5"/>
              </a:rPr>
              <a:t>https://mentor.ieee.org/802.11/dcn/14/11-14-0980-14-00ax-simulation-scenarios.docx</a:t>
            </a:r>
            <a:r>
              <a:rPr lang="en-CA" sz="1800" dirty="0" smtClean="0"/>
              <a:t> </a:t>
            </a:r>
            <a:endParaRPr lang="en-CA" sz="2000" dirty="0" smtClean="0"/>
          </a:p>
          <a:p>
            <a:pPr lvl="1"/>
            <a:r>
              <a:rPr lang="en-CA" sz="1600" dirty="0" smtClean="0">
                <a:hlinkClick r:id="rId6"/>
              </a:rPr>
              <a:t>https://mentor.ieee.org/802.11/dcn/14/11-14-0882-04-00ax-tgax-channel-model-document.docx</a:t>
            </a:r>
            <a:r>
              <a:rPr lang="en-CA" sz="1600" dirty="0" smtClean="0"/>
              <a:t> </a:t>
            </a:r>
          </a:p>
          <a:p>
            <a:pPr lvl="1"/>
            <a:r>
              <a:rPr lang="en-CA" sz="1600" dirty="0" smtClean="0">
                <a:hlinkClick r:id="rId7"/>
              </a:rPr>
              <a:t>https://mentor.ieee.org/802.11/dcn/14/11-14-1009-02-00ax-proposed-802-11ax-functional-requirements.doc</a:t>
            </a:r>
            <a:r>
              <a:rPr lang="en-CA" sz="1600" dirty="0" smtClean="0"/>
              <a:t> </a:t>
            </a:r>
            <a:endParaRPr lang="en-CA" sz="1800" dirty="0" smtClean="0"/>
          </a:p>
        </p:txBody>
      </p:sp>
      <p:sp>
        <p:nvSpPr>
          <p:cNvPr id="5" name="Footer Placeholder 4"/>
          <p:cNvSpPr>
            <a:spLocks noGrp="1"/>
          </p:cNvSpPr>
          <p:nvPr>
            <p:ph type="ftr" sz="quarter" idx="11"/>
          </p:nvPr>
        </p:nvSpPr>
        <p:spPr/>
        <p:txBody>
          <a:bodyPr/>
          <a:lstStyle/>
          <a:p>
            <a:pPr>
              <a:defRPr/>
            </a:pPr>
            <a:r>
              <a:rPr lang="en-US" smtClean="0"/>
              <a:t>Adrian Stephens, Intel</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E7E6215C-0148-4EB1-A390-22B113FC486F}" type="slidenum">
              <a:rPr lang="en-US" smtClean="0"/>
              <a:pPr>
                <a:defRPr/>
              </a:pPr>
              <a:t>69</a:t>
            </a:fld>
            <a:endParaRPr lang="en-US"/>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3/6 of 11-15-1190 by Osama Aboul-Magd (Huawei Technologies)</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September 2015</a:t>
            </a:r>
            <a:endParaRPr lang="en-US"/>
          </a:p>
        </p:txBody>
      </p:sp>
    </p:spTree>
    <p:extLst>
      <p:ext uri="{BB962C8B-B14F-4D97-AF65-F5344CB8AC3E}">
        <p14:creationId xmlns:p14="http://schemas.microsoft.com/office/powerpoint/2010/main" val="34765341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Type of Groups</a:t>
            </a:r>
            <a:endParaRPr lang="en-US" dirty="0"/>
          </a:p>
        </p:txBody>
      </p:sp>
      <p:sp>
        <p:nvSpPr>
          <p:cNvPr id="5" name="Footer Placeholder 4"/>
          <p:cNvSpPr>
            <a:spLocks noGrp="1"/>
          </p:cNvSpPr>
          <p:nvPr>
            <p:ph type="ftr" sz="quarter" idx="11"/>
          </p:nvPr>
        </p:nvSpPr>
        <p:spPr/>
        <p:txBody>
          <a:bodyPr/>
          <a:lstStyle/>
          <a:p>
            <a:pPr>
              <a:defRPr/>
            </a:pPr>
            <a:r>
              <a:rPr lang="en-US" smtClean="0"/>
              <a:t>Adrian Stephens, Intel</a:t>
            </a:r>
            <a:endParaRPr lang="en-US"/>
          </a:p>
        </p:txBody>
      </p:sp>
      <p:graphicFrame>
        <p:nvGraphicFramePr>
          <p:cNvPr id="3" name="Table 2"/>
          <p:cNvGraphicFramePr>
            <a:graphicFrameLocks noGrp="1"/>
          </p:cNvGraphicFramePr>
          <p:nvPr>
            <p:extLst>
              <p:ext uri="{D42A27DB-BD31-4B8C-83A1-F6EECF244321}">
                <p14:modId xmlns:p14="http://schemas.microsoft.com/office/powerpoint/2010/main" val="470679601"/>
              </p:ext>
            </p:extLst>
          </p:nvPr>
        </p:nvGraphicFramePr>
        <p:xfrm>
          <a:off x="1981200" y="2133600"/>
          <a:ext cx="6096000" cy="3108960"/>
        </p:xfrm>
        <a:graphic>
          <a:graphicData uri="http://schemas.openxmlformats.org/drawingml/2006/table">
            <a:tbl>
              <a:tblPr firstRow="1" bandRow="1">
                <a:tableStyleId>{5C22544A-7EE6-4342-B048-85BDC9FD1C3A}</a:tableStyleId>
              </a:tblPr>
              <a:tblGrid>
                <a:gridCol w="2590800"/>
                <a:gridCol w="3505200"/>
              </a:tblGrid>
              <a:tr h="370840">
                <a:tc>
                  <a:txBody>
                    <a:bodyPr/>
                    <a:lstStyle/>
                    <a:p>
                      <a:pPr algn="ctr"/>
                      <a:r>
                        <a:rPr lang="en-GB" sz="2800" dirty="0" smtClean="0"/>
                        <a:t>Type of Group</a:t>
                      </a:r>
                      <a:endParaRPr lang="en-GB" sz="2800" dirty="0"/>
                    </a:p>
                  </a:txBody>
                  <a:tcPr/>
                </a:tc>
                <a:tc>
                  <a:txBody>
                    <a:bodyPr/>
                    <a:lstStyle/>
                    <a:p>
                      <a:pPr algn="ctr"/>
                      <a:r>
                        <a:rPr lang="en-GB" sz="2800" dirty="0" smtClean="0"/>
                        <a:t>Description</a:t>
                      </a:r>
                      <a:endParaRPr lang="en-GB" sz="2800" dirty="0"/>
                    </a:p>
                  </a:txBody>
                  <a:tcPr/>
                </a:tc>
              </a:tr>
              <a:tr h="370840">
                <a:tc>
                  <a:txBody>
                    <a:bodyPr/>
                    <a:lstStyle/>
                    <a:p>
                      <a:pPr algn="ctr"/>
                      <a:r>
                        <a:rPr lang="en-GB" sz="2800" dirty="0" smtClean="0"/>
                        <a:t>WG</a:t>
                      </a:r>
                      <a:endParaRPr lang="en-GB" sz="2800" dirty="0"/>
                    </a:p>
                  </a:txBody>
                  <a:tcPr/>
                </a:tc>
                <a:tc>
                  <a:txBody>
                    <a:bodyPr/>
                    <a:lstStyle/>
                    <a:p>
                      <a:pPr algn="ctr"/>
                      <a:r>
                        <a:rPr lang="en-GB" sz="2800" dirty="0" smtClean="0"/>
                        <a:t>Working Group</a:t>
                      </a:r>
                      <a:endParaRPr lang="en-GB" sz="2800" dirty="0"/>
                    </a:p>
                  </a:txBody>
                  <a:tcPr/>
                </a:tc>
              </a:tr>
              <a:tr h="370840">
                <a:tc>
                  <a:txBody>
                    <a:bodyPr/>
                    <a:lstStyle/>
                    <a:p>
                      <a:pPr algn="ctr"/>
                      <a:r>
                        <a:rPr lang="en-GB" sz="2800" dirty="0" smtClean="0"/>
                        <a:t>SC</a:t>
                      </a:r>
                      <a:endParaRPr lang="en-GB" sz="2800" dirty="0"/>
                    </a:p>
                  </a:txBody>
                  <a:tcPr/>
                </a:tc>
                <a:tc>
                  <a:txBody>
                    <a:bodyPr/>
                    <a:lstStyle/>
                    <a:p>
                      <a:pPr algn="ctr"/>
                      <a:r>
                        <a:rPr lang="en-GB" sz="2800" dirty="0" smtClean="0"/>
                        <a:t>Standing Committee</a:t>
                      </a:r>
                    </a:p>
                  </a:txBody>
                  <a:tcPr/>
                </a:tc>
              </a:tr>
              <a:tr h="370840">
                <a:tc>
                  <a:txBody>
                    <a:bodyPr/>
                    <a:lstStyle/>
                    <a:p>
                      <a:pPr algn="ctr"/>
                      <a:r>
                        <a:rPr lang="en-GB" sz="2800" dirty="0" smtClean="0"/>
                        <a:t>TG</a:t>
                      </a:r>
                      <a:endParaRPr lang="en-GB" sz="2800" dirty="0"/>
                    </a:p>
                  </a:txBody>
                  <a:tcPr/>
                </a:tc>
                <a:tc>
                  <a:txBody>
                    <a:bodyPr/>
                    <a:lstStyle/>
                    <a:p>
                      <a:pPr algn="ctr"/>
                      <a:r>
                        <a:rPr lang="en-GB" sz="2800" dirty="0" smtClean="0"/>
                        <a:t>Task Group</a:t>
                      </a:r>
                      <a:endParaRPr lang="en-GB" sz="2800" dirty="0"/>
                    </a:p>
                  </a:txBody>
                  <a:tcPr/>
                </a:tc>
              </a:tr>
              <a:tr h="370840">
                <a:tc>
                  <a:txBody>
                    <a:bodyPr/>
                    <a:lstStyle/>
                    <a:p>
                      <a:pPr algn="ctr"/>
                      <a:r>
                        <a:rPr lang="en-GB" sz="2800" dirty="0" smtClean="0"/>
                        <a:t>SG</a:t>
                      </a:r>
                      <a:endParaRPr lang="en-GB" sz="2800" dirty="0"/>
                    </a:p>
                  </a:txBody>
                  <a:tcPr/>
                </a:tc>
                <a:tc>
                  <a:txBody>
                    <a:bodyPr/>
                    <a:lstStyle/>
                    <a:p>
                      <a:pPr algn="ctr"/>
                      <a:r>
                        <a:rPr lang="en-GB" sz="2800" dirty="0" smtClean="0"/>
                        <a:t>Study Group</a:t>
                      </a:r>
                    </a:p>
                  </a:txBody>
                  <a:tcPr/>
                </a:tc>
              </a:tr>
              <a:tr h="370840">
                <a:tc>
                  <a:txBody>
                    <a:bodyPr/>
                    <a:lstStyle/>
                    <a:p>
                      <a:pPr algn="ctr"/>
                      <a:r>
                        <a:rPr lang="en-GB" sz="2800" dirty="0" smtClean="0"/>
                        <a:t>TIG</a:t>
                      </a:r>
                      <a:endParaRPr lang="en-GB" sz="2800" dirty="0"/>
                    </a:p>
                  </a:txBody>
                  <a:tcPr/>
                </a:tc>
                <a:tc>
                  <a:txBody>
                    <a:bodyPr/>
                    <a:lstStyle/>
                    <a:p>
                      <a:pPr algn="ctr"/>
                      <a:r>
                        <a:rPr lang="en-GB" sz="2800" dirty="0" smtClean="0"/>
                        <a:t>Topic Interest Group</a:t>
                      </a:r>
                    </a:p>
                  </a:txBody>
                  <a:tcPr/>
                </a:tc>
              </a:tr>
            </a:tbl>
          </a:graphicData>
        </a:graphic>
      </p:graphicFrame>
      <p:sp>
        <p:nvSpPr>
          <p:cNvPr id="7" name="Slide Number Placeholder 6"/>
          <p:cNvSpPr>
            <a:spLocks noGrp="1"/>
          </p:cNvSpPr>
          <p:nvPr>
            <p:ph type="sldNum" sz="quarter" idx="12"/>
          </p:nvPr>
        </p:nvSpPr>
        <p:spPr/>
        <p:txBody>
          <a:bodyPr/>
          <a:lstStyle/>
          <a:p>
            <a:pPr>
              <a:defRPr/>
            </a:pPr>
            <a:r>
              <a:rPr lang="en-US" smtClean="0"/>
              <a:t>Slide </a:t>
            </a:r>
            <a:fld id="{871AA584-A631-41C6-AA28-A674FF16BF74}" type="slidenum">
              <a:rPr lang="en-US" smtClean="0"/>
              <a:pPr>
                <a:defRPr/>
              </a:pPr>
              <a:t>7</a:t>
            </a:fld>
            <a:endParaRPr lang="en-US"/>
          </a:p>
        </p:txBody>
      </p:sp>
      <p:sp>
        <p:nvSpPr>
          <p:cNvPr id="6" name="Date Placeholder 5"/>
          <p:cNvSpPr>
            <a:spLocks noGrp="1"/>
          </p:cNvSpPr>
          <p:nvPr>
            <p:ph type="dt" sz="half" idx="10"/>
          </p:nvPr>
        </p:nvSpPr>
        <p:spPr/>
        <p:txBody>
          <a:bodyPr/>
          <a:lstStyle/>
          <a:p>
            <a:pPr>
              <a:defRPr/>
            </a:pPr>
            <a:r>
              <a:rPr lang="en-US" smtClean="0"/>
              <a:t>September 2015</a:t>
            </a:r>
            <a:endParaRPr lang="en-US" dirty="0"/>
          </a:p>
        </p:txBody>
      </p:sp>
    </p:spTree>
    <p:extLst>
      <p:ext uri="{BB962C8B-B14F-4D97-AF65-F5344CB8AC3E}">
        <p14:creationId xmlns:p14="http://schemas.microsoft.com/office/powerpoint/2010/main" val="45427666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Work Completed – Technical Presentations</a:t>
            </a:r>
            <a:endParaRPr lang="en-CA" dirty="0"/>
          </a:p>
        </p:txBody>
      </p:sp>
      <p:sp>
        <p:nvSpPr>
          <p:cNvPr id="3" name="Content Placeholder 2"/>
          <p:cNvSpPr>
            <a:spLocks noGrp="1"/>
          </p:cNvSpPr>
          <p:nvPr>
            <p:ph idx="1"/>
          </p:nvPr>
        </p:nvSpPr>
        <p:spPr/>
        <p:txBody>
          <a:bodyPr/>
          <a:lstStyle/>
          <a:p>
            <a:r>
              <a:rPr lang="en-CA" dirty="0" smtClean="0"/>
              <a:t>The TG received 83 technical submissions and finished discussion of all of them.</a:t>
            </a:r>
          </a:p>
          <a:p>
            <a:r>
              <a:rPr lang="en-CA" dirty="0" smtClean="0"/>
              <a:t>A list of the submissions is available in the agenda document available at: </a:t>
            </a:r>
          </a:p>
          <a:p>
            <a:pPr lvl="1"/>
            <a:r>
              <a:rPr lang="en-CA" dirty="0" smtClean="0">
                <a:hlinkClick r:id="rId3"/>
              </a:rPr>
              <a:t>https://mentor.ieee.org/802.11/dcn/15/11-15-0987-06-00ax-tgax-september-2015-meeting-agenda.ppt</a:t>
            </a:r>
            <a:r>
              <a:rPr lang="en-CA" dirty="0" smtClean="0"/>
              <a:t> </a:t>
            </a:r>
          </a:p>
        </p:txBody>
      </p:sp>
      <p:sp>
        <p:nvSpPr>
          <p:cNvPr id="5" name="Footer Placeholder 4"/>
          <p:cNvSpPr>
            <a:spLocks noGrp="1"/>
          </p:cNvSpPr>
          <p:nvPr>
            <p:ph type="ftr" sz="quarter" idx="11"/>
          </p:nvPr>
        </p:nvSpPr>
        <p:spPr/>
        <p:txBody>
          <a:bodyPr/>
          <a:lstStyle/>
          <a:p>
            <a:pPr>
              <a:defRPr/>
            </a:pPr>
            <a:r>
              <a:rPr lang="en-US" smtClean="0"/>
              <a:t>Adrian Stephens, Intel</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E7E6215C-0148-4EB1-A390-22B113FC486F}" type="slidenum">
              <a:rPr lang="en-US" smtClean="0"/>
              <a:pPr>
                <a:defRPr/>
              </a:pPr>
              <a:t>70</a:t>
            </a:fld>
            <a:endParaRPr lang="en-US"/>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4/6 of 11-15-1190 by Osama Aboul-Magd (Huawei Technologies)</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September 2015</a:t>
            </a:r>
            <a:endParaRPr lang="en-US"/>
          </a:p>
        </p:txBody>
      </p:sp>
    </p:spTree>
    <p:extLst>
      <p:ext uri="{BB962C8B-B14F-4D97-AF65-F5344CB8AC3E}">
        <p14:creationId xmlns:p14="http://schemas.microsoft.com/office/powerpoint/2010/main" val="232832534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Footer Placeholder 4"/>
          <p:cNvSpPr>
            <a:spLocks noGrp="1"/>
          </p:cNvSpPr>
          <p:nvPr>
            <p:ph type="ftr" sz="quarter" idx="11"/>
          </p:nvPr>
        </p:nvSpPr>
        <p:spPr>
          <a:noFill/>
        </p:spPr>
        <p:txBody>
          <a:bodyPr/>
          <a:lstStyle/>
          <a:p>
            <a:r>
              <a:rPr lang="en-US" smtClean="0"/>
              <a:t>Adrian Stephens, Intel</a:t>
            </a:r>
          </a:p>
        </p:txBody>
      </p:sp>
      <p:sp>
        <p:nvSpPr>
          <p:cNvPr id="10244" name="Slide Number Placeholder 5"/>
          <p:cNvSpPr>
            <a:spLocks noGrp="1"/>
          </p:cNvSpPr>
          <p:nvPr>
            <p:ph type="sldNum" sz="quarter" idx="12"/>
          </p:nvPr>
        </p:nvSpPr>
        <p:spPr>
          <a:noFill/>
        </p:spPr>
        <p:txBody>
          <a:bodyPr/>
          <a:lstStyle/>
          <a:p>
            <a:r>
              <a:rPr lang="en-US" smtClean="0"/>
              <a:t>Slide </a:t>
            </a:r>
            <a:fld id="{049BA8DF-A3A2-4703-BC17-810D8C766354}" type="slidenum">
              <a:rPr lang="en-US" smtClean="0"/>
              <a:pPr/>
              <a:t>71</a:t>
            </a:fld>
            <a:endParaRPr lang="en-US" smtClean="0"/>
          </a:p>
        </p:txBody>
      </p:sp>
      <p:sp>
        <p:nvSpPr>
          <p:cNvPr id="10245" name="Rectangle 2"/>
          <p:cNvSpPr>
            <a:spLocks noGrp="1" noChangeArrowheads="1"/>
          </p:cNvSpPr>
          <p:nvPr>
            <p:ph type="title"/>
          </p:nvPr>
        </p:nvSpPr>
        <p:spPr/>
        <p:txBody>
          <a:bodyPr/>
          <a:lstStyle/>
          <a:p>
            <a:r>
              <a:rPr lang="en-US" dirty="0" smtClean="0"/>
              <a:t>November 2015 Goals</a:t>
            </a:r>
          </a:p>
        </p:txBody>
      </p:sp>
      <p:sp>
        <p:nvSpPr>
          <p:cNvPr id="10246" name="Rectangle 3"/>
          <p:cNvSpPr>
            <a:spLocks noGrp="1" noChangeArrowheads="1"/>
          </p:cNvSpPr>
          <p:nvPr>
            <p:ph type="body" idx="1"/>
          </p:nvPr>
        </p:nvSpPr>
        <p:spPr>
          <a:xfrm>
            <a:off x="685800" y="1676400"/>
            <a:ext cx="8077200" cy="4419600"/>
          </a:xfrm>
        </p:spPr>
        <p:txBody>
          <a:bodyPr/>
          <a:lstStyle/>
          <a:p>
            <a:r>
              <a:rPr lang="en-US" sz="2800" dirty="0" smtClean="0"/>
              <a:t>Continue to advance the TG documents based on submissions.</a:t>
            </a:r>
          </a:p>
          <a:p>
            <a:pPr lvl="1"/>
            <a:r>
              <a:rPr lang="en-US" sz="2400" dirty="0" smtClean="0"/>
              <a:t>Priority to the TG Specification Framework document.</a:t>
            </a:r>
          </a:p>
          <a:p>
            <a:r>
              <a:rPr lang="en-US" sz="2800" dirty="0" smtClean="0"/>
              <a:t>Technical presentations.</a:t>
            </a:r>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5/6 of 11-15-1190 by Osama Aboul-Magd (Huawei Technologies)</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September 2015</a:t>
            </a:r>
            <a:endParaRPr lang="en-US"/>
          </a:p>
        </p:txBody>
      </p:sp>
    </p:spTree>
    <p:extLst>
      <p:ext uri="{BB962C8B-B14F-4D97-AF65-F5344CB8AC3E}">
        <p14:creationId xmlns:p14="http://schemas.microsoft.com/office/powerpoint/2010/main" val="306146927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Footer Placeholder 4"/>
          <p:cNvSpPr>
            <a:spLocks noGrp="1"/>
          </p:cNvSpPr>
          <p:nvPr>
            <p:ph type="ftr" sz="quarter" idx="11"/>
          </p:nvPr>
        </p:nvSpPr>
        <p:spPr>
          <a:noFill/>
        </p:spPr>
        <p:txBody>
          <a:bodyPr/>
          <a:lstStyle/>
          <a:p>
            <a:r>
              <a:rPr lang="en-US" smtClean="0"/>
              <a:t>Adrian Stephens, Intel</a:t>
            </a:r>
          </a:p>
        </p:txBody>
      </p:sp>
      <p:sp>
        <p:nvSpPr>
          <p:cNvPr id="11268" name="Slide Number Placeholder 5"/>
          <p:cNvSpPr>
            <a:spLocks noGrp="1"/>
          </p:cNvSpPr>
          <p:nvPr>
            <p:ph type="sldNum" sz="quarter" idx="12"/>
          </p:nvPr>
        </p:nvSpPr>
        <p:spPr>
          <a:noFill/>
        </p:spPr>
        <p:txBody>
          <a:bodyPr/>
          <a:lstStyle/>
          <a:p>
            <a:r>
              <a:rPr lang="en-US" smtClean="0"/>
              <a:t>Slide </a:t>
            </a:r>
            <a:fld id="{551A2B01-A9EA-4D94-9D85-A4DD5FB05059}" type="slidenum">
              <a:rPr lang="en-US" smtClean="0"/>
              <a:pPr/>
              <a:t>72</a:t>
            </a:fld>
            <a:endParaRPr lang="en-US" smtClean="0"/>
          </a:p>
        </p:txBody>
      </p:sp>
      <p:sp>
        <p:nvSpPr>
          <p:cNvPr id="11269" name="Rectangle 2"/>
          <p:cNvSpPr>
            <a:spLocks noGrp="1" noChangeArrowheads="1"/>
          </p:cNvSpPr>
          <p:nvPr>
            <p:ph type="title"/>
          </p:nvPr>
        </p:nvSpPr>
        <p:spPr/>
        <p:txBody>
          <a:bodyPr/>
          <a:lstStyle/>
          <a:p>
            <a:r>
              <a:rPr lang="en-US" smtClean="0"/>
              <a:t>Conference Call Times</a:t>
            </a:r>
          </a:p>
        </p:txBody>
      </p:sp>
      <p:sp>
        <p:nvSpPr>
          <p:cNvPr id="11270" name="Rectangle 3"/>
          <p:cNvSpPr>
            <a:spLocks noGrp="1" noChangeArrowheads="1"/>
          </p:cNvSpPr>
          <p:nvPr>
            <p:ph type="body" idx="1"/>
          </p:nvPr>
        </p:nvSpPr>
        <p:spPr>
          <a:xfrm>
            <a:off x="685800" y="1752600"/>
            <a:ext cx="7772400" cy="4114800"/>
          </a:xfrm>
        </p:spPr>
        <p:txBody>
          <a:bodyPr/>
          <a:lstStyle/>
          <a:p>
            <a:r>
              <a:rPr lang="en-US" sz="2800" dirty="0" smtClean="0"/>
              <a:t>Thursday October 15		10:00 – 12:00 ET</a:t>
            </a:r>
          </a:p>
          <a:p>
            <a:pPr marL="0" indent="0">
              <a:buNone/>
            </a:pPr>
            <a:r>
              <a:rPr lang="en-US" sz="2800" dirty="0" smtClean="0"/>
              <a:t> </a:t>
            </a:r>
          </a:p>
          <a:p>
            <a:pPr>
              <a:buNone/>
            </a:pPr>
            <a:endParaRPr lang="en-US" sz="2800" dirty="0" smtClean="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6/6 of 11-15-1190 by Osama Aboul-Magd (Huawei Technologies)</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September 2015</a:t>
            </a:r>
            <a:endParaRPr lang="en-US"/>
          </a:p>
        </p:txBody>
      </p:sp>
    </p:spTree>
    <p:extLst>
      <p:ext uri="{BB962C8B-B14F-4D97-AF65-F5344CB8AC3E}">
        <p14:creationId xmlns:p14="http://schemas.microsoft.com/office/powerpoint/2010/main" val="281032111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Footer Placeholder 4"/>
          <p:cNvSpPr>
            <a:spLocks noGrp="1"/>
          </p:cNvSpPr>
          <p:nvPr>
            <p:ph type="ftr" sz="quarter" idx="11"/>
          </p:nvPr>
        </p:nvSpPr>
        <p:spPr>
          <a:xfrm>
            <a:off x="6248400" y="6475413"/>
            <a:ext cx="229552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pitchFamily="18" charset="0"/>
                <a:ea typeface="MS PGothic" pitchFamily="34" charset="-128"/>
              </a:defRPr>
            </a:lvl1pPr>
            <a:lvl2pPr marL="742950" indent="-285750" eaLnBrk="0" hangingPunct="0">
              <a:defRPr sz="1200">
                <a:solidFill>
                  <a:schemeClr val="tx1"/>
                </a:solidFill>
                <a:latin typeface="Times New Roman" pitchFamily="18" charset="0"/>
                <a:ea typeface="MS PGothic" pitchFamily="34" charset="-128"/>
              </a:defRPr>
            </a:lvl2pPr>
            <a:lvl3pPr marL="1143000" indent="-228600" eaLnBrk="0" hangingPunct="0">
              <a:defRPr sz="1200">
                <a:solidFill>
                  <a:schemeClr val="tx1"/>
                </a:solidFill>
                <a:latin typeface="Times New Roman" pitchFamily="18" charset="0"/>
                <a:ea typeface="MS PGothic" pitchFamily="34" charset="-128"/>
              </a:defRPr>
            </a:lvl3pPr>
            <a:lvl4pPr marL="1600200" indent="-228600" eaLnBrk="0" hangingPunct="0">
              <a:defRPr sz="1200">
                <a:solidFill>
                  <a:schemeClr val="tx1"/>
                </a:solidFill>
                <a:latin typeface="Times New Roman" pitchFamily="18" charset="0"/>
                <a:ea typeface="MS PGothic" pitchFamily="34" charset="-128"/>
              </a:defRPr>
            </a:lvl4pPr>
            <a:lvl5pPr marL="2057400" indent="-228600" eaLnBrk="0" hangingPunct="0">
              <a:defRPr sz="12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12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12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12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1200">
                <a:solidFill>
                  <a:schemeClr val="tx1"/>
                </a:solidFill>
                <a:latin typeface="Times New Roman" pitchFamily="18" charset="0"/>
                <a:ea typeface="MS PGothic" pitchFamily="34" charset="-128"/>
              </a:defRPr>
            </a:lvl9pPr>
          </a:lstStyle>
          <a:p>
            <a:r>
              <a:rPr lang="en-US" altLang="en-US" smtClean="0"/>
              <a:t>Adrian Stephens, Intel</a:t>
            </a:r>
          </a:p>
        </p:txBody>
      </p:sp>
      <p:sp>
        <p:nvSpPr>
          <p:cNvPr id="102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pitchFamily="18" charset="0"/>
                <a:ea typeface="MS PGothic" pitchFamily="34" charset="-128"/>
              </a:defRPr>
            </a:lvl1pPr>
            <a:lvl2pPr marL="742950" indent="-285750" eaLnBrk="0" hangingPunct="0">
              <a:defRPr sz="1200">
                <a:solidFill>
                  <a:schemeClr val="tx1"/>
                </a:solidFill>
                <a:latin typeface="Times New Roman" pitchFamily="18" charset="0"/>
                <a:ea typeface="MS PGothic" pitchFamily="34" charset="-128"/>
              </a:defRPr>
            </a:lvl2pPr>
            <a:lvl3pPr marL="1143000" indent="-228600" eaLnBrk="0" hangingPunct="0">
              <a:defRPr sz="1200">
                <a:solidFill>
                  <a:schemeClr val="tx1"/>
                </a:solidFill>
                <a:latin typeface="Times New Roman" pitchFamily="18" charset="0"/>
                <a:ea typeface="MS PGothic" pitchFamily="34" charset="-128"/>
              </a:defRPr>
            </a:lvl3pPr>
            <a:lvl4pPr marL="1600200" indent="-228600" eaLnBrk="0" hangingPunct="0">
              <a:defRPr sz="1200">
                <a:solidFill>
                  <a:schemeClr val="tx1"/>
                </a:solidFill>
                <a:latin typeface="Times New Roman" pitchFamily="18" charset="0"/>
                <a:ea typeface="MS PGothic" pitchFamily="34" charset="-128"/>
              </a:defRPr>
            </a:lvl4pPr>
            <a:lvl5pPr marL="2057400" indent="-228600" eaLnBrk="0" hangingPunct="0">
              <a:defRPr sz="12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12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12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12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1200">
                <a:solidFill>
                  <a:schemeClr val="tx1"/>
                </a:solidFill>
                <a:latin typeface="Times New Roman" pitchFamily="18" charset="0"/>
                <a:ea typeface="MS PGothic" pitchFamily="34" charset="-128"/>
              </a:defRPr>
            </a:lvl9pPr>
          </a:lstStyle>
          <a:p>
            <a:r>
              <a:rPr lang="en-US" altLang="en-US" smtClean="0"/>
              <a:t>Slide </a:t>
            </a:r>
            <a:fld id="{3823E88E-9F4B-46E2-BB0B-2C41B17BA665}" type="slidenum">
              <a:rPr lang="en-US" altLang="en-US" smtClean="0"/>
              <a:pPr/>
              <a:t>73</a:t>
            </a:fld>
            <a:endParaRPr lang="en-US" altLang="en-US" smtClean="0"/>
          </a:p>
        </p:txBody>
      </p:sp>
      <p:sp>
        <p:nvSpPr>
          <p:cNvPr id="1030" name="Rectangle 2"/>
          <p:cNvSpPr>
            <a:spLocks noGrp="1" noChangeArrowheads="1"/>
          </p:cNvSpPr>
          <p:nvPr>
            <p:ph type="title"/>
          </p:nvPr>
        </p:nvSpPr>
        <p:spPr>
          <a:xfrm>
            <a:off x="0" y="609600"/>
            <a:ext cx="8763000" cy="1066800"/>
          </a:xfrm>
        </p:spPr>
        <p:txBody>
          <a:bodyPr/>
          <a:lstStyle/>
          <a:p>
            <a:r>
              <a:rPr lang="en-US" altLang="en-US" smtClean="0"/>
              <a:t>Task Group AY </a:t>
            </a:r>
            <a:br>
              <a:rPr lang="en-US" altLang="en-US" smtClean="0"/>
            </a:br>
            <a:r>
              <a:rPr lang="en-US" altLang="en-US" smtClean="0"/>
              <a:t>September 2015 Closing Report</a:t>
            </a:r>
          </a:p>
        </p:txBody>
      </p:sp>
      <p:sp>
        <p:nvSpPr>
          <p:cNvPr id="1031" name="Rectangle 6"/>
          <p:cNvSpPr>
            <a:spLocks noGrp="1" noChangeArrowheads="1"/>
          </p:cNvSpPr>
          <p:nvPr>
            <p:ph type="body" idx="1"/>
          </p:nvPr>
        </p:nvSpPr>
        <p:spPr>
          <a:xfrm>
            <a:off x="685800" y="1676400"/>
            <a:ext cx="7772400" cy="381000"/>
          </a:xfrm>
        </p:spPr>
        <p:txBody>
          <a:bodyPr/>
          <a:lstStyle/>
          <a:p>
            <a:pPr algn="ctr">
              <a:buFontTx/>
              <a:buNone/>
            </a:pPr>
            <a:r>
              <a:rPr lang="en-US" altLang="en-US" sz="2000" smtClean="0"/>
              <a:t>Date:</a:t>
            </a:r>
            <a:r>
              <a:rPr lang="en-US" altLang="en-US" sz="2000" b="0" smtClean="0"/>
              <a:t> 2015-09-18</a:t>
            </a:r>
          </a:p>
        </p:txBody>
      </p:sp>
      <p:graphicFrame>
        <p:nvGraphicFramePr>
          <p:cNvPr id="1026" name="Object 11"/>
          <p:cNvGraphicFramePr>
            <a:graphicFrameLocks noChangeAspect="1"/>
          </p:cNvGraphicFramePr>
          <p:nvPr/>
        </p:nvGraphicFramePr>
        <p:xfrm>
          <a:off x="674688" y="2667000"/>
          <a:ext cx="7816850" cy="939800"/>
        </p:xfrm>
        <a:graphic>
          <a:graphicData uri="http://schemas.openxmlformats.org/presentationml/2006/ole">
            <mc:AlternateContent xmlns:mc="http://schemas.openxmlformats.org/markup-compatibility/2006">
              <mc:Choice xmlns:v="urn:schemas-microsoft-com:vml" Requires="v">
                <p:oleObj spid="_x0000_s15370" name="Document" r:id="rId4" imgW="8229600" imgH="990600" progId="Word.Document.8">
                  <p:embed/>
                </p:oleObj>
              </mc:Choice>
              <mc:Fallback>
                <p:oleObj name="Document" r:id="rId4" imgW="8229600" imgH="990600"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4688" y="2667000"/>
                        <a:ext cx="7816850" cy="939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1032" name="Rectangle 12"/>
          <p:cNvSpPr>
            <a:spLocks noChangeArrowheads="1"/>
          </p:cNvSpPr>
          <p:nvPr/>
        </p:nvSpPr>
        <p:spPr bwMode="auto">
          <a:xfrm>
            <a:off x="685800" y="2133600"/>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eaLnBrk="0" hangingPunct="0">
              <a:defRPr sz="1200">
                <a:solidFill>
                  <a:schemeClr val="tx1"/>
                </a:solidFill>
                <a:latin typeface="Times New Roman" pitchFamily="18" charset="0"/>
                <a:ea typeface="MS PGothic" pitchFamily="34" charset="-128"/>
              </a:defRPr>
            </a:lvl1pPr>
            <a:lvl2pPr marL="742950" indent="-285750" eaLnBrk="0" hangingPunct="0">
              <a:defRPr sz="1200">
                <a:solidFill>
                  <a:schemeClr val="tx1"/>
                </a:solidFill>
                <a:latin typeface="Times New Roman" pitchFamily="18" charset="0"/>
                <a:ea typeface="MS PGothic" pitchFamily="34" charset="-128"/>
              </a:defRPr>
            </a:lvl2pPr>
            <a:lvl3pPr marL="1143000" indent="-228600" eaLnBrk="0" hangingPunct="0">
              <a:defRPr sz="1200">
                <a:solidFill>
                  <a:schemeClr val="tx1"/>
                </a:solidFill>
                <a:latin typeface="Times New Roman" pitchFamily="18" charset="0"/>
                <a:ea typeface="MS PGothic" pitchFamily="34" charset="-128"/>
              </a:defRPr>
            </a:lvl3pPr>
            <a:lvl4pPr marL="1600200" indent="-228600" eaLnBrk="0" hangingPunct="0">
              <a:defRPr sz="1200">
                <a:solidFill>
                  <a:schemeClr val="tx1"/>
                </a:solidFill>
                <a:latin typeface="Times New Roman" pitchFamily="18" charset="0"/>
                <a:ea typeface="MS PGothic" pitchFamily="34" charset="-128"/>
              </a:defRPr>
            </a:lvl4pPr>
            <a:lvl5pPr marL="2057400" indent="-228600" eaLnBrk="0" hangingPunct="0">
              <a:defRPr sz="12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12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12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12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1200">
                <a:solidFill>
                  <a:schemeClr val="tx1"/>
                </a:solidFill>
                <a:latin typeface="Times New Roman" pitchFamily="18" charset="0"/>
                <a:ea typeface="MS PGothic" pitchFamily="34" charset="-128"/>
              </a:defRPr>
            </a:lvl9pPr>
          </a:lstStyle>
          <a:p>
            <a:pPr>
              <a:spcBef>
                <a:spcPct val="20000"/>
              </a:spcBef>
            </a:pPr>
            <a:r>
              <a:rPr lang="en-US" altLang="en-US" sz="2000" b="1"/>
              <a:t> Authors:</a:t>
            </a:r>
            <a:endParaRPr lang="en-US" altLang="en-US" sz="200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1/6 of 11-15-1167 by Edward Au (Marvell Semiconductor)</a:t>
            </a:r>
          </a:p>
        </p:txBody>
      </p:sp>
      <p:sp>
        <p:nvSpPr>
          <p:cNvPr id="10" name="Date Placeholder 2"/>
          <p:cNvSpPr>
            <a:spLocks noGrp="1"/>
          </p:cNvSpPr>
          <p:nvPr>
            <p:ph type="dt" sz="half" idx="10"/>
          </p:nvPr>
        </p:nvSpPr>
        <p:spPr>
          <a:xfrm>
            <a:off x="696913" y="333375"/>
            <a:ext cx="1579562" cy="276225"/>
          </a:xfrm>
        </p:spPr>
        <p:txBody>
          <a:bodyPr/>
          <a:lstStyle/>
          <a:p>
            <a:pPr>
              <a:defRPr/>
            </a:pPr>
            <a:r>
              <a:rPr lang="en-US" smtClean="0"/>
              <a:t>September 2015</a:t>
            </a:r>
            <a:endParaRPr lang="en-US"/>
          </a:p>
        </p:txBody>
      </p:sp>
    </p:spTree>
    <p:extLst>
      <p:ext uri="{BB962C8B-B14F-4D97-AF65-F5344CB8AC3E}">
        <p14:creationId xmlns:p14="http://schemas.microsoft.com/office/powerpoint/2010/main" val="236121869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pitchFamily="18" charset="0"/>
                <a:ea typeface="MS PGothic" pitchFamily="34" charset="-128"/>
              </a:defRPr>
            </a:lvl1pPr>
            <a:lvl2pPr marL="742950" indent="-285750" eaLnBrk="0" hangingPunct="0">
              <a:defRPr sz="1200">
                <a:solidFill>
                  <a:schemeClr val="tx1"/>
                </a:solidFill>
                <a:latin typeface="Times New Roman" pitchFamily="18" charset="0"/>
                <a:ea typeface="MS PGothic" pitchFamily="34" charset="-128"/>
              </a:defRPr>
            </a:lvl2pPr>
            <a:lvl3pPr marL="1143000" indent="-228600" eaLnBrk="0" hangingPunct="0">
              <a:defRPr sz="1200">
                <a:solidFill>
                  <a:schemeClr val="tx1"/>
                </a:solidFill>
                <a:latin typeface="Times New Roman" pitchFamily="18" charset="0"/>
                <a:ea typeface="MS PGothic" pitchFamily="34" charset="-128"/>
              </a:defRPr>
            </a:lvl3pPr>
            <a:lvl4pPr marL="1600200" indent="-228600" eaLnBrk="0" hangingPunct="0">
              <a:defRPr sz="1200">
                <a:solidFill>
                  <a:schemeClr val="tx1"/>
                </a:solidFill>
                <a:latin typeface="Times New Roman" pitchFamily="18" charset="0"/>
                <a:ea typeface="MS PGothic" pitchFamily="34" charset="-128"/>
              </a:defRPr>
            </a:lvl4pPr>
            <a:lvl5pPr marL="2057400" indent="-228600" eaLnBrk="0" hangingPunct="0">
              <a:defRPr sz="12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12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12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12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1200">
                <a:solidFill>
                  <a:schemeClr val="tx1"/>
                </a:solidFill>
                <a:latin typeface="Times New Roman" pitchFamily="18" charset="0"/>
                <a:ea typeface="MS PGothic" pitchFamily="34" charset="-128"/>
              </a:defRPr>
            </a:lvl9pPr>
          </a:lstStyle>
          <a:p>
            <a:r>
              <a:rPr lang="en-US" altLang="en-US" smtClean="0"/>
              <a:t>Slide </a:t>
            </a:r>
            <a:fld id="{5C436FF6-8761-44F6-AEB8-DA0A68B21B20}" type="slidenum">
              <a:rPr lang="en-US" altLang="en-US" smtClean="0"/>
              <a:pPr/>
              <a:t>74</a:t>
            </a:fld>
            <a:endParaRPr lang="en-US" altLang="en-US" smtClean="0"/>
          </a:p>
        </p:txBody>
      </p:sp>
      <p:sp>
        <p:nvSpPr>
          <p:cNvPr id="14339" name="Rectangle 2"/>
          <p:cNvSpPr>
            <a:spLocks noGrp="1" noChangeArrowheads="1"/>
          </p:cNvSpPr>
          <p:nvPr>
            <p:ph type="title"/>
          </p:nvPr>
        </p:nvSpPr>
        <p:spPr/>
        <p:txBody>
          <a:bodyPr/>
          <a:lstStyle/>
          <a:p>
            <a:r>
              <a:rPr lang="en-US" altLang="en-US" smtClean="0"/>
              <a:t>Abstract</a:t>
            </a:r>
          </a:p>
        </p:txBody>
      </p:sp>
      <p:sp>
        <p:nvSpPr>
          <p:cNvPr id="14340" name="Rectangle 3"/>
          <p:cNvSpPr>
            <a:spLocks noGrp="1" noChangeArrowheads="1"/>
          </p:cNvSpPr>
          <p:nvPr>
            <p:ph type="body" idx="1"/>
          </p:nvPr>
        </p:nvSpPr>
        <p:spPr/>
        <p:txBody>
          <a:bodyPr/>
          <a:lstStyle/>
          <a:p>
            <a:pPr marL="0" algn="just">
              <a:buFontTx/>
              <a:buNone/>
            </a:pPr>
            <a:r>
              <a:rPr lang="en-US" altLang="en-US" smtClean="0"/>
              <a:t>This document is the closing report for Task Group AY for the September 2015 session.</a:t>
            </a:r>
          </a:p>
        </p:txBody>
      </p:sp>
      <p:sp>
        <p:nvSpPr>
          <p:cNvPr id="7" name="Footer Placeholder 4"/>
          <p:cNvSpPr>
            <a:spLocks noGrp="1"/>
          </p:cNvSpPr>
          <p:nvPr>
            <p:ph type="ftr" sz="quarter" idx="11"/>
          </p:nvPr>
        </p:nvSpPr>
        <p:spPr/>
        <p:txBody>
          <a:bodyPr/>
          <a:lstStyle/>
          <a:p>
            <a:pPr>
              <a:defRPr/>
            </a:pPr>
            <a:r>
              <a:rPr lang="en-US" smtClean="0"/>
              <a:t>Adrian Stephens, Intel</a:t>
            </a:r>
            <a:endParaRPr lang="en-US" dirty="0" smtClean="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2/6 of 11-15-1167 by Edward Au (Marvell Semiconductor)</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September 2015</a:t>
            </a:r>
            <a:endParaRPr lang="en-US"/>
          </a:p>
        </p:txBody>
      </p:sp>
    </p:spTree>
    <p:extLst>
      <p:ext uri="{BB962C8B-B14F-4D97-AF65-F5344CB8AC3E}">
        <p14:creationId xmlns:p14="http://schemas.microsoft.com/office/powerpoint/2010/main" val="185151493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pitchFamily="18" charset="0"/>
                <a:ea typeface="MS PGothic" pitchFamily="34" charset="-128"/>
              </a:defRPr>
            </a:lvl1pPr>
            <a:lvl2pPr marL="742950" indent="-285750" eaLnBrk="0" hangingPunct="0">
              <a:defRPr sz="1200">
                <a:solidFill>
                  <a:schemeClr val="tx1"/>
                </a:solidFill>
                <a:latin typeface="Times New Roman" pitchFamily="18" charset="0"/>
                <a:ea typeface="MS PGothic" pitchFamily="34" charset="-128"/>
              </a:defRPr>
            </a:lvl2pPr>
            <a:lvl3pPr marL="1143000" indent="-228600" eaLnBrk="0" hangingPunct="0">
              <a:defRPr sz="1200">
                <a:solidFill>
                  <a:schemeClr val="tx1"/>
                </a:solidFill>
                <a:latin typeface="Times New Roman" pitchFamily="18" charset="0"/>
                <a:ea typeface="MS PGothic" pitchFamily="34" charset="-128"/>
              </a:defRPr>
            </a:lvl3pPr>
            <a:lvl4pPr marL="1600200" indent="-228600" eaLnBrk="0" hangingPunct="0">
              <a:defRPr sz="1200">
                <a:solidFill>
                  <a:schemeClr val="tx1"/>
                </a:solidFill>
                <a:latin typeface="Times New Roman" pitchFamily="18" charset="0"/>
                <a:ea typeface="MS PGothic" pitchFamily="34" charset="-128"/>
              </a:defRPr>
            </a:lvl4pPr>
            <a:lvl5pPr marL="2057400" indent="-228600" eaLnBrk="0" hangingPunct="0">
              <a:defRPr sz="12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12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12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12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1200">
                <a:solidFill>
                  <a:schemeClr val="tx1"/>
                </a:solidFill>
                <a:latin typeface="Times New Roman" pitchFamily="18" charset="0"/>
                <a:ea typeface="MS PGothic" pitchFamily="34" charset="-128"/>
              </a:defRPr>
            </a:lvl9pPr>
          </a:lstStyle>
          <a:p>
            <a:r>
              <a:rPr lang="en-US" altLang="en-US" smtClean="0"/>
              <a:t>Slide </a:t>
            </a:r>
            <a:fld id="{4BFA5792-33D3-479E-92CF-1A316D091F1A}" type="slidenum">
              <a:rPr lang="en-US" altLang="en-US" smtClean="0"/>
              <a:pPr/>
              <a:t>75</a:t>
            </a:fld>
            <a:endParaRPr lang="en-US" altLang="en-US" smtClean="0"/>
          </a:p>
        </p:txBody>
      </p:sp>
      <p:sp>
        <p:nvSpPr>
          <p:cNvPr id="15363" name="Rectangle 2"/>
          <p:cNvSpPr>
            <a:spLocks noGrp="1" noChangeArrowheads="1"/>
          </p:cNvSpPr>
          <p:nvPr>
            <p:ph type="title"/>
          </p:nvPr>
        </p:nvSpPr>
        <p:spPr/>
        <p:txBody>
          <a:bodyPr/>
          <a:lstStyle/>
          <a:p>
            <a:r>
              <a:rPr lang="en-US" altLang="en-US" smtClean="0"/>
              <a:t>Congratulations!</a:t>
            </a:r>
          </a:p>
        </p:txBody>
      </p:sp>
      <p:sp>
        <p:nvSpPr>
          <p:cNvPr id="7" name="Footer Placeholder 4"/>
          <p:cNvSpPr>
            <a:spLocks noGrp="1"/>
          </p:cNvSpPr>
          <p:nvPr>
            <p:ph type="ftr" sz="quarter" idx="11"/>
          </p:nvPr>
        </p:nvSpPr>
        <p:spPr/>
        <p:txBody>
          <a:bodyPr/>
          <a:lstStyle/>
          <a:p>
            <a:pPr>
              <a:defRPr/>
            </a:pPr>
            <a:r>
              <a:rPr lang="en-US" smtClean="0"/>
              <a:t>Adrian Stephens, Intel</a:t>
            </a:r>
            <a:endParaRPr lang="en-US" dirty="0" smtClean="0"/>
          </a:p>
        </p:txBody>
      </p:sp>
      <p:graphicFrame>
        <p:nvGraphicFramePr>
          <p:cNvPr id="8" name="Table 7"/>
          <p:cNvGraphicFramePr>
            <a:graphicFrameLocks noGrp="1"/>
          </p:cNvGraphicFramePr>
          <p:nvPr/>
        </p:nvGraphicFramePr>
        <p:xfrm>
          <a:off x="762000" y="1946275"/>
          <a:ext cx="7696200" cy="3235431"/>
        </p:xfrm>
        <a:graphic>
          <a:graphicData uri="http://schemas.openxmlformats.org/drawingml/2006/table">
            <a:tbl>
              <a:tblPr firstRow="1" bandRow="1">
                <a:tableStyleId>{5C22544A-7EE6-4342-B048-85BDC9FD1C3A}</a:tableStyleId>
              </a:tblPr>
              <a:tblGrid>
                <a:gridCol w="4267200"/>
                <a:gridCol w="3429000"/>
              </a:tblGrid>
              <a:tr h="370767">
                <a:tc>
                  <a:txBody>
                    <a:bodyPr/>
                    <a:lstStyle/>
                    <a:p>
                      <a:r>
                        <a:rPr lang="en-US" sz="1800" dirty="0" smtClean="0"/>
                        <a:t>Position(s)</a:t>
                      </a:r>
                      <a:endParaRPr lang="en-US" sz="1800" dirty="0"/>
                    </a:p>
                  </a:txBody>
                  <a:tcPr marT="45711" marB="45711"/>
                </a:tc>
                <a:tc>
                  <a:txBody>
                    <a:bodyPr/>
                    <a:lstStyle/>
                    <a:p>
                      <a:r>
                        <a:rPr lang="en-US" sz="1800" dirty="0" smtClean="0"/>
                        <a:t>Officer(s)</a:t>
                      </a:r>
                      <a:endParaRPr lang="en-US" sz="1800" dirty="0"/>
                    </a:p>
                  </a:txBody>
                  <a:tcPr marT="45711" marB="45711"/>
                </a:tc>
              </a:tr>
              <a:tr h="639954">
                <a:tc>
                  <a:txBody>
                    <a:bodyPr/>
                    <a:lstStyle/>
                    <a:p>
                      <a:r>
                        <a:rPr lang="en-US" sz="1800" dirty="0" smtClean="0"/>
                        <a:t>Vice Chairs</a:t>
                      </a:r>
                      <a:endParaRPr lang="en-US" sz="1800" dirty="0"/>
                    </a:p>
                  </a:txBody>
                  <a:tcPr marT="45711" marB="45711"/>
                </a:tc>
                <a:tc>
                  <a:txBody>
                    <a:bodyPr/>
                    <a:lstStyle/>
                    <a:p>
                      <a:r>
                        <a:rPr lang="en-US" sz="1800" b="0" dirty="0" err="1" smtClean="0"/>
                        <a:t>SangHyun</a:t>
                      </a:r>
                      <a:r>
                        <a:rPr lang="en-US" sz="1800" b="0" dirty="0" smtClean="0"/>
                        <a:t> Chang, </a:t>
                      </a:r>
                    </a:p>
                    <a:p>
                      <a:r>
                        <a:rPr lang="en-US" sz="1800" b="0" dirty="0" smtClean="0"/>
                        <a:t>Yan </a:t>
                      </a:r>
                      <a:r>
                        <a:rPr lang="en-US" sz="1800" b="0" dirty="0" err="1" smtClean="0"/>
                        <a:t>Xin</a:t>
                      </a:r>
                      <a:endParaRPr lang="en-US" sz="1800" dirty="0"/>
                    </a:p>
                  </a:txBody>
                  <a:tcPr marT="45711" marB="45711"/>
                </a:tc>
              </a:tr>
              <a:tr h="370767">
                <a:tc>
                  <a:txBody>
                    <a:bodyPr/>
                    <a:lstStyle/>
                    <a:p>
                      <a:r>
                        <a:rPr lang="en-US" sz="1800" dirty="0" smtClean="0"/>
                        <a:t>Secretary</a:t>
                      </a:r>
                      <a:endParaRPr lang="en-US" sz="1800" dirty="0"/>
                    </a:p>
                  </a:txBody>
                  <a:tcPr marT="45711" marB="45711"/>
                </a:tc>
                <a:tc>
                  <a:txBody>
                    <a:bodyPr/>
                    <a:lstStyle/>
                    <a:p>
                      <a:r>
                        <a:rPr lang="en-US" sz="1800" dirty="0" err="1" smtClean="0"/>
                        <a:t>Jeorge</a:t>
                      </a:r>
                      <a:r>
                        <a:rPr lang="en-US" sz="1800" dirty="0" smtClean="0"/>
                        <a:t> </a:t>
                      </a:r>
                      <a:r>
                        <a:rPr lang="en-US" sz="1800" dirty="0" err="1" smtClean="0"/>
                        <a:t>Hurtarte</a:t>
                      </a:r>
                      <a:endParaRPr lang="en-US" sz="1800" dirty="0"/>
                    </a:p>
                  </a:txBody>
                  <a:tcPr marT="45711" marB="45711"/>
                </a:tc>
              </a:tr>
              <a:tr h="370767">
                <a:tc>
                  <a:txBody>
                    <a:bodyPr/>
                    <a:lstStyle/>
                    <a:p>
                      <a:r>
                        <a:rPr lang="en-US" sz="1800" dirty="0" smtClean="0"/>
                        <a:t>Editor</a:t>
                      </a:r>
                      <a:endParaRPr lang="en-US" sz="1800" dirty="0"/>
                    </a:p>
                  </a:txBody>
                  <a:tcPr marT="45711" marB="45711"/>
                </a:tc>
                <a:tc>
                  <a:txBody>
                    <a:bodyPr/>
                    <a:lstStyle/>
                    <a:p>
                      <a:r>
                        <a:rPr lang="en-US" sz="1800" dirty="0" smtClean="0"/>
                        <a:t>Carlos Cordeiro</a:t>
                      </a:r>
                      <a:endParaRPr lang="en-US" sz="1800" dirty="0"/>
                    </a:p>
                  </a:txBody>
                  <a:tcPr marT="45711" marB="45711"/>
                </a:tc>
              </a:tr>
              <a:tr h="370767">
                <a:tc>
                  <a:txBody>
                    <a:bodyPr/>
                    <a:lstStyle/>
                    <a:p>
                      <a:r>
                        <a:rPr lang="en-US" sz="1800" dirty="0" smtClean="0"/>
                        <a:t>Lead of</a:t>
                      </a:r>
                      <a:r>
                        <a:rPr lang="en-US" sz="1800" baseline="0" dirty="0" smtClean="0"/>
                        <a:t> Usage Model document</a:t>
                      </a:r>
                      <a:endParaRPr lang="en-US" sz="1800" dirty="0"/>
                    </a:p>
                  </a:txBody>
                  <a:tcPr marT="45711" marB="45711"/>
                </a:tc>
                <a:tc>
                  <a:txBody>
                    <a:bodyPr/>
                    <a:lstStyle/>
                    <a:p>
                      <a:r>
                        <a:rPr lang="en-US" sz="1800" dirty="0" smtClean="0"/>
                        <a:t>Rob Sun</a:t>
                      </a:r>
                      <a:endParaRPr lang="en-US" sz="1800" dirty="0"/>
                    </a:p>
                  </a:txBody>
                  <a:tcPr marT="45711" marB="45711"/>
                </a:tc>
              </a:tr>
              <a:tr h="370767">
                <a:tc>
                  <a:txBody>
                    <a:bodyPr/>
                    <a:lstStyle/>
                    <a:p>
                      <a:r>
                        <a:rPr lang="en-US" sz="1800" dirty="0" smtClean="0"/>
                        <a:t>Lead</a:t>
                      </a:r>
                      <a:r>
                        <a:rPr lang="en-US" sz="1800" baseline="0" dirty="0" smtClean="0"/>
                        <a:t> of Channel Model document</a:t>
                      </a:r>
                      <a:endParaRPr lang="en-US" sz="1800" dirty="0"/>
                    </a:p>
                  </a:txBody>
                  <a:tcPr marT="45711" marB="45711"/>
                </a:tc>
                <a:tc>
                  <a:txBody>
                    <a:bodyPr/>
                    <a:lstStyle/>
                    <a:p>
                      <a:r>
                        <a:rPr lang="en-US" sz="1800" dirty="0" smtClean="0"/>
                        <a:t>Alexander</a:t>
                      </a:r>
                      <a:r>
                        <a:rPr lang="en-US" sz="1800" baseline="0" dirty="0" smtClean="0"/>
                        <a:t> </a:t>
                      </a:r>
                      <a:r>
                        <a:rPr lang="en-US" sz="1800" baseline="0" dirty="0" err="1" smtClean="0"/>
                        <a:t>Maltsev</a:t>
                      </a:r>
                      <a:endParaRPr lang="en-US" sz="1800" dirty="0"/>
                    </a:p>
                  </a:txBody>
                  <a:tcPr marT="45711" marB="45711"/>
                </a:tc>
              </a:tr>
              <a:tr h="370767">
                <a:tc>
                  <a:txBody>
                    <a:bodyPr/>
                    <a:lstStyle/>
                    <a:p>
                      <a:r>
                        <a:rPr lang="en-US" sz="1800" dirty="0" smtClean="0"/>
                        <a:t>Lead of Functional</a:t>
                      </a:r>
                      <a:r>
                        <a:rPr lang="en-US" sz="1800" baseline="0" dirty="0" smtClean="0"/>
                        <a:t> Requirements document</a:t>
                      </a:r>
                      <a:endParaRPr lang="en-US" sz="1800" dirty="0"/>
                    </a:p>
                  </a:txBody>
                  <a:tcPr marT="45711" marB="45711"/>
                </a:tc>
                <a:tc>
                  <a:txBody>
                    <a:bodyPr/>
                    <a:lstStyle/>
                    <a:p>
                      <a:r>
                        <a:rPr lang="en-US" sz="1800" dirty="0" smtClean="0"/>
                        <a:t>Rob Sun</a:t>
                      </a:r>
                      <a:endParaRPr lang="en-US" sz="1800" dirty="0"/>
                    </a:p>
                  </a:txBody>
                  <a:tcPr marT="45711" marB="45711"/>
                </a:tc>
              </a:tr>
              <a:tr h="370767">
                <a:tc>
                  <a:txBody>
                    <a:bodyPr/>
                    <a:lstStyle/>
                    <a:p>
                      <a:r>
                        <a:rPr lang="en-US" sz="1800" dirty="0" smtClean="0"/>
                        <a:t>Lead of Evaluation</a:t>
                      </a:r>
                      <a:r>
                        <a:rPr lang="en-US" sz="1800" baseline="0" dirty="0" smtClean="0"/>
                        <a:t> Methodology document</a:t>
                      </a:r>
                      <a:endParaRPr lang="en-US" sz="1800" dirty="0"/>
                    </a:p>
                  </a:txBody>
                  <a:tcPr marT="45711" marB="45711"/>
                </a:tc>
                <a:tc>
                  <a:txBody>
                    <a:bodyPr/>
                    <a:lstStyle/>
                    <a:p>
                      <a:r>
                        <a:rPr lang="en-US" sz="1800" dirty="0" smtClean="0"/>
                        <a:t>Laurent</a:t>
                      </a:r>
                      <a:r>
                        <a:rPr lang="en-US" sz="1800" baseline="0" dirty="0" smtClean="0"/>
                        <a:t> </a:t>
                      </a:r>
                      <a:r>
                        <a:rPr lang="en-US" sz="1800" baseline="0" dirty="0" err="1" smtClean="0"/>
                        <a:t>Cariou</a:t>
                      </a:r>
                      <a:endParaRPr lang="en-US" sz="1800" dirty="0"/>
                    </a:p>
                  </a:txBody>
                  <a:tcPr marT="45711" marB="45711"/>
                </a:tc>
              </a:tr>
            </a:tbl>
          </a:graphicData>
        </a:graphic>
      </p:graphicFrame>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3/6 of 11-15-1167 by Edward Au (Marvell Semiconductor)</a:t>
            </a:r>
          </a:p>
        </p:txBody>
      </p:sp>
      <p:sp>
        <p:nvSpPr>
          <p:cNvPr id="9" name="Date Placeholder 2"/>
          <p:cNvSpPr>
            <a:spLocks noGrp="1"/>
          </p:cNvSpPr>
          <p:nvPr>
            <p:ph type="dt" sz="half" idx="10"/>
          </p:nvPr>
        </p:nvSpPr>
        <p:spPr>
          <a:xfrm>
            <a:off x="696913" y="333375"/>
            <a:ext cx="1579562" cy="276225"/>
          </a:xfrm>
        </p:spPr>
        <p:txBody>
          <a:bodyPr/>
          <a:lstStyle/>
          <a:p>
            <a:pPr>
              <a:defRPr/>
            </a:pPr>
            <a:r>
              <a:rPr lang="en-US" smtClean="0"/>
              <a:t>September 2015</a:t>
            </a:r>
            <a:endParaRPr lang="en-US"/>
          </a:p>
        </p:txBody>
      </p:sp>
    </p:spTree>
    <p:extLst>
      <p:ext uri="{BB962C8B-B14F-4D97-AF65-F5344CB8AC3E}">
        <p14:creationId xmlns:p14="http://schemas.microsoft.com/office/powerpoint/2010/main" val="327604618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pitchFamily="18" charset="0"/>
                <a:ea typeface="MS PGothic" pitchFamily="34" charset="-128"/>
              </a:defRPr>
            </a:lvl1pPr>
            <a:lvl2pPr marL="742950" indent="-285750" eaLnBrk="0" hangingPunct="0">
              <a:defRPr sz="1200">
                <a:solidFill>
                  <a:schemeClr val="tx1"/>
                </a:solidFill>
                <a:latin typeface="Times New Roman" pitchFamily="18" charset="0"/>
                <a:ea typeface="MS PGothic" pitchFamily="34" charset="-128"/>
              </a:defRPr>
            </a:lvl2pPr>
            <a:lvl3pPr marL="1143000" indent="-228600" eaLnBrk="0" hangingPunct="0">
              <a:defRPr sz="1200">
                <a:solidFill>
                  <a:schemeClr val="tx1"/>
                </a:solidFill>
                <a:latin typeface="Times New Roman" pitchFamily="18" charset="0"/>
                <a:ea typeface="MS PGothic" pitchFamily="34" charset="-128"/>
              </a:defRPr>
            </a:lvl3pPr>
            <a:lvl4pPr marL="1600200" indent="-228600" eaLnBrk="0" hangingPunct="0">
              <a:defRPr sz="1200">
                <a:solidFill>
                  <a:schemeClr val="tx1"/>
                </a:solidFill>
                <a:latin typeface="Times New Roman" pitchFamily="18" charset="0"/>
                <a:ea typeface="MS PGothic" pitchFamily="34" charset="-128"/>
              </a:defRPr>
            </a:lvl4pPr>
            <a:lvl5pPr marL="2057400" indent="-228600" eaLnBrk="0" hangingPunct="0">
              <a:defRPr sz="12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12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12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12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1200">
                <a:solidFill>
                  <a:schemeClr val="tx1"/>
                </a:solidFill>
                <a:latin typeface="Times New Roman" pitchFamily="18" charset="0"/>
                <a:ea typeface="MS PGothic" pitchFamily="34" charset="-128"/>
              </a:defRPr>
            </a:lvl9pPr>
          </a:lstStyle>
          <a:p>
            <a:r>
              <a:rPr lang="en-US" altLang="en-US" smtClean="0"/>
              <a:t>Slide </a:t>
            </a:r>
            <a:fld id="{D0989BD0-98B5-4F28-A79A-FC745F18BFFD}" type="slidenum">
              <a:rPr lang="en-US" altLang="en-US" smtClean="0"/>
              <a:pPr/>
              <a:t>76</a:t>
            </a:fld>
            <a:endParaRPr lang="en-US" altLang="en-US" smtClean="0"/>
          </a:p>
        </p:txBody>
      </p:sp>
      <p:sp>
        <p:nvSpPr>
          <p:cNvPr id="8" name="Footer Placeholder 4"/>
          <p:cNvSpPr>
            <a:spLocks noGrp="1"/>
          </p:cNvSpPr>
          <p:nvPr>
            <p:ph type="ftr" sz="quarter" idx="11"/>
          </p:nvPr>
        </p:nvSpPr>
        <p:spPr/>
        <p:txBody>
          <a:bodyPr/>
          <a:lstStyle/>
          <a:p>
            <a:pPr>
              <a:defRPr/>
            </a:pPr>
            <a:r>
              <a:rPr lang="en-US" smtClean="0"/>
              <a:t>Adrian Stephens, Intel</a:t>
            </a:r>
            <a:endParaRPr lang="en-US" dirty="0" smtClean="0"/>
          </a:p>
        </p:txBody>
      </p:sp>
      <p:sp>
        <p:nvSpPr>
          <p:cNvPr id="16388" name="Title 1"/>
          <p:cNvSpPr>
            <a:spLocks noGrp="1"/>
          </p:cNvSpPr>
          <p:nvPr>
            <p:ph type="title"/>
          </p:nvPr>
        </p:nvSpPr>
        <p:spPr/>
        <p:txBody>
          <a:bodyPr/>
          <a:lstStyle/>
          <a:p>
            <a:r>
              <a:rPr lang="en-CA" altLang="en-US" smtClean="0"/>
              <a:t>Work Completed</a:t>
            </a:r>
          </a:p>
        </p:txBody>
      </p:sp>
      <p:sp>
        <p:nvSpPr>
          <p:cNvPr id="13" name="Content Placeholder 2"/>
          <p:cNvSpPr>
            <a:spLocks noGrp="1"/>
          </p:cNvSpPr>
          <p:nvPr>
            <p:ph idx="1"/>
          </p:nvPr>
        </p:nvSpPr>
        <p:spPr/>
        <p:txBody>
          <a:bodyPr/>
          <a:lstStyle/>
          <a:p>
            <a:pPr algn="just">
              <a:lnSpc>
                <a:spcPct val="90000"/>
              </a:lnSpc>
              <a:spcBef>
                <a:spcPts val="1776"/>
              </a:spcBef>
              <a:defRPr/>
            </a:pPr>
            <a:r>
              <a:rPr lang="en-US" sz="2200" dirty="0" smtClean="0"/>
              <a:t>10 submissions were covered during the meeting covering areas related to:</a:t>
            </a:r>
          </a:p>
          <a:p>
            <a:pPr lvl="1" algn="just">
              <a:lnSpc>
                <a:spcPct val="90000"/>
              </a:lnSpc>
              <a:defRPr/>
            </a:pPr>
            <a:r>
              <a:rPr lang="en-US" sz="1800" dirty="0" smtClean="0"/>
              <a:t>Channel model</a:t>
            </a:r>
          </a:p>
          <a:p>
            <a:pPr lvl="1" algn="just">
              <a:lnSpc>
                <a:spcPct val="90000"/>
              </a:lnSpc>
              <a:defRPr/>
            </a:pPr>
            <a:r>
              <a:rPr lang="en-US" sz="1800" dirty="0" smtClean="0"/>
              <a:t>Usage model</a:t>
            </a:r>
          </a:p>
          <a:p>
            <a:pPr lvl="1" algn="just">
              <a:lnSpc>
                <a:spcPct val="90000"/>
              </a:lnSpc>
              <a:defRPr/>
            </a:pPr>
            <a:r>
              <a:rPr lang="en-US" sz="1800" dirty="0" smtClean="0"/>
              <a:t>Functional requirements</a:t>
            </a:r>
          </a:p>
          <a:p>
            <a:pPr lvl="1" algn="just">
              <a:lnSpc>
                <a:spcPct val="90000"/>
              </a:lnSpc>
              <a:defRPr/>
            </a:pPr>
            <a:r>
              <a:rPr lang="en-US" sz="1800" dirty="0" smtClean="0"/>
              <a:t>Simulation scenario and evaluation methodology</a:t>
            </a:r>
          </a:p>
          <a:p>
            <a:pPr lvl="1" algn="just">
              <a:lnSpc>
                <a:spcPct val="90000"/>
              </a:lnSpc>
              <a:defRPr/>
            </a:pPr>
            <a:r>
              <a:rPr lang="en-US" sz="1800" dirty="0" smtClean="0"/>
              <a:t>Technologies</a:t>
            </a:r>
          </a:p>
          <a:p>
            <a:pPr algn="just">
              <a:lnSpc>
                <a:spcPct val="90000"/>
              </a:lnSpc>
              <a:buFontTx/>
              <a:buNone/>
              <a:defRPr/>
            </a:pPr>
            <a:endParaRPr lang="en-US" sz="2200" dirty="0" smtClean="0"/>
          </a:p>
          <a:p>
            <a:pPr algn="just">
              <a:lnSpc>
                <a:spcPct val="90000"/>
              </a:lnSpc>
              <a:defRPr/>
            </a:pPr>
            <a:r>
              <a:rPr lang="en-US" sz="2200" dirty="0" smtClean="0"/>
              <a:t>Procedure for the development of specification framework document and draft amendment were discussed</a:t>
            </a:r>
          </a:p>
          <a:p>
            <a:pPr lvl="1" algn="just">
              <a:lnSpc>
                <a:spcPct val="90000"/>
              </a:lnSpc>
              <a:buFontTx/>
              <a:buNone/>
              <a:defRPr/>
            </a:pPr>
            <a:endParaRPr lang="en-US" dirty="0"/>
          </a:p>
          <a:p>
            <a:pPr lvl="1" algn="just">
              <a:lnSpc>
                <a:spcPct val="90000"/>
              </a:lnSpc>
              <a:defRPr/>
            </a:pPr>
            <a:endParaRPr lang="en-US" dirty="0" smtClean="0"/>
          </a:p>
          <a:p>
            <a:pPr lvl="1">
              <a:lnSpc>
                <a:spcPct val="90000"/>
              </a:lnSpc>
              <a:defRPr/>
            </a:pPr>
            <a:endParaRPr lang="en-US" sz="1800" dirty="0" smtClean="0"/>
          </a:p>
          <a:p>
            <a:pPr lvl="1">
              <a:lnSpc>
                <a:spcPct val="90000"/>
              </a:lnSpc>
              <a:defRPr/>
            </a:pPr>
            <a:endParaRPr lang="en-US" dirty="0" smtClean="0"/>
          </a:p>
          <a:p>
            <a:pPr marL="381000" indent="-381000">
              <a:defRPr/>
            </a:pPr>
            <a:endParaRPr lang="en-US" dirty="0" smtClean="0"/>
          </a:p>
          <a:p>
            <a:pPr marL="381000" indent="-381000">
              <a:defRPr/>
            </a:pPr>
            <a:endParaRPr lang="en-US" dirty="0" smtClean="0"/>
          </a:p>
          <a:p>
            <a:pPr>
              <a:lnSpc>
                <a:spcPct val="80000"/>
              </a:lnSpc>
              <a:defRPr/>
            </a:pPr>
            <a:endParaRPr lang="en-US" dirty="0" smtClean="0">
              <a:sym typeface="Wingdings" pitchFamily="2" charset="2"/>
            </a:endParaRPr>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4/6 of 11-15-1167 by Edward Au (Marvell Semiconductor)</a:t>
            </a:r>
          </a:p>
        </p:txBody>
      </p:sp>
      <p:sp>
        <p:nvSpPr>
          <p:cNvPr id="9" name="Date Placeholder 2"/>
          <p:cNvSpPr>
            <a:spLocks noGrp="1"/>
          </p:cNvSpPr>
          <p:nvPr>
            <p:ph type="dt" sz="half" idx="10"/>
          </p:nvPr>
        </p:nvSpPr>
        <p:spPr>
          <a:xfrm>
            <a:off x="696913" y="333375"/>
            <a:ext cx="1579562" cy="276225"/>
          </a:xfrm>
        </p:spPr>
        <p:txBody>
          <a:bodyPr/>
          <a:lstStyle/>
          <a:p>
            <a:pPr>
              <a:defRPr/>
            </a:pPr>
            <a:r>
              <a:rPr lang="en-US" smtClean="0"/>
              <a:t>September 2015</a:t>
            </a:r>
            <a:endParaRPr lang="en-US"/>
          </a:p>
        </p:txBody>
      </p:sp>
    </p:spTree>
    <p:extLst>
      <p:ext uri="{BB962C8B-B14F-4D97-AF65-F5344CB8AC3E}">
        <p14:creationId xmlns:p14="http://schemas.microsoft.com/office/powerpoint/2010/main" val="46052341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pitchFamily="18" charset="0"/>
                <a:ea typeface="MS PGothic" pitchFamily="34" charset="-128"/>
              </a:defRPr>
            </a:lvl1pPr>
            <a:lvl2pPr marL="742950" indent="-285750" eaLnBrk="0" hangingPunct="0">
              <a:defRPr sz="1200">
                <a:solidFill>
                  <a:schemeClr val="tx1"/>
                </a:solidFill>
                <a:latin typeface="Times New Roman" pitchFamily="18" charset="0"/>
                <a:ea typeface="MS PGothic" pitchFamily="34" charset="-128"/>
              </a:defRPr>
            </a:lvl2pPr>
            <a:lvl3pPr marL="1143000" indent="-228600" eaLnBrk="0" hangingPunct="0">
              <a:defRPr sz="1200">
                <a:solidFill>
                  <a:schemeClr val="tx1"/>
                </a:solidFill>
                <a:latin typeface="Times New Roman" pitchFamily="18" charset="0"/>
                <a:ea typeface="MS PGothic" pitchFamily="34" charset="-128"/>
              </a:defRPr>
            </a:lvl3pPr>
            <a:lvl4pPr marL="1600200" indent="-228600" eaLnBrk="0" hangingPunct="0">
              <a:defRPr sz="1200">
                <a:solidFill>
                  <a:schemeClr val="tx1"/>
                </a:solidFill>
                <a:latin typeface="Times New Roman" pitchFamily="18" charset="0"/>
                <a:ea typeface="MS PGothic" pitchFamily="34" charset="-128"/>
              </a:defRPr>
            </a:lvl4pPr>
            <a:lvl5pPr marL="2057400" indent="-228600" eaLnBrk="0" hangingPunct="0">
              <a:defRPr sz="12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12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12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12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1200">
                <a:solidFill>
                  <a:schemeClr val="tx1"/>
                </a:solidFill>
                <a:latin typeface="Times New Roman" pitchFamily="18" charset="0"/>
                <a:ea typeface="MS PGothic" pitchFamily="34" charset="-128"/>
              </a:defRPr>
            </a:lvl9pPr>
          </a:lstStyle>
          <a:p>
            <a:r>
              <a:rPr lang="en-US" altLang="en-US" smtClean="0"/>
              <a:t>Slide </a:t>
            </a:r>
            <a:fld id="{F226D4B2-FB55-4751-9AA4-5A4DC883972D}" type="slidenum">
              <a:rPr lang="en-US" altLang="en-US" smtClean="0"/>
              <a:pPr/>
              <a:t>77</a:t>
            </a:fld>
            <a:endParaRPr lang="en-US" altLang="en-US" smtClean="0"/>
          </a:p>
        </p:txBody>
      </p:sp>
      <p:sp>
        <p:nvSpPr>
          <p:cNvPr id="17411" name="Rectangle 2"/>
          <p:cNvSpPr txBox="1">
            <a:spLocks noChangeArrowheads="1"/>
          </p:cNvSpPr>
          <p:nvPr/>
        </p:nvSpPr>
        <p:spPr bwMode="auto">
          <a:xfrm>
            <a:off x="685800" y="6096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1200">
                <a:solidFill>
                  <a:schemeClr val="tx1"/>
                </a:solidFill>
                <a:latin typeface="Times New Roman" pitchFamily="18" charset="0"/>
                <a:ea typeface="MS PGothic" pitchFamily="34" charset="-128"/>
              </a:defRPr>
            </a:lvl1pPr>
            <a:lvl2pPr marL="742950" indent="-285750" eaLnBrk="0" hangingPunct="0">
              <a:defRPr sz="1200">
                <a:solidFill>
                  <a:schemeClr val="tx1"/>
                </a:solidFill>
                <a:latin typeface="Times New Roman" pitchFamily="18" charset="0"/>
                <a:ea typeface="MS PGothic" pitchFamily="34" charset="-128"/>
              </a:defRPr>
            </a:lvl2pPr>
            <a:lvl3pPr marL="1143000" indent="-228600" eaLnBrk="0" hangingPunct="0">
              <a:defRPr sz="1200">
                <a:solidFill>
                  <a:schemeClr val="tx1"/>
                </a:solidFill>
                <a:latin typeface="Times New Roman" pitchFamily="18" charset="0"/>
                <a:ea typeface="MS PGothic" pitchFamily="34" charset="-128"/>
              </a:defRPr>
            </a:lvl3pPr>
            <a:lvl4pPr marL="1600200" indent="-228600" eaLnBrk="0" hangingPunct="0">
              <a:defRPr sz="1200">
                <a:solidFill>
                  <a:schemeClr val="tx1"/>
                </a:solidFill>
                <a:latin typeface="Times New Roman" pitchFamily="18" charset="0"/>
                <a:ea typeface="MS PGothic" pitchFamily="34" charset="-128"/>
              </a:defRPr>
            </a:lvl4pPr>
            <a:lvl5pPr marL="2057400" indent="-228600" eaLnBrk="0" hangingPunct="0">
              <a:defRPr sz="12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12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12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12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1200">
                <a:solidFill>
                  <a:schemeClr val="tx1"/>
                </a:solidFill>
                <a:latin typeface="Times New Roman" pitchFamily="18" charset="0"/>
                <a:ea typeface="MS PGothic" pitchFamily="34" charset="-128"/>
              </a:defRPr>
            </a:lvl9pPr>
          </a:lstStyle>
          <a:p>
            <a:pPr algn="ctr"/>
            <a:r>
              <a:rPr lang="en-US" altLang="en-US" sz="3200" b="1">
                <a:solidFill>
                  <a:schemeClr val="tx2"/>
                </a:solidFill>
              </a:rPr>
              <a:t>Teleconference Schedule</a:t>
            </a:r>
          </a:p>
        </p:txBody>
      </p:sp>
      <p:sp>
        <p:nvSpPr>
          <p:cNvPr id="17412" name="Rectangle 3"/>
          <p:cNvSpPr txBox="1">
            <a:spLocks noChangeArrowheads="1"/>
          </p:cNvSpPr>
          <p:nvPr/>
        </p:nvSpPr>
        <p:spPr bwMode="auto">
          <a:xfrm>
            <a:off x="685800" y="18288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eaLnBrk="0" hangingPunct="0">
              <a:defRPr sz="1200">
                <a:solidFill>
                  <a:schemeClr val="tx1"/>
                </a:solidFill>
                <a:latin typeface="Times New Roman" pitchFamily="18" charset="0"/>
                <a:ea typeface="MS PGothic" pitchFamily="34" charset="-128"/>
              </a:defRPr>
            </a:lvl1pPr>
            <a:lvl2pPr marL="742950" indent="-285750" eaLnBrk="0" hangingPunct="0">
              <a:defRPr sz="1200">
                <a:solidFill>
                  <a:schemeClr val="tx1"/>
                </a:solidFill>
                <a:latin typeface="Times New Roman" pitchFamily="18" charset="0"/>
                <a:ea typeface="MS PGothic" pitchFamily="34" charset="-128"/>
              </a:defRPr>
            </a:lvl2pPr>
            <a:lvl3pPr marL="1143000" indent="-228600" eaLnBrk="0" hangingPunct="0">
              <a:defRPr sz="1200">
                <a:solidFill>
                  <a:schemeClr val="tx1"/>
                </a:solidFill>
                <a:latin typeface="Times New Roman" pitchFamily="18" charset="0"/>
                <a:ea typeface="MS PGothic" pitchFamily="34" charset="-128"/>
              </a:defRPr>
            </a:lvl3pPr>
            <a:lvl4pPr marL="1600200" indent="-228600" eaLnBrk="0" hangingPunct="0">
              <a:defRPr sz="1200">
                <a:solidFill>
                  <a:schemeClr val="tx1"/>
                </a:solidFill>
                <a:latin typeface="Times New Roman" pitchFamily="18" charset="0"/>
                <a:ea typeface="MS PGothic" pitchFamily="34" charset="-128"/>
              </a:defRPr>
            </a:lvl4pPr>
            <a:lvl5pPr marL="2057400" indent="-228600" eaLnBrk="0" hangingPunct="0">
              <a:defRPr sz="12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12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12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12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1200">
                <a:solidFill>
                  <a:schemeClr val="tx1"/>
                </a:solidFill>
                <a:latin typeface="Times New Roman" pitchFamily="18" charset="0"/>
                <a:ea typeface="MS PGothic" pitchFamily="34" charset="-128"/>
              </a:defRPr>
            </a:lvl9pPr>
          </a:lstStyle>
          <a:p>
            <a:pPr algn="just">
              <a:spcBef>
                <a:spcPts val="1225"/>
              </a:spcBef>
              <a:buFontTx/>
              <a:buChar char="•"/>
            </a:pPr>
            <a:r>
              <a:rPr lang="en-US" altLang="en-US" sz="2400" b="1"/>
              <a:t>October 27 (Tuesday), 10:00am ET to 11:00am ET</a:t>
            </a:r>
          </a:p>
          <a:p>
            <a:pPr algn="just">
              <a:spcBef>
                <a:spcPts val="1225"/>
              </a:spcBef>
              <a:buFontTx/>
              <a:buChar char="•"/>
            </a:pPr>
            <a:endParaRPr lang="en-US" altLang="en-US" sz="2400" b="1"/>
          </a:p>
          <a:p>
            <a:pPr algn="just">
              <a:spcBef>
                <a:spcPts val="1225"/>
              </a:spcBef>
              <a:buFontTx/>
              <a:buChar char="•"/>
            </a:pPr>
            <a:endParaRPr lang="en-US" altLang="en-US" sz="2400" b="1"/>
          </a:p>
          <a:p>
            <a:pPr lvl="1" algn="just">
              <a:spcBef>
                <a:spcPct val="20000"/>
              </a:spcBef>
              <a:buFontTx/>
              <a:buChar char="–"/>
            </a:pPr>
            <a:endParaRPr lang="en-US" altLang="en-US" sz="2000"/>
          </a:p>
          <a:p>
            <a:pPr lvl="1">
              <a:spcBef>
                <a:spcPct val="20000"/>
              </a:spcBef>
              <a:buFontTx/>
              <a:buChar char="–"/>
            </a:pPr>
            <a:endParaRPr lang="en-US" altLang="en-US" sz="2000"/>
          </a:p>
          <a:p>
            <a:pPr lvl="1">
              <a:spcBef>
                <a:spcPct val="20000"/>
              </a:spcBef>
              <a:buFontTx/>
              <a:buChar char="–"/>
            </a:pPr>
            <a:endParaRPr lang="en-US" altLang="en-US" sz="2000"/>
          </a:p>
        </p:txBody>
      </p:sp>
      <p:sp>
        <p:nvSpPr>
          <p:cNvPr id="17413" name="Footer Placeholder 4"/>
          <p:cNvSpPr>
            <a:spLocks noGrp="1"/>
          </p:cNvSpPr>
          <p:nvPr>
            <p:ph type="ftr" sz="quarter" idx="11"/>
          </p:nvPr>
        </p:nvSpPr>
        <p:spPr>
          <a:xfrm>
            <a:off x="6248400" y="6475413"/>
            <a:ext cx="229552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pitchFamily="18" charset="0"/>
                <a:ea typeface="MS PGothic" pitchFamily="34" charset="-128"/>
              </a:defRPr>
            </a:lvl1pPr>
            <a:lvl2pPr marL="742950" indent="-285750" eaLnBrk="0" hangingPunct="0">
              <a:defRPr sz="1200">
                <a:solidFill>
                  <a:schemeClr val="tx1"/>
                </a:solidFill>
                <a:latin typeface="Times New Roman" pitchFamily="18" charset="0"/>
                <a:ea typeface="MS PGothic" pitchFamily="34" charset="-128"/>
              </a:defRPr>
            </a:lvl2pPr>
            <a:lvl3pPr marL="1143000" indent="-228600" eaLnBrk="0" hangingPunct="0">
              <a:defRPr sz="1200">
                <a:solidFill>
                  <a:schemeClr val="tx1"/>
                </a:solidFill>
                <a:latin typeface="Times New Roman" pitchFamily="18" charset="0"/>
                <a:ea typeface="MS PGothic" pitchFamily="34" charset="-128"/>
              </a:defRPr>
            </a:lvl3pPr>
            <a:lvl4pPr marL="1600200" indent="-228600" eaLnBrk="0" hangingPunct="0">
              <a:defRPr sz="1200">
                <a:solidFill>
                  <a:schemeClr val="tx1"/>
                </a:solidFill>
                <a:latin typeface="Times New Roman" pitchFamily="18" charset="0"/>
                <a:ea typeface="MS PGothic" pitchFamily="34" charset="-128"/>
              </a:defRPr>
            </a:lvl4pPr>
            <a:lvl5pPr marL="2057400" indent="-228600" eaLnBrk="0" hangingPunct="0">
              <a:defRPr sz="12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12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12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12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1200">
                <a:solidFill>
                  <a:schemeClr val="tx1"/>
                </a:solidFill>
                <a:latin typeface="Times New Roman" pitchFamily="18" charset="0"/>
                <a:ea typeface="MS PGothic" pitchFamily="34" charset="-128"/>
              </a:defRPr>
            </a:lvl9pPr>
          </a:lstStyle>
          <a:p>
            <a:r>
              <a:rPr lang="en-US" altLang="en-US" smtClean="0"/>
              <a:t>Adrian Stephens, Intel</a:t>
            </a:r>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5/6 of 11-15-1167 by Edward Au (Marvell Semiconductor)</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September 2015</a:t>
            </a:r>
            <a:endParaRPr lang="en-US"/>
          </a:p>
        </p:txBody>
      </p:sp>
    </p:spTree>
    <p:extLst>
      <p:ext uri="{BB962C8B-B14F-4D97-AF65-F5344CB8AC3E}">
        <p14:creationId xmlns:p14="http://schemas.microsoft.com/office/powerpoint/2010/main" val="11460779"/>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pitchFamily="18" charset="0"/>
                <a:ea typeface="MS PGothic" pitchFamily="34" charset="-128"/>
              </a:defRPr>
            </a:lvl1pPr>
            <a:lvl2pPr marL="742950" indent="-285750" eaLnBrk="0" hangingPunct="0">
              <a:defRPr sz="1200">
                <a:solidFill>
                  <a:schemeClr val="tx1"/>
                </a:solidFill>
                <a:latin typeface="Times New Roman" pitchFamily="18" charset="0"/>
                <a:ea typeface="MS PGothic" pitchFamily="34" charset="-128"/>
              </a:defRPr>
            </a:lvl2pPr>
            <a:lvl3pPr marL="1143000" indent="-228600" eaLnBrk="0" hangingPunct="0">
              <a:defRPr sz="1200">
                <a:solidFill>
                  <a:schemeClr val="tx1"/>
                </a:solidFill>
                <a:latin typeface="Times New Roman" pitchFamily="18" charset="0"/>
                <a:ea typeface="MS PGothic" pitchFamily="34" charset="-128"/>
              </a:defRPr>
            </a:lvl3pPr>
            <a:lvl4pPr marL="1600200" indent="-228600" eaLnBrk="0" hangingPunct="0">
              <a:defRPr sz="1200">
                <a:solidFill>
                  <a:schemeClr val="tx1"/>
                </a:solidFill>
                <a:latin typeface="Times New Roman" pitchFamily="18" charset="0"/>
                <a:ea typeface="MS PGothic" pitchFamily="34" charset="-128"/>
              </a:defRPr>
            </a:lvl4pPr>
            <a:lvl5pPr marL="2057400" indent="-228600" eaLnBrk="0" hangingPunct="0">
              <a:defRPr sz="12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12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12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12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1200">
                <a:solidFill>
                  <a:schemeClr val="tx1"/>
                </a:solidFill>
                <a:latin typeface="Times New Roman" pitchFamily="18" charset="0"/>
                <a:ea typeface="MS PGothic" pitchFamily="34" charset="-128"/>
              </a:defRPr>
            </a:lvl9pPr>
          </a:lstStyle>
          <a:p>
            <a:r>
              <a:rPr lang="en-US" altLang="en-US" smtClean="0"/>
              <a:t>Slide </a:t>
            </a:r>
            <a:fld id="{CF55700F-526C-4511-96A1-82F205699C0C}" type="slidenum">
              <a:rPr lang="en-US" altLang="en-US" smtClean="0"/>
              <a:pPr/>
              <a:t>78</a:t>
            </a:fld>
            <a:endParaRPr lang="en-US" altLang="en-US" smtClean="0"/>
          </a:p>
        </p:txBody>
      </p:sp>
      <p:sp>
        <p:nvSpPr>
          <p:cNvPr id="18435" name="Rectangle 2"/>
          <p:cNvSpPr txBox="1">
            <a:spLocks noChangeArrowheads="1"/>
          </p:cNvSpPr>
          <p:nvPr/>
        </p:nvSpPr>
        <p:spPr bwMode="auto">
          <a:xfrm>
            <a:off x="685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1200">
                <a:solidFill>
                  <a:schemeClr val="tx1"/>
                </a:solidFill>
                <a:latin typeface="Times New Roman" pitchFamily="18" charset="0"/>
                <a:ea typeface="MS PGothic" pitchFamily="34" charset="-128"/>
              </a:defRPr>
            </a:lvl1pPr>
            <a:lvl2pPr marL="742950" indent="-285750" eaLnBrk="0" hangingPunct="0">
              <a:defRPr sz="1200">
                <a:solidFill>
                  <a:schemeClr val="tx1"/>
                </a:solidFill>
                <a:latin typeface="Times New Roman" pitchFamily="18" charset="0"/>
                <a:ea typeface="MS PGothic" pitchFamily="34" charset="-128"/>
              </a:defRPr>
            </a:lvl2pPr>
            <a:lvl3pPr marL="1143000" indent="-228600" eaLnBrk="0" hangingPunct="0">
              <a:defRPr sz="1200">
                <a:solidFill>
                  <a:schemeClr val="tx1"/>
                </a:solidFill>
                <a:latin typeface="Times New Roman" pitchFamily="18" charset="0"/>
                <a:ea typeface="MS PGothic" pitchFamily="34" charset="-128"/>
              </a:defRPr>
            </a:lvl3pPr>
            <a:lvl4pPr marL="1600200" indent="-228600" eaLnBrk="0" hangingPunct="0">
              <a:defRPr sz="1200">
                <a:solidFill>
                  <a:schemeClr val="tx1"/>
                </a:solidFill>
                <a:latin typeface="Times New Roman" pitchFamily="18" charset="0"/>
                <a:ea typeface="MS PGothic" pitchFamily="34" charset="-128"/>
              </a:defRPr>
            </a:lvl4pPr>
            <a:lvl5pPr marL="2057400" indent="-228600" eaLnBrk="0" hangingPunct="0">
              <a:defRPr sz="12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12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12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12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1200">
                <a:solidFill>
                  <a:schemeClr val="tx1"/>
                </a:solidFill>
                <a:latin typeface="Times New Roman" pitchFamily="18" charset="0"/>
                <a:ea typeface="MS PGothic" pitchFamily="34" charset="-128"/>
              </a:defRPr>
            </a:lvl9pPr>
          </a:lstStyle>
          <a:p>
            <a:pPr algn="ctr"/>
            <a:r>
              <a:rPr lang="en-US" altLang="en-US" sz="3200" b="1">
                <a:solidFill>
                  <a:schemeClr val="tx2"/>
                </a:solidFill>
              </a:rPr>
              <a:t>Goals for November 2015 plenary</a:t>
            </a:r>
          </a:p>
        </p:txBody>
      </p:sp>
      <p:sp>
        <p:nvSpPr>
          <p:cNvPr id="18436" name="Rectangle 3"/>
          <p:cNvSpPr txBox="1">
            <a:spLocks noChangeArrowheads="1"/>
          </p:cNvSpPr>
          <p:nvPr/>
        </p:nvSpPr>
        <p:spPr bwMode="auto">
          <a:xfrm>
            <a:off x="685800" y="16764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eaLnBrk="0" hangingPunct="0">
              <a:defRPr sz="1200">
                <a:solidFill>
                  <a:schemeClr val="tx1"/>
                </a:solidFill>
                <a:latin typeface="Times New Roman" pitchFamily="18" charset="0"/>
                <a:ea typeface="MS PGothic" pitchFamily="34" charset="-128"/>
              </a:defRPr>
            </a:lvl1pPr>
            <a:lvl2pPr marL="742950" indent="-285750" eaLnBrk="0" hangingPunct="0">
              <a:defRPr sz="1200">
                <a:solidFill>
                  <a:schemeClr val="tx1"/>
                </a:solidFill>
                <a:latin typeface="Times New Roman" pitchFamily="18" charset="0"/>
                <a:ea typeface="MS PGothic" pitchFamily="34" charset="-128"/>
              </a:defRPr>
            </a:lvl2pPr>
            <a:lvl3pPr marL="1143000" indent="-228600" eaLnBrk="0" hangingPunct="0">
              <a:defRPr sz="1200">
                <a:solidFill>
                  <a:schemeClr val="tx1"/>
                </a:solidFill>
                <a:latin typeface="Times New Roman" pitchFamily="18" charset="0"/>
                <a:ea typeface="MS PGothic" pitchFamily="34" charset="-128"/>
              </a:defRPr>
            </a:lvl3pPr>
            <a:lvl4pPr marL="1600200" indent="-228600" eaLnBrk="0" hangingPunct="0">
              <a:defRPr sz="1200">
                <a:solidFill>
                  <a:schemeClr val="tx1"/>
                </a:solidFill>
                <a:latin typeface="Times New Roman" pitchFamily="18" charset="0"/>
                <a:ea typeface="MS PGothic" pitchFamily="34" charset="-128"/>
              </a:defRPr>
            </a:lvl4pPr>
            <a:lvl5pPr marL="2057400" indent="-228600" eaLnBrk="0" hangingPunct="0">
              <a:defRPr sz="12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12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12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12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1200">
                <a:solidFill>
                  <a:schemeClr val="tx1"/>
                </a:solidFill>
                <a:latin typeface="Times New Roman" pitchFamily="18" charset="0"/>
                <a:ea typeface="MS PGothic" pitchFamily="34" charset="-128"/>
              </a:defRPr>
            </a:lvl9pPr>
          </a:lstStyle>
          <a:p>
            <a:pPr algn="just">
              <a:spcBef>
                <a:spcPts val="1225"/>
              </a:spcBef>
              <a:buFontTx/>
              <a:buChar char="•"/>
            </a:pPr>
            <a:r>
              <a:rPr lang="en-US" altLang="en-US" sz="2400" b="1"/>
              <a:t>Advance on Task Group documents</a:t>
            </a:r>
          </a:p>
          <a:p>
            <a:pPr algn="just">
              <a:spcBef>
                <a:spcPts val="1225"/>
              </a:spcBef>
              <a:buFontTx/>
              <a:buChar char="•"/>
            </a:pPr>
            <a:r>
              <a:rPr lang="en-US" altLang="en-US" sz="2400" b="1"/>
              <a:t>Technical presentation</a:t>
            </a:r>
          </a:p>
          <a:p>
            <a:pPr algn="just">
              <a:spcBef>
                <a:spcPts val="1225"/>
              </a:spcBef>
              <a:buFontTx/>
              <a:buChar char="•"/>
            </a:pPr>
            <a:endParaRPr lang="en-US" altLang="en-US" sz="2400" b="1"/>
          </a:p>
          <a:p>
            <a:pPr algn="just">
              <a:spcBef>
                <a:spcPts val="1225"/>
              </a:spcBef>
              <a:buFontTx/>
              <a:buChar char="•"/>
            </a:pPr>
            <a:endParaRPr lang="en-US" altLang="en-US" sz="2400" b="1"/>
          </a:p>
          <a:p>
            <a:pPr lvl="1" algn="just">
              <a:spcBef>
                <a:spcPct val="20000"/>
              </a:spcBef>
              <a:buFontTx/>
              <a:buChar char="–"/>
            </a:pPr>
            <a:endParaRPr lang="en-US" altLang="en-US" sz="2000"/>
          </a:p>
          <a:p>
            <a:pPr lvl="1">
              <a:spcBef>
                <a:spcPct val="20000"/>
              </a:spcBef>
              <a:buFontTx/>
              <a:buChar char="–"/>
            </a:pPr>
            <a:endParaRPr lang="en-US" altLang="en-US" sz="2000"/>
          </a:p>
          <a:p>
            <a:pPr lvl="1">
              <a:spcBef>
                <a:spcPct val="20000"/>
              </a:spcBef>
              <a:buFontTx/>
              <a:buChar char="–"/>
            </a:pPr>
            <a:endParaRPr lang="en-US" altLang="en-US" sz="2000"/>
          </a:p>
        </p:txBody>
      </p:sp>
      <p:sp>
        <p:nvSpPr>
          <p:cNvPr id="18437" name="Footer Placeholder 4"/>
          <p:cNvSpPr>
            <a:spLocks noGrp="1"/>
          </p:cNvSpPr>
          <p:nvPr>
            <p:ph type="ftr" sz="quarter" idx="11"/>
          </p:nvPr>
        </p:nvSpPr>
        <p:spPr>
          <a:xfrm>
            <a:off x="6248400" y="6475413"/>
            <a:ext cx="229552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pitchFamily="18" charset="0"/>
                <a:ea typeface="MS PGothic" pitchFamily="34" charset="-128"/>
              </a:defRPr>
            </a:lvl1pPr>
            <a:lvl2pPr marL="742950" indent="-285750" eaLnBrk="0" hangingPunct="0">
              <a:defRPr sz="1200">
                <a:solidFill>
                  <a:schemeClr val="tx1"/>
                </a:solidFill>
                <a:latin typeface="Times New Roman" pitchFamily="18" charset="0"/>
                <a:ea typeface="MS PGothic" pitchFamily="34" charset="-128"/>
              </a:defRPr>
            </a:lvl2pPr>
            <a:lvl3pPr marL="1143000" indent="-228600" eaLnBrk="0" hangingPunct="0">
              <a:defRPr sz="1200">
                <a:solidFill>
                  <a:schemeClr val="tx1"/>
                </a:solidFill>
                <a:latin typeface="Times New Roman" pitchFamily="18" charset="0"/>
                <a:ea typeface="MS PGothic" pitchFamily="34" charset="-128"/>
              </a:defRPr>
            </a:lvl3pPr>
            <a:lvl4pPr marL="1600200" indent="-228600" eaLnBrk="0" hangingPunct="0">
              <a:defRPr sz="1200">
                <a:solidFill>
                  <a:schemeClr val="tx1"/>
                </a:solidFill>
                <a:latin typeface="Times New Roman" pitchFamily="18" charset="0"/>
                <a:ea typeface="MS PGothic" pitchFamily="34" charset="-128"/>
              </a:defRPr>
            </a:lvl4pPr>
            <a:lvl5pPr marL="2057400" indent="-228600" eaLnBrk="0" hangingPunct="0">
              <a:defRPr sz="12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12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12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12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1200">
                <a:solidFill>
                  <a:schemeClr val="tx1"/>
                </a:solidFill>
                <a:latin typeface="Times New Roman" pitchFamily="18" charset="0"/>
                <a:ea typeface="MS PGothic" pitchFamily="34" charset="-128"/>
              </a:defRPr>
            </a:lvl9pPr>
          </a:lstStyle>
          <a:p>
            <a:r>
              <a:rPr lang="en-US" altLang="en-US" smtClean="0"/>
              <a:t>Adrian Stephens, Intel</a:t>
            </a:r>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6/6 of 11-15-1167 by Edward Au (Marvell Semiconductor)</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September 2015</a:t>
            </a:r>
            <a:endParaRPr lang="en-US"/>
          </a:p>
        </p:txBody>
      </p:sp>
    </p:spTree>
    <p:extLst>
      <p:ext uri="{BB962C8B-B14F-4D97-AF65-F5344CB8AC3E}">
        <p14:creationId xmlns:p14="http://schemas.microsoft.com/office/powerpoint/2010/main" val="1891176078"/>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Footer Placeholder 4"/>
          <p:cNvSpPr>
            <a:spLocks noGrp="1"/>
          </p:cNvSpPr>
          <p:nvPr>
            <p:ph type="ftr" sz="quarter" idx="11"/>
          </p:nvPr>
        </p:nvSpPr>
        <p:spPr>
          <a:noFill/>
        </p:spPr>
        <p:txBody>
          <a:bodyPr/>
          <a:lstStyle/>
          <a:p>
            <a:r>
              <a:rPr lang="en-US" smtClean="0"/>
              <a:t>Adrian Stephens, Intel</a:t>
            </a:r>
            <a:endParaRPr lang="en-US" dirty="0" smtClean="0"/>
          </a:p>
        </p:txBody>
      </p:sp>
      <p:sp>
        <p:nvSpPr>
          <p:cNvPr id="1029" name="Slide Number Placeholder 5"/>
          <p:cNvSpPr>
            <a:spLocks noGrp="1"/>
          </p:cNvSpPr>
          <p:nvPr>
            <p:ph type="sldNum" sz="quarter" idx="12"/>
          </p:nvPr>
        </p:nvSpPr>
        <p:spPr>
          <a:noFill/>
        </p:spPr>
        <p:txBody>
          <a:bodyPr/>
          <a:lstStyle/>
          <a:p>
            <a:r>
              <a:rPr lang="en-US" smtClean="0"/>
              <a:t>Slide </a:t>
            </a:r>
            <a:fld id="{793F0BDF-8B5A-4F42-A460-6E03123FEBC0}" type="slidenum">
              <a:rPr lang="en-US" smtClean="0"/>
              <a:pPr/>
              <a:t>79</a:t>
            </a:fld>
            <a:endParaRPr lang="en-US" smtClean="0"/>
          </a:p>
        </p:txBody>
      </p:sp>
      <p:sp>
        <p:nvSpPr>
          <p:cNvPr id="1030" name="Rectangle 2"/>
          <p:cNvSpPr>
            <a:spLocks noGrp="1" noChangeArrowheads="1"/>
          </p:cNvSpPr>
          <p:nvPr>
            <p:ph type="title"/>
          </p:nvPr>
        </p:nvSpPr>
        <p:spPr/>
        <p:txBody>
          <a:bodyPr/>
          <a:lstStyle/>
          <a:p>
            <a:r>
              <a:rPr lang="en-US" dirty="0" err="1" smtClean="0"/>
              <a:t>TGaz</a:t>
            </a:r>
            <a:r>
              <a:rPr lang="en-US" dirty="0" smtClean="0"/>
              <a:t> Next Generation Positioning</a:t>
            </a:r>
            <a:br>
              <a:rPr lang="en-US" dirty="0" smtClean="0"/>
            </a:br>
            <a:r>
              <a:rPr lang="en-US" dirty="0" smtClean="0"/>
              <a:t>Sep 2015 Closing Report</a:t>
            </a:r>
          </a:p>
        </p:txBody>
      </p:sp>
      <p:sp>
        <p:nvSpPr>
          <p:cNvPr id="1031" name="Rectangle 6"/>
          <p:cNvSpPr>
            <a:spLocks noGrp="1" noChangeArrowheads="1"/>
          </p:cNvSpPr>
          <p:nvPr>
            <p:ph type="body" idx="1"/>
          </p:nvPr>
        </p:nvSpPr>
        <p:spPr>
          <a:xfrm>
            <a:off x="696913" y="1804558"/>
            <a:ext cx="7772400" cy="381000"/>
          </a:xfrm>
        </p:spPr>
        <p:txBody>
          <a:bodyPr/>
          <a:lstStyle/>
          <a:p>
            <a:pPr algn="ctr">
              <a:buFontTx/>
              <a:buNone/>
            </a:pPr>
            <a:r>
              <a:rPr lang="en-US" sz="2000" dirty="0" smtClean="0"/>
              <a:t>Date:</a:t>
            </a:r>
            <a:r>
              <a:rPr lang="en-US" sz="2000" b="0" dirty="0" smtClean="0"/>
              <a:t> 2015-09-17</a:t>
            </a:r>
          </a:p>
        </p:txBody>
      </p:sp>
      <p:graphicFrame>
        <p:nvGraphicFramePr>
          <p:cNvPr id="1026" name="Object 11"/>
          <p:cNvGraphicFramePr>
            <a:graphicFrameLocks noChangeAspect="1"/>
          </p:cNvGraphicFramePr>
          <p:nvPr>
            <p:extLst/>
          </p:nvPr>
        </p:nvGraphicFramePr>
        <p:xfrm>
          <a:off x="708025" y="2743200"/>
          <a:ext cx="8243888" cy="944563"/>
        </p:xfrm>
        <a:graphic>
          <a:graphicData uri="http://schemas.openxmlformats.org/presentationml/2006/ole">
            <mc:AlternateContent xmlns:mc="http://schemas.openxmlformats.org/markup-compatibility/2006">
              <mc:Choice xmlns:v="urn:schemas-microsoft-com:vml" Requires="v">
                <p:oleObj spid="_x0000_s16394" name="Document" r:id="rId4" imgW="8620208" imgH="996595" progId="Word.Document.8">
                  <p:embed/>
                </p:oleObj>
              </mc:Choice>
              <mc:Fallback>
                <p:oleObj name="Document" r:id="rId4" imgW="8620208" imgH="996595" progId="Word.Document.8">
                  <p:embed/>
                  <p:pic>
                    <p:nvPicPr>
                      <p:cNvPr id="0" name=""/>
                      <p:cNvPicPr>
                        <a:picLocks noChangeAspect="1" noChangeArrowheads="1"/>
                      </p:cNvPicPr>
                      <p:nvPr/>
                    </p:nvPicPr>
                    <p:blipFill>
                      <a:blip r:embed="rId5"/>
                      <a:srcRect/>
                      <a:stretch>
                        <a:fillRect/>
                      </a:stretch>
                    </p:blipFill>
                    <p:spPr bwMode="auto">
                      <a:xfrm>
                        <a:off x="708025" y="2743200"/>
                        <a:ext cx="8243888" cy="944563"/>
                      </a:xfrm>
                      <a:prstGeom prst="rect">
                        <a:avLst/>
                      </a:prstGeom>
                      <a:noFill/>
                    </p:spPr>
                  </p:pic>
                </p:oleObj>
              </mc:Fallback>
            </mc:AlternateContent>
          </a:graphicData>
        </a:graphic>
      </p:graphicFrame>
      <p:sp>
        <p:nvSpPr>
          <p:cNvPr id="1032" name="Rectangle 12"/>
          <p:cNvSpPr>
            <a:spLocks noChangeArrowheads="1"/>
          </p:cNvSpPr>
          <p:nvPr/>
        </p:nvSpPr>
        <p:spPr bwMode="auto">
          <a:xfrm>
            <a:off x="685800" y="2133600"/>
            <a:ext cx="1447800" cy="381000"/>
          </a:xfrm>
          <a:prstGeom prst="rect">
            <a:avLst/>
          </a:prstGeom>
          <a:noFill/>
          <a:ln w="9525">
            <a:noFill/>
            <a:miter lim="800000"/>
            <a:headEnd/>
            <a:tailEnd/>
          </a:ln>
        </p:spPr>
        <p:txBody>
          <a:bodyPr lIns="92075" tIns="46038" rIns="92075" bIns="46038"/>
          <a:lstStyle/>
          <a:p>
            <a:pPr marL="342900" indent="-342900" eaLnBrk="0" hangingPunct="0">
              <a:spcBef>
                <a:spcPct val="20000"/>
              </a:spcBef>
            </a:pPr>
            <a:r>
              <a:rPr lang="en-US" sz="2000" b="1" dirty="0"/>
              <a:t>Authors:</a:t>
            </a:r>
            <a:endParaRPr lang="en-US" sz="2000" dirty="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1/4 of 11-15-1195 by Jonathan Segev (Intel Corporation)</a:t>
            </a:r>
          </a:p>
        </p:txBody>
      </p:sp>
      <p:sp>
        <p:nvSpPr>
          <p:cNvPr id="10" name="Date Placeholder 2"/>
          <p:cNvSpPr>
            <a:spLocks noGrp="1"/>
          </p:cNvSpPr>
          <p:nvPr>
            <p:ph type="dt" sz="half" idx="10"/>
          </p:nvPr>
        </p:nvSpPr>
        <p:spPr>
          <a:xfrm>
            <a:off x="696913" y="333375"/>
            <a:ext cx="1579562" cy="276225"/>
          </a:xfrm>
        </p:spPr>
        <p:txBody>
          <a:bodyPr/>
          <a:lstStyle/>
          <a:p>
            <a:pPr>
              <a:defRPr/>
            </a:pPr>
            <a:r>
              <a:rPr lang="en-US" smtClean="0"/>
              <a:t>September 2015</a:t>
            </a:r>
            <a:endParaRPr lang="en-US"/>
          </a:p>
        </p:txBody>
      </p:sp>
    </p:spTree>
    <p:extLst>
      <p:ext uri="{BB962C8B-B14F-4D97-AF65-F5344CB8AC3E}">
        <p14:creationId xmlns:p14="http://schemas.microsoft.com/office/powerpoint/2010/main" val="40213910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153400" cy="457200"/>
          </a:xfrm>
        </p:spPr>
        <p:txBody>
          <a:bodyPr/>
          <a:lstStyle/>
          <a:p>
            <a:r>
              <a:rPr lang="en-GB" dirty="0" smtClean="0"/>
              <a:t>Groups</a:t>
            </a:r>
            <a:endParaRPr lang="en-GB" dirty="0"/>
          </a:p>
        </p:txBody>
      </p:sp>
      <p:sp>
        <p:nvSpPr>
          <p:cNvPr id="5" name="Footer Placeholder 4"/>
          <p:cNvSpPr>
            <a:spLocks noGrp="1"/>
          </p:cNvSpPr>
          <p:nvPr>
            <p:ph type="ftr" sz="quarter" idx="11"/>
          </p:nvPr>
        </p:nvSpPr>
        <p:spPr/>
        <p:txBody>
          <a:bodyPr/>
          <a:lstStyle/>
          <a:p>
            <a:pPr>
              <a:defRPr/>
            </a:pPr>
            <a:r>
              <a:rPr lang="en-US" smtClean="0"/>
              <a:t>Adrian Stephens, Intel</a:t>
            </a:r>
            <a:endParaRPr lang="en-US"/>
          </a:p>
        </p:txBody>
      </p:sp>
      <p:graphicFrame>
        <p:nvGraphicFramePr>
          <p:cNvPr id="7" name="Group 148"/>
          <p:cNvGraphicFramePr>
            <a:graphicFrameLocks/>
          </p:cNvGraphicFramePr>
          <p:nvPr>
            <p:extLst>
              <p:ext uri="{D42A27DB-BD31-4B8C-83A1-F6EECF244321}">
                <p14:modId xmlns:p14="http://schemas.microsoft.com/office/powerpoint/2010/main" val="113818532"/>
              </p:ext>
            </p:extLst>
          </p:nvPr>
        </p:nvGraphicFramePr>
        <p:xfrm>
          <a:off x="228600" y="762000"/>
          <a:ext cx="8763000" cy="5705896"/>
        </p:xfrm>
        <a:graphic>
          <a:graphicData uri="http://schemas.openxmlformats.org/drawingml/2006/table">
            <a:tbl>
              <a:tblPr/>
              <a:tblGrid>
                <a:gridCol w="842597"/>
                <a:gridCol w="1179634"/>
                <a:gridCol w="4212980"/>
                <a:gridCol w="2527789"/>
              </a:tblGrid>
              <a:tr h="304812">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Times New Roman" pitchFamily="18" charset="0"/>
                        </a:rPr>
                        <a:t>Type</a:t>
                      </a:r>
                    </a:p>
                  </a:txBody>
                  <a:tcPr marT="45722" marB="45722"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rPr>
                        <a:t>Group</a:t>
                      </a:r>
                    </a:p>
                  </a:txBody>
                  <a:tcPr marT="45722" marB="45722"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Times New Roman" pitchFamily="18" charset="0"/>
                        </a:rPr>
                        <a:t>Description</a:t>
                      </a:r>
                    </a:p>
                  </a:txBody>
                  <a:tcPr marT="45722" marB="45722"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Times New Roman" pitchFamily="18" charset="0"/>
                        </a:rPr>
                        <a:t>Chair</a:t>
                      </a:r>
                    </a:p>
                  </a:txBody>
                  <a:tcPr marT="45722" marB="45722"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20036">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WG</a:t>
                      </a:r>
                    </a:p>
                  </a:txBody>
                  <a:tcPr marT="45722" marB="45722"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WG11</a:t>
                      </a:r>
                    </a:p>
                  </a:txBody>
                  <a:tcPr marT="45722" marB="45722"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The IEEE 802.11 Working Group</a:t>
                      </a:r>
                    </a:p>
                  </a:txBody>
                  <a:tcPr marT="45722" marB="45722"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Adrian Stephens</a:t>
                      </a:r>
                    </a:p>
                  </a:txBody>
                  <a:tcPr marT="45722" marB="45722"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0">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SC</a:t>
                      </a:r>
                    </a:p>
                  </a:txBody>
                  <a:tcPr marT="27433" marB="27433"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WNG</a:t>
                      </a:r>
                    </a:p>
                  </a:txBody>
                  <a:tcPr marT="27433" marB="27433"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Wireless Next Generation</a:t>
                      </a:r>
                    </a:p>
                  </a:txBody>
                  <a:tcPr marT="27433" marB="27433"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Jim Lansford</a:t>
                      </a:r>
                    </a:p>
                  </a:txBody>
                  <a:tcPr marT="27433" marB="27433"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0">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SC</a:t>
                      </a:r>
                      <a:endParaRPr kumimoji="0" lang="en-US" sz="1800" b="0" i="0" u="none" strike="noStrike" cap="none" normalizeH="0" baseline="0" dirty="0" smtClean="0">
                        <a:ln>
                          <a:noFill/>
                        </a:ln>
                        <a:solidFill>
                          <a:schemeClr val="tx1"/>
                        </a:solidFill>
                        <a:effectLst/>
                        <a:latin typeface="Times New Roman" pitchFamily="18" charset="0"/>
                      </a:endParaRPr>
                    </a:p>
                  </a:txBody>
                  <a:tcPr marT="27433" marB="27433"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ARC</a:t>
                      </a:r>
                    </a:p>
                  </a:txBody>
                  <a:tcPr marT="27433" marB="27433"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Architecture</a:t>
                      </a:r>
                    </a:p>
                  </a:txBody>
                  <a:tcPr marT="27433" marB="27433"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Mark Hamilton</a:t>
                      </a:r>
                    </a:p>
                  </a:txBody>
                  <a:tcPr marT="27433" marB="27433"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0">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SC</a:t>
                      </a:r>
                      <a:endParaRPr kumimoji="0" lang="en-US" sz="1800" b="0" i="0" u="none" strike="noStrike" cap="none" normalizeH="0" baseline="0" dirty="0" smtClean="0">
                        <a:ln>
                          <a:noFill/>
                        </a:ln>
                        <a:solidFill>
                          <a:schemeClr val="tx1"/>
                        </a:solidFill>
                        <a:effectLst/>
                        <a:latin typeface="Times New Roman" pitchFamily="18" charset="0"/>
                      </a:endParaRPr>
                    </a:p>
                  </a:txBody>
                  <a:tcPr marT="27433" marB="27433"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JTC1</a:t>
                      </a:r>
                    </a:p>
                  </a:txBody>
                  <a:tcPr marT="27433" marB="27433"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ISO/IEC/JTC1/SC6 shadow committee</a:t>
                      </a:r>
                    </a:p>
                  </a:txBody>
                  <a:tcPr marT="27433" marB="27433"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Andrew Myles</a:t>
                      </a:r>
                    </a:p>
                  </a:txBody>
                  <a:tcPr marT="27433" marB="27433"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0">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SC</a:t>
                      </a:r>
                    </a:p>
                  </a:txBody>
                  <a:tcPr marT="27433" marB="27433"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PAR</a:t>
                      </a:r>
                    </a:p>
                  </a:txBody>
                  <a:tcPr marT="27433" marB="27433"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Project Authorization Request</a:t>
                      </a:r>
                    </a:p>
                  </a:txBody>
                  <a:tcPr marT="27433" marB="27433"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Jon Rosdahl</a:t>
                      </a:r>
                    </a:p>
                  </a:txBody>
                  <a:tcPr marT="27433" marB="27433"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0">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SC</a:t>
                      </a:r>
                    </a:p>
                  </a:txBody>
                  <a:tcPr marT="27433" marB="27433"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REG</a:t>
                      </a:r>
                    </a:p>
                  </a:txBody>
                  <a:tcPr marT="27433" marB="27433"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Regulatory</a:t>
                      </a:r>
                    </a:p>
                  </a:txBody>
                  <a:tcPr marT="27433" marB="27433"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Richard Kennedy</a:t>
                      </a:r>
                    </a:p>
                  </a:txBody>
                  <a:tcPr marT="27433" marB="27433"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TG</a:t>
                      </a:r>
                    </a:p>
                  </a:txBody>
                  <a:tcPr marT="45722" marB="45722"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MC</a:t>
                      </a:r>
                    </a:p>
                  </a:txBody>
                  <a:tcPr marT="45722" marB="45722"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Maintenance (Revision C)</a:t>
                      </a:r>
                    </a:p>
                  </a:txBody>
                  <a:tcPr marT="45722" marB="45722"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Dorothy Stanley</a:t>
                      </a:r>
                    </a:p>
                  </a:txBody>
                  <a:tcPr marT="45722" marB="45722"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26066">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TG</a:t>
                      </a:r>
                    </a:p>
                  </a:txBody>
                  <a:tcPr marT="27433" marB="27433"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AH</a:t>
                      </a:r>
                    </a:p>
                  </a:txBody>
                  <a:tcPr marT="27433" marB="27433"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Operation in 900 MHz bands</a:t>
                      </a:r>
                    </a:p>
                  </a:txBody>
                  <a:tcPr marT="27433" marB="27433"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ct val="0"/>
                        </a:spcAft>
                        <a:buClrTx/>
                        <a:buSzTx/>
                        <a:buFontTx/>
                        <a:buNone/>
                        <a:tabLst/>
                      </a:pPr>
                      <a:r>
                        <a:rPr kumimoji="0" lang="en-US" sz="1800" b="0" i="0" u="none" strike="noStrike" cap="none" normalizeH="0" baseline="0" dirty="0" err="1" smtClean="0">
                          <a:ln>
                            <a:noFill/>
                          </a:ln>
                          <a:solidFill>
                            <a:schemeClr val="tx1"/>
                          </a:solidFill>
                          <a:effectLst/>
                          <a:latin typeface="Times New Roman" pitchFamily="18" charset="0"/>
                        </a:rPr>
                        <a:t>Yongho</a:t>
                      </a:r>
                      <a:r>
                        <a:rPr kumimoji="0" lang="en-US" sz="1800" b="0" i="0" u="none" strike="noStrike" cap="none" normalizeH="0" baseline="0" dirty="0" smtClean="0">
                          <a:ln>
                            <a:noFill/>
                          </a:ln>
                          <a:solidFill>
                            <a:schemeClr val="tx1"/>
                          </a:solidFill>
                          <a:effectLst/>
                          <a:latin typeface="Times New Roman" pitchFamily="18" charset="0"/>
                        </a:rPr>
                        <a:t> </a:t>
                      </a:r>
                      <a:r>
                        <a:rPr kumimoji="0" lang="en-US" sz="1800" b="0" i="0" u="none" strike="noStrike" cap="none" normalizeH="0" baseline="0" dirty="0" err="1" smtClean="0">
                          <a:ln>
                            <a:noFill/>
                          </a:ln>
                          <a:solidFill>
                            <a:schemeClr val="tx1"/>
                          </a:solidFill>
                          <a:effectLst/>
                          <a:latin typeface="Times New Roman" pitchFamily="18" charset="0"/>
                        </a:rPr>
                        <a:t>Seok</a:t>
                      </a:r>
                      <a:endParaRPr kumimoji="0" lang="en-US" sz="1800" b="0" i="0" u="none" strike="noStrike" cap="none" normalizeH="0" baseline="0" dirty="0" smtClean="0">
                        <a:ln>
                          <a:noFill/>
                        </a:ln>
                        <a:solidFill>
                          <a:schemeClr val="tx1"/>
                        </a:solidFill>
                        <a:effectLst/>
                        <a:latin typeface="Times New Roman" pitchFamily="18" charset="0"/>
                      </a:endParaRPr>
                    </a:p>
                  </a:txBody>
                  <a:tcPr marT="27433" marB="27433"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268235">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TG</a:t>
                      </a:r>
                    </a:p>
                  </a:txBody>
                  <a:tcPr marT="27433" marB="27433"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AI</a:t>
                      </a:r>
                    </a:p>
                  </a:txBody>
                  <a:tcPr marT="27433" marB="27433"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Fast Initial Link Setup</a:t>
                      </a:r>
                    </a:p>
                  </a:txBody>
                  <a:tcPr marT="27433" marB="27433"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Hiroshi Mano</a:t>
                      </a:r>
                    </a:p>
                  </a:txBody>
                  <a:tcPr marT="27433" marB="27433"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268235">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TG</a:t>
                      </a:r>
                    </a:p>
                  </a:txBody>
                  <a:tcPr marT="27433" marB="27433"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AJ</a:t>
                      </a:r>
                    </a:p>
                  </a:txBody>
                  <a:tcPr marT="27433" marB="27433"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ct val="0"/>
                        </a:spcAft>
                        <a:buClrTx/>
                        <a:buSzTx/>
                        <a:buFontTx/>
                        <a:buNone/>
                        <a:tabLst/>
                        <a:defRPr/>
                      </a:pPr>
                      <a:r>
                        <a:rPr kumimoji="0" lang="en-US" sz="1800" b="0" i="0" u="none" strike="noStrike" cap="none" normalizeH="0" baseline="0" dirty="0" smtClean="0">
                          <a:ln>
                            <a:noFill/>
                          </a:ln>
                          <a:solidFill>
                            <a:schemeClr val="tx1"/>
                          </a:solidFill>
                          <a:effectLst/>
                          <a:latin typeface="Times New Roman" pitchFamily="18" charset="0"/>
                        </a:rPr>
                        <a:t>China Millimeter Wave (CMMW)</a:t>
                      </a:r>
                    </a:p>
                  </a:txBody>
                  <a:tcPr marT="27433" marB="27433"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ct val="0"/>
                        </a:spcAft>
                        <a:buClrTx/>
                        <a:buSzTx/>
                        <a:buFontTx/>
                        <a:buNone/>
                        <a:tabLst/>
                        <a:defRPr/>
                      </a:pPr>
                      <a:r>
                        <a:rPr kumimoji="0" lang="en-US" sz="1800" b="0" i="0" u="none" strike="noStrike" cap="none" normalizeH="0" baseline="0" dirty="0" smtClean="0">
                          <a:ln>
                            <a:noFill/>
                          </a:ln>
                          <a:solidFill>
                            <a:schemeClr val="tx1"/>
                          </a:solidFill>
                          <a:effectLst/>
                          <a:latin typeface="Times New Roman" pitchFamily="18" charset="0"/>
                        </a:rPr>
                        <a:t>Xiaoming Peng</a:t>
                      </a:r>
                    </a:p>
                  </a:txBody>
                  <a:tcPr marT="27433" marB="27433"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268235">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TG</a:t>
                      </a:r>
                    </a:p>
                  </a:txBody>
                  <a:tcPr marT="27433" marB="27433"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AK</a:t>
                      </a:r>
                    </a:p>
                  </a:txBody>
                  <a:tcPr marT="27433" marB="27433"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General Link Setup</a:t>
                      </a:r>
                    </a:p>
                  </a:txBody>
                  <a:tcPr marT="27433" marB="27433"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Donald Eastlake 3</a:t>
                      </a:r>
                      <a:r>
                        <a:rPr kumimoji="0" lang="en-US" sz="1800" b="0" i="0" u="none" strike="noStrike" cap="none" normalizeH="0" baseline="30000" dirty="0" smtClean="0">
                          <a:ln>
                            <a:noFill/>
                          </a:ln>
                          <a:solidFill>
                            <a:schemeClr val="tx1"/>
                          </a:solidFill>
                          <a:effectLst/>
                          <a:latin typeface="Times New Roman" pitchFamily="18" charset="0"/>
                        </a:rPr>
                        <a:t>rd</a:t>
                      </a:r>
                      <a:r>
                        <a:rPr kumimoji="0" lang="en-US" sz="1800" b="0" i="0" u="none" strike="noStrike" cap="none" normalizeH="0" baseline="0" dirty="0" smtClean="0">
                          <a:ln>
                            <a:noFill/>
                          </a:ln>
                          <a:solidFill>
                            <a:schemeClr val="tx1"/>
                          </a:solidFill>
                          <a:effectLst/>
                          <a:latin typeface="Times New Roman" pitchFamily="18" charset="0"/>
                        </a:rPr>
                        <a:t> </a:t>
                      </a:r>
                    </a:p>
                  </a:txBody>
                  <a:tcPr marT="27433" marB="27433"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268235">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TG</a:t>
                      </a:r>
                    </a:p>
                  </a:txBody>
                  <a:tcPr marT="27433" marB="27433"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AQ</a:t>
                      </a:r>
                    </a:p>
                  </a:txBody>
                  <a:tcPr marT="27433" marB="27433"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Pre-association Discovery</a:t>
                      </a:r>
                    </a:p>
                  </a:txBody>
                  <a:tcPr marT="27433" marB="27433"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Stephen McCann</a:t>
                      </a:r>
                    </a:p>
                  </a:txBody>
                  <a:tcPr marT="27433" marB="27433"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268235">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TG</a:t>
                      </a:r>
                    </a:p>
                  </a:txBody>
                  <a:tcPr marT="27433" marB="27433"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AX</a:t>
                      </a:r>
                    </a:p>
                  </a:txBody>
                  <a:tcPr marT="27433" marB="27433"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High Efficiency Wireless LAN (HEW)</a:t>
                      </a:r>
                    </a:p>
                  </a:txBody>
                  <a:tcPr marT="27433" marB="27433"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Osama </a:t>
                      </a:r>
                      <a:r>
                        <a:rPr kumimoji="0" lang="en-US" sz="1800" b="0" i="0" u="none" strike="noStrike" cap="none" normalizeH="0" baseline="0" dirty="0" err="1" smtClean="0">
                          <a:ln>
                            <a:noFill/>
                          </a:ln>
                          <a:solidFill>
                            <a:schemeClr val="tx1"/>
                          </a:solidFill>
                          <a:effectLst/>
                          <a:latin typeface="Times New Roman" pitchFamily="18" charset="0"/>
                        </a:rPr>
                        <a:t>Aboul-Magd</a:t>
                      </a:r>
                      <a:endParaRPr kumimoji="0" lang="en-US" sz="1800" b="0" i="0" u="none" strike="noStrike" cap="none" normalizeH="0" baseline="0" dirty="0" smtClean="0">
                        <a:ln>
                          <a:noFill/>
                        </a:ln>
                        <a:solidFill>
                          <a:schemeClr val="tx1"/>
                        </a:solidFill>
                        <a:effectLst/>
                        <a:latin typeface="Times New Roman" pitchFamily="18" charset="0"/>
                      </a:endParaRPr>
                    </a:p>
                  </a:txBody>
                  <a:tcPr marT="27433" marB="27433"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268235">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TG</a:t>
                      </a:r>
                    </a:p>
                  </a:txBody>
                  <a:tcPr marT="27433" marB="27433"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AY</a:t>
                      </a:r>
                    </a:p>
                  </a:txBody>
                  <a:tcPr marT="27433" marB="27433"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Next Generation 60 GHz</a:t>
                      </a:r>
                    </a:p>
                  </a:txBody>
                  <a:tcPr marT="27433" marB="27433"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Edward Au </a:t>
                      </a:r>
                    </a:p>
                  </a:txBody>
                  <a:tcPr marT="27433" marB="27433"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268235">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SG</a:t>
                      </a:r>
                    </a:p>
                  </a:txBody>
                  <a:tcPr marT="27433" marB="27433"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NGP</a:t>
                      </a:r>
                    </a:p>
                  </a:txBody>
                  <a:tcPr marT="27433" marB="27433"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Next Generation Positioning</a:t>
                      </a:r>
                    </a:p>
                  </a:txBody>
                  <a:tcPr marT="27433" marB="27433"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Jonathan Segev</a:t>
                      </a:r>
                    </a:p>
                  </a:txBody>
                  <a:tcPr marT="27433" marB="27433"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268235">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TIG</a:t>
                      </a:r>
                    </a:p>
                  </a:txBody>
                  <a:tcPr marT="27433" marB="27433"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LRLP</a:t>
                      </a:r>
                    </a:p>
                  </a:txBody>
                  <a:tcPr marT="27433" marB="27433"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Low Rate Low Power</a:t>
                      </a:r>
                    </a:p>
                  </a:txBody>
                  <a:tcPr marT="27433" marB="27433"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Tim Godfrey</a:t>
                      </a:r>
                    </a:p>
                  </a:txBody>
                  <a:tcPr marT="27433" marB="27433"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bl>
          </a:graphicData>
        </a:graphic>
      </p:graphicFrame>
      <p:sp>
        <p:nvSpPr>
          <p:cNvPr id="3" name="Slide Number Placeholder 2"/>
          <p:cNvSpPr>
            <a:spLocks noGrp="1"/>
          </p:cNvSpPr>
          <p:nvPr>
            <p:ph type="sldNum" sz="quarter" idx="12"/>
          </p:nvPr>
        </p:nvSpPr>
        <p:spPr/>
        <p:txBody>
          <a:bodyPr/>
          <a:lstStyle/>
          <a:p>
            <a:pPr>
              <a:defRPr/>
            </a:pPr>
            <a:r>
              <a:rPr lang="en-US" smtClean="0"/>
              <a:t>Slide </a:t>
            </a:r>
            <a:fld id="{871AA584-A631-41C6-AA28-A674FF16BF74}" type="slidenum">
              <a:rPr lang="en-US" smtClean="0"/>
              <a:pPr>
                <a:defRPr/>
              </a:pPr>
              <a:t>8</a:t>
            </a:fld>
            <a:endParaRPr lang="en-US"/>
          </a:p>
        </p:txBody>
      </p:sp>
      <p:sp>
        <p:nvSpPr>
          <p:cNvPr id="6" name="Date Placeholder 5"/>
          <p:cNvSpPr>
            <a:spLocks noGrp="1"/>
          </p:cNvSpPr>
          <p:nvPr>
            <p:ph type="dt" sz="half" idx="10"/>
          </p:nvPr>
        </p:nvSpPr>
        <p:spPr/>
        <p:txBody>
          <a:bodyPr/>
          <a:lstStyle/>
          <a:p>
            <a:pPr>
              <a:defRPr/>
            </a:pPr>
            <a:r>
              <a:rPr lang="en-US" smtClean="0"/>
              <a:t>September 2015</a:t>
            </a:r>
            <a:endParaRPr lang="en-US" dirty="0"/>
          </a:p>
        </p:txBody>
      </p:sp>
    </p:spTree>
    <p:extLst>
      <p:ext uri="{BB962C8B-B14F-4D97-AF65-F5344CB8AC3E}">
        <p14:creationId xmlns:p14="http://schemas.microsoft.com/office/powerpoint/2010/main" val="2625348840"/>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Slide Number Placeholder 5"/>
          <p:cNvSpPr>
            <a:spLocks noGrp="1"/>
          </p:cNvSpPr>
          <p:nvPr>
            <p:ph type="sldNum" sz="quarter" idx="12"/>
          </p:nvPr>
        </p:nvSpPr>
        <p:spPr>
          <a:noFill/>
        </p:spPr>
        <p:txBody>
          <a:bodyPr/>
          <a:lstStyle/>
          <a:p>
            <a:r>
              <a:rPr lang="en-US" smtClean="0"/>
              <a:t>Slide </a:t>
            </a:r>
            <a:fld id="{9BDFEE4B-8411-40A8-8639-87B3C757CCB2}" type="slidenum">
              <a:rPr lang="en-US" smtClean="0"/>
              <a:pPr/>
              <a:t>80</a:t>
            </a:fld>
            <a:endParaRPr lang="en-US" smtClean="0"/>
          </a:p>
        </p:txBody>
      </p:sp>
      <p:sp>
        <p:nvSpPr>
          <p:cNvPr id="7173" name="Rectangle 2"/>
          <p:cNvSpPr>
            <a:spLocks noGrp="1" noChangeArrowheads="1"/>
          </p:cNvSpPr>
          <p:nvPr>
            <p:ph type="title"/>
          </p:nvPr>
        </p:nvSpPr>
        <p:spPr/>
        <p:txBody>
          <a:bodyPr/>
          <a:lstStyle/>
          <a:p>
            <a:r>
              <a:rPr lang="en-US" dirty="0" smtClean="0"/>
              <a:t>Abstract</a:t>
            </a:r>
          </a:p>
        </p:txBody>
      </p:sp>
      <p:sp>
        <p:nvSpPr>
          <p:cNvPr id="7174" name="Rectangle 3"/>
          <p:cNvSpPr>
            <a:spLocks noGrp="1" noChangeArrowheads="1"/>
          </p:cNvSpPr>
          <p:nvPr>
            <p:ph type="body" idx="1"/>
          </p:nvPr>
        </p:nvSpPr>
        <p:spPr/>
        <p:txBody>
          <a:bodyPr/>
          <a:lstStyle/>
          <a:p>
            <a:pPr marL="0" algn="just">
              <a:buFontTx/>
              <a:buNone/>
            </a:pPr>
            <a:r>
              <a:rPr lang="en-US" dirty="0" smtClean="0"/>
              <a:t>This document is the Next Generation Positioning </a:t>
            </a:r>
            <a:r>
              <a:rPr lang="en-US" dirty="0" err="1" smtClean="0"/>
              <a:t>TGaz</a:t>
            </a:r>
            <a:r>
              <a:rPr lang="en-US" dirty="0" smtClean="0"/>
              <a:t> closing report for the Bangkok meeting, Sep. 2015.</a:t>
            </a:r>
          </a:p>
        </p:txBody>
      </p:sp>
      <p:sp>
        <p:nvSpPr>
          <p:cNvPr id="7" name="Footer Placeholder 4"/>
          <p:cNvSpPr>
            <a:spLocks noGrp="1"/>
          </p:cNvSpPr>
          <p:nvPr>
            <p:ph type="ftr" sz="quarter" idx="11"/>
          </p:nvPr>
        </p:nvSpPr>
        <p:spPr>
          <a:xfrm>
            <a:off x="5791200" y="6475413"/>
            <a:ext cx="2752725" cy="184666"/>
          </a:xfrm>
          <a:noFill/>
        </p:spPr>
        <p:txBody>
          <a:bodyPr/>
          <a:lstStyle/>
          <a:p>
            <a:r>
              <a:rPr lang="en-US" smtClean="0"/>
              <a:t>Adrian Stephens, Intel</a:t>
            </a:r>
            <a:endParaRPr lang="en-US" dirty="0" smtClean="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2/4 of 11-15-1195 by Jonathan Segev (Intel Corporation)</a:t>
            </a:r>
          </a:p>
        </p:txBody>
      </p:sp>
      <p:sp>
        <p:nvSpPr>
          <p:cNvPr id="9" name="Date Placeholder 2"/>
          <p:cNvSpPr>
            <a:spLocks noGrp="1"/>
          </p:cNvSpPr>
          <p:nvPr>
            <p:ph type="dt" sz="half" idx="10"/>
          </p:nvPr>
        </p:nvSpPr>
        <p:spPr>
          <a:xfrm>
            <a:off x="696913" y="333375"/>
            <a:ext cx="1579562" cy="276225"/>
          </a:xfrm>
        </p:spPr>
        <p:txBody>
          <a:bodyPr/>
          <a:lstStyle/>
          <a:p>
            <a:pPr>
              <a:defRPr/>
            </a:pPr>
            <a:r>
              <a:rPr lang="en-US" smtClean="0"/>
              <a:t>September 2015</a:t>
            </a:r>
            <a:endParaRPr lang="en-US"/>
          </a:p>
        </p:txBody>
      </p:sp>
    </p:spTree>
    <p:extLst>
      <p:ext uri="{BB962C8B-B14F-4D97-AF65-F5344CB8AC3E}">
        <p14:creationId xmlns:p14="http://schemas.microsoft.com/office/powerpoint/2010/main" val="823696741"/>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685800" y="685800"/>
            <a:ext cx="7772400" cy="838200"/>
          </a:xfrm>
        </p:spPr>
        <p:txBody>
          <a:bodyPr/>
          <a:lstStyle/>
          <a:p>
            <a:r>
              <a:rPr lang="en-CA" dirty="0"/>
              <a:t>Work Completed</a:t>
            </a:r>
            <a:endParaRPr lang="en-US" sz="2000" dirty="0"/>
          </a:p>
        </p:txBody>
      </p:sp>
      <p:sp>
        <p:nvSpPr>
          <p:cNvPr id="15363" name="Content Placeholder 2"/>
          <p:cNvSpPr>
            <a:spLocks noGrp="1"/>
          </p:cNvSpPr>
          <p:nvPr>
            <p:ph idx="1"/>
          </p:nvPr>
        </p:nvSpPr>
        <p:spPr>
          <a:xfrm>
            <a:off x="685800" y="1676400"/>
            <a:ext cx="8229600" cy="4114800"/>
          </a:xfrm>
        </p:spPr>
        <p:txBody>
          <a:bodyPr/>
          <a:lstStyle/>
          <a:p>
            <a:pPr marL="609600" indent="-609600"/>
            <a:r>
              <a:rPr lang="en-US" b="0" dirty="0"/>
              <a:t>Adopted NGP </a:t>
            </a:r>
            <a:r>
              <a:rPr lang="en-US" b="0" dirty="0" smtClean="0"/>
              <a:t>SG working </a:t>
            </a:r>
            <a:r>
              <a:rPr lang="en-US" b="0" dirty="0"/>
              <a:t>draft use </a:t>
            </a:r>
            <a:r>
              <a:rPr lang="en-US" b="0" dirty="0" smtClean="0"/>
              <a:t>case document.</a:t>
            </a:r>
          </a:p>
          <a:p>
            <a:pPr marL="609600" indent="-609600"/>
            <a:r>
              <a:rPr lang="en-US" b="0" dirty="0" smtClean="0"/>
              <a:t>Reviewed, discussed and agreed on documentation and development process towards the development of draft</a:t>
            </a:r>
            <a:r>
              <a:rPr lang="en-US" b="0" dirty="0"/>
              <a:t> </a:t>
            </a:r>
            <a:r>
              <a:rPr lang="en-US" b="0" dirty="0" smtClean="0"/>
              <a:t>amendment.</a:t>
            </a:r>
          </a:p>
          <a:p>
            <a:pPr marL="609600" indent="-609600"/>
            <a:r>
              <a:rPr lang="en-US" b="0" dirty="0" smtClean="0"/>
              <a:t>Reviewed discussed and approved initial timelines. </a:t>
            </a:r>
          </a:p>
          <a:p>
            <a:pPr marL="609600" indent="-609600"/>
            <a:r>
              <a:rPr lang="en-US" b="0" dirty="0" smtClean="0"/>
              <a:t>Continued development of use case document.</a:t>
            </a:r>
          </a:p>
          <a:p>
            <a:pPr marL="609600" indent="-609600"/>
            <a:r>
              <a:rPr lang="en-US" b="0" dirty="0" smtClean="0"/>
              <a:t>Responded to liaison from ATIS (Association for Telecommunication and Industry Solutions).</a:t>
            </a:r>
          </a:p>
          <a:p>
            <a:pPr marL="609600" indent="-609600"/>
            <a:r>
              <a:rPr lang="en-US" b="0" dirty="0" smtClean="0"/>
              <a:t>Total of 10 documents reviewed.</a:t>
            </a:r>
          </a:p>
          <a:p>
            <a:pPr marL="609600" indent="-609600"/>
            <a:r>
              <a:rPr lang="en-US" b="0" dirty="0" smtClean="0"/>
              <a:t>Agenda: See 11-15/1003.</a:t>
            </a:r>
          </a:p>
          <a:p>
            <a:pPr marL="0" indent="0">
              <a:buNone/>
            </a:pPr>
            <a:endParaRPr lang="en-US" b="0" dirty="0" smtClean="0"/>
          </a:p>
          <a:p>
            <a:pPr marL="1009650" lvl="1" indent="-609600"/>
            <a:endParaRPr lang="en-US" dirty="0" smtClean="0"/>
          </a:p>
        </p:txBody>
      </p:sp>
      <p:sp>
        <p:nvSpPr>
          <p:cNvPr id="15365" name="Footer Placeholder 4"/>
          <p:cNvSpPr>
            <a:spLocks noGrp="1"/>
          </p:cNvSpPr>
          <p:nvPr>
            <p:ph type="ftr" sz="quarter" idx="11"/>
          </p:nvPr>
        </p:nvSpPr>
        <p:spPr>
          <a:xfrm>
            <a:off x="6445978" y="6475413"/>
            <a:ext cx="2097947" cy="184666"/>
          </a:xfrm>
          <a:noFill/>
        </p:spPr>
        <p:txBody>
          <a:bodyPr/>
          <a:lstStyle/>
          <a:p>
            <a:r>
              <a:rPr lang="en-US" smtClean="0"/>
              <a:t>Adrian Stephens, Intel</a:t>
            </a:r>
            <a:endParaRPr lang="en-US" dirty="0" smtClean="0"/>
          </a:p>
        </p:txBody>
      </p:sp>
      <p:sp>
        <p:nvSpPr>
          <p:cNvPr id="15366" name="Slide Number Placeholder 5"/>
          <p:cNvSpPr>
            <a:spLocks noGrp="1"/>
          </p:cNvSpPr>
          <p:nvPr>
            <p:ph type="sldNum" sz="quarter" idx="12"/>
          </p:nvPr>
        </p:nvSpPr>
        <p:spPr>
          <a:noFill/>
        </p:spPr>
        <p:txBody>
          <a:bodyPr/>
          <a:lstStyle/>
          <a:p>
            <a:r>
              <a:rPr lang="en-US" smtClean="0"/>
              <a:t>Slide </a:t>
            </a:r>
            <a:fld id="{38F0476F-A4BB-476C-A2BA-863251181211}" type="slidenum">
              <a:rPr lang="en-US" smtClean="0"/>
              <a:pPr/>
              <a:t>81</a:t>
            </a:fld>
            <a:endParaRPr lang="en-US" smtClean="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3/4 of 11-15-1195 by Jonathan Segev, Intel Corporation</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September 2015</a:t>
            </a:r>
            <a:endParaRPr lang="en-US"/>
          </a:p>
        </p:txBody>
      </p:sp>
    </p:spTree>
    <p:extLst>
      <p:ext uri="{BB962C8B-B14F-4D97-AF65-F5344CB8AC3E}">
        <p14:creationId xmlns:p14="http://schemas.microsoft.com/office/powerpoint/2010/main" val="3385196325"/>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dirty="0" smtClean="0"/>
              <a:t>Goals for November meeting</a:t>
            </a:r>
            <a:endParaRPr lang="en-US" sz="2000" dirty="0"/>
          </a:p>
        </p:txBody>
      </p:sp>
      <p:sp>
        <p:nvSpPr>
          <p:cNvPr id="15363" name="Content Placeholder 2"/>
          <p:cNvSpPr>
            <a:spLocks noGrp="1"/>
          </p:cNvSpPr>
          <p:nvPr>
            <p:ph idx="1"/>
          </p:nvPr>
        </p:nvSpPr>
        <p:spPr>
          <a:xfrm>
            <a:off x="685800" y="1676400"/>
            <a:ext cx="8229600" cy="4114800"/>
          </a:xfrm>
        </p:spPr>
        <p:txBody>
          <a:bodyPr/>
          <a:lstStyle/>
          <a:p>
            <a:pPr>
              <a:buFont typeface="Times New Roman" pitchFamily="16" charset="0"/>
              <a:buChar char="•"/>
            </a:pPr>
            <a:r>
              <a:rPr lang="en-US" b="0" dirty="0" smtClean="0"/>
              <a:t>Complete use case document development.</a:t>
            </a:r>
          </a:p>
          <a:p>
            <a:pPr>
              <a:buFont typeface="Times New Roman" pitchFamily="16" charset="0"/>
              <a:buChar char="•"/>
            </a:pPr>
            <a:r>
              <a:rPr lang="en-US" b="0" dirty="0" smtClean="0"/>
              <a:t>Initiate Functional Requirement Document.</a:t>
            </a:r>
          </a:p>
          <a:p>
            <a:pPr>
              <a:buFont typeface="Times New Roman" pitchFamily="16" charset="0"/>
              <a:buChar char="•"/>
            </a:pPr>
            <a:r>
              <a:rPr lang="en-US" b="0" dirty="0" smtClean="0"/>
              <a:t>Continue r</a:t>
            </a:r>
            <a:r>
              <a:rPr lang="en-US" altLang="en-US" b="0" dirty="0" smtClean="0"/>
              <a:t>eview of technical submissions (performance analysis, positioning techniques, challenges etc.).</a:t>
            </a:r>
          </a:p>
          <a:p>
            <a:endParaRPr lang="en-US" dirty="0"/>
          </a:p>
          <a:p>
            <a:pPr marL="0" indent="0">
              <a:buNone/>
            </a:pPr>
            <a:endParaRPr lang="en-US" dirty="0" smtClean="0"/>
          </a:p>
          <a:p>
            <a:pPr marL="1009650" lvl="1" indent="-609600"/>
            <a:endParaRPr lang="en-US" dirty="0" smtClean="0"/>
          </a:p>
        </p:txBody>
      </p:sp>
      <p:sp>
        <p:nvSpPr>
          <p:cNvPr id="15365" name="Footer Placeholder 4"/>
          <p:cNvSpPr>
            <a:spLocks noGrp="1"/>
          </p:cNvSpPr>
          <p:nvPr>
            <p:ph type="ftr" sz="quarter" idx="11"/>
          </p:nvPr>
        </p:nvSpPr>
        <p:spPr>
          <a:xfrm>
            <a:off x="6445978" y="6475413"/>
            <a:ext cx="2097947" cy="184666"/>
          </a:xfrm>
          <a:noFill/>
        </p:spPr>
        <p:txBody>
          <a:bodyPr/>
          <a:lstStyle/>
          <a:p>
            <a:r>
              <a:rPr lang="en-US" smtClean="0"/>
              <a:t>Adrian Stephens, Intel</a:t>
            </a:r>
            <a:endParaRPr lang="en-US" dirty="0" smtClean="0"/>
          </a:p>
        </p:txBody>
      </p:sp>
      <p:sp>
        <p:nvSpPr>
          <p:cNvPr id="15366" name="Slide Number Placeholder 5"/>
          <p:cNvSpPr>
            <a:spLocks noGrp="1"/>
          </p:cNvSpPr>
          <p:nvPr>
            <p:ph type="sldNum" sz="quarter" idx="12"/>
          </p:nvPr>
        </p:nvSpPr>
        <p:spPr>
          <a:noFill/>
        </p:spPr>
        <p:txBody>
          <a:bodyPr/>
          <a:lstStyle/>
          <a:p>
            <a:r>
              <a:rPr lang="en-US" smtClean="0"/>
              <a:t>Slide </a:t>
            </a:r>
            <a:fld id="{38F0476F-A4BB-476C-A2BA-863251181211}" type="slidenum">
              <a:rPr lang="en-US" smtClean="0"/>
              <a:pPr/>
              <a:t>82</a:t>
            </a:fld>
            <a:endParaRPr lang="en-US" smtClean="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4/4 of 11-15-1195 by Jonathan Segev, Intel Corporation</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September 2015</a:t>
            </a:r>
            <a:endParaRPr lang="en-US"/>
          </a:p>
        </p:txBody>
      </p:sp>
    </p:spTree>
    <p:extLst>
      <p:ext uri="{BB962C8B-B14F-4D97-AF65-F5344CB8AC3E}">
        <p14:creationId xmlns:p14="http://schemas.microsoft.com/office/powerpoint/2010/main" val="3826087158"/>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Footer Placeholder 4"/>
          <p:cNvSpPr>
            <a:spLocks noGrp="1"/>
          </p:cNvSpPr>
          <p:nvPr>
            <p:ph type="ftr" sz="quarter" idx="4294967295"/>
          </p:nvPr>
        </p:nvSpPr>
        <p:spPr>
          <a:xfrm>
            <a:off x="7265305" y="6475413"/>
            <a:ext cx="1278620" cy="184666"/>
          </a:xfrm>
          <a:noFill/>
        </p:spPr>
        <p:txBody>
          <a:bodyPr/>
          <a:lstStyle/>
          <a:p>
            <a:r>
              <a:rPr lang="en-US" dirty="0" smtClean="0"/>
              <a:t>Adrian Stephens, Intel</a:t>
            </a:r>
          </a:p>
        </p:txBody>
      </p:sp>
      <p:sp>
        <p:nvSpPr>
          <p:cNvPr id="1029" name="Slide Number Placeholder 5"/>
          <p:cNvSpPr>
            <a:spLocks noGrp="1"/>
          </p:cNvSpPr>
          <p:nvPr>
            <p:ph type="sldNum" sz="quarter" idx="12"/>
          </p:nvPr>
        </p:nvSpPr>
        <p:spPr>
          <a:noFill/>
        </p:spPr>
        <p:txBody>
          <a:bodyPr/>
          <a:lstStyle/>
          <a:p>
            <a:r>
              <a:rPr lang="en-US" smtClean="0"/>
              <a:t>Slide </a:t>
            </a:r>
            <a:fld id="{0AAC8984-FAF7-4BDC-8A43-79AF6F406068}" type="slidenum">
              <a:rPr lang="en-US" smtClean="0"/>
              <a:pPr/>
              <a:t>83</a:t>
            </a:fld>
            <a:endParaRPr lang="en-US" smtClean="0"/>
          </a:p>
        </p:txBody>
      </p:sp>
      <p:sp>
        <p:nvSpPr>
          <p:cNvPr id="1030" name="Rectangle 2"/>
          <p:cNvSpPr>
            <a:spLocks noGrp="1" noChangeArrowheads="1"/>
          </p:cNvSpPr>
          <p:nvPr>
            <p:ph type="title"/>
          </p:nvPr>
        </p:nvSpPr>
        <p:spPr>
          <a:xfrm>
            <a:off x="685800" y="838200"/>
            <a:ext cx="7772400" cy="1066800"/>
          </a:xfrm>
          <a:noFill/>
        </p:spPr>
        <p:txBody>
          <a:bodyPr/>
          <a:lstStyle/>
          <a:p>
            <a:pPr eaLnBrk="1" hangingPunct="1"/>
            <a:r>
              <a:rPr lang="en-US" dirty="0" smtClean="0"/>
              <a:t>IEEE 802.11 LRLP TIG</a:t>
            </a:r>
            <a:br>
              <a:rPr lang="en-US" dirty="0" smtClean="0"/>
            </a:br>
            <a:r>
              <a:rPr lang="en-US" dirty="0" smtClean="0"/>
              <a:t>Long Range Low Power </a:t>
            </a:r>
            <a:br>
              <a:rPr lang="en-US" dirty="0" smtClean="0"/>
            </a:br>
            <a:r>
              <a:rPr lang="en-US" dirty="0" smtClean="0"/>
              <a:t>September 2015 Closing Report</a:t>
            </a:r>
          </a:p>
        </p:txBody>
      </p:sp>
      <p:sp>
        <p:nvSpPr>
          <p:cNvPr id="1031" name="Rectangle 6"/>
          <p:cNvSpPr>
            <a:spLocks noGrp="1" noChangeArrowheads="1"/>
          </p:cNvSpPr>
          <p:nvPr>
            <p:ph type="body" idx="1"/>
          </p:nvPr>
        </p:nvSpPr>
        <p:spPr>
          <a:xfrm>
            <a:off x="685800" y="2111622"/>
            <a:ext cx="7772400" cy="381000"/>
          </a:xfrm>
          <a:noFill/>
        </p:spPr>
        <p:txBody>
          <a:bodyPr/>
          <a:lstStyle/>
          <a:p>
            <a:pPr algn="ctr" eaLnBrk="1" hangingPunct="1">
              <a:buFontTx/>
              <a:buNone/>
            </a:pPr>
            <a:r>
              <a:rPr lang="en-US" sz="2000" dirty="0" smtClean="0"/>
              <a:t>Date:</a:t>
            </a:r>
            <a:r>
              <a:rPr lang="en-US" sz="2000" b="0" dirty="0" smtClean="0"/>
              <a:t> 2015-09-18</a:t>
            </a:r>
          </a:p>
        </p:txBody>
      </p:sp>
      <p:graphicFrame>
        <p:nvGraphicFramePr>
          <p:cNvPr id="1026" name="Object 11"/>
          <p:cNvGraphicFramePr>
            <a:graphicFrameLocks noChangeAspect="1"/>
          </p:cNvGraphicFramePr>
          <p:nvPr>
            <p:extLst>
              <p:ext uri="{D42A27DB-BD31-4B8C-83A1-F6EECF244321}">
                <p14:modId xmlns:p14="http://schemas.microsoft.com/office/powerpoint/2010/main" val="2679121496"/>
              </p:ext>
            </p:extLst>
          </p:nvPr>
        </p:nvGraphicFramePr>
        <p:xfrm>
          <a:off x="541338" y="2654300"/>
          <a:ext cx="8061325" cy="3844925"/>
        </p:xfrm>
        <a:graphic>
          <a:graphicData uri="http://schemas.openxmlformats.org/presentationml/2006/ole">
            <mc:AlternateContent xmlns:mc="http://schemas.openxmlformats.org/markup-compatibility/2006">
              <mc:Choice xmlns:v="urn:schemas-microsoft-com:vml" Requires="v">
                <p:oleObj spid="_x0000_s17418" name="Document" r:id="rId4" imgW="8691842" imgH="4136725" progId="Word.Document.8">
                  <p:embed/>
                </p:oleObj>
              </mc:Choice>
              <mc:Fallback>
                <p:oleObj name="Document" r:id="rId4" imgW="8691842" imgH="4136725" progId="Word.Document.8">
                  <p:embed/>
                  <p:pic>
                    <p:nvPicPr>
                      <p:cNvPr id="0" name=""/>
                      <p:cNvPicPr>
                        <a:picLocks noChangeAspect="1" noChangeArrowheads="1"/>
                      </p:cNvPicPr>
                      <p:nvPr/>
                    </p:nvPicPr>
                    <p:blipFill>
                      <a:blip r:embed="rId5"/>
                      <a:srcRect/>
                      <a:stretch>
                        <a:fillRect/>
                      </a:stretch>
                    </p:blipFill>
                    <p:spPr bwMode="auto">
                      <a:xfrm>
                        <a:off x="541338" y="2654300"/>
                        <a:ext cx="8061325" cy="3844925"/>
                      </a:xfrm>
                      <a:prstGeom prst="rect">
                        <a:avLst/>
                      </a:prstGeom>
                      <a:noFill/>
                    </p:spPr>
                  </p:pic>
                </p:oleObj>
              </mc:Fallback>
            </mc:AlternateContent>
          </a:graphicData>
        </a:graphic>
      </p:graphicFrame>
      <p:sp>
        <p:nvSpPr>
          <p:cNvPr id="1032" name="Rectangle 12"/>
          <p:cNvSpPr>
            <a:spLocks noChangeArrowheads="1"/>
          </p:cNvSpPr>
          <p:nvPr/>
        </p:nvSpPr>
        <p:spPr bwMode="auto">
          <a:xfrm>
            <a:off x="533400" y="2320925"/>
            <a:ext cx="1447800" cy="381000"/>
          </a:xfrm>
          <a:prstGeom prst="rect">
            <a:avLst/>
          </a:prstGeom>
          <a:noFill/>
          <a:ln w="9525">
            <a:noFill/>
            <a:miter lim="800000"/>
            <a:headEnd/>
            <a:tailEnd/>
          </a:ln>
        </p:spPr>
        <p:txBody>
          <a:bodyPr lIns="92075" tIns="46038" rIns="92075" bIns="46038"/>
          <a:lstStyle/>
          <a:p>
            <a:pPr marL="342900" indent="-342900">
              <a:spcBef>
                <a:spcPct val="20000"/>
              </a:spcBef>
            </a:pPr>
            <a:r>
              <a:rPr lang="en-US" sz="2000" b="1" dirty="0"/>
              <a:t>Authors:</a:t>
            </a:r>
            <a:endParaRPr lang="en-US" sz="2000" dirty="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from slide 1/6 of 11-15-1191 by Tim Godfrey (EPRI)</a:t>
            </a:r>
          </a:p>
        </p:txBody>
      </p:sp>
      <p:sp>
        <p:nvSpPr>
          <p:cNvPr id="10" name="Date Placeholder 2"/>
          <p:cNvSpPr>
            <a:spLocks noGrp="1"/>
          </p:cNvSpPr>
          <p:nvPr>
            <p:ph type="dt" sz="half" idx="10"/>
          </p:nvPr>
        </p:nvSpPr>
        <p:spPr>
          <a:xfrm>
            <a:off x="696913" y="333375"/>
            <a:ext cx="1579562" cy="276225"/>
          </a:xfrm>
        </p:spPr>
        <p:txBody>
          <a:bodyPr/>
          <a:lstStyle/>
          <a:p>
            <a:pPr>
              <a:defRPr/>
            </a:pPr>
            <a:r>
              <a:rPr lang="en-US" smtClean="0"/>
              <a:t>September 2015</a:t>
            </a:r>
            <a:endParaRPr lang="en-US"/>
          </a:p>
        </p:txBody>
      </p:sp>
    </p:spTree>
    <p:extLst>
      <p:ext uri="{BB962C8B-B14F-4D97-AF65-F5344CB8AC3E}">
        <p14:creationId xmlns:p14="http://schemas.microsoft.com/office/powerpoint/2010/main" val="2125929778"/>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Contributions for September</a:t>
            </a:r>
            <a:endParaRPr lang="en-US" dirty="0"/>
          </a:p>
        </p:txBody>
      </p:sp>
      <p:sp>
        <p:nvSpPr>
          <p:cNvPr id="3" name="Content Placeholder 2"/>
          <p:cNvSpPr>
            <a:spLocks noGrp="1"/>
          </p:cNvSpPr>
          <p:nvPr>
            <p:ph idx="1"/>
          </p:nvPr>
        </p:nvSpPr>
        <p:spPr>
          <a:xfrm>
            <a:off x="685800" y="1828800"/>
            <a:ext cx="7772400" cy="4267200"/>
          </a:xfrm>
        </p:spPr>
        <p:txBody>
          <a:bodyPr/>
          <a:lstStyle/>
          <a:p>
            <a:r>
              <a:rPr lang="en-US" smtClean="0"/>
              <a:t>1064r0 Long Range, Low Power Design Criteria 	Jarkko Kneckt (Nokia)</a:t>
            </a:r>
          </a:p>
          <a:p>
            <a:endParaRPr lang="en-US" smtClean="0"/>
          </a:p>
          <a:p>
            <a:r>
              <a:rPr lang="en-US" smtClean="0"/>
              <a:t>1108r0 Technical Feasibility for LRLP </a:t>
            </a:r>
            <a:br>
              <a:rPr lang="en-US" smtClean="0"/>
            </a:br>
            <a:r>
              <a:rPr lang="en-US" smtClean="0"/>
              <a:t>	Chittabrata Ghosh (Intel)</a:t>
            </a:r>
          </a:p>
          <a:p>
            <a:endParaRPr lang="en-US" smtClean="0"/>
          </a:p>
          <a:p>
            <a:r>
              <a:rPr lang="en-US" smtClean="0"/>
              <a:t>1112r0 Use Case of LRLP Operation for IoT 	Chittabrata Ghosh (Intel)</a:t>
            </a:r>
          </a:p>
          <a:p>
            <a:endParaRPr lang="en-US" smtClean="0"/>
          </a:p>
          <a:p>
            <a:r>
              <a:rPr lang="en-US" smtClean="0"/>
              <a:t>1140r1 LRLP Use Cases for Indoor 	</a:t>
            </a:r>
            <a:br>
              <a:rPr lang="en-US" smtClean="0"/>
            </a:br>
            <a:r>
              <a:rPr lang="en-US" smtClean="0"/>
              <a:t>	Minseok OH (Kyonggi Univ.)</a:t>
            </a:r>
            <a:endParaRPr lang="en-US" dirty="0"/>
          </a:p>
        </p:txBody>
      </p:sp>
      <p:sp>
        <p:nvSpPr>
          <p:cNvPr id="6" name="Slide Number Placeholder 5"/>
          <p:cNvSpPr>
            <a:spLocks noGrp="1"/>
          </p:cNvSpPr>
          <p:nvPr>
            <p:ph type="sldNum" sz="quarter" idx="12"/>
          </p:nvPr>
        </p:nvSpPr>
        <p:spPr/>
        <p:txBody>
          <a:bodyPr/>
          <a:lstStyle/>
          <a:p>
            <a:pPr>
              <a:defRPr/>
            </a:pPr>
            <a:r>
              <a:rPr lang="en-US" smtClean="0"/>
              <a:t>Slide </a:t>
            </a:r>
            <a:fld id="{9F280238-5E03-4A90-BACD-D800220B2674}" type="slidenum">
              <a:rPr lang="en-US" smtClean="0"/>
              <a:pPr>
                <a:defRPr/>
              </a:pPr>
              <a:t>84</a:t>
            </a:fld>
            <a:endParaRPr lang="en-US"/>
          </a:p>
        </p:txBody>
      </p:sp>
      <p:sp>
        <p:nvSpPr>
          <p:cNvPr id="7" name="Footer Placeholder 4"/>
          <p:cNvSpPr txBox="1">
            <a:spLocks/>
          </p:cNvSpPr>
          <p:nvPr/>
        </p:nvSpPr>
        <p:spPr bwMode="auto">
          <a:xfrm>
            <a:off x="7160534" y="6475413"/>
            <a:ext cx="1383391"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b="0" dirty="0"/>
              <a:t>Adrian Stephens, Intel</a:t>
            </a:r>
          </a:p>
        </p:txBody>
      </p:sp>
      <p:sp>
        <p:nvSpPr>
          <p:cNvPr id="4" name="Rectangle 3"/>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algn="r"/>
            <a:r>
              <a:rPr lang="en-US" sz="1200" b="0" dirty="0"/>
              <a:t>from slide </a:t>
            </a:r>
            <a:r>
              <a:rPr lang="en-US" sz="1200" b="0" dirty="0" smtClean="0"/>
              <a:t>2/6 </a:t>
            </a:r>
            <a:r>
              <a:rPr lang="en-US" sz="1200" b="0" dirty="0"/>
              <a:t>of 11-15-1191 by Tim Godfrey (EPRI)</a:t>
            </a:r>
          </a:p>
        </p:txBody>
      </p:sp>
      <p:sp>
        <p:nvSpPr>
          <p:cNvPr id="9" name="Date Placeholder 2"/>
          <p:cNvSpPr>
            <a:spLocks noGrp="1"/>
          </p:cNvSpPr>
          <p:nvPr>
            <p:ph type="dt" sz="half" idx="10"/>
          </p:nvPr>
        </p:nvSpPr>
        <p:spPr>
          <a:xfrm>
            <a:off x="696913" y="333375"/>
            <a:ext cx="1579562" cy="276225"/>
          </a:xfrm>
        </p:spPr>
        <p:txBody>
          <a:bodyPr/>
          <a:lstStyle/>
          <a:p>
            <a:pPr>
              <a:defRPr/>
            </a:pPr>
            <a:r>
              <a:rPr lang="en-US" smtClean="0"/>
              <a:t>September 2015</a:t>
            </a:r>
            <a:endParaRPr lang="en-US"/>
          </a:p>
        </p:txBody>
      </p:sp>
      <p:sp>
        <p:nvSpPr>
          <p:cNvPr id="12" name="Footer Placeholder 11"/>
          <p:cNvSpPr>
            <a:spLocks noGrp="1"/>
          </p:cNvSpPr>
          <p:nvPr>
            <p:ph type="ftr" sz="quarter" idx="11"/>
          </p:nvPr>
        </p:nvSpPr>
        <p:spPr/>
        <p:txBody>
          <a:bodyPr/>
          <a:lstStyle/>
          <a:p>
            <a:pPr>
              <a:defRPr/>
            </a:pPr>
            <a:r>
              <a:rPr lang="en-US" smtClean="0"/>
              <a:t>Adrian Stephens, Intel</a:t>
            </a:r>
            <a:endParaRPr lang="en-US"/>
          </a:p>
        </p:txBody>
      </p:sp>
    </p:spTree>
    <p:extLst>
      <p:ext uri="{BB962C8B-B14F-4D97-AF65-F5344CB8AC3E}">
        <p14:creationId xmlns:p14="http://schemas.microsoft.com/office/powerpoint/2010/main" val="3937592506"/>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457200"/>
          </a:xfrm>
        </p:spPr>
        <p:txBody>
          <a:bodyPr/>
          <a:lstStyle/>
          <a:p>
            <a:pPr lvl="1"/>
            <a:r>
              <a:rPr lang="en-US" dirty="0" smtClean="0"/>
              <a:t>TIG Report Outline  (see </a:t>
            </a:r>
            <a:r>
              <a:rPr lang="en-US" sz="2800" dirty="0" smtClean="0">
                <a:hlinkClick r:id="rId3"/>
              </a:rPr>
              <a:t>11-15-1181r1</a:t>
            </a:r>
            <a:r>
              <a:rPr lang="en-US" sz="2800" dirty="0" smtClean="0"/>
              <a:t>)</a:t>
            </a:r>
            <a:endParaRPr lang="en-US" dirty="0"/>
          </a:p>
        </p:txBody>
      </p:sp>
      <p:sp>
        <p:nvSpPr>
          <p:cNvPr id="3" name="Content Placeholder 2"/>
          <p:cNvSpPr>
            <a:spLocks noGrp="1"/>
          </p:cNvSpPr>
          <p:nvPr>
            <p:ph idx="1"/>
          </p:nvPr>
        </p:nvSpPr>
        <p:spPr>
          <a:xfrm>
            <a:off x="609600" y="1600200"/>
            <a:ext cx="5029200" cy="4953000"/>
          </a:xfrm>
        </p:spPr>
        <p:txBody>
          <a:bodyPr>
            <a:normAutofit fontScale="92500" lnSpcReduction="10000"/>
          </a:bodyPr>
          <a:lstStyle/>
          <a:p>
            <a:r>
              <a:rPr lang="en-US" dirty="0" smtClean="0"/>
              <a:t>LRLP </a:t>
            </a:r>
            <a:r>
              <a:rPr lang="en-US" dirty="0"/>
              <a:t>requirements and use </a:t>
            </a:r>
            <a:r>
              <a:rPr lang="en-US" dirty="0" smtClean="0"/>
              <a:t>cases</a:t>
            </a:r>
          </a:p>
          <a:p>
            <a:pPr lvl="1"/>
            <a:r>
              <a:rPr lang="en-US" dirty="0" smtClean="0"/>
              <a:t>Smart Grid</a:t>
            </a:r>
          </a:p>
          <a:p>
            <a:pPr lvl="1"/>
            <a:r>
              <a:rPr lang="en-US" dirty="0" smtClean="0"/>
              <a:t>IoT</a:t>
            </a:r>
            <a:endParaRPr lang="en-US" dirty="0"/>
          </a:p>
          <a:p>
            <a:endParaRPr lang="en-US" dirty="0" smtClean="0"/>
          </a:p>
          <a:p>
            <a:r>
              <a:rPr lang="en-US" dirty="0" smtClean="0"/>
              <a:t>Technical </a:t>
            </a:r>
            <a:r>
              <a:rPr lang="en-US" dirty="0"/>
              <a:t>feasibility </a:t>
            </a:r>
            <a:endParaRPr lang="en-US" dirty="0" smtClean="0"/>
          </a:p>
          <a:p>
            <a:pPr lvl="1"/>
            <a:r>
              <a:rPr lang="en-US" dirty="0" smtClean="0"/>
              <a:t>Requirements </a:t>
            </a:r>
            <a:r>
              <a:rPr lang="en-US" dirty="0"/>
              <a:t>for </a:t>
            </a:r>
            <a:r>
              <a:rPr lang="en-US" dirty="0" smtClean="0"/>
              <a:t>range </a:t>
            </a:r>
          </a:p>
          <a:p>
            <a:pPr lvl="1"/>
            <a:r>
              <a:rPr lang="en-US" dirty="0" smtClean="0"/>
              <a:t>Power consumption </a:t>
            </a:r>
          </a:p>
          <a:p>
            <a:pPr lvl="1"/>
            <a:r>
              <a:rPr lang="en-US" dirty="0" smtClean="0"/>
              <a:t>Integration </a:t>
            </a:r>
            <a:r>
              <a:rPr lang="en-US" dirty="0"/>
              <a:t>with 802.11 </a:t>
            </a:r>
            <a:endParaRPr lang="en-US" dirty="0" smtClean="0"/>
          </a:p>
          <a:p>
            <a:pPr lvl="1"/>
            <a:r>
              <a:rPr lang="en-US" dirty="0" smtClean="0"/>
              <a:t>Coexistence </a:t>
            </a:r>
            <a:r>
              <a:rPr lang="en-US" dirty="0"/>
              <a:t>with other 802 wireless </a:t>
            </a:r>
            <a:r>
              <a:rPr lang="en-US" dirty="0" smtClean="0"/>
              <a:t>protocols</a:t>
            </a:r>
          </a:p>
          <a:p>
            <a:pPr lvl="1"/>
            <a:endParaRPr lang="en-US" dirty="0"/>
          </a:p>
          <a:p>
            <a:r>
              <a:rPr lang="en-US" dirty="0" smtClean="0"/>
              <a:t>Technical </a:t>
            </a:r>
            <a:r>
              <a:rPr lang="en-US" dirty="0"/>
              <a:t>material needed to initiate </a:t>
            </a:r>
            <a:r>
              <a:rPr lang="en-US" dirty="0" smtClean="0"/>
              <a:t>standardization</a:t>
            </a:r>
          </a:p>
          <a:p>
            <a:pPr lvl="1"/>
            <a:r>
              <a:rPr lang="en-US" dirty="0" smtClean="0"/>
              <a:t>Comparative </a:t>
            </a:r>
            <a:r>
              <a:rPr lang="en-US" dirty="0"/>
              <a:t>study of all low power technologies in use </a:t>
            </a:r>
            <a:r>
              <a:rPr lang="en-US" dirty="0" smtClean="0"/>
              <a:t>today</a:t>
            </a:r>
            <a:endParaRPr lang="en-US" dirty="0"/>
          </a:p>
        </p:txBody>
      </p:sp>
      <p:sp>
        <p:nvSpPr>
          <p:cNvPr id="6" name="Slide Number Placeholder 5"/>
          <p:cNvSpPr>
            <a:spLocks noGrp="1"/>
          </p:cNvSpPr>
          <p:nvPr>
            <p:ph type="sldNum" sz="quarter" idx="12"/>
          </p:nvPr>
        </p:nvSpPr>
        <p:spPr/>
        <p:txBody>
          <a:bodyPr/>
          <a:lstStyle/>
          <a:p>
            <a:pPr>
              <a:defRPr/>
            </a:pPr>
            <a:r>
              <a:rPr lang="en-US" smtClean="0"/>
              <a:t>Slide </a:t>
            </a:r>
            <a:fld id="{9F280238-5E03-4A90-BACD-D800220B2674}" type="slidenum">
              <a:rPr lang="en-US" smtClean="0"/>
              <a:pPr>
                <a:defRPr/>
              </a:pPr>
              <a:t>85</a:t>
            </a:fld>
            <a:endParaRPr lang="en-US"/>
          </a:p>
        </p:txBody>
      </p:sp>
      <p:sp>
        <p:nvSpPr>
          <p:cNvPr id="7" name="Footer Placeholder 4"/>
          <p:cNvSpPr txBox="1">
            <a:spLocks/>
          </p:cNvSpPr>
          <p:nvPr/>
        </p:nvSpPr>
        <p:spPr bwMode="auto">
          <a:xfrm>
            <a:off x="7160534" y="6475413"/>
            <a:ext cx="1383391" cy="36933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b="0" dirty="0"/>
              <a:t>Adrian Stephens, Intel</a:t>
            </a:r>
          </a:p>
          <a:p>
            <a:r>
              <a:rPr lang="en-US" altLang="ko-KR" dirty="0" smtClean="0"/>
              <a:t>)</a:t>
            </a:r>
            <a:endParaRPr lang="en-US" altLang="ko-KR" dirty="0"/>
          </a:p>
        </p:txBody>
      </p:sp>
      <p:sp>
        <p:nvSpPr>
          <p:cNvPr id="9" name="Content Placeholder 2"/>
          <p:cNvSpPr txBox="1">
            <a:spLocks/>
          </p:cNvSpPr>
          <p:nvPr/>
        </p:nvSpPr>
        <p:spPr bwMode="auto">
          <a:xfrm>
            <a:off x="5638800" y="1295400"/>
            <a:ext cx="3200400" cy="45720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sz="2400">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1" fontAlgn="base" hangingPunct="1">
              <a:spcBef>
                <a:spcPct val="20000"/>
              </a:spcBef>
              <a:spcAft>
                <a:spcPct val="0"/>
              </a:spcAft>
              <a:buChar char="•"/>
              <a:defRPr sz="1600">
                <a:solidFill>
                  <a:schemeClr val="tx1"/>
                </a:solidFill>
                <a:latin typeface="+mn-lt"/>
              </a:defRPr>
            </a:lvl6pPr>
            <a:lvl7pPr marL="2686050" indent="-228600" algn="l" rtl="0" eaLnBrk="1" fontAlgn="base" hangingPunct="1">
              <a:spcBef>
                <a:spcPct val="20000"/>
              </a:spcBef>
              <a:spcAft>
                <a:spcPct val="0"/>
              </a:spcAft>
              <a:buChar char="•"/>
              <a:defRPr sz="1600">
                <a:solidFill>
                  <a:schemeClr val="tx1"/>
                </a:solidFill>
                <a:latin typeface="+mn-lt"/>
              </a:defRPr>
            </a:lvl7pPr>
            <a:lvl8pPr marL="3143250" indent="-228600" algn="l" rtl="0" eaLnBrk="1" fontAlgn="base" hangingPunct="1">
              <a:spcBef>
                <a:spcPct val="20000"/>
              </a:spcBef>
              <a:spcAft>
                <a:spcPct val="0"/>
              </a:spcAft>
              <a:buChar char="•"/>
              <a:defRPr sz="1600">
                <a:solidFill>
                  <a:schemeClr val="tx1"/>
                </a:solidFill>
                <a:latin typeface="+mn-lt"/>
              </a:defRPr>
            </a:lvl8pPr>
            <a:lvl9pPr marL="3600450" indent="-228600" algn="l" rtl="0" eaLnBrk="1" fontAlgn="base" hangingPunct="1">
              <a:spcBef>
                <a:spcPct val="20000"/>
              </a:spcBef>
              <a:spcAft>
                <a:spcPct val="0"/>
              </a:spcAft>
              <a:buChar char="•"/>
              <a:defRPr sz="1600">
                <a:solidFill>
                  <a:schemeClr val="tx1"/>
                </a:solidFill>
                <a:latin typeface="+mn-lt"/>
              </a:defRPr>
            </a:lvl9pPr>
          </a:lstStyle>
          <a:p>
            <a:pPr>
              <a:buFont typeface="Wingdings" panose="05000000000000000000" pitchFamily="2" charset="2"/>
              <a:buChar char="Ø"/>
            </a:pPr>
            <a:r>
              <a:rPr lang="en-US" sz="2000" kern="0" dirty="0" smtClean="0"/>
              <a:t>PAR: Scope</a:t>
            </a:r>
          </a:p>
          <a:p>
            <a:pPr>
              <a:buFont typeface="Wingdings" panose="05000000000000000000" pitchFamily="2" charset="2"/>
              <a:buChar char="Ø"/>
            </a:pPr>
            <a:r>
              <a:rPr lang="en-US" sz="2000" kern="0" dirty="0" smtClean="0"/>
              <a:t>PAR: Purpose</a:t>
            </a:r>
          </a:p>
          <a:p>
            <a:pPr>
              <a:buFont typeface="Wingdings" panose="05000000000000000000" pitchFamily="2" charset="2"/>
              <a:buChar char="Ø"/>
            </a:pPr>
            <a:r>
              <a:rPr lang="en-US" sz="2000" kern="0" dirty="0" smtClean="0"/>
              <a:t>PAR: Need for project</a:t>
            </a:r>
          </a:p>
          <a:p>
            <a:pPr>
              <a:buFont typeface="Wingdings" panose="05000000000000000000" pitchFamily="2" charset="2"/>
              <a:buChar char="Ø"/>
            </a:pPr>
            <a:r>
              <a:rPr lang="en-US" sz="2000" kern="0" dirty="0" smtClean="0"/>
              <a:t>PAR: Stakeholders</a:t>
            </a:r>
          </a:p>
          <a:p>
            <a:pPr>
              <a:buFont typeface="Wingdings" panose="05000000000000000000" pitchFamily="2" charset="2"/>
              <a:buChar char="Ø"/>
            </a:pPr>
            <a:endParaRPr lang="en-US" sz="2000" kern="0" dirty="0" smtClean="0"/>
          </a:p>
          <a:p>
            <a:pPr>
              <a:buFont typeface="Wingdings" panose="05000000000000000000" pitchFamily="2" charset="2"/>
              <a:buChar char="Ø"/>
            </a:pPr>
            <a:r>
              <a:rPr lang="en-US" sz="2000" kern="0" dirty="0" smtClean="0"/>
              <a:t>CSD: Technical / Econ Feasibility</a:t>
            </a:r>
          </a:p>
          <a:p>
            <a:pPr>
              <a:buFont typeface="Wingdings" panose="05000000000000000000" pitchFamily="2" charset="2"/>
              <a:buChar char="Ø"/>
            </a:pPr>
            <a:r>
              <a:rPr lang="en-US" sz="2000" kern="0" dirty="0" smtClean="0"/>
              <a:t>CSD: Broad Market potential</a:t>
            </a:r>
          </a:p>
          <a:p>
            <a:pPr>
              <a:buFont typeface="Wingdings" panose="05000000000000000000" pitchFamily="2" charset="2"/>
              <a:buChar char="Ø"/>
            </a:pPr>
            <a:r>
              <a:rPr lang="en-US" sz="2000" kern="0" dirty="0" smtClean="0"/>
              <a:t>CSD: Compatibility</a:t>
            </a:r>
          </a:p>
          <a:p>
            <a:pPr>
              <a:buFont typeface="Wingdings" panose="05000000000000000000" pitchFamily="2" charset="2"/>
              <a:buChar char="Ø"/>
            </a:pPr>
            <a:r>
              <a:rPr lang="en-US" sz="2000" kern="0" dirty="0" smtClean="0"/>
              <a:t>CSD: Coexistence</a:t>
            </a:r>
          </a:p>
          <a:p>
            <a:pPr>
              <a:buFont typeface="Wingdings" panose="05000000000000000000" pitchFamily="2" charset="2"/>
              <a:buChar char="Ø"/>
            </a:pPr>
            <a:endParaRPr lang="en-US" sz="2000" kern="0" dirty="0" smtClean="0"/>
          </a:p>
          <a:p>
            <a:pPr>
              <a:buFont typeface="Wingdings" panose="05000000000000000000" pitchFamily="2" charset="2"/>
              <a:buChar char="Ø"/>
            </a:pPr>
            <a:endParaRPr lang="en-US" sz="2000" kern="0" dirty="0"/>
          </a:p>
          <a:p>
            <a:pPr>
              <a:buFont typeface="Wingdings" panose="05000000000000000000" pitchFamily="2" charset="2"/>
              <a:buChar char="Ø"/>
            </a:pPr>
            <a:r>
              <a:rPr lang="en-US" sz="2000" kern="0" dirty="0" smtClean="0"/>
              <a:t>CSD: Distinct Identity</a:t>
            </a:r>
            <a:endParaRPr lang="en-US" sz="2000" kern="0" dirty="0"/>
          </a:p>
          <a:p>
            <a:pPr>
              <a:buFont typeface="Wingdings" panose="05000000000000000000" pitchFamily="2" charset="2"/>
              <a:buChar char="Ø"/>
            </a:pPr>
            <a:endParaRPr lang="en-US" sz="2000" kern="0" dirty="0" smtClean="0"/>
          </a:p>
        </p:txBody>
      </p:sp>
      <p:sp>
        <p:nvSpPr>
          <p:cNvPr id="10" name="Left Brace 9"/>
          <p:cNvSpPr/>
          <p:nvPr/>
        </p:nvSpPr>
        <p:spPr bwMode="auto">
          <a:xfrm>
            <a:off x="5410200" y="1295400"/>
            <a:ext cx="228600" cy="1295400"/>
          </a:xfrm>
          <a:prstGeom prst="leftBrace">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11" name="Left Brace 10"/>
          <p:cNvSpPr/>
          <p:nvPr/>
        </p:nvSpPr>
        <p:spPr bwMode="auto">
          <a:xfrm>
            <a:off x="5410200" y="3200400"/>
            <a:ext cx="228600" cy="1066800"/>
          </a:xfrm>
          <a:prstGeom prst="leftBrace">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12" name="Left Brace 11"/>
          <p:cNvSpPr/>
          <p:nvPr/>
        </p:nvSpPr>
        <p:spPr bwMode="auto">
          <a:xfrm>
            <a:off x="5410200" y="4419600"/>
            <a:ext cx="228600" cy="685800"/>
          </a:xfrm>
          <a:prstGeom prst="leftBrace">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13" name="Left Brace 12"/>
          <p:cNvSpPr/>
          <p:nvPr/>
        </p:nvSpPr>
        <p:spPr bwMode="auto">
          <a:xfrm>
            <a:off x="5410200" y="5867400"/>
            <a:ext cx="228600" cy="533400"/>
          </a:xfrm>
          <a:prstGeom prst="leftBrace">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4" name="Rectangle 3"/>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algn="r"/>
            <a:r>
              <a:rPr lang="en-US" sz="1200" b="0" dirty="0"/>
              <a:t>from slide </a:t>
            </a:r>
            <a:r>
              <a:rPr lang="en-US" sz="1200" b="0" dirty="0" smtClean="0"/>
              <a:t>3/6 </a:t>
            </a:r>
            <a:r>
              <a:rPr lang="en-US" sz="1200" b="0" dirty="0"/>
              <a:t>of 11-15-1191 by Tim Godfrey (EPRI)</a:t>
            </a:r>
          </a:p>
        </p:txBody>
      </p:sp>
      <p:sp>
        <p:nvSpPr>
          <p:cNvPr id="14" name="Date Placeholder 2"/>
          <p:cNvSpPr>
            <a:spLocks noGrp="1"/>
          </p:cNvSpPr>
          <p:nvPr>
            <p:ph type="dt" sz="half" idx="10"/>
          </p:nvPr>
        </p:nvSpPr>
        <p:spPr>
          <a:xfrm>
            <a:off x="696913" y="333375"/>
            <a:ext cx="1579562" cy="276225"/>
          </a:xfrm>
        </p:spPr>
        <p:txBody>
          <a:bodyPr/>
          <a:lstStyle/>
          <a:p>
            <a:pPr>
              <a:defRPr/>
            </a:pPr>
            <a:r>
              <a:rPr lang="en-US" smtClean="0"/>
              <a:t>September 2015</a:t>
            </a:r>
            <a:endParaRPr lang="en-US"/>
          </a:p>
        </p:txBody>
      </p:sp>
      <p:sp>
        <p:nvSpPr>
          <p:cNvPr id="5" name="Footer Placeholder 4"/>
          <p:cNvSpPr>
            <a:spLocks noGrp="1"/>
          </p:cNvSpPr>
          <p:nvPr>
            <p:ph type="ftr" sz="quarter" idx="11"/>
          </p:nvPr>
        </p:nvSpPr>
        <p:spPr/>
        <p:txBody>
          <a:bodyPr/>
          <a:lstStyle/>
          <a:p>
            <a:pPr>
              <a:defRPr/>
            </a:pPr>
            <a:r>
              <a:rPr lang="en-US" smtClean="0"/>
              <a:t>Adrian Stephens, Intel</a:t>
            </a:r>
            <a:endParaRPr lang="en-US"/>
          </a:p>
        </p:txBody>
      </p:sp>
    </p:spTree>
    <p:extLst>
      <p:ext uri="{BB962C8B-B14F-4D97-AF65-F5344CB8AC3E}">
        <p14:creationId xmlns:p14="http://schemas.microsoft.com/office/powerpoint/2010/main" val="157794265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LRLP TIG Timeline</a:t>
            </a:r>
            <a:endParaRPr lang="en-US" dirty="0"/>
          </a:p>
        </p:txBody>
      </p:sp>
      <p:sp>
        <p:nvSpPr>
          <p:cNvPr id="3" name="Content Placeholder 2"/>
          <p:cNvSpPr>
            <a:spLocks noGrp="1"/>
          </p:cNvSpPr>
          <p:nvPr>
            <p:ph idx="1"/>
          </p:nvPr>
        </p:nvSpPr>
        <p:spPr/>
        <p:txBody>
          <a:bodyPr/>
          <a:lstStyle/>
          <a:p>
            <a:r>
              <a:rPr lang="en-US" dirty="0" smtClean="0"/>
              <a:t>TIG</a:t>
            </a:r>
          </a:p>
          <a:p>
            <a:pPr lvl="1"/>
            <a:r>
              <a:rPr lang="en-US" dirty="0" smtClean="0"/>
              <a:t>September 2015</a:t>
            </a:r>
          </a:p>
          <a:p>
            <a:pPr lvl="1"/>
            <a:r>
              <a:rPr lang="en-US" dirty="0" smtClean="0"/>
              <a:t>November 2015</a:t>
            </a:r>
          </a:p>
          <a:p>
            <a:pPr lvl="1"/>
            <a:r>
              <a:rPr lang="en-US" dirty="0" smtClean="0"/>
              <a:t>January 2016</a:t>
            </a:r>
          </a:p>
          <a:p>
            <a:pPr lvl="1"/>
            <a:r>
              <a:rPr lang="en-US" dirty="0" smtClean="0"/>
              <a:t>March 2016		Motion to Form Study Group</a:t>
            </a:r>
          </a:p>
          <a:p>
            <a:r>
              <a:rPr lang="en-US" dirty="0" smtClean="0"/>
              <a:t>SG</a:t>
            </a:r>
          </a:p>
          <a:p>
            <a:pPr lvl="1"/>
            <a:r>
              <a:rPr lang="en-US" dirty="0" smtClean="0"/>
              <a:t>May 2016</a:t>
            </a:r>
          </a:p>
          <a:p>
            <a:pPr lvl="1"/>
            <a:r>
              <a:rPr lang="en-US" dirty="0" smtClean="0"/>
              <a:t>July 2016			Motion to approve PAR and CSD</a:t>
            </a:r>
          </a:p>
          <a:p>
            <a:r>
              <a:rPr lang="en-US" dirty="0" smtClean="0"/>
              <a:t>TG</a:t>
            </a:r>
          </a:p>
          <a:p>
            <a:pPr lvl="1"/>
            <a:r>
              <a:rPr lang="en-US" dirty="0" smtClean="0"/>
              <a:t>Sept 2016 </a:t>
            </a:r>
            <a:endParaRPr lang="en-US" dirty="0"/>
          </a:p>
        </p:txBody>
      </p:sp>
      <p:sp>
        <p:nvSpPr>
          <p:cNvPr id="4" name="Slide Number Placeholder 3"/>
          <p:cNvSpPr>
            <a:spLocks noGrp="1"/>
          </p:cNvSpPr>
          <p:nvPr>
            <p:ph type="sldNum" sz="quarter" idx="12"/>
          </p:nvPr>
        </p:nvSpPr>
        <p:spPr/>
        <p:txBody>
          <a:bodyPr/>
          <a:lstStyle/>
          <a:p>
            <a:pPr>
              <a:defRPr/>
            </a:pPr>
            <a:r>
              <a:rPr lang="en-US" smtClean="0"/>
              <a:t>Slide </a:t>
            </a:r>
            <a:fld id="{9F280238-5E03-4A90-BACD-D800220B2674}" type="slidenum">
              <a:rPr lang="en-US" smtClean="0"/>
              <a:pPr>
                <a:defRPr/>
              </a:pPr>
              <a:t>86</a:t>
            </a:fld>
            <a:endParaRPr lang="en-US"/>
          </a:p>
        </p:txBody>
      </p:sp>
      <p:sp>
        <p:nvSpPr>
          <p:cNvPr id="6" name="Footer Placeholder 4"/>
          <p:cNvSpPr txBox="1">
            <a:spLocks/>
          </p:cNvSpPr>
          <p:nvPr/>
        </p:nvSpPr>
        <p:spPr bwMode="auto">
          <a:xfrm>
            <a:off x="7160534" y="6475413"/>
            <a:ext cx="1383391" cy="36933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b="0" dirty="0"/>
              <a:t>Adrian Stephens, Intel</a:t>
            </a:r>
          </a:p>
          <a:p>
            <a:r>
              <a:rPr lang="en-US" altLang="ko-KR" dirty="0" smtClean="0"/>
              <a:t>)</a:t>
            </a:r>
            <a:endParaRPr lang="en-US" altLang="ko-KR" dirty="0"/>
          </a:p>
        </p:txBody>
      </p:sp>
      <p:sp>
        <p:nvSpPr>
          <p:cNvPr id="5" name="Rectangle 4"/>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algn="r"/>
            <a:r>
              <a:rPr lang="en-US" sz="1200" b="0" dirty="0"/>
              <a:t>from slide </a:t>
            </a:r>
            <a:r>
              <a:rPr lang="en-US" sz="1200" b="0" dirty="0" smtClean="0"/>
              <a:t>4/6 </a:t>
            </a:r>
            <a:r>
              <a:rPr lang="en-US" sz="1200" b="0" dirty="0"/>
              <a:t>of 11-15-1191 by Tim Godfrey (EPRI)</a:t>
            </a:r>
          </a:p>
        </p:txBody>
      </p:sp>
      <p:sp>
        <p:nvSpPr>
          <p:cNvPr id="7" name="Date Placeholder 2"/>
          <p:cNvSpPr>
            <a:spLocks noGrp="1"/>
          </p:cNvSpPr>
          <p:nvPr>
            <p:ph type="dt" sz="half" idx="10"/>
          </p:nvPr>
        </p:nvSpPr>
        <p:spPr>
          <a:xfrm>
            <a:off x="696913" y="333375"/>
            <a:ext cx="1579562" cy="276225"/>
          </a:xfrm>
        </p:spPr>
        <p:txBody>
          <a:bodyPr/>
          <a:lstStyle/>
          <a:p>
            <a:pPr>
              <a:defRPr/>
            </a:pPr>
            <a:r>
              <a:rPr lang="en-US" smtClean="0"/>
              <a:t>September 2015</a:t>
            </a:r>
            <a:endParaRPr lang="en-US"/>
          </a:p>
        </p:txBody>
      </p:sp>
      <p:sp>
        <p:nvSpPr>
          <p:cNvPr id="8" name="Footer Placeholder 7"/>
          <p:cNvSpPr>
            <a:spLocks noGrp="1"/>
          </p:cNvSpPr>
          <p:nvPr>
            <p:ph type="ftr" sz="quarter" idx="11"/>
          </p:nvPr>
        </p:nvSpPr>
        <p:spPr/>
        <p:txBody>
          <a:bodyPr/>
          <a:lstStyle/>
          <a:p>
            <a:pPr>
              <a:defRPr/>
            </a:pPr>
            <a:r>
              <a:rPr lang="en-US" smtClean="0"/>
              <a:t>Adrian Stephens, Intel</a:t>
            </a:r>
            <a:endParaRPr lang="en-US"/>
          </a:p>
        </p:txBody>
      </p:sp>
    </p:spTree>
    <p:extLst>
      <p:ext uri="{BB962C8B-B14F-4D97-AF65-F5344CB8AC3E}">
        <p14:creationId xmlns:p14="http://schemas.microsoft.com/office/powerpoint/2010/main" val="375781059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Between September and November</a:t>
            </a:r>
            <a:endParaRPr lang="en-US" dirty="0"/>
          </a:p>
        </p:txBody>
      </p:sp>
      <p:sp>
        <p:nvSpPr>
          <p:cNvPr id="3" name="Content Placeholder 2"/>
          <p:cNvSpPr>
            <a:spLocks noGrp="1"/>
          </p:cNvSpPr>
          <p:nvPr>
            <p:ph idx="1"/>
          </p:nvPr>
        </p:nvSpPr>
        <p:spPr>
          <a:xfrm>
            <a:off x="685800" y="1981200"/>
            <a:ext cx="7772400" cy="4114800"/>
          </a:xfrm>
        </p:spPr>
        <p:txBody>
          <a:bodyPr>
            <a:normAutofit/>
          </a:bodyPr>
          <a:lstStyle/>
          <a:p>
            <a:r>
              <a:rPr lang="en-US" dirty="0" smtClean="0"/>
              <a:t>Teleconferences</a:t>
            </a:r>
          </a:p>
          <a:p>
            <a:pPr lvl="1"/>
            <a:r>
              <a:rPr lang="en-US" dirty="0" smtClean="0"/>
              <a:t>None</a:t>
            </a:r>
            <a:endParaRPr lang="en-US" dirty="0"/>
          </a:p>
          <a:p>
            <a:r>
              <a:rPr lang="en-US" dirty="0" smtClean="0"/>
              <a:t>Call for Contributions</a:t>
            </a:r>
          </a:p>
          <a:p>
            <a:pPr lvl="1"/>
            <a:r>
              <a:rPr lang="en-US" dirty="0" smtClean="0"/>
              <a:t>Topics </a:t>
            </a:r>
          </a:p>
          <a:p>
            <a:pPr lvl="2"/>
            <a:r>
              <a:rPr lang="en-US" dirty="0" smtClean="0"/>
              <a:t>Contributions for text in TIG Output Document: “</a:t>
            </a:r>
            <a:r>
              <a:rPr lang="en-US" dirty="0"/>
              <a:t>Long Range Low Power (LRLP) Operation in 802.11: Use Cases and Functional Requirements: Guidelines for PAR Development” </a:t>
            </a:r>
            <a:r>
              <a:rPr lang="en-US" dirty="0">
                <a:hlinkClick r:id="rId3"/>
              </a:rPr>
              <a:t>11-15-1181r1</a:t>
            </a:r>
            <a:endParaRPr lang="en-US" dirty="0"/>
          </a:p>
          <a:p>
            <a:pPr lvl="1"/>
            <a:r>
              <a:rPr lang="en-US" dirty="0" smtClean="0"/>
              <a:t>CFC to be posted to 802.11 WG reflectors within 2 weeks</a:t>
            </a:r>
          </a:p>
          <a:p>
            <a:r>
              <a:rPr lang="en-US" dirty="0" smtClean="0"/>
              <a:t>November TIG meeting plan</a:t>
            </a:r>
          </a:p>
          <a:p>
            <a:pPr lvl="1"/>
            <a:r>
              <a:rPr lang="en-US" dirty="0" smtClean="0"/>
              <a:t>Request 3 Slots</a:t>
            </a:r>
          </a:p>
          <a:p>
            <a:pPr lvl="1"/>
            <a:endParaRPr lang="en-US" dirty="0" smtClean="0"/>
          </a:p>
          <a:p>
            <a:pPr lvl="1"/>
            <a:endParaRPr lang="en-US" dirty="0" smtClean="0"/>
          </a:p>
          <a:p>
            <a:endParaRPr lang="en-US" dirty="0"/>
          </a:p>
          <a:p>
            <a:endParaRPr lang="en-US" dirty="0"/>
          </a:p>
        </p:txBody>
      </p:sp>
      <p:sp>
        <p:nvSpPr>
          <p:cNvPr id="4" name="Slide Number Placeholder 3"/>
          <p:cNvSpPr>
            <a:spLocks noGrp="1"/>
          </p:cNvSpPr>
          <p:nvPr>
            <p:ph type="sldNum" sz="quarter" idx="12"/>
          </p:nvPr>
        </p:nvSpPr>
        <p:spPr/>
        <p:txBody>
          <a:bodyPr/>
          <a:lstStyle/>
          <a:p>
            <a:pPr>
              <a:defRPr/>
            </a:pPr>
            <a:r>
              <a:rPr lang="en-US" smtClean="0"/>
              <a:t>Slide </a:t>
            </a:r>
            <a:fld id="{9F280238-5E03-4A90-BACD-D800220B2674}" type="slidenum">
              <a:rPr lang="en-US" smtClean="0"/>
              <a:pPr>
                <a:defRPr/>
              </a:pPr>
              <a:t>87</a:t>
            </a:fld>
            <a:endParaRPr lang="en-US"/>
          </a:p>
        </p:txBody>
      </p:sp>
      <p:sp>
        <p:nvSpPr>
          <p:cNvPr id="5" name="Footer Placeholder 4"/>
          <p:cNvSpPr txBox="1">
            <a:spLocks/>
          </p:cNvSpPr>
          <p:nvPr/>
        </p:nvSpPr>
        <p:spPr bwMode="auto">
          <a:xfrm>
            <a:off x="7160534" y="6475413"/>
            <a:ext cx="1383391"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b="0" dirty="0"/>
              <a:t>Adrian Stephens, Intel</a:t>
            </a:r>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algn="r"/>
            <a:r>
              <a:rPr lang="en-US" sz="1200" b="0" dirty="0"/>
              <a:t>from slide </a:t>
            </a:r>
            <a:r>
              <a:rPr lang="en-US" sz="1200" b="0" dirty="0" smtClean="0"/>
              <a:t>5/6 </a:t>
            </a:r>
            <a:r>
              <a:rPr lang="en-US" sz="1200" b="0" dirty="0"/>
              <a:t>of 11-15-1191 by Tim Godfrey (EPRI)</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September 2015</a:t>
            </a:r>
            <a:endParaRPr lang="en-US"/>
          </a:p>
        </p:txBody>
      </p:sp>
      <p:sp>
        <p:nvSpPr>
          <p:cNvPr id="6" name="Footer Placeholder 5"/>
          <p:cNvSpPr>
            <a:spLocks noGrp="1"/>
          </p:cNvSpPr>
          <p:nvPr>
            <p:ph type="ftr" sz="quarter" idx="11"/>
          </p:nvPr>
        </p:nvSpPr>
        <p:spPr/>
        <p:txBody>
          <a:bodyPr/>
          <a:lstStyle/>
          <a:p>
            <a:pPr>
              <a:defRPr/>
            </a:pPr>
            <a:r>
              <a:rPr lang="en-US" smtClean="0"/>
              <a:t>Adrian Stephens, Intel</a:t>
            </a:r>
            <a:endParaRPr lang="en-US"/>
          </a:p>
        </p:txBody>
      </p:sp>
    </p:spTree>
    <p:extLst>
      <p:ext uri="{BB962C8B-B14F-4D97-AF65-F5344CB8AC3E}">
        <p14:creationId xmlns:p14="http://schemas.microsoft.com/office/powerpoint/2010/main" val="131154519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Output Documents</a:t>
            </a:r>
            <a:endParaRPr lang="en-US" dirty="0"/>
          </a:p>
        </p:txBody>
      </p:sp>
      <p:sp>
        <p:nvSpPr>
          <p:cNvPr id="3" name="Content Placeholder 2"/>
          <p:cNvSpPr>
            <a:spLocks noGrp="1"/>
          </p:cNvSpPr>
          <p:nvPr>
            <p:ph idx="1"/>
          </p:nvPr>
        </p:nvSpPr>
        <p:spPr/>
        <p:txBody>
          <a:bodyPr/>
          <a:lstStyle/>
          <a:p>
            <a:r>
              <a:rPr lang="en-US" dirty="0"/>
              <a:t>Opening Report: </a:t>
            </a:r>
            <a:r>
              <a:rPr lang="en-US" dirty="0" smtClean="0">
                <a:hlinkClick r:id="rId3"/>
              </a:rPr>
              <a:t>11-15-0998-02-lrlp</a:t>
            </a:r>
            <a:endParaRPr lang="en-US" dirty="0" smtClean="0"/>
          </a:p>
          <a:p>
            <a:r>
              <a:rPr lang="en-US" dirty="0" smtClean="0"/>
              <a:t>Minutes</a:t>
            </a:r>
            <a:r>
              <a:rPr lang="en-US" smtClean="0"/>
              <a:t>: 11-15-1194-00-lrlp </a:t>
            </a:r>
            <a:endParaRPr lang="en-US" dirty="0" smtClean="0"/>
          </a:p>
          <a:p>
            <a:r>
              <a:rPr lang="en-US" dirty="0" smtClean="0"/>
              <a:t>Draft (outline) TIG Output Report</a:t>
            </a:r>
            <a:r>
              <a:rPr lang="en-US" dirty="0"/>
              <a:t>:  </a:t>
            </a:r>
            <a:endParaRPr lang="en-US" dirty="0" smtClean="0"/>
          </a:p>
          <a:p>
            <a:pPr lvl="1"/>
            <a:r>
              <a:rPr lang="en-US" dirty="0"/>
              <a:t>“Long Range Low Power (LRLP) Operation in 802.11: Use Cases and Functional Requirements: Guidelines for PAR Development”</a:t>
            </a:r>
          </a:p>
          <a:p>
            <a:pPr lvl="1"/>
            <a:r>
              <a:rPr lang="en-US" sz="2800" dirty="0" smtClean="0">
                <a:hlinkClick r:id="rId4"/>
              </a:rPr>
              <a:t>11-15-1181-01-lrlp</a:t>
            </a:r>
            <a:endParaRPr lang="en-US" sz="2800" dirty="0" smtClean="0"/>
          </a:p>
          <a:p>
            <a:r>
              <a:rPr lang="en-US" dirty="0" smtClean="0"/>
              <a:t>Closing Report</a:t>
            </a:r>
            <a:r>
              <a:rPr lang="en-US" dirty="0"/>
              <a:t>: </a:t>
            </a:r>
            <a:r>
              <a:rPr lang="en-US" dirty="0" smtClean="0">
                <a:hlinkClick r:id="rId5"/>
              </a:rPr>
              <a:t>11-15-1191-01-lrlp</a:t>
            </a:r>
            <a:endParaRPr lang="en-US" dirty="0" smtClean="0"/>
          </a:p>
          <a:p>
            <a:endParaRPr lang="en-US" dirty="0"/>
          </a:p>
        </p:txBody>
      </p:sp>
      <p:sp>
        <p:nvSpPr>
          <p:cNvPr id="4" name="Slide Number Placeholder 3"/>
          <p:cNvSpPr>
            <a:spLocks noGrp="1"/>
          </p:cNvSpPr>
          <p:nvPr>
            <p:ph type="sldNum" sz="quarter" idx="12"/>
          </p:nvPr>
        </p:nvSpPr>
        <p:spPr/>
        <p:txBody>
          <a:bodyPr/>
          <a:lstStyle/>
          <a:p>
            <a:pPr>
              <a:defRPr/>
            </a:pPr>
            <a:r>
              <a:rPr lang="en-US" smtClean="0"/>
              <a:t>Slide </a:t>
            </a:r>
            <a:fld id="{9F280238-5E03-4A90-BACD-D800220B2674}" type="slidenum">
              <a:rPr lang="en-US" smtClean="0"/>
              <a:pPr>
                <a:defRPr/>
              </a:pPr>
              <a:t>88</a:t>
            </a:fld>
            <a:endParaRPr lang="en-US"/>
          </a:p>
        </p:txBody>
      </p:sp>
      <p:sp>
        <p:nvSpPr>
          <p:cNvPr id="5" name="Footer Placeholder 4"/>
          <p:cNvSpPr txBox="1">
            <a:spLocks/>
          </p:cNvSpPr>
          <p:nvPr/>
        </p:nvSpPr>
        <p:spPr bwMode="auto">
          <a:xfrm>
            <a:off x="7160534" y="6475413"/>
            <a:ext cx="1383391" cy="36933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b="0" dirty="0"/>
              <a:t>Adrian Stephens, Intel</a:t>
            </a:r>
          </a:p>
          <a:p>
            <a:r>
              <a:rPr lang="en-US" altLang="ko-KR" dirty="0" smtClean="0"/>
              <a:t>)</a:t>
            </a:r>
            <a:endParaRPr lang="en-US" altLang="ko-KR" dirty="0"/>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algn="r"/>
            <a:r>
              <a:rPr lang="en-US" sz="1200" b="0" dirty="0"/>
              <a:t>from slide </a:t>
            </a:r>
            <a:r>
              <a:rPr lang="en-US" sz="1200" b="0" dirty="0" smtClean="0"/>
              <a:t>6/6 </a:t>
            </a:r>
            <a:r>
              <a:rPr lang="en-US" sz="1200" b="0" dirty="0"/>
              <a:t>of 11-15-1191 by Tim Godfrey (EPRI)</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September 2015</a:t>
            </a:r>
            <a:endParaRPr lang="en-US"/>
          </a:p>
        </p:txBody>
      </p:sp>
      <p:sp>
        <p:nvSpPr>
          <p:cNvPr id="6" name="Footer Placeholder 5"/>
          <p:cNvSpPr>
            <a:spLocks noGrp="1"/>
          </p:cNvSpPr>
          <p:nvPr>
            <p:ph type="ftr" sz="quarter" idx="11"/>
          </p:nvPr>
        </p:nvSpPr>
        <p:spPr/>
        <p:txBody>
          <a:bodyPr/>
          <a:lstStyle/>
          <a:p>
            <a:pPr>
              <a:defRPr/>
            </a:pPr>
            <a:r>
              <a:rPr lang="en-US" smtClean="0"/>
              <a:t>Adrian Stephens, Intel</a:t>
            </a:r>
            <a:endParaRPr lang="en-US"/>
          </a:p>
        </p:txBody>
      </p:sp>
    </p:spTree>
    <p:extLst>
      <p:ext uri="{BB962C8B-B14F-4D97-AF65-F5344CB8AC3E}">
        <p14:creationId xmlns:p14="http://schemas.microsoft.com/office/powerpoint/2010/main" val="332993346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2"/>
          <p:cNvSpPr>
            <a:spLocks noGrp="1" noChangeArrowheads="1"/>
          </p:cNvSpPr>
          <p:nvPr>
            <p:ph type="title"/>
          </p:nvPr>
        </p:nvSpPr>
        <p:spPr>
          <a:xfrm>
            <a:off x="685800" y="1426096"/>
            <a:ext cx="7772400" cy="1066800"/>
          </a:xfrm>
          <a:noFill/>
        </p:spPr>
        <p:txBody>
          <a:bodyPr/>
          <a:lstStyle/>
          <a:p>
            <a:r>
              <a:rPr lang="en-GB" dirty="0" smtClean="0"/>
              <a:t>802.24 Vertical Applications </a:t>
            </a:r>
            <a:br>
              <a:rPr lang="en-GB" dirty="0" smtClean="0"/>
            </a:br>
            <a:r>
              <a:rPr lang="en-GB" dirty="0" smtClean="0"/>
              <a:t>Technical Advisory Group</a:t>
            </a:r>
            <a:br>
              <a:rPr lang="en-GB" dirty="0" smtClean="0"/>
            </a:br>
            <a:r>
              <a:rPr lang="en-GB" dirty="0" smtClean="0"/>
              <a:t>Liaison Report</a:t>
            </a:r>
          </a:p>
        </p:txBody>
      </p:sp>
      <p:sp>
        <p:nvSpPr>
          <p:cNvPr id="1031" name="Rectangle 4"/>
          <p:cNvSpPr>
            <a:spLocks noGrp="1" noChangeArrowheads="1"/>
          </p:cNvSpPr>
          <p:nvPr>
            <p:ph idx="1"/>
          </p:nvPr>
        </p:nvSpPr>
        <p:spPr>
          <a:xfrm>
            <a:off x="685800" y="3284984"/>
            <a:ext cx="7772400" cy="2811016"/>
          </a:xfrm>
          <a:noFill/>
        </p:spPr>
        <p:txBody>
          <a:bodyPr/>
          <a:lstStyle/>
          <a:p>
            <a:pPr algn="ctr">
              <a:buFontTx/>
              <a:buNone/>
            </a:pPr>
            <a:r>
              <a:rPr lang="en-GB" sz="2000" dirty="0" smtClean="0"/>
              <a:t>Date:</a:t>
            </a:r>
            <a:r>
              <a:rPr lang="en-GB" sz="2000" b="0" dirty="0" smtClean="0"/>
              <a:t> 2015-09-18</a:t>
            </a:r>
          </a:p>
        </p:txBody>
      </p:sp>
      <p:sp>
        <p:nvSpPr>
          <p:cNvPr id="1029" name="Slide Number Placeholder 5"/>
          <p:cNvSpPr>
            <a:spLocks noGrp="1"/>
          </p:cNvSpPr>
          <p:nvPr>
            <p:ph type="sldNum" sz="quarter" idx="12"/>
          </p:nvPr>
        </p:nvSpPr>
        <p:spPr>
          <a:noFill/>
        </p:spPr>
        <p:txBody>
          <a:bodyPr/>
          <a:lstStyle/>
          <a:p>
            <a:r>
              <a:rPr lang="en-GB" smtClean="0"/>
              <a:t>Slide </a:t>
            </a:r>
            <a:fld id="{5C54AB6B-C76C-43C0-8CF9-4AA7315BEFF1}" type="slidenum">
              <a:rPr lang="en-GB" smtClean="0"/>
              <a:pPr/>
              <a:t>89</a:t>
            </a:fld>
            <a:endParaRPr lang="en-GB" smtClean="0"/>
          </a:p>
        </p:txBody>
      </p:sp>
      <p:graphicFrame>
        <p:nvGraphicFramePr>
          <p:cNvPr id="1026" name="Object 5"/>
          <p:cNvGraphicFramePr>
            <a:graphicFrameLocks noChangeAspect="1"/>
          </p:cNvGraphicFramePr>
          <p:nvPr>
            <p:extLst>
              <p:ext uri="{D42A27DB-BD31-4B8C-83A1-F6EECF244321}">
                <p14:modId xmlns:p14="http://schemas.microsoft.com/office/powerpoint/2010/main" val="302963977"/>
              </p:ext>
            </p:extLst>
          </p:nvPr>
        </p:nvGraphicFramePr>
        <p:xfrm>
          <a:off x="658813" y="3985220"/>
          <a:ext cx="8237537" cy="2324100"/>
        </p:xfrm>
        <a:graphic>
          <a:graphicData uri="http://schemas.openxmlformats.org/presentationml/2006/ole">
            <mc:AlternateContent xmlns:mc="http://schemas.openxmlformats.org/markup-compatibility/2006">
              <mc:Choice xmlns:v="urn:schemas-microsoft-com:vml" Requires="v">
                <p:oleObj spid="_x0000_s18442" name="Document" r:id="rId4" imgW="8152664" imgH="2297815" progId="Word.Document.8">
                  <p:embed/>
                </p:oleObj>
              </mc:Choice>
              <mc:Fallback>
                <p:oleObj name="Document" r:id="rId4" imgW="8152664" imgH="2297815"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8813" y="3985220"/>
                        <a:ext cx="8237537" cy="2324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2" name="Rectangle 6"/>
          <p:cNvSpPr>
            <a:spLocks noChangeArrowheads="1"/>
          </p:cNvSpPr>
          <p:nvPr/>
        </p:nvSpPr>
        <p:spPr bwMode="auto">
          <a:xfrm>
            <a:off x="755576" y="3573016"/>
            <a:ext cx="1447800" cy="381000"/>
          </a:xfrm>
          <a:prstGeom prst="rect">
            <a:avLst/>
          </a:prstGeom>
          <a:noFill/>
          <a:ln w="9525">
            <a:noFill/>
            <a:miter lim="800000"/>
            <a:headEnd/>
            <a:tailEnd/>
          </a:ln>
        </p:spPr>
        <p:txBody>
          <a:bodyPr lIns="92075" tIns="46038" rIns="92075" bIns="46038"/>
          <a:lstStyle/>
          <a:p>
            <a:pPr marL="342900" indent="-342900">
              <a:spcBef>
                <a:spcPct val="20000"/>
              </a:spcBef>
            </a:pPr>
            <a:r>
              <a:rPr lang="en-GB" sz="2000" b="1" dirty="0" smtClean="0"/>
              <a:t>Author:</a:t>
            </a:r>
            <a:endParaRPr lang="en-GB" sz="2000" dirty="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algn="r"/>
            <a:r>
              <a:rPr lang="en-US" sz="1200" b="0" dirty="0"/>
              <a:t>from slide </a:t>
            </a:r>
            <a:r>
              <a:rPr lang="en-US" sz="1200" b="0" dirty="0" smtClean="0"/>
              <a:t>1/3 </a:t>
            </a:r>
            <a:r>
              <a:rPr lang="en-US" sz="1200" b="0" dirty="0"/>
              <a:t>of 11-15-1177 by Tim Godfrey, EPRI</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September 2015</a:t>
            </a:r>
            <a:endParaRPr lang="en-US"/>
          </a:p>
        </p:txBody>
      </p:sp>
      <p:sp>
        <p:nvSpPr>
          <p:cNvPr id="9" name="Footer Placeholder 4"/>
          <p:cNvSpPr txBox="1">
            <a:spLocks/>
          </p:cNvSpPr>
          <p:nvPr/>
        </p:nvSpPr>
        <p:spPr bwMode="auto">
          <a:xfrm>
            <a:off x="7160534" y="6475413"/>
            <a:ext cx="1383391" cy="36933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b="0" dirty="0"/>
              <a:t>Adrian Stephens, Intel</a:t>
            </a:r>
          </a:p>
          <a:p>
            <a:r>
              <a:rPr lang="en-US" altLang="ko-KR" dirty="0" smtClean="0"/>
              <a:t>)</a:t>
            </a:r>
            <a:endParaRPr lang="en-US" altLang="ko-KR" dirty="0"/>
          </a:p>
        </p:txBody>
      </p:sp>
      <p:sp>
        <p:nvSpPr>
          <p:cNvPr id="3" name="Footer Placeholder 2"/>
          <p:cNvSpPr>
            <a:spLocks noGrp="1"/>
          </p:cNvSpPr>
          <p:nvPr>
            <p:ph type="ftr" sz="quarter" idx="11"/>
          </p:nvPr>
        </p:nvSpPr>
        <p:spPr/>
        <p:txBody>
          <a:bodyPr/>
          <a:lstStyle/>
          <a:p>
            <a:pPr>
              <a:defRPr/>
            </a:pPr>
            <a:r>
              <a:rPr lang="en-US" smtClean="0"/>
              <a:t>Adrian Stephens, Intel</a:t>
            </a:r>
            <a:endParaRPr lang="en-US"/>
          </a:p>
        </p:txBody>
      </p:sp>
    </p:spTree>
    <p:extLst>
      <p:ext uri="{BB962C8B-B14F-4D97-AF65-F5344CB8AC3E}">
        <p14:creationId xmlns:p14="http://schemas.microsoft.com/office/powerpoint/2010/main" val="41498720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Slide Number Placeholder 5"/>
          <p:cNvSpPr>
            <a:spLocks noGrp="1"/>
          </p:cNvSpPr>
          <p:nvPr>
            <p:ph type="sldNum" sz="quarter" idx="12"/>
          </p:nvPr>
        </p:nvSpPr>
        <p:spPr>
          <a:noFill/>
        </p:spPr>
        <p:txBody>
          <a:bodyPr/>
          <a:lstStyle/>
          <a:p>
            <a:r>
              <a:rPr lang="en-US" smtClean="0"/>
              <a:t>Slide </a:t>
            </a:r>
            <a:fld id="{E645108C-F4BD-42F7-A73B-AA473E24AA03}" type="slidenum">
              <a:rPr lang="en-US" smtClean="0"/>
              <a:pPr/>
              <a:t>9</a:t>
            </a:fld>
            <a:endParaRPr lang="en-US" smtClean="0"/>
          </a:p>
        </p:txBody>
      </p:sp>
      <p:sp>
        <p:nvSpPr>
          <p:cNvPr id="1028" name="Rectangle 2"/>
          <p:cNvSpPr>
            <a:spLocks noGrp="1" noChangeArrowheads="1"/>
          </p:cNvSpPr>
          <p:nvPr>
            <p:ph type="title"/>
          </p:nvPr>
        </p:nvSpPr>
        <p:spPr>
          <a:xfrm>
            <a:off x="685800" y="685800"/>
            <a:ext cx="7772400" cy="914400"/>
          </a:xfrm>
          <a:noFill/>
        </p:spPr>
        <p:txBody>
          <a:bodyPr/>
          <a:lstStyle/>
          <a:p>
            <a:r>
              <a:rPr lang="en-US" dirty="0" smtClean="0"/>
              <a:t>802.11 WG Editor’s Meeting (Sept ‘15)</a:t>
            </a:r>
          </a:p>
        </p:txBody>
      </p:sp>
      <p:sp>
        <p:nvSpPr>
          <p:cNvPr id="1029" name="Rectangle 3"/>
          <p:cNvSpPr>
            <a:spLocks noGrp="1" noChangeArrowheads="1"/>
          </p:cNvSpPr>
          <p:nvPr>
            <p:ph type="body" idx="1"/>
          </p:nvPr>
        </p:nvSpPr>
        <p:spPr>
          <a:xfrm>
            <a:off x="685800" y="1703388"/>
            <a:ext cx="7772400" cy="381000"/>
          </a:xfrm>
          <a:noFill/>
        </p:spPr>
        <p:txBody>
          <a:bodyPr/>
          <a:lstStyle/>
          <a:p>
            <a:pPr algn="ctr">
              <a:lnSpc>
                <a:spcPct val="90000"/>
              </a:lnSpc>
              <a:buFontTx/>
              <a:buNone/>
            </a:pPr>
            <a:r>
              <a:rPr lang="en-US" sz="2000" dirty="0" smtClean="0"/>
              <a:t>Date:</a:t>
            </a:r>
            <a:r>
              <a:rPr lang="en-US" sz="2000" b="0" dirty="0" smtClean="0"/>
              <a:t> 2015-09-17</a:t>
            </a:r>
          </a:p>
        </p:txBody>
      </p:sp>
      <p:graphicFrame>
        <p:nvGraphicFramePr>
          <p:cNvPr id="1026" name="Object 4"/>
          <p:cNvGraphicFramePr>
            <a:graphicFrameLocks noChangeAspect="1"/>
          </p:cNvGraphicFramePr>
          <p:nvPr>
            <p:extLst>
              <p:ext uri="{D42A27DB-BD31-4B8C-83A1-F6EECF244321}">
                <p14:modId xmlns:p14="http://schemas.microsoft.com/office/powerpoint/2010/main" val="1062638822"/>
              </p:ext>
            </p:extLst>
          </p:nvPr>
        </p:nvGraphicFramePr>
        <p:xfrm>
          <a:off x="534988" y="2505075"/>
          <a:ext cx="7920037" cy="2579688"/>
        </p:xfrm>
        <a:graphic>
          <a:graphicData uri="http://schemas.openxmlformats.org/presentationml/2006/ole">
            <mc:AlternateContent xmlns:mc="http://schemas.openxmlformats.org/markup-compatibility/2006">
              <mc:Choice xmlns:v="urn:schemas-microsoft-com:vml" Requires="v">
                <p:oleObj spid="_x0000_s4106" name="Document" r:id="rId4" imgW="8606510" imgH="2806597" progId="Word.Document.8">
                  <p:embed/>
                </p:oleObj>
              </mc:Choice>
              <mc:Fallback>
                <p:oleObj name="Document" r:id="rId4" imgW="8606510" imgH="2806597" progId="Word.Document.8">
                  <p:embed/>
                  <p:pic>
                    <p:nvPicPr>
                      <p:cNvPr id="0" name=""/>
                      <p:cNvPicPr>
                        <a:picLocks noChangeAspect="1" noChangeArrowheads="1"/>
                      </p:cNvPicPr>
                      <p:nvPr/>
                    </p:nvPicPr>
                    <p:blipFill>
                      <a:blip r:embed="rId5"/>
                      <a:srcRect/>
                      <a:stretch>
                        <a:fillRect/>
                      </a:stretch>
                    </p:blipFill>
                    <p:spPr bwMode="auto">
                      <a:xfrm>
                        <a:off x="534988" y="2505075"/>
                        <a:ext cx="7920037" cy="25796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0" name="Rectangle 5"/>
          <p:cNvSpPr>
            <a:spLocks noChangeArrowheads="1"/>
          </p:cNvSpPr>
          <p:nvPr/>
        </p:nvSpPr>
        <p:spPr bwMode="auto">
          <a:xfrm>
            <a:off x="533400" y="1939925"/>
            <a:ext cx="1447800" cy="381000"/>
          </a:xfrm>
          <a:prstGeom prst="rect">
            <a:avLst/>
          </a:prstGeom>
          <a:noFill/>
          <a:ln w="9525">
            <a:noFill/>
            <a:miter lim="800000"/>
            <a:headEnd/>
            <a:tailEnd/>
          </a:ln>
        </p:spPr>
        <p:txBody>
          <a:bodyPr lIns="92075" tIns="46038" rIns="92075" bIns="46038"/>
          <a:lstStyle/>
          <a:p>
            <a:pPr marL="342900" indent="-342900">
              <a:spcBef>
                <a:spcPct val="20000"/>
              </a:spcBef>
            </a:pPr>
            <a:r>
              <a:rPr lang="en-US" sz="2000" b="1"/>
              <a:t>Authors:</a:t>
            </a:r>
            <a:endParaRPr lang="en-US" sz="2000"/>
          </a:p>
        </p:txBody>
      </p:sp>
      <p:sp>
        <p:nvSpPr>
          <p:cNvPr id="1031" name="Footer Placeholder 7"/>
          <p:cNvSpPr>
            <a:spLocks noGrp="1"/>
          </p:cNvSpPr>
          <p:nvPr>
            <p:ph type="ftr" sz="quarter" idx="11"/>
          </p:nvPr>
        </p:nvSpPr>
        <p:spPr>
          <a:noFill/>
        </p:spPr>
        <p:txBody>
          <a:bodyPr/>
          <a:lstStyle/>
          <a:p>
            <a:r>
              <a:rPr lang="en-US" smtClean="0"/>
              <a:t>Adrian Stephens, Intel</a:t>
            </a:r>
          </a:p>
        </p:txBody>
      </p:sp>
      <p:sp>
        <p:nvSpPr>
          <p:cNvPr id="3" name="Rectangle 2"/>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1/7 of 11-15-1078 by Peter Ecclesine (Cisco Systems)</a:t>
            </a:r>
          </a:p>
        </p:txBody>
      </p:sp>
      <p:sp>
        <p:nvSpPr>
          <p:cNvPr id="10" name="Date Placeholder 2"/>
          <p:cNvSpPr>
            <a:spLocks noGrp="1"/>
          </p:cNvSpPr>
          <p:nvPr>
            <p:ph type="dt" sz="half" idx="10"/>
          </p:nvPr>
        </p:nvSpPr>
        <p:spPr>
          <a:xfrm>
            <a:off x="696913" y="333375"/>
            <a:ext cx="1579562" cy="276225"/>
          </a:xfrm>
        </p:spPr>
        <p:txBody>
          <a:bodyPr/>
          <a:lstStyle/>
          <a:p>
            <a:pPr>
              <a:defRPr/>
            </a:pPr>
            <a:r>
              <a:rPr lang="en-US" smtClean="0"/>
              <a:t>September 2015</a:t>
            </a:r>
            <a:endParaRPr lang="en-US"/>
          </a:p>
        </p:txBody>
      </p:sp>
    </p:spTree>
    <p:extLst>
      <p:ext uri="{BB962C8B-B14F-4D97-AF65-F5344CB8AC3E}">
        <p14:creationId xmlns:p14="http://schemas.microsoft.com/office/powerpoint/2010/main" val="3762431287"/>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692696"/>
            <a:ext cx="7772400" cy="576064"/>
          </a:xfrm>
        </p:spPr>
        <p:txBody>
          <a:bodyPr/>
          <a:lstStyle/>
          <a:p>
            <a:r>
              <a:rPr lang="en-US" dirty="0" smtClean="0">
                <a:solidFill>
                  <a:srgbClr val="0070C0"/>
                </a:solidFill>
              </a:rPr>
              <a:t>802.24 Overview</a:t>
            </a:r>
            <a:endParaRPr lang="en-US" dirty="0">
              <a:solidFill>
                <a:srgbClr val="0070C0"/>
              </a:solidFill>
            </a:endParaRPr>
          </a:p>
        </p:txBody>
      </p:sp>
      <p:sp>
        <p:nvSpPr>
          <p:cNvPr id="3" name="Content Placeholder 2"/>
          <p:cNvSpPr>
            <a:spLocks noGrp="1"/>
          </p:cNvSpPr>
          <p:nvPr>
            <p:ph idx="1"/>
          </p:nvPr>
        </p:nvSpPr>
        <p:spPr>
          <a:xfrm>
            <a:off x="685800" y="3140968"/>
            <a:ext cx="7772400" cy="2674640"/>
          </a:xfrm>
        </p:spPr>
        <p:txBody>
          <a:bodyPr/>
          <a:lstStyle/>
          <a:p>
            <a:r>
              <a:rPr lang="en-US" dirty="0" smtClean="0"/>
              <a:t>802.24.1 Smart Grid Task Group</a:t>
            </a:r>
          </a:p>
          <a:p>
            <a:pPr lvl="1"/>
            <a:r>
              <a:rPr lang="en-US" dirty="0" smtClean="0"/>
              <a:t>Internal / external coordination in matters related application of IEEE </a:t>
            </a:r>
            <a:r>
              <a:rPr lang="en-US" dirty="0"/>
              <a:t>802 standards for Smart Grid </a:t>
            </a:r>
            <a:endParaRPr lang="en-US" dirty="0" smtClean="0"/>
          </a:p>
          <a:p>
            <a:pPr lvl="1"/>
            <a:r>
              <a:rPr lang="en-US" dirty="0" smtClean="0"/>
              <a:t>802.24.1 TG meets at Plenaries and Wireless Interims</a:t>
            </a:r>
          </a:p>
          <a:p>
            <a:r>
              <a:rPr lang="en-US" dirty="0" smtClean="0">
                <a:solidFill>
                  <a:schemeClr val="bg1">
                    <a:lumMod val="75000"/>
                  </a:schemeClr>
                </a:solidFill>
              </a:rPr>
              <a:t>802.24.2 IoT Task Group  (did not meet)</a:t>
            </a:r>
          </a:p>
          <a:p>
            <a:r>
              <a:rPr lang="en-US" dirty="0" smtClean="0"/>
              <a:t>Sept Agenda</a:t>
            </a:r>
            <a:r>
              <a:rPr lang="en-US" dirty="0"/>
              <a:t>: 			</a:t>
            </a:r>
            <a:r>
              <a:rPr lang="en-US" dirty="0" smtClean="0">
                <a:solidFill>
                  <a:srgbClr val="002060"/>
                </a:solidFill>
                <a:hlinkClick r:id="rId3"/>
              </a:rPr>
              <a:t>24-15-0024r1</a:t>
            </a:r>
            <a:endParaRPr lang="en-US" dirty="0">
              <a:solidFill>
                <a:srgbClr val="002060"/>
              </a:solidFill>
            </a:endParaRPr>
          </a:p>
          <a:p>
            <a:r>
              <a:rPr lang="en-US" dirty="0"/>
              <a:t>Opening/Closing Report 		</a:t>
            </a:r>
            <a:r>
              <a:rPr lang="en-US" dirty="0" smtClean="0">
                <a:hlinkClick r:id="rId4"/>
              </a:rPr>
              <a:t>24-15-0025r3</a:t>
            </a:r>
            <a:endParaRPr lang="en-US" dirty="0"/>
          </a:p>
          <a:p>
            <a:endParaRPr lang="en-US" dirty="0"/>
          </a:p>
          <a:p>
            <a:endParaRPr lang="en-US" dirty="0" smtClean="0"/>
          </a:p>
        </p:txBody>
      </p:sp>
      <p:sp>
        <p:nvSpPr>
          <p:cNvPr id="5" name="Footer Placeholder 4"/>
          <p:cNvSpPr>
            <a:spLocks noGrp="1"/>
          </p:cNvSpPr>
          <p:nvPr>
            <p:ph type="ftr" sz="quarter" idx="11"/>
          </p:nvPr>
        </p:nvSpPr>
        <p:spPr/>
        <p:txBody>
          <a:bodyPr/>
          <a:lstStyle/>
          <a:p>
            <a:pPr>
              <a:defRPr/>
            </a:pPr>
            <a:r>
              <a:rPr lang="en-GB" smtClean="0"/>
              <a:t>Adrian Stephens, Intel</a:t>
            </a:r>
            <a:endParaRPr lang="en-GB" dirty="0"/>
          </a:p>
        </p:txBody>
      </p:sp>
      <p:sp>
        <p:nvSpPr>
          <p:cNvPr id="6" name="Slide Number Placeholder 5"/>
          <p:cNvSpPr>
            <a:spLocks noGrp="1"/>
          </p:cNvSpPr>
          <p:nvPr>
            <p:ph type="sldNum" sz="quarter" idx="12"/>
          </p:nvPr>
        </p:nvSpPr>
        <p:spPr/>
        <p:txBody>
          <a:bodyPr/>
          <a:lstStyle/>
          <a:p>
            <a:pPr>
              <a:defRPr/>
            </a:pPr>
            <a:r>
              <a:rPr lang="en-GB" smtClean="0"/>
              <a:t>Slide </a:t>
            </a:r>
            <a:fld id="{43190CD6-18F2-44F1-A379-0C51A15702FA}" type="slidenum">
              <a:rPr lang="en-GB" smtClean="0"/>
              <a:pPr>
                <a:defRPr/>
              </a:pPr>
              <a:t>90</a:t>
            </a:fld>
            <a:endParaRPr lang="en-GB"/>
          </a:p>
        </p:txBody>
      </p:sp>
      <p:sp>
        <p:nvSpPr>
          <p:cNvPr id="4" name="Rectangle 3"/>
          <p:cNvSpPr/>
          <p:nvPr/>
        </p:nvSpPr>
        <p:spPr bwMode="auto">
          <a:xfrm>
            <a:off x="2051720" y="1412776"/>
            <a:ext cx="5184576" cy="504056"/>
          </a:xfrm>
          <a:prstGeom prst="rect">
            <a:avLst/>
          </a:prstGeom>
          <a:solidFill>
            <a:schemeClr val="accent1">
              <a:lumMod val="40000"/>
              <a:lumOff val="6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800" dirty="0" smtClean="0"/>
              <a:t>802.24 Vertical Applications TAG</a:t>
            </a:r>
            <a:endParaRPr kumimoji="0" lang="en-US" sz="2800" b="0" i="0" u="none" strike="noStrike" cap="none" normalizeH="0" baseline="0" dirty="0" smtClean="0">
              <a:ln>
                <a:noFill/>
              </a:ln>
              <a:solidFill>
                <a:schemeClr val="tx1"/>
              </a:solidFill>
              <a:effectLst/>
            </a:endParaRPr>
          </a:p>
        </p:txBody>
      </p:sp>
      <p:sp>
        <p:nvSpPr>
          <p:cNvPr id="7" name="Rectangle 6"/>
          <p:cNvSpPr/>
          <p:nvPr/>
        </p:nvSpPr>
        <p:spPr bwMode="auto">
          <a:xfrm>
            <a:off x="827584" y="2348880"/>
            <a:ext cx="3744416" cy="504056"/>
          </a:xfrm>
          <a:prstGeom prst="rect">
            <a:avLst/>
          </a:prstGeom>
          <a:solidFill>
            <a:schemeClr val="accent1">
              <a:lumMod val="40000"/>
              <a:lumOff val="6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800" dirty="0" smtClean="0"/>
              <a:t>802.24.1 Smart Grid TG</a:t>
            </a:r>
            <a:endParaRPr kumimoji="0" lang="en-US" sz="2800" b="0" i="0" u="none" strike="noStrike" cap="none" normalizeH="0" baseline="0" dirty="0" smtClean="0">
              <a:ln>
                <a:noFill/>
              </a:ln>
              <a:solidFill>
                <a:schemeClr val="tx1"/>
              </a:solidFill>
              <a:effectLst/>
            </a:endParaRPr>
          </a:p>
        </p:txBody>
      </p:sp>
      <p:sp>
        <p:nvSpPr>
          <p:cNvPr id="8" name="Rectangle 7"/>
          <p:cNvSpPr/>
          <p:nvPr/>
        </p:nvSpPr>
        <p:spPr bwMode="auto">
          <a:xfrm>
            <a:off x="4788024" y="2348880"/>
            <a:ext cx="3744416" cy="504056"/>
          </a:xfrm>
          <a:prstGeom prst="rect">
            <a:avLst/>
          </a:prstGeom>
          <a:solidFill>
            <a:schemeClr val="bg2">
              <a:lumMod val="20000"/>
              <a:lumOff val="80000"/>
            </a:schemeClr>
          </a:solidFill>
          <a:ln w="12700" cap="flat" cmpd="sng" algn="ctr">
            <a:solidFill>
              <a:schemeClr val="bg1">
                <a:lumMod val="75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800" dirty="0" smtClean="0">
                <a:solidFill>
                  <a:schemeClr val="bg1">
                    <a:lumMod val="75000"/>
                  </a:schemeClr>
                </a:solidFill>
              </a:rPr>
              <a:t>802.24.2 IoT TG</a:t>
            </a:r>
            <a:endParaRPr kumimoji="0" lang="en-US" sz="2800" b="0" i="0" u="none" strike="noStrike" cap="none" normalizeH="0" baseline="0" dirty="0" smtClean="0">
              <a:ln>
                <a:noFill/>
              </a:ln>
              <a:solidFill>
                <a:schemeClr val="bg1">
                  <a:lumMod val="75000"/>
                </a:schemeClr>
              </a:solidFill>
              <a:effectLst/>
            </a:endParaRPr>
          </a:p>
        </p:txBody>
      </p:sp>
      <p:cxnSp>
        <p:nvCxnSpPr>
          <p:cNvPr id="10" name="Elbow Connector 9"/>
          <p:cNvCxnSpPr>
            <a:stCxn id="4" idx="2"/>
            <a:endCxn id="7" idx="0"/>
          </p:cNvCxnSpPr>
          <p:nvPr/>
        </p:nvCxnSpPr>
        <p:spPr bwMode="auto">
          <a:xfrm rot="5400000">
            <a:off x="3455876" y="1160748"/>
            <a:ext cx="432048" cy="1944216"/>
          </a:xfrm>
          <a:prstGeom prst="bentConnector3">
            <a:avLst/>
          </a:prstGeom>
          <a:solidFill>
            <a:schemeClr val="accent1"/>
          </a:solidFill>
          <a:ln w="12700" cap="flat" cmpd="sng" algn="ctr">
            <a:solidFill>
              <a:schemeClr val="tx1"/>
            </a:solidFill>
            <a:prstDash val="solid"/>
            <a:round/>
            <a:headEnd type="none" w="sm" len="sm"/>
            <a:tailEnd type="triangle"/>
          </a:ln>
          <a:effectLst/>
        </p:spPr>
      </p:cxnSp>
      <p:cxnSp>
        <p:nvCxnSpPr>
          <p:cNvPr id="12" name="Elbow Connector 11"/>
          <p:cNvCxnSpPr>
            <a:stCxn id="4" idx="2"/>
            <a:endCxn id="8" idx="0"/>
          </p:cNvCxnSpPr>
          <p:nvPr/>
        </p:nvCxnSpPr>
        <p:spPr bwMode="auto">
          <a:xfrm rot="16200000" flipH="1">
            <a:off x="5436096" y="1124744"/>
            <a:ext cx="432048" cy="2016224"/>
          </a:xfrm>
          <a:prstGeom prst="bentConnector3">
            <a:avLst/>
          </a:prstGeom>
          <a:solidFill>
            <a:schemeClr val="accent1"/>
          </a:solidFill>
          <a:ln w="12700" cap="flat" cmpd="sng" algn="ctr">
            <a:solidFill>
              <a:schemeClr val="tx1"/>
            </a:solidFill>
            <a:prstDash val="solid"/>
            <a:round/>
            <a:headEnd type="none" w="sm" len="sm"/>
            <a:tailEnd type="triangle"/>
          </a:ln>
          <a:effectLst/>
        </p:spPr>
      </p:cxnSp>
      <p:sp>
        <p:nvSpPr>
          <p:cNvPr id="9" name="Rectangle 8"/>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from slide 2/3 of 11-15-1177 by Tim Godfrey, EPRI</a:t>
            </a:r>
          </a:p>
        </p:txBody>
      </p:sp>
      <p:sp>
        <p:nvSpPr>
          <p:cNvPr id="13" name="Date Placeholder 2"/>
          <p:cNvSpPr>
            <a:spLocks noGrp="1"/>
          </p:cNvSpPr>
          <p:nvPr>
            <p:ph type="dt" sz="half" idx="10"/>
          </p:nvPr>
        </p:nvSpPr>
        <p:spPr>
          <a:xfrm>
            <a:off x="696913" y="333375"/>
            <a:ext cx="1579562" cy="276225"/>
          </a:xfrm>
        </p:spPr>
        <p:txBody>
          <a:bodyPr/>
          <a:lstStyle/>
          <a:p>
            <a:pPr>
              <a:defRPr/>
            </a:pPr>
            <a:r>
              <a:rPr lang="en-US" smtClean="0"/>
              <a:t>September 2015</a:t>
            </a:r>
            <a:endParaRPr lang="en-US"/>
          </a:p>
        </p:txBody>
      </p:sp>
    </p:spTree>
    <p:extLst>
      <p:ext uri="{BB962C8B-B14F-4D97-AF65-F5344CB8AC3E}">
        <p14:creationId xmlns:p14="http://schemas.microsoft.com/office/powerpoint/2010/main" val="1150293992"/>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57808"/>
            <a:ext cx="7772400" cy="510952"/>
          </a:xfrm>
        </p:spPr>
        <p:txBody>
          <a:bodyPr/>
          <a:lstStyle/>
          <a:p>
            <a:r>
              <a:rPr lang="en-US" dirty="0" smtClean="0">
                <a:solidFill>
                  <a:srgbClr val="0070C0"/>
                </a:solidFill>
              </a:rPr>
              <a:t>802.24 report – Sept 2015</a:t>
            </a:r>
            <a:endParaRPr lang="en-US" dirty="0">
              <a:solidFill>
                <a:srgbClr val="0070C0"/>
              </a:solidFill>
            </a:endParaRPr>
          </a:p>
        </p:txBody>
      </p:sp>
      <p:sp>
        <p:nvSpPr>
          <p:cNvPr id="3" name="Content Placeholder 2"/>
          <p:cNvSpPr>
            <a:spLocks noGrp="1"/>
          </p:cNvSpPr>
          <p:nvPr>
            <p:ph idx="1"/>
          </p:nvPr>
        </p:nvSpPr>
        <p:spPr>
          <a:xfrm>
            <a:off x="685800" y="1412776"/>
            <a:ext cx="7772400" cy="4968552"/>
          </a:xfrm>
        </p:spPr>
        <p:txBody>
          <a:bodyPr>
            <a:normAutofit fontScale="92500" lnSpcReduction="10000"/>
          </a:bodyPr>
          <a:lstStyle/>
          <a:p>
            <a:pPr>
              <a:spcBef>
                <a:spcPts val="1200"/>
              </a:spcBef>
            </a:pPr>
            <a:r>
              <a:rPr lang="en-US" dirty="0" smtClean="0"/>
              <a:t>24.1 </a:t>
            </a:r>
            <a:r>
              <a:rPr lang="en-US" dirty="0"/>
              <a:t>Smart Grid TG: </a:t>
            </a:r>
            <a:endParaRPr lang="en-US" dirty="0" smtClean="0"/>
          </a:p>
          <a:p>
            <a:pPr lvl="1">
              <a:spcBef>
                <a:spcPts val="1200"/>
              </a:spcBef>
            </a:pPr>
            <a:r>
              <a:rPr lang="en-US" dirty="0" smtClean="0"/>
              <a:t>White paper development on Sub 1GHz wireless</a:t>
            </a:r>
            <a:endParaRPr lang="en-US" dirty="0"/>
          </a:p>
          <a:p>
            <a:pPr lvl="2"/>
            <a:r>
              <a:rPr lang="en-US" dirty="0" smtClean="0"/>
              <a:t>Progressed from outline to first draft </a:t>
            </a:r>
            <a:r>
              <a:rPr lang="en-US" dirty="0"/>
              <a:t>: </a:t>
            </a:r>
            <a:r>
              <a:rPr lang="en-US" dirty="0" smtClean="0">
                <a:hlinkClick r:id="rId3"/>
              </a:rPr>
              <a:t>24-15-0029r0</a:t>
            </a:r>
            <a:endParaRPr lang="en-US" dirty="0"/>
          </a:p>
          <a:p>
            <a:pPr lvl="1">
              <a:spcBef>
                <a:spcPts val="1200"/>
              </a:spcBef>
            </a:pPr>
            <a:r>
              <a:rPr lang="en-US" dirty="0" smtClean="0"/>
              <a:t>ITU-R </a:t>
            </a:r>
            <a:r>
              <a:rPr lang="en-US" dirty="0"/>
              <a:t>WP 1A Q236/1 report on Smart </a:t>
            </a:r>
            <a:r>
              <a:rPr lang="en-US" dirty="0" smtClean="0"/>
              <a:t>Grid - open for comment</a:t>
            </a:r>
          </a:p>
          <a:p>
            <a:pPr lvl="2">
              <a:spcBef>
                <a:spcPts val="1200"/>
              </a:spcBef>
            </a:pPr>
            <a:r>
              <a:rPr lang="en-US" dirty="0" smtClean="0"/>
              <a:t>Forwarded to 802.24 from 802.18</a:t>
            </a:r>
          </a:p>
          <a:p>
            <a:pPr lvl="2">
              <a:spcBef>
                <a:spcPts val="1200"/>
              </a:spcBef>
            </a:pPr>
            <a:r>
              <a:rPr lang="en-US" dirty="0"/>
              <a:t>802.24 </a:t>
            </a:r>
            <a:r>
              <a:rPr lang="en-US" dirty="0" smtClean="0"/>
              <a:t>edited </a:t>
            </a:r>
            <a:r>
              <a:rPr lang="en-US" dirty="0"/>
              <a:t>the document “Report ITU-R SM.2351-0 - Smart grid utility management systems.docx</a:t>
            </a:r>
            <a:r>
              <a:rPr lang="en-US" dirty="0" smtClean="0"/>
              <a:t>” embedded in </a:t>
            </a:r>
            <a:r>
              <a:rPr lang="en-US" dirty="0"/>
              <a:t>802.18 document </a:t>
            </a:r>
            <a:r>
              <a:rPr lang="en-US" dirty="0" smtClean="0">
                <a:hlinkClick r:id="rId4"/>
              </a:rPr>
              <a:t>18-15-0032-00</a:t>
            </a:r>
            <a:endParaRPr lang="en-US" dirty="0" smtClean="0"/>
          </a:p>
          <a:p>
            <a:pPr lvl="2">
              <a:spcBef>
                <a:spcPts val="1200"/>
              </a:spcBef>
            </a:pPr>
            <a:r>
              <a:rPr lang="en-US" dirty="0" smtClean="0"/>
              <a:t>802.24 comments are captured as </a:t>
            </a:r>
            <a:r>
              <a:rPr lang="en-US" dirty="0"/>
              <a:t>tracked changes in  </a:t>
            </a:r>
            <a:r>
              <a:rPr lang="en-US" dirty="0">
                <a:hlinkClick r:id="rId5"/>
              </a:rPr>
              <a:t>24-15-0028-01-sgtg </a:t>
            </a:r>
            <a:r>
              <a:rPr lang="en-US" dirty="0" smtClean="0">
                <a:hlinkClick r:id="rId5"/>
              </a:rPr>
              <a:t> 802.24 </a:t>
            </a:r>
            <a:r>
              <a:rPr lang="en-US" dirty="0">
                <a:hlinkClick r:id="rId5"/>
              </a:rPr>
              <a:t>TAG Comments on Report ITU-R SM.2351-0 - Smart grid utility management </a:t>
            </a:r>
            <a:r>
              <a:rPr lang="en-US" dirty="0" smtClean="0">
                <a:hlinkClick r:id="rId5"/>
              </a:rPr>
              <a:t>systems.docx</a:t>
            </a:r>
            <a:endParaRPr lang="en-US" dirty="0" smtClean="0"/>
          </a:p>
          <a:p>
            <a:pPr>
              <a:spcBef>
                <a:spcPts val="1200"/>
              </a:spcBef>
            </a:pPr>
            <a:r>
              <a:rPr lang="en-US" dirty="0" smtClean="0"/>
              <a:t>802.24 TAG</a:t>
            </a:r>
          </a:p>
          <a:p>
            <a:pPr lvl="1">
              <a:spcBef>
                <a:spcPts val="1200"/>
              </a:spcBef>
            </a:pPr>
            <a:r>
              <a:rPr lang="en-US" dirty="0" smtClean="0"/>
              <a:t>Planning </a:t>
            </a:r>
            <a:r>
              <a:rPr lang="en-US" dirty="0"/>
              <a:t>for 802 Student Paper </a:t>
            </a:r>
            <a:r>
              <a:rPr lang="en-US" dirty="0" smtClean="0"/>
              <a:t>Competition</a:t>
            </a:r>
          </a:p>
          <a:p>
            <a:pPr lvl="2">
              <a:spcBef>
                <a:spcPts val="1200"/>
              </a:spcBef>
            </a:pPr>
            <a:r>
              <a:rPr lang="en-US" dirty="0" smtClean="0"/>
              <a:t>To be approved by EC in October, public launch in November</a:t>
            </a:r>
            <a:endParaRPr lang="en-US" dirty="0"/>
          </a:p>
        </p:txBody>
      </p:sp>
      <p:sp>
        <p:nvSpPr>
          <p:cNvPr id="5" name="Footer Placeholder 4"/>
          <p:cNvSpPr>
            <a:spLocks noGrp="1"/>
          </p:cNvSpPr>
          <p:nvPr>
            <p:ph type="ftr" sz="quarter" idx="11"/>
          </p:nvPr>
        </p:nvSpPr>
        <p:spPr/>
        <p:txBody>
          <a:bodyPr/>
          <a:lstStyle/>
          <a:p>
            <a:pPr>
              <a:defRPr/>
            </a:pPr>
            <a:r>
              <a:rPr lang="en-GB" smtClean="0"/>
              <a:t>Adrian Stephens, Intel</a:t>
            </a:r>
            <a:endParaRPr lang="en-GB" dirty="0"/>
          </a:p>
        </p:txBody>
      </p:sp>
      <p:sp>
        <p:nvSpPr>
          <p:cNvPr id="6" name="Slide Number Placeholder 5"/>
          <p:cNvSpPr>
            <a:spLocks noGrp="1"/>
          </p:cNvSpPr>
          <p:nvPr>
            <p:ph type="sldNum" sz="quarter" idx="12"/>
          </p:nvPr>
        </p:nvSpPr>
        <p:spPr/>
        <p:txBody>
          <a:bodyPr/>
          <a:lstStyle/>
          <a:p>
            <a:pPr>
              <a:defRPr/>
            </a:pPr>
            <a:r>
              <a:rPr lang="en-GB" smtClean="0"/>
              <a:t>Slide </a:t>
            </a:r>
            <a:fld id="{43190CD6-18F2-44F1-A379-0C51A15702FA}" type="slidenum">
              <a:rPr lang="en-GB" smtClean="0"/>
              <a:pPr>
                <a:defRPr/>
              </a:pPr>
              <a:t>91</a:t>
            </a:fld>
            <a:endParaRPr lang="en-GB"/>
          </a:p>
        </p:txBody>
      </p:sp>
      <p:sp>
        <p:nvSpPr>
          <p:cNvPr id="4" name="Rectangle 3"/>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3/3 of 11-15-1177 by Tim Godfrey, EPRI</a:t>
            </a:r>
          </a:p>
        </p:txBody>
      </p:sp>
      <p:sp>
        <p:nvSpPr>
          <p:cNvPr id="7" name="Date Placeholder 2"/>
          <p:cNvSpPr>
            <a:spLocks noGrp="1"/>
          </p:cNvSpPr>
          <p:nvPr>
            <p:ph type="dt" sz="half" idx="10"/>
          </p:nvPr>
        </p:nvSpPr>
        <p:spPr>
          <a:xfrm>
            <a:off x="696913" y="333375"/>
            <a:ext cx="1579562" cy="276225"/>
          </a:xfrm>
        </p:spPr>
        <p:txBody>
          <a:bodyPr/>
          <a:lstStyle/>
          <a:p>
            <a:pPr>
              <a:defRPr/>
            </a:pPr>
            <a:r>
              <a:rPr lang="en-US" smtClean="0"/>
              <a:t>September 2015</a:t>
            </a:r>
            <a:endParaRPr lang="en-US"/>
          </a:p>
        </p:txBody>
      </p:sp>
    </p:spTree>
    <p:extLst>
      <p:ext uri="{BB962C8B-B14F-4D97-AF65-F5344CB8AC3E}">
        <p14:creationId xmlns:p14="http://schemas.microsoft.com/office/powerpoint/2010/main" val="2476427373"/>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idx="4294967295"/>
          </p:nvPr>
        </p:nvSpPr>
        <p:spPr>
          <a:xfrm>
            <a:off x="5500694" y="6475413"/>
            <a:ext cx="3041644" cy="180975"/>
          </a:xfrm>
          <a:prstGeom prst="rect">
            <a:avLst/>
          </a:prstGeom>
        </p:spPr>
        <p:txBody>
          <a:bodyPr/>
          <a:lstStyle/>
          <a:p>
            <a:r>
              <a:rPr lang="en-GB" smtClean="0"/>
              <a:t>Adrian Stephens, Intel</a:t>
            </a:r>
            <a:endParaRPr lang="en-GB" dirty="0"/>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92</a:t>
            </a:fld>
            <a:endParaRPr lang="en-GB" dirty="0"/>
          </a:p>
        </p:txBody>
      </p:sp>
      <p:sp>
        <p:nvSpPr>
          <p:cNvPr id="3073" name="Rectangle 1"/>
          <p:cNvSpPr>
            <a:spLocks noGrp="1" noChangeArrowheads="1"/>
          </p:cNvSpPr>
          <p:nvPr>
            <p:ph type="title"/>
          </p:nvPr>
        </p:nvSpPr>
        <p:spPr>
          <a:xfrm>
            <a:off x="685800" y="685800"/>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t>IEEE 802.1 </a:t>
            </a:r>
            <a:r>
              <a:rPr lang="en-US" dirty="0" err="1"/>
              <a:t>OmniRAN</a:t>
            </a:r>
            <a:r>
              <a:rPr lang="en-US" dirty="0"/>
              <a:t> </a:t>
            </a:r>
            <a:r>
              <a:rPr lang="en-US" dirty="0" smtClean="0"/>
              <a:t>TG Status </a:t>
            </a:r>
            <a:r>
              <a:rPr lang="en-US" dirty="0"/>
              <a:t>Report</a:t>
            </a:r>
            <a:br>
              <a:rPr lang="en-US" dirty="0"/>
            </a:br>
            <a:r>
              <a:rPr lang="en-US" dirty="0"/>
              <a:t>to IEEE 802 WGs</a:t>
            </a:r>
            <a:endParaRPr lang="en-GB" dirty="0"/>
          </a:p>
        </p:txBody>
      </p:sp>
      <p:sp>
        <p:nvSpPr>
          <p:cNvPr id="3074" name="Rectangle 2"/>
          <p:cNvSpPr>
            <a:spLocks noGrp="1" noChangeArrowheads="1"/>
          </p:cNvSpPr>
          <p:nvPr>
            <p:ph type="body" idx="1"/>
          </p:nvPr>
        </p:nvSpPr>
        <p:spPr>
          <a:xfrm>
            <a:off x="685800" y="2276872"/>
            <a:ext cx="7772400" cy="396875"/>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a:t>
            </a:r>
            <a:r>
              <a:rPr lang="en-GB" sz="2000" b="0" dirty="0" smtClean="0"/>
              <a:t>2015-09-17</a:t>
            </a:r>
            <a:endParaRPr lang="en-GB" sz="2000" b="0" dirty="0"/>
          </a:p>
        </p:txBody>
      </p:sp>
      <p:graphicFrame>
        <p:nvGraphicFramePr>
          <p:cNvPr id="3075" name="Object 3"/>
          <p:cNvGraphicFramePr>
            <a:graphicFrameLocks noChangeAspect="1"/>
          </p:cNvGraphicFramePr>
          <p:nvPr>
            <p:extLst>
              <p:ext uri="{D42A27DB-BD31-4B8C-83A1-F6EECF244321}">
                <p14:modId xmlns:p14="http://schemas.microsoft.com/office/powerpoint/2010/main" val="670596722"/>
              </p:ext>
            </p:extLst>
          </p:nvPr>
        </p:nvGraphicFramePr>
        <p:xfrm>
          <a:off x="508000" y="3616722"/>
          <a:ext cx="8156575" cy="1327150"/>
        </p:xfrm>
        <a:graphic>
          <a:graphicData uri="http://schemas.openxmlformats.org/presentationml/2006/ole">
            <mc:AlternateContent xmlns:mc="http://schemas.openxmlformats.org/markup-compatibility/2006">
              <mc:Choice xmlns:v="urn:schemas-microsoft-com:vml" Requires="v">
                <p:oleObj spid="_x0000_s19466" name="Document" r:id="rId4" imgW="8255000" imgH="1346200" progId="Word.Document.8">
                  <p:embed/>
                </p:oleObj>
              </mc:Choice>
              <mc:Fallback>
                <p:oleObj name="Document" r:id="rId4" imgW="8255000" imgH="1346200" progId="Word.Document.8">
                  <p:embed/>
                  <p:pic>
                    <p:nvPicPr>
                      <p:cNvPr id="0" name=""/>
                      <p:cNvPicPr>
                        <a:picLocks noChangeAspect="1" noChangeArrowheads="1"/>
                      </p:cNvPicPr>
                      <p:nvPr/>
                    </p:nvPicPr>
                    <p:blipFill>
                      <a:blip r:embed="rId5"/>
                      <a:srcRect/>
                      <a:stretch>
                        <a:fillRect/>
                      </a:stretch>
                    </p:blipFill>
                    <p:spPr bwMode="auto">
                      <a:xfrm>
                        <a:off x="508000" y="3616722"/>
                        <a:ext cx="8156575" cy="1327150"/>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3076" name="Rectangle 4"/>
          <p:cNvSpPr>
            <a:spLocks noChangeArrowheads="1"/>
          </p:cNvSpPr>
          <p:nvPr/>
        </p:nvSpPr>
        <p:spPr bwMode="auto">
          <a:xfrm>
            <a:off x="533400" y="2692797"/>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a:solidFill>
                  <a:srgbClr val="000000"/>
                </a:solidFill>
              </a:rPr>
              <a:t>Authors:</a:t>
            </a:r>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1/6 of 11-15-1193 by Max Riegel, Nokia Networks</a:t>
            </a:r>
          </a:p>
        </p:txBody>
      </p:sp>
      <p:sp>
        <p:nvSpPr>
          <p:cNvPr id="10" name="Date Placeholder 2"/>
          <p:cNvSpPr>
            <a:spLocks noGrp="1"/>
          </p:cNvSpPr>
          <p:nvPr>
            <p:ph type="dt" sz="half" idx="10"/>
          </p:nvPr>
        </p:nvSpPr>
        <p:spPr>
          <a:xfrm>
            <a:off x="696913" y="333375"/>
            <a:ext cx="1579562" cy="276225"/>
          </a:xfrm>
        </p:spPr>
        <p:txBody>
          <a:bodyPr/>
          <a:lstStyle/>
          <a:p>
            <a:pPr>
              <a:defRPr/>
            </a:pPr>
            <a:r>
              <a:rPr lang="en-US" smtClean="0"/>
              <a:t>September 2015</a:t>
            </a:r>
            <a:endParaRPr lang="en-US"/>
          </a:p>
        </p:txBody>
      </p:sp>
    </p:spTree>
    <p:extLst>
      <p:ext uri="{BB962C8B-B14F-4D97-AF65-F5344CB8AC3E}">
        <p14:creationId xmlns:p14="http://schemas.microsoft.com/office/powerpoint/2010/main" val="171765635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IEEE 802.1 </a:t>
            </a:r>
            <a:r>
              <a:rPr lang="en-US" dirty="0" err="1" smtClean="0"/>
              <a:t>OmniRAN</a:t>
            </a:r>
            <a:r>
              <a:rPr lang="en-US" dirty="0" smtClean="0"/>
              <a:t> TG Resources</a:t>
            </a:r>
            <a:endParaRPr lang="en-US" dirty="0"/>
          </a:p>
        </p:txBody>
      </p:sp>
      <p:sp>
        <p:nvSpPr>
          <p:cNvPr id="3" name="Content Placeholder 2"/>
          <p:cNvSpPr>
            <a:spLocks noGrp="1"/>
          </p:cNvSpPr>
          <p:nvPr>
            <p:ph idx="1"/>
          </p:nvPr>
        </p:nvSpPr>
        <p:spPr>
          <a:xfrm>
            <a:off x="685800" y="1981200"/>
            <a:ext cx="7770813" cy="4472136"/>
          </a:xfrm>
        </p:spPr>
        <p:txBody>
          <a:bodyPr/>
          <a:lstStyle/>
          <a:p>
            <a:pPr>
              <a:buFont typeface="Arial"/>
              <a:buChar char="•"/>
            </a:pPr>
            <a:r>
              <a:rPr lang="en-US" dirty="0" err="1" smtClean="0"/>
              <a:t>OmniRAN</a:t>
            </a:r>
            <a:r>
              <a:rPr lang="en-US" dirty="0" smtClean="0"/>
              <a:t> TG maintains a Wiki page on mentor to reflect its status and achievements</a:t>
            </a:r>
          </a:p>
          <a:p>
            <a:pPr marL="800100" lvl="1" indent="-342900">
              <a:buFont typeface="Arial"/>
              <a:buChar char="•"/>
            </a:pPr>
            <a:r>
              <a:rPr lang="en-US" dirty="0" smtClean="0">
                <a:hlinkClick r:id="rId3"/>
              </a:rPr>
              <a:t>https://mentor.ieee.org/omniran/bp/StartPage</a:t>
            </a:r>
            <a:endParaRPr lang="en-US" dirty="0" smtClean="0"/>
          </a:p>
          <a:p>
            <a:pPr marL="800100" lvl="1" indent="-342900">
              <a:buFont typeface="Arial"/>
              <a:buChar char="•"/>
            </a:pPr>
            <a:r>
              <a:rPr lang="en-US" dirty="0" smtClean="0"/>
              <a:t>Also showing meeting announcements and conference call dial-in information</a:t>
            </a:r>
          </a:p>
          <a:p>
            <a:pPr>
              <a:buFont typeface="Arial"/>
              <a:buChar char="•"/>
            </a:pPr>
            <a:r>
              <a:rPr lang="en-US" dirty="0" err="1" smtClean="0"/>
              <a:t>OmniRAN</a:t>
            </a:r>
            <a:r>
              <a:rPr lang="en-US" dirty="0" smtClean="0"/>
              <a:t> </a:t>
            </a:r>
            <a:r>
              <a:rPr lang="en-US" dirty="0" err="1" smtClean="0"/>
              <a:t>filespace</a:t>
            </a:r>
            <a:r>
              <a:rPr lang="en-US" dirty="0" smtClean="0"/>
              <a:t> on mentor is used for contributions and meeting documents</a:t>
            </a:r>
          </a:p>
          <a:p>
            <a:pPr marL="800100" lvl="1" indent="-342900">
              <a:buFont typeface="Arial"/>
              <a:buChar char="•"/>
            </a:pPr>
            <a:r>
              <a:rPr lang="en-US" dirty="0" smtClean="0">
                <a:hlinkClick r:id="rId4"/>
              </a:rPr>
              <a:t>https://mentor.ieee.org/omniran/documents</a:t>
            </a:r>
            <a:endParaRPr lang="en-US" dirty="0" smtClean="0"/>
          </a:p>
          <a:p>
            <a:pPr>
              <a:buFont typeface="Arial"/>
              <a:buChar char="•"/>
            </a:pPr>
            <a:r>
              <a:rPr lang="en-US" dirty="0" smtClean="0"/>
              <a:t>FYI: </a:t>
            </a:r>
            <a:r>
              <a:rPr lang="en-US" dirty="0" err="1" smtClean="0"/>
              <a:t>OmniRAN</a:t>
            </a:r>
            <a:r>
              <a:rPr lang="en-US" dirty="0" smtClean="0"/>
              <a:t> P802.1 PAR</a:t>
            </a:r>
          </a:p>
          <a:p>
            <a:pPr marL="800100" lvl="1" indent="-342900">
              <a:buFont typeface="Arial"/>
              <a:buChar char="•"/>
            </a:pPr>
            <a:r>
              <a:rPr lang="en-US" dirty="0" smtClean="0">
                <a:hlinkClick r:id="rId5"/>
              </a:rPr>
              <a:t>https://development.standards.ieee.org/get-file/P802.1CF.pdf?t=81644900003</a:t>
            </a:r>
            <a:endParaRPr lang="en-US" dirty="0"/>
          </a:p>
        </p:txBody>
      </p:sp>
      <p:sp>
        <p:nvSpPr>
          <p:cNvPr id="6" name="Slide Number Placeholder 5"/>
          <p:cNvSpPr>
            <a:spLocks noGrp="1"/>
          </p:cNvSpPr>
          <p:nvPr>
            <p:ph type="sldNum" idx="12"/>
          </p:nvPr>
        </p:nvSpPr>
        <p:spPr/>
        <p:txBody>
          <a:bodyPr/>
          <a:lstStyle/>
          <a:p>
            <a:r>
              <a:rPr lang="en-GB" smtClean="0"/>
              <a:t>Slide </a:t>
            </a:r>
            <a:fld id="{440F5867-744E-4AA6-B0ED-4C44D2DFBB7B}" type="slidenum">
              <a:rPr lang="en-GB" smtClean="0"/>
              <a:pPr/>
              <a:t>93</a:t>
            </a:fld>
            <a:endParaRPr lang="en-GB" dirty="0"/>
          </a:p>
        </p:txBody>
      </p:sp>
      <p:sp>
        <p:nvSpPr>
          <p:cNvPr id="5" name="Footer Placeholder 4"/>
          <p:cNvSpPr>
            <a:spLocks noGrp="1"/>
          </p:cNvSpPr>
          <p:nvPr>
            <p:ph type="ftr" idx="4294967295"/>
          </p:nvPr>
        </p:nvSpPr>
        <p:spPr>
          <a:xfrm>
            <a:off x="5357818" y="6475413"/>
            <a:ext cx="3184520" cy="180975"/>
          </a:xfrm>
          <a:prstGeom prst="rect">
            <a:avLst/>
          </a:prstGeom>
        </p:spPr>
        <p:txBody>
          <a:bodyPr/>
          <a:lstStyle/>
          <a:p>
            <a:r>
              <a:rPr lang="en-GB" smtClean="0"/>
              <a:t>Adrian Stephens, Intel</a:t>
            </a:r>
            <a:endParaRPr lang="en-GB" dirty="0"/>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2/6 of 11-15-1193 by Max Riegel, Nokia Networks</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September 2015</a:t>
            </a:r>
            <a:endParaRPr lang="en-US"/>
          </a:p>
        </p:txBody>
      </p:sp>
    </p:spTree>
    <p:extLst>
      <p:ext uri="{BB962C8B-B14F-4D97-AF65-F5344CB8AC3E}">
        <p14:creationId xmlns:p14="http://schemas.microsoft.com/office/powerpoint/2010/main" val="3986946596"/>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OmniRAN</a:t>
            </a:r>
            <a:r>
              <a:rPr lang="en-US" dirty="0" smtClean="0"/>
              <a:t> TG Achievements</a:t>
            </a:r>
            <a:br>
              <a:rPr lang="en-US" dirty="0" smtClean="0"/>
            </a:br>
            <a:r>
              <a:rPr lang="en-US" dirty="0" smtClean="0"/>
              <a:t>Bangkok (TH) meeting, Sept 14</a:t>
            </a:r>
            <a:r>
              <a:rPr lang="en-US" baseline="30000" dirty="0" smtClean="0"/>
              <a:t>th</a:t>
            </a:r>
            <a:r>
              <a:rPr lang="en-US" dirty="0" smtClean="0"/>
              <a:t>-17</a:t>
            </a:r>
            <a:r>
              <a:rPr lang="en-US" baseline="30000" dirty="0" smtClean="0"/>
              <a:t>th</a:t>
            </a:r>
            <a:r>
              <a:rPr lang="en-US" dirty="0" smtClean="0"/>
              <a:t>  </a:t>
            </a:r>
            <a:endParaRPr lang="en-US" dirty="0"/>
          </a:p>
        </p:txBody>
      </p:sp>
      <p:sp>
        <p:nvSpPr>
          <p:cNvPr id="3" name="Content Placeholder 2"/>
          <p:cNvSpPr>
            <a:spLocks noGrp="1"/>
          </p:cNvSpPr>
          <p:nvPr>
            <p:ph idx="1"/>
          </p:nvPr>
        </p:nvSpPr>
        <p:spPr>
          <a:xfrm>
            <a:off x="685800" y="1981200"/>
            <a:ext cx="7770813" cy="4472136"/>
          </a:xfrm>
        </p:spPr>
        <p:txBody>
          <a:bodyPr>
            <a:normAutofit fontScale="85000" lnSpcReduction="20000"/>
          </a:bodyPr>
          <a:lstStyle/>
          <a:p>
            <a:pPr>
              <a:buFont typeface="Arial"/>
              <a:buChar char="•"/>
            </a:pPr>
            <a:r>
              <a:rPr lang="en-US" dirty="0" smtClean="0"/>
              <a:t>Review and discussion of new contribution on Network Setup for unlicensed spectrum</a:t>
            </a:r>
          </a:p>
          <a:p>
            <a:pPr marL="800100" lvl="1" indent="-342900">
              <a:buFont typeface="Arial"/>
              <a:buChar char="•"/>
            </a:pPr>
            <a:r>
              <a:rPr lang="en-US" dirty="0" smtClean="0"/>
              <a:t>Several issues identified and revision invited for review and acceptance in next </a:t>
            </a:r>
            <a:r>
              <a:rPr lang="en-US" dirty="0" err="1" smtClean="0"/>
              <a:t>confcall</a:t>
            </a:r>
            <a:r>
              <a:rPr lang="en-US" dirty="0" smtClean="0"/>
              <a:t>.</a:t>
            </a:r>
          </a:p>
          <a:p>
            <a:pPr>
              <a:buFont typeface="Arial"/>
              <a:buChar char="•"/>
            </a:pPr>
            <a:r>
              <a:rPr lang="en-US" dirty="0" smtClean="0"/>
              <a:t>Review of draft document for P802.1CF</a:t>
            </a:r>
          </a:p>
          <a:p>
            <a:pPr marL="800100" lvl="1" indent="-342900">
              <a:buFont typeface="Arial"/>
              <a:buChar char="•"/>
            </a:pPr>
            <a:r>
              <a:rPr lang="en-US" dirty="0" smtClean="0"/>
              <a:t>Discussion and resolution of 35 technical comments</a:t>
            </a:r>
          </a:p>
          <a:p>
            <a:pPr marL="800100" lvl="1" indent="-342900">
              <a:buFont typeface="Arial"/>
              <a:buChar char="•"/>
            </a:pPr>
            <a:r>
              <a:rPr lang="en-US" dirty="0" smtClean="0"/>
              <a:t>Further input requested for upcoming </a:t>
            </a:r>
            <a:r>
              <a:rPr lang="en-US" dirty="0" err="1" smtClean="0"/>
              <a:t>confcall</a:t>
            </a:r>
            <a:r>
              <a:rPr lang="en-US" dirty="0" smtClean="0"/>
              <a:t> in order to prepare for next revision of draft document.</a:t>
            </a:r>
          </a:p>
          <a:p>
            <a:pPr>
              <a:buFont typeface="Arial"/>
              <a:buChar char="•"/>
            </a:pPr>
            <a:r>
              <a:rPr lang="en-US" dirty="0" smtClean="0"/>
              <a:t>Special session on </a:t>
            </a:r>
            <a:r>
              <a:rPr lang="en-US" dirty="0" err="1" smtClean="0"/>
              <a:t>OmniRAN</a:t>
            </a:r>
            <a:r>
              <a:rPr lang="en-US" dirty="0" smtClean="0"/>
              <a:t> support for ‘802.11 as a component’</a:t>
            </a:r>
          </a:p>
          <a:p>
            <a:pPr marL="800100" lvl="1" indent="-342900">
              <a:buFont typeface="Arial"/>
              <a:buChar char="•"/>
            </a:pPr>
            <a:r>
              <a:rPr lang="en-US" dirty="0" smtClean="0"/>
              <a:t>2 contributions discussed</a:t>
            </a:r>
          </a:p>
          <a:p>
            <a:pPr marL="800100" lvl="1" indent="-342900">
              <a:buFont typeface="Arial"/>
              <a:buChar char="•"/>
            </a:pPr>
            <a:r>
              <a:rPr lang="en-US" dirty="0" smtClean="0"/>
              <a:t>summary of discussion on next two slides</a:t>
            </a:r>
          </a:p>
          <a:p>
            <a:pPr>
              <a:buFont typeface="Arial"/>
              <a:buChar char="•"/>
            </a:pPr>
            <a:r>
              <a:rPr lang="en-US" dirty="0" smtClean="0"/>
              <a:t>Review of P802.1CF project plan</a:t>
            </a:r>
          </a:p>
          <a:p>
            <a:pPr marL="800100" lvl="1" indent="-342900">
              <a:buFont typeface="Arial"/>
              <a:buChar char="•"/>
            </a:pPr>
            <a:r>
              <a:rPr lang="en-US" dirty="0" smtClean="0"/>
              <a:t>Contributions for ‘Functional decomposition and description’ chapters still in development.</a:t>
            </a:r>
          </a:p>
          <a:p>
            <a:pPr marL="800100" lvl="1" indent="-342900">
              <a:buFont typeface="Arial"/>
              <a:buChar char="•"/>
            </a:pPr>
            <a:r>
              <a:rPr lang="en-US" dirty="0" smtClean="0"/>
              <a:t>Creation of initial Draft P802.1CF document after Jan 2016 meeting</a:t>
            </a:r>
          </a:p>
          <a:p>
            <a:pPr marL="800100" lvl="1" indent="-342900">
              <a:buFont typeface="Arial"/>
              <a:buChar char="•"/>
            </a:pPr>
            <a:r>
              <a:rPr lang="en-US" dirty="0" smtClean="0"/>
              <a:t>Assumed timeline within current scope: </a:t>
            </a:r>
            <a:br>
              <a:rPr lang="en-US" dirty="0" smtClean="0"/>
            </a:br>
            <a:r>
              <a:rPr lang="en-US" dirty="0" smtClean="0"/>
              <a:t>initial TG ballot March 2016, LB Nov 2016, SB Jul 2017</a:t>
            </a:r>
            <a:endParaRPr lang="en-US" dirty="0"/>
          </a:p>
        </p:txBody>
      </p:sp>
      <p:sp>
        <p:nvSpPr>
          <p:cNvPr id="7" name="Footer Placeholder 6"/>
          <p:cNvSpPr>
            <a:spLocks noGrp="1"/>
          </p:cNvSpPr>
          <p:nvPr>
            <p:ph type="ftr" idx="4294967295"/>
          </p:nvPr>
        </p:nvSpPr>
        <p:spPr>
          <a:xfrm>
            <a:off x="5357818" y="6475413"/>
            <a:ext cx="3184520" cy="180975"/>
          </a:xfrm>
          <a:prstGeom prst="rect">
            <a:avLst/>
          </a:prstGeom>
        </p:spPr>
        <p:txBody>
          <a:bodyPr/>
          <a:lstStyle/>
          <a:p>
            <a:r>
              <a:rPr lang="en-GB" smtClean="0"/>
              <a:t>Adrian Stephens, Intel</a:t>
            </a:r>
            <a:endParaRPr lang="en-GB" dirty="0"/>
          </a:p>
        </p:txBody>
      </p:sp>
      <p:sp>
        <p:nvSpPr>
          <p:cNvPr id="8" name="Slide Number Placeholder 7"/>
          <p:cNvSpPr>
            <a:spLocks noGrp="1"/>
          </p:cNvSpPr>
          <p:nvPr>
            <p:ph type="sldNum" idx="12"/>
          </p:nvPr>
        </p:nvSpPr>
        <p:spPr/>
        <p:txBody>
          <a:bodyPr/>
          <a:lstStyle/>
          <a:p>
            <a:r>
              <a:rPr lang="en-GB" smtClean="0"/>
              <a:t>Slide </a:t>
            </a:r>
            <a:fld id="{440F5867-744E-4AA6-B0ED-4C44D2DFBB7B}" type="slidenum">
              <a:rPr lang="en-GB" smtClean="0"/>
              <a:pPr/>
              <a:t>94</a:t>
            </a:fld>
            <a:endParaRPr lang="en-GB" dirty="0"/>
          </a:p>
        </p:txBody>
      </p:sp>
      <p:sp>
        <p:nvSpPr>
          <p:cNvPr id="4" name="Rectangle 3"/>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3/6 of 11-15-1193 by Max Riegel, Nokia Networks</a:t>
            </a:r>
          </a:p>
        </p:txBody>
      </p:sp>
      <p:sp>
        <p:nvSpPr>
          <p:cNvPr id="9" name="Date Placeholder 2"/>
          <p:cNvSpPr>
            <a:spLocks noGrp="1"/>
          </p:cNvSpPr>
          <p:nvPr>
            <p:ph type="dt" sz="half" idx="10"/>
          </p:nvPr>
        </p:nvSpPr>
        <p:spPr>
          <a:xfrm>
            <a:off x="696913" y="333375"/>
            <a:ext cx="1579562" cy="276225"/>
          </a:xfrm>
        </p:spPr>
        <p:txBody>
          <a:bodyPr/>
          <a:lstStyle/>
          <a:p>
            <a:pPr>
              <a:defRPr/>
            </a:pPr>
            <a:r>
              <a:rPr lang="en-US" smtClean="0"/>
              <a:t>September 2015</a:t>
            </a:r>
            <a:endParaRPr lang="en-US"/>
          </a:p>
        </p:txBody>
      </p:sp>
    </p:spTree>
    <p:extLst>
      <p:ext uri="{BB962C8B-B14F-4D97-AF65-F5344CB8AC3E}">
        <p14:creationId xmlns:p14="http://schemas.microsoft.com/office/powerpoint/2010/main" val="352763403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OmniRAN TG Discussions</a:t>
            </a:r>
            <a:br>
              <a:rPr lang="en-US" smtClean="0"/>
            </a:br>
            <a:r>
              <a:rPr lang="en-US" smtClean="0"/>
              <a:t>‘802.11 as a component’</a:t>
            </a:r>
            <a:endParaRPr lang="en-US" dirty="0"/>
          </a:p>
        </p:txBody>
      </p:sp>
      <p:sp>
        <p:nvSpPr>
          <p:cNvPr id="3" name="Content Placeholder 2"/>
          <p:cNvSpPr>
            <a:spLocks noGrp="1"/>
          </p:cNvSpPr>
          <p:nvPr>
            <p:ph idx="1"/>
          </p:nvPr>
        </p:nvSpPr>
        <p:spPr>
          <a:xfrm>
            <a:off x="685800" y="1981200"/>
            <a:ext cx="7770813" cy="4544144"/>
          </a:xfrm>
        </p:spPr>
        <p:txBody>
          <a:bodyPr>
            <a:normAutofit fontScale="92500" lnSpcReduction="20000"/>
          </a:bodyPr>
          <a:lstStyle/>
          <a:p>
            <a:pPr>
              <a:buFont typeface="Arial"/>
              <a:buChar char="•"/>
            </a:pPr>
            <a:r>
              <a:rPr lang="en-US" dirty="0" smtClean="0"/>
              <a:t>Special 2hrs session on Sept. 16th </a:t>
            </a:r>
          </a:p>
          <a:p>
            <a:pPr marL="800100" lvl="1" indent="-342900">
              <a:buFont typeface="Arial"/>
              <a:buChar char="•"/>
            </a:pPr>
            <a:r>
              <a:rPr lang="en-US" dirty="0" smtClean="0"/>
              <a:t>Well attended by industry (14 organizations)</a:t>
            </a:r>
          </a:p>
          <a:p>
            <a:pPr>
              <a:buFont typeface="Arial"/>
              <a:buChar char="•"/>
            </a:pPr>
            <a:r>
              <a:rPr lang="en-US" dirty="0" smtClean="0"/>
              <a:t> 2 presentations</a:t>
            </a:r>
          </a:p>
          <a:p>
            <a:pPr marL="800100" lvl="1" indent="-342900">
              <a:buFont typeface="Arial"/>
              <a:buChar char="•"/>
            </a:pPr>
            <a:r>
              <a:rPr lang="en-US" dirty="0" smtClean="0"/>
              <a:t>WLAN as a Component (</a:t>
            </a:r>
            <a:r>
              <a:rPr lang="en-US" dirty="0" err="1" smtClean="0"/>
              <a:t>WaaC</a:t>
            </a:r>
            <a:r>
              <a:rPr lang="en-US" dirty="0" smtClean="0"/>
              <a:t>)</a:t>
            </a:r>
          </a:p>
          <a:p>
            <a:pPr marL="1200150" lvl="2" indent="-285750">
              <a:buFont typeface="Arial"/>
              <a:buChar char="•"/>
            </a:pPr>
            <a:r>
              <a:rPr lang="en-US" dirty="0" err="1" smtClean="0"/>
              <a:t>Yonggang</a:t>
            </a:r>
            <a:r>
              <a:rPr lang="en-US" dirty="0" smtClean="0"/>
              <a:t> Fang (ZTETX) </a:t>
            </a:r>
          </a:p>
          <a:p>
            <a:pPr marL="1200150" lvl="2" indent="-285750">
              <a:buFont typeface="Arial"/>
              <a:buChar char="•"/>
            </a:pPr>
            <a:r>
              <a:rPr lang="en-US" dirty="0" smtClean="0">
                <a:hlinkClick r:id="rId3"/>
              </a:rPr>
              <a:t>https://mentor.ieee.org/omniran/dcn/15/omniran-15-0043-01-CF00-wlan-as-a-component.pptx</a:t>
            </a:r>
            <a:endParaRPr lang="en-US" dirty="0" smtClean="0"/>
          </a:p>
          <a:p>
            <a:pPr marL="1200150" lvl="2" indent="-285750">
              <a:buFont typeface="Arial"/>
              <a:buChar char="•"/>
            </a:pPr>
            <a:r>
              <a:rPr lang="en-US" dirty="0" smtClean="0"/>
              <a:t>Introduces a new perspective on discussion that essentially a WLAN RAN may be required to successfully introduce 802.11 to 5G</a:t>
            </a:r>
          </a:p>
          <a:p>
            <a:pPr marL="800100" lvl="1" indent="-342900">
              <a:buFont typeface="Arial"/>
              <a:buChar char="•"/>
            </a:pPr>
            <a:r>
              <a:rPr lang="en-US" dirty="0" smtClean="0"/>
              <a:t>Radio Interface Component from an </a:t>
            </a:r>
            <a:r>
              <a:rPr lang="en-US" dirty="0" err="1" smtClean="0"/>
              <a:t>OmniRAN</a:t>
            </a:r>
            <a:r>
              <a:rPr lang="en-US" dirty="0" smtClean="0"/>
              <a:t> perspective</a:t>
            </a:r>
          </a:p>
          <a:p>
            <a:pPr marL="1200150" lvl="2" indent="-285750">
              <a:buFont typeface="Arial"/>
              <a:buChar char="•"/>
            </a:pPr>
            <a:r>
              <a:rPr lang="en-US" dirty="0" smtClean="0"/>
              <a:t>Max Riegel (Nokia Networks)</a:t>
            </a:r>
            <a:endParaRPr lang="en-US" dirty="0" smtClean="0">
              <a:hlinkClick r:id=""/>
            </a:endParaRPr>
          </a:p>
          <a:p>
            <a:pPr marL="1200150" lvl="2" indent="-285750">
              <a:buFont typeface="Arial"/>
              <a:buChar char="•"/>
            </a:pPr>
            <a:r>
              <a:rPr lang="en-US" dirty="0" smtClean="0">
                <a:hlinkClick r:id=""/>
              </a:rPr>
              <a:t>https</a:t>
            </a:r>
            <a:r>
              <a:rPr lang="en-US" dirty="0" smtClean="0">
                <a:hlinkClick r:id="rId4"/>
              </a:rPr>
              <a:t>://mentor.ieee.org/omniran/dcn/15/omniran-15-0044-01-CF00-radio-interface-component.pptx</a:t>
            </a:r>
            <a:endParaRPr lang="en-US" dirty="0" smtClean="0"/>
          </a:p>
          <a:p>
            <a:pPr marL="1200150" lvl="2" indent="-285750">
              <a:buFont typeface="Arial"/>
              <a:buChar char="•"/>
            </a:pPr>
            <a:r>
              <a:rPr lang="en-US" dirty="0" smtClean="0"/>
              <a:t>Showed that </a:t>
            </a:r>
            <a:r>
              <a:rPr lang="en-US" dirty="0" err="1" smtClean="0"/>
              <a:t>OmniRAN</a:t>
            </a:r>
            <a:r>
              <a:rPr lang="en-US" dirty="0" smtClean="0"/>
              <a:t> approach provides both, a model for a 802.11 radio component as well as a 802.11 Radio Access Network.</a:t>
            </a:r>
          </a:p>
          <a:p>
            <a:pPr marL="1200150" lvl="2" indent="-285750">
              <a:buFont typeface="Arial"/>
              <a:buChar char="•"/>
            </a:pPr>
            <a:r>
              <a:rPr lang="en-US" dirty="0" smtClean="0"/>
              <a:t>No consensus on how to treat terminals in the component discussions. </a:t>
            </a:r>
          </a:p>
        </p:txBody>
      </p:sp>
      <p:sp>
        <p:nvSpPr>
          <p:cNvPr id="9" name="Footer Placeholder 8"/>
          <p:cNvSpPr>
            <a:spLocks noGrp="1"/>
          </p:cNvSpPr>
          <p:nvPr>
            <p:ph type="ftr" idx="4294967295"/>
          </p:nvPr>
        </p:nvSpPr>
        <p:spPr>
          <a:xfrm>
            <a:off x="5357818" y="6475413"/>
            <a:ext cx="3184520" cy="180975"/>
          </a:xfrm>
          <a:prstGeom prst="rect">
            <a:avLst/>
          </a:prstGeom>
        </p:spPr>
        <p:txBody>
          <a:bodyPr/>
          <a:lstStyle/>
          <a:p>
            <a:r>
              <a:rPr lang="en-GB" smtClean="0"/>
              <a:t>Adrian Stephens, Intel</a:t>
            </a:r>
            <a:endParaRPr lang="en-GB" dirty="0"/>
          </a:p>
        </p:txBody>
      </p:sp>
      <p:sp>
        <p:nvSpPr>
          <p:cNvPr id="10" name="Slide Number Placeholder 9"/>
          <p:cNvSpPr>
            <a:spLocks noGrp="1"/>
          </p:cNvSpPr>
          <p:nvPr>
            <p:ph type="sldNum" idx="12"/>
          </p:nvPr>
        </p:nvSpPr>
        <p:spPr/>
        <p:txBody>
          <a:bodyPr/>
          <a:lstStyle/>
          <a:p>
            <a:r>
              <a:rPr lang="en-GB" smtClean="0"/>
              <a:t>Slide </a:t>
            </a:r>
            <a:fld id="{440F5867-744E-4AA6-B0ED-4C44D2DFBB7B}" type="slidenum">
              <a:rPr lang="en-GB" smtClean="0"/>
              <a:pPr/>
              <a:t>95</a:t>
            </a:fld>
            <a:endParaRPr lang="en-GB" dirty="0"/>
          </a:p>
        </p:txBody>
      </p:sp>
      <p:sp>
        <p:nvSpPr>
          <p:cNvPr id="4" name="Rectangle 3"/>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4/6 of 11-15-1193 by Max Riegel, Nokia Networks</a:t>
            </a:r>
          </a:p>
        </p:txBody>
      </p:sp>
      <p:sp>
        <p:nvSpPr>
          <p:cNvPr id="11" name="Date Placeholder 2"/>
          <p:cNvSpPr>
            <a:spLocks noGrp="1"/>
          </p:cNvSpPr>
          <p:nvPr>
            <p:ph type="dt" sz="half" idx="10"/>
          </p:nvPr>
        </p:nvSpPr>
        <p:spPr>
          <a:xfrm>
            <a:off x="696913" y="333375"/>
            <a:ext cx="1579562" cy="276225"/>
          </a:xfrm>
        </p:spPr>
        <p:txBody>
          <a:bodyPr/>
          <a:lstStyle/>
          <a:p>
            <a:pPr>
              <a:defRPr/>
            </a:pPr>
            <a:r>
              <a:rPr lang="en-US" smtClean="0"/>
              <a:t>September 2015</a:t>
            </a:r>
            <a:endParaRPr lang="en-US"/>
          </a:p>
        </p:txBody>
      </p:sp>
    </p:spTree>
    <p:extLst>
      <p:ext uri="{BB962C8B-B14F-4D97-AF65-F5344CB8AC3E}">
        <p14:creationId xmlns:p14="http://schemas.microsoft.com/office/powerpoint/2010/main" val="265011669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OmniRAN TG Discussions</a:t>
            </a:r>
            <a:br>
              <a:rPr lang="en-US" smtClean="0"/>
            </a:br>
            <a:r>
              <a:rPr lang="en-US" smtClean="0"/>
              <a:t>‘802.11 as a component’</a:t>
            </a:r>
            <a:endParaRPr lang="en-US" dirty="0"/>
          </a:p>
        </p:txBody>
      </p:sp>
      <p:sp>
        <p:nvSpPr>
          <p:cNvPr id="3" name="Content Placeholder 2"/>
          <p:cNvSpPr>
            <a:spLocks noGrp="1"/>
          </p:cNvSpPr>
          <p:nvPr>
            <p:ph idx="1"/>
          </p:nvPr>
        </p:nvSpPr>
        <p:spPr/>
        <p:txBody>
          <a:bodyPr/>
          <a:lstStyle/>
          <a:p>
            <a:pPr>
              <a:buFont typeface="Arial"/>
              <a:buChar char="•"/>
            </a:pPr>
            <a:r>
              <a:rPr lang="en-US" dirty="0" smtClean="0"/>
              <a:t>Conclusion of the discussions</a:t>
            </a:r>
          </a:p>
          <a:p>
            <a:pPr marL="800100" lvl="1" indent="-342900">
              <a:buFont typeface="Arial"/>
              <a:buChar char="•"/>
            </a:pPr>
            <a:r>
              <a:rPr lang="en-US" sz="2400" dirty="0" smtClean="0"/>
              <a:t>Agreement that there is an opportunity to define a new set of interfaces to address the 5G requirements for inclusion of IEEE 802.11</a:t>
            </a:r>
          </a:p>
          <a:p>
            <a:pPr marL="800100" lvl="1" indent="-342900">
              <a:buFont typeface="Arial"/>
              <a:buChar char="•"/>
            </a:pPr>
            <a:r>
              <a:rPr lang="en-US" sz="2400" dirty="0" smtClean="0"/>
              <a:t>This work would result in an 802.11 Radio Access Network (RAN).</a:t>
            </a:r>
          </a:p>
          <a:p>
            <a:pPr marL="800100" lvl="1" indent="-342900">
              <a:buFont typeface="Arial"/>
              <a:buChar char="•"/>
            </a:pPr>
            <a:r>
              <a:rPr lang="en-US" sz="2400" dirty="0" err="1" smtClean="0"/>
              <a:t>OmniRAN</a:t>
            </a:r>
            <a:r>
              <a:rPr lang="en-US" sz="2400" dirty="0" smtClean="0"/>
              <a:t> P802.1CF could potentially provide the network architecture (Stage 2) for this RAN.</a:t>
            </a:r>
          </a:p>
        </p:txBody>
      </p:sp>
      <p:sp>
        <p:nvSpPr>
          <p:cNvPr id="7" name="Footer Placeholder 6"/>
          <p:cNvSpPr>
            <a:spLocks noGrp="1"/>
          </p:cNvSpPr>
          <p:nvPr>
            <p:ph type="ftr" idx="4294967295"/>
          </p:nvPr>
        </p:nvSpPr>
        <p:spPr>
          <a:xfrm>
            <a:off x="5357818" y="6475413"/>
            <a:ext cx="3184520" cy="180975"/>
          </a:xfrm>
          <a:prstGeom prst="rect">
            <a:avLst/>
          </a:prstGeom>
        </p:spPr>
        <p:txBody>
          <a:bodyPr/>
          <a:lstStyle/>
          <a:p>
            <a:r>
              <a:rPr lang="en-GB" smtClean="0"/>
              <a:t>Adrian Stephens, Intel</a:t>
            </a:r>
            <a:endParaRPr lang="en-GB" dirty="0"/>
          </a:p>
        </p:txBody>
      </p:sp>
      <p:sp>
        <p:nvSpPr>
          <p:cNvPr id="8" name="Slide Number Placeholder 7"/>
          <p:cNvSpPr>
            <a:spLocks noGrp="1"/>
          </p:cNvSpPr>
          <p:nvPr>
            <p:ph type="sldNum" idx="12"/>
          </p:nvPr>
        </p:nvSpPr>
        <p:spPr/>
        <p:txBody>
          <a:bodyPr/>
          <a:lstStyle/>
          <a:p>
            <a:r>
              <a:rPr lang="en-GB" smtClean="0"/>
              <a:t>Slide </a:t>
            </a:r>
            <a:fld id="{440F5867-744E-4AA6-B0ED-4C44D2DFBB7B}" type="slidenum">
              <a:rPr lang="en-GB" smtClean="0"/>
              <a:pPr/>
              <a:t>96</a:t>
            </a:fld>
            <a:endParaRPr lang="en-GB" dirty="0"/>
          </a:p>
        </p:txBody>
      </p:sp>
      <p:sp>
        <p:nvSpPr>
          <p:cNvPr id="4" name="Rectangle 3"/>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5/6 of 11-15-1193 by Max Riegel, Nokia Networks</a:t>
            </a:r>
          </a:p>
        </p:txBody>
      </p:sp>
      <p:sp>
        <p:nvSpPr>
          <p:cNvPr id="9" name="Date Placeholder 2"/>
          <p:cNvSpPr>
            <a:spLocks noGrp="1"/>
          </p:cNvSpPr>
          <p:nvPr>
            <p:ph type="dt" sz="half" idx="10"/>
          </p:nvPr>
        </p:nvSpPr>
        <p:spPr>
          <a:xfrm>
            <a:off x="696913" y="333375"/>
            <a:ext cx="1579562" cy="276225"/>
          </a:xfrm>
        </p:spPr>
        <p:txBody>
          <a:bodyPr/>
          <a:lstStyle/>
          <a:p>
            <a:pPr>
              <a:defRPr/>
            </a:pPr>
            <a:r>
              <a:rPr lang="en-US" smtClean="0"/>
              <a:t>September 2015</a:t>
            </a:r>
            <a:endParaRPr lang="en-US"/>
          </a:p>
        </p:txBody>
      </p:sp>
    </p:spTree>
    <p:extLst>
      <p:ext uri="{BB962C8B-B14F-4D97-AF65-F5344CB8AC3E}">
        <p14:creationId xmlns:p14="http://schemas.microsoft.com/office/powerpoint/2010/main" val="241467688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Looking forward to next F2F meeting in </a:t>
            </a:r>
            <a:br>
              <a:rPr lang="en-US" dirty="0" smtClean="0"/>
            </a:br>
            <a:r>
              <a:rPr lang="en-US" dirty="0" smtClean="0"/>
              <a:t>Dallas, November 9-12, 2015</a:t>
            </a:r>
            <a:endParaRPr lang="en-US" dirty="0"/>
          </a:p>
        </p:txBody>
      </p:sp>
      <p:sp>
        <p:nvSpPr>
          <p:cNvPr id="3" name="Content Placeholder 2"/>
          <p:cNvSpPr>
            <a:spLocks noGrp="1"/>
          </p:cNvSpPr>
          <p:nvPr>
            <p:ph idx="1"/>
          </p:nvPr>
        </p:nvSpPr>
        <p:spPr/>
        <p:txBody>
          <a:bodyPr/>
          <a:lstStyle/>
          <a:p>
            <a:pPr>
              <a:buFont typeface="Arial"/>
              <a:buChar char="•"/>
            </a:pPr>
            <a:r>
              <a:rPr lang="en-US" dirty="0" smtClean="0"/>
              <a:t>Envisioned topics:</a:t>
            </a:r>
          </a:p>
          <a:p>
            <a:pPr marL="800100" lvl="1" indent="-342900">
              <a:buFont typeface="Arial"/>
              <a:buChar char="•"/>
            </a:pPr>
            <a:r>
              <a:rPr lang="en-US" dirty="0" smtClean="0"/>
              <a:t>Comment resolution on P802.1CF draft text</a:t>
            </a:r>
          </a:p>
          <a:p>
            <a:pPr marL="800100" lvl="1" indent="-342900">
              <a:buFont typeface="Arial"/>
              <a:buChar char="•"/>
            </a:pPr>
            <a:r>
              <a:rPr lang="en-US" dirty="0" smtClean="0"/>
              <a:t>Further contributions on open sections</a:t>
            </a:r>
          </a:p>
          <a:p>
            <a:pPr marL="800100" lvl="1" indent="-342900">
              <a:buFont typeface="Arial"/>
              <a:buChar char="•"/>
            </a:pPr>
            <a:r>
              <a:rPr lang="en-US" dirty="0" smtClean="0"/>
              <a:t>Continue discussions on 802.11 as a component</a:t>
            </a:r>
          </a:p>
          <a:p>
            <a:pPr marL="1200150" lvl="2" indent="-285750">
              <a:buFont typeface="Arial"/>
              <a:buChar char="•"/>
            </a:pPr>
            <a:r>
              <a:rPr lang="en-US" dirty="0" smtClean="0"/>
              <a:t>Radio Interface or Radio Access Network?</a:t>
            </a:r>
          </a:p>
          <a:p>
            <a:pPr>
              <a:buFont typeface="Arial"/>
              <a:buChar char="•"/>
            </a:pPr>
            <a:r>
              <a:rPr lang="en-US" dirty="0" smtClean="0"/>
              <a:t>Conference call:</a:t>
            </a:r>
          </a:p>
          <a:p>
            <a:pPr marL="800100" lvl="1" indent="-342900">
              <a:buFont typeface="Arial"/>
              <a:buChar char="•"/>
            </a:pPr>
            <a:r>
              <a:rPr lang="en-US" dirty="0" smtClean="0"/>
              <a:t>September 29th, 10:00 AM ET</a:t>
            </a:r>
          </a:p>
          <a:p>
            <a:pPr marL="1200150" lvl="2" indent="-285750">
              <a:buFont typeface="Arial"/>
              <a:buChar char="•"/>
            </a:pPr>
            <a:r>
              <a:rPr lang="en-US" dirty="0" smtClean="0"/>
              <a:t>Dial-in details on </a:t>
            </a:r>
            <a:r>
              <a:rPr lang="en-US" dirty="0" err="1" smtClean="0"/>
              <a:t>OmniRAN</a:t>
            </a:r>
            <a:r>
              <a:rPr lang="en-US" dirty="0" smtClean="0"/>
              <a:t> TG Wiki page on mentor</a:t>
            </a:r>
            <a:br>
              <a:rPr lang="en-US" dirty="0" smtClean="0"/>
            </a:br>
            <a:r>
              <a:rPr lang="en-US" dirty="0" smtClean="0">
                <a:hlinkClick r:id="rId3"/>
              </a:rPr>
              <a:t>https://mentor.ieee.org/omniran/bp/StartPage</a:t>
            </a:r>
            <a:endParaRPr lang="en-US" dirty="0" smtClean="0"/>
          </a:p>
          <a:p>
            <a:pPr marL="800100" lvl="1" indent="-342900">
              <a:buFont typeface="Arial"/>
              <a:buChar char="•"/>
            </a:pPr>
            <a:r>
              <a:rPr lang="en-US" dirty="0" smtClean="0"/>
              <a:t>Review contributions invited in Sept meeting to conclude on next draft text revision</a:t>
            </a:r>
          </a:p>
          <a:p>
            <a:pPr>
              <a:buFont typeface="Arial"/>
              <a:buChar char="•"/>
            </a:pPr>
            <a:endParaRPr lang="en-US" dirty="0"/>
          </a:p>
        </p:txBody>
      </p:sp>
      <p:sp>
        <p:nvSpPr>
          <p:cNvPr id="7" name="Footer Placeholder 6"/>
          <p:cNvSpPr>
            <a:spLocks noGrp="1"/>
          </p:cNvSpPr>
          <p:nvPr>
            <p:ph type="ftr" idx="4294967295"/>
          </p:nvPr>
        </p:nvSpPr>
        <p:spPr>
          <a:xfrm>
            <a:off x="5357818" y="6475413"/>
            <a:ext cx="3184520" cy="180975"/>
          </a:xfrm>
          <a:prstGeom prst="rect">
            <a:avLst/>
          </a:prstGeom>
        </p:spPr>
        <p:txBody>
          <a:bodyPr/>
          <a:lstStyle/>
          <a:p>
            <a:r>
              <a:rPr lang="en-GB" smtClean="0"/>
              <a:t>Adrian Stephens, Intel</a:t>
            </a:r>
            <a:endParaRPr lang="en-GB" dirty="0"/>
          </a:p>
        </p:txBody>
      </p:sp>
      <p:sp>
        <p:nvSpPr>
          <p:cNvPr id="8" name="Slide Number Placeholder 7"/>
          <p:cNvSpPr>
            <a:spLocks noGrp="1"/>
          </p:cNvSpPr>
          <p:nvPr>
            <p:ph type="sldNum" idx="12"/>
          </p:nvPr>
        </p:nvSpPr>
        <p:spPr/>
        <p:txBody>
          <a:bodyPr/>
          <a:lstStyle/>
          <a:p>
            <a:r>
              <a:rPr lang="en-GB" smtClean="0"/>
              <a:t>Slide </a:t>
            </a:r>
            <a:fld id="{440F5867-744E-4AA6-B0ED-4C44D2DFBB7B}" type="slidenum">
              <a:rPr lang="en-GB" smtClean="0"/>
              <a:pPr/>
              <a:t>97</a:t>
            </a:fld>
            <a:endParaRPr lang="en-GB" dirty="0"/>
          </a:p>
        </p:txBody>
      </p:sp>
      <p:sp>
        <p:nvSpPr>
          <p:cNvPr id="4" name="Rectangle 3"/>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6/6 of 11-15-1193 by Max Riegel, Nokia Networks</a:t>
            </a:r>
          </a:p>
        </p:txBody>
      </p:sp>
      <p:sp>
        <p:nvSpPr>
          <p:cNvPr id="9" name="Date Placeholder 2"/>
          <p:cNvSpPr>
            <a:spLocks noGrp="1"/>
          </p:cNvSpPr>
          <p:nvPr>
            <p:ph type="dt" sz="half" idx="10"/>
          </p:nvPr>
        </p:nvSpPr>
        <p:spPr>
          <a:xfrm>
            <a:off x="696913" y="333375"/>
            <a:ext cx="1579562" cy="276225"/>
          </a:xfrm>
        </p:spPr>
        <p:txBody>
          <a:bodyPr/>
          <a:lstStyle/>
          <a:p>
            <a:pPr>
              <a:defRPr/>
            </a:pPr>
            <a:r>
              <a:rPr lang="en-US" smtClean="0"/>
              <a:t>September 2015</a:t>
            </a:r>
            <a:endParaRPr lang="en-US"/>
          </a:p>
        </p:txBody>
      </p:sp>
    </p:spTree>
    <p:extLst>
      <p:ext uri="{BB962C8B-B14F-4D97-AF65-F5344CB8AC3E}">
        <p14:creationId xmlns:p14="http://schemas.microsoft.com/office/powerpoint/2010/main" val="3974214266"/>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Footer Placeholder 4"/>
          <p:cNvSpPr>
            <a:spLocks noGrp="1"/>
          </p:cNvSpPr>
          <p:nvPr>
            <p:ph type="ftr" sz="quarter" idx="11"/>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Adrian Stephens, Intel</a:t>
            </a:r>
          </a:p>
        </p:txBody>
      </p:sp>
      <p:sp>
        <p:nvSpPr>
          <p:cNvPr id="2052"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Slide </a:t>
            </a:r>
            <a:fld id="{26125894-C81E-43C9-9E54-526134551D80}" type="slidenum">
              <a:rPr lang="en-US" smtClean="0"/>
              <a:pPr/>
              <a:t>98</a:t>
            </a:fld>
            <a:endParaRPr lang="en-US" smtClean="0"/>
          </a:p>
        </p:txBody>
      </p:sp>
      <p:sp>
        <p:nvSpPr>
          <p:cNvPr id="2053" name="Rectangle 2"/>
          <p:cNvSpPr>
            <a:spLocks noGrp="1" noChangeArrowheads="1"/>
          </p:cNvSpPr>
          <p:nvPr>
            <p:ph type="title"/>
          </p:nvPr>
        </p:nvSpPr>
        <p:spPr>
          <a:noFill/>
        </p:spPr>
        <p:txBody>
          <a:bodyPr/>
          <a:lstStyle/>
          <a:p>
            <a:r>
              <a:rPr lang="en-US" dirty="0" smtClean="0"/>
              <a:t>IEEE 802.11-IETF Liaison Report</a:t>
            </a:r>
          </a:p>
        </p:txBody>
      </p:sp>
      <p:sp>
        <p:nvSpPr>
          <p:cNvPr id="2054" name="Rectangle 6"/>
          <p:cNvSpPr>
            <a:spLocks noGrp="1" noChangeArrowheads="1"/>
          </p:cNvSpPr>
          <p:nvPr>
            <p:ph type="body" idx="1"/>
          </p:nvPr>
        </p:nvSpPr>
        <p:spPr>
          <a:xfrm>
            <a:off x="685800" y="1524000"/>
            <a:ext cx="7772400" cy="381000"/>
          </a:xfrm>
          <a:noFill/>
        </p:spPr>
        <p:txBody>
          <a:bodyPr/>
          <a:lstStyle/>
          <a:p>
            <a:pPr algn="ctr">
              <a:lnSpc>
                <a:spcPct val="90000"/>
              </a:lnSpc>
              <a:buFontTx/>
              <a:buNone/>
            </a:pPr>
            <a:r>
              <a:rPr lang="en-US" sz="2000" dirty="0" smtClean="0"/>
              <a:t>Date:</a:t>
            </a:r>
            <a:r>
              <a:rPr lang="en-US" sz="2000" b="0" dirty="0" smtClean="0"/>
              <a:t> 2015-09-15</a:t>
            </a:r>
          </a:p>
        </p:txBody>
      </p:sp>
      <p:graphicFrame>
        <p:nvGraphicFramePr>
          <p:cNvPr id="2055" name="Object 11"/>
          <p:cNvGraphicFramePr>
            <a:graphicFrameLocks noChangeAspect="1"/>
          </p:cNvGraphicFramePr>
          <p:nvPr>
            <p:extLst>
              <p:ext uri="{D42A27DB-BD31-4B8C-83A1-F6EECF244321}">
                <p14:modId xmlns:p14="http://schemas.microsoft.com/office/powerpoint/2010/main" val="1062032458"/>
              </p:ext>
            </p:extLst>
          </p:nvPr>
        </p:nvGraphicFramePr>
        <p:xfrm>
          <a:off x="533400" y="2286000"/>
          <a:ext cx="8229600" cy="2520950"/>
        </p:xfrm>
        <a:graphic>
          <a:graphicData uri="http://schemas.openxmlformats.org/presentationml/2006/ole">
            <mc:AlternateContent xmlns:mc="http://schemas.openxmlformats.org/markup-compatibility/2006">
              <mc:Choice xmlns:v="urn:schemas-microsoft-com:vml" Requires="v">
                <p:oleObj spid="_x0000_s20490" name="Document" r:id="rId4" imgW="8248712" imgH="2536630" progId="Word.Document.8">
                  <p:embed/>
                </p:oleObj>
              </mc:Choice>
              <mc:Fallback>
                <p:oleObj name="Document" r:id="rId4" imgW="8248712" imgH="2536630" progId="Word.Document.8">
                  <p:embed/>
                  <p:pic>
                    <p:nvPicPr>
                      <p:cNvPr id="0" name=""/>
                      <p:cNvPicPr>
                        <a:picLocks noChangeAspect="1" noChangeArrowheads="1"/>
                      </p:cNvPicPr>
                      <p:nvPr/>
                    </p:nvPicPr>
                    <p:blipFill>
                      <a:blip r:embed="rId5"/>
                      <a:srcRect/>
                      <a:stretch>
                        <a:fillRect/>
                      </a:stretch>
                    </p:blipFill>
                    <p:spPr bwMode="auto">
                      <a:xfrm>
                        <a:off x="533400" y="2286000"/>
                        <a:ext cx="8229600" cy="2520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56" name="Rectangle 12"/>
          <p:cNvSpPr>
            <a:spLocks noChangeArrowheads="1"/>
          </p:cNvSpPr>
          <p:nvPr/>
        </p:nvSpPr>
        <p:spPr bwMode="auto">
          <a:xfrm>
            <a:off x="533400" y="1939925"/>
            <a:ext cx="1447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marL="342900" indent="-342900">
              <a:spcBef>
                <a:spcPct val="20000"/>
              </a:spcBef>
            </a:pPr>
            <a:r>
              <a:rPr lang="en-US" sz="2000" b="1"/>
              <a:t>Authors:</a:t>
            </a:r>
            <a:endParaRPr lang="en-US" sz="200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1/18 of 11-15-0979 by Dorothy Stanley, HP-Aruba Networks</a:t>
            </a:r>
          </a:p>
        </p:txBody>
      </p:sp>
      <p:sp>
        <p:nvSpPr>
          <p:cNvPr id="10" name="Date Placeholder 2"/>
          <p:cNvSpPr>
            <a:spLocks noGrp="1"/>
          </p:cNvSpPr>
          <p:nvPr>
            <p:ph type="dt" sz="half" idx="10"/>
          </p:nvPr>
        </p:nvSpPr>
        <p:spPr>
          <a:xfrm>
            <a:off x="696913" y="333375"/>
            <a:ext cx="1579562" cy="276225"/>
          </a:xfrm>
        </p:spPr>
        <p:txBody>
          <a:bodyPr/>
          <a:lstStyle/>
          <a:p>
            <a:pPr>
              <a:defRPr/>
            </a:pPr>
            <a:r>
              <a:rPr lang="en-US" smtClean="0"/>
              <a:t>September 2015</a:t>
            </a:r>
            <a:endParaRPr lang="en-US"/>
          </a:p>
        </p:txBody>
      </p:sp>
    </p:spTree>
    <p:extLst>
      <p:ext uri="{BB962C8B-B14F-4D97-AF65-F5344CB8AC3E}">
        <p14:creationId xmlns:p14="http://schemas.microsoft.com/office/powerpoint/2010/main" val="2934661223"/>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Footer Placeholder 4"/>
          <p:cNvSpPr>
            <a:spLocks noGrp="1"/>
          </p:cNvSpPr>
          <p:nvPr>
            <p:ph type="ftr" sz="quarter" idx="11"/>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Adrian Stephens, Intel</a:t>
            </a:r>
          </a:p>
        </p:txBody>
      </p:sp>
      <p:sp>
        <p:nvSpPr>
          <p:cNvPr id="3076"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Slide </a:t>
            </a:r>
            <a:fld id="{81F113F3-1D5D-4BCE-8B40-EA9857490F2F}" type="slidenum">
              <a:rPr lang="en-US" smtClean="0"/>
              <a:pPr/>
              <a:t>99</a:t>
            </a:fld>
            <a:endParaRPr lang="en-US" smtClean="0"/>
          </a:p>
        </p:txBody>
      </p:sp>
      <p:sp>
        <p:nvSpPr>
          <p:cNvPr id="3077" name="Rectangle 2"/>
          <p:cNvSpPr>
            <a:spLocks noGrp="1" noChangeArrowheads="1"/>
          </p:cNvSpPr>
          <p:nvPr>
            <p:ph type="title"/>
          </p:nvPr>
        </p:nvSpPr>
        <p:spPr>
          <a:noFill/>
        </p:spPr>
        <p:txBody>
          <a:bodyPr/>
          <a:lstStyle/>
          <a:p>
            <a:r>
              <a:rPr lang="en-US" smtClean="0"/>
              <a:t>Abstract</a:t>
            </a:r>
          </a:p>
        </p:txBody>
      </p:sp>
      <p:sp>
        <p:nvSpPr>
          <p:cNvPr id="3078" name="Rectangle 3"/>
          <p:cNvSpPr>
            <a:spLocks noGrp="1" noChangeArrowheads="1"/>
          </p:cNvSpPr>
          <p:nvPr>
            <p:ph type="body" idx="1"/>
          </p:nvPr>
        </p:nvSpPr>
        <p:spPr>
          <a:noFill/>
        </p:spPr>
        <p:txBody>
          <a:bodyPr/>
          <a:lstStyle/>
          <a:p>
            <a:pPr>
              <a:buFontTx/>
              <a:buNone/>
            </a:pPr>
            <a:r>
              <a:rPr lang="en-US" dirty="0" smtClean="0"/>
              <a:t>	This presentation contains the IEEE 802.11 – IETF liaison report for September 2015.</a:t>
            </a:r>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2/18 of 11-15-0979 by Dorothy Stanley, HP-Aruba Networks</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September 2015</a:t>
            </a:r>
            <a:endParaRPr lang="en-US"/>
          </a:p>
        </p:txBody>
      </p:sp>
    </p:spTree>
    <p:extLst>
      <p:ext uri="{BB962C8B-B14F-4D97-AF65-F5344CB8AC3E}">
        <p14:creationId xmlns:p14="http://schemas.microsoft.com/office/powerpoint/2010/main" val="575486004"/>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78966</TotalTime>
  <Words>8898</Words>
  <Application>Microsoft Office PowerPoint</Application>
  <PresentationFormat>On-screen Show (4:3)</PresentationFormat>
  <Paragraphs>1995</Paragraphs>
  <Slides>115</Slides>
  <Notes>115</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115</vt:i4>
      </vt:variant>
    </vt:vector>
  </HeadingPairs>
  <TitlesOfParts>
    <vt:vector size="118" baseType="lpstr">
      <vt:lpstr>Default Design</vt:lpstr>
      <vt:lpstr>Document</vt:lpstr>
      <vt:lpstr>Packager Shell Object</vt:lpstr>
      <vt:lpstr>802.11 September 2015 Closing Reports</vt:lpstr>
      <vt:lpstr>Abstract</vt:lpstr>
      <vt:lpstr>Attendance</vt:lpstr>
      <vt:lpstr>Attendance Total</vt:lpstr>
      <vt:lpstr>Attendance Histogram (Thu) </vt:lpstr>
      <vt:lpstr>Attendance by Country</vt:lpstr>
      <vt:lpstr>Type of Groups</vt:lpstr>
      <vt:lpstr>Groups</vt:lpstr>
      <vt:lpstr>802.11 WG Editor’s Meeting (Sept ‘15)</vt:lpstr>
      <vt:lpstr>Volunteer Editor Contacts</vt:lpstr>
      <vt:lpstr>Update on numbering process</vt:lpstr>
      <vt:lpstr>802.11 Style Guide</vt:lpstr>
      <vt:lpstr>Editor Amendment Ordering</vt:lpstr>
      <vt:lpstr>Draft Development Snapshot</vt:lpstr>
      <vt:lpstr>MIB style, Visio and Frame practices </vt:lpstr>
      <vt:lpstr>ARC Closing Report </vt:lpstr>
      <vt:lpstr>Abstract</vt:lpstr>
      <vt:lpstr>Work Completed</vt:lpstr>
      <vt:lpstr>Work Completed</vt:lpstr>
      <vt:lpstr>Teleconference(s)</vt:lpstr>
      <vt:lpstr>November 2015 Plans</vt:lpstr>
      <vt:lpstr>IEEE 802.11/15 Regulatory SC Bangkok Closing Report</vt:lpstr>
      <vt:lpstr>Abstract</vt:lpstr>
      <vt:lpstr>Agenda</vt:lpstr>
      <vt:lpstr>Regulatory Updates</vt:lpstr>
      <vt:lpstr>Actions</vt:lpstr>
      <vt:lpstr>Teleconferences</vt:lpstr>
      <vt:lpstr>Closing Report</vt:lpstr>
      <vt:lpstr>Abstract</vt:lpstr>
      <vt:lpstr>PowerPoint Presentation</vt:lpstr>
      <vt:lpstr>Additional Information</vt:lpstr>
      <vt:lpstr>IEEE 802 JTC1 SC closing report (September 2015)</vt:lpstr>
      <vt:lpstr>Abstract</vt:lpstr>
      <vt:lpstr>The SC did not have a great deal of work this week and only one session was required</vt:lpstr>
      <vt:lpstr>IEEE 802 has pushed 16 standards completely through the PSDO ratification process … These are the 5 most recently ratified</vt:lpstr>
      <vt:lpstr>… and has eight standards in the pipeline for ratification under the PSDO</vt:lpstr>
      <vt:lpstr>The SC will focus in Dallas on executing PSDO processes</vt:lpstr>
      <vt:lpstr>IEEE 802.11mc Closing Report for September 2015</vt:lpstr>
      <vt:lpstr>Abstract</vt:lpstr>
      <vt:lpstr>Status </vt:lpstr>
      <vt:lpstr>TGmc Plan of Record - modified</vt:lpstr>
      <vt:lpstr>Teleconferences and next steps</vt:lpstr>
      <vt:lpstr>IEEE 802.11ah Closing Report for September 2015</vt:lpstr>
      <vt:lpstr>Abstract</vt:lpstr>
      <vt:lpstr>Activity in TGah</vt:lpstr>
      <vt:lpstr>Going forward</vt:lpstr>
      <vt:lpstr>Teleconference</vt:lpstr>
      <vt:lpstr>TGah Timeline – No Change</vt:lpstr>
      <vt:lpstr>Motion 3- Motion for WGLB on P802.11ah D5.0 (Unchanged)</vt:lpstr>
      <vt:lpstr>Motion 4- Motion for EC Approval on P802.11ah D5.0 </vt:lpstr>
      <vt:lpstr>IEEE 802.11aj Sept 2015 Closing Report</vt:lpstr>
      <vt:lpstr>Abstract</vt:lpstr>
      <vt:lpstr>Work Completed</vt:lpstr>
      <vt:lpstr>Motion 1</vt:lpstr>
      <vt:lpstr>Motion 2</vt:lpstr>
      <vt:lpstr>Task Group Sub-Editor Election</vt:lpstr>
      <vt:lpstr>Goals for Sept 2015 Meeting</vt:lpstr>
      <vt:lpstr>Conference call times</vt:lpstr>
      <vt:lpstr>TGak September Closing Report </vt:lpstr>
      <vt:lpstr>Abstract</vt:lpstr>
      <vt:lpstr>TGak Closing Report</vt:lpstr>
      <vt:lpstr>TGak Closing Report</vt:lpstr>
      <vt:lpstr>TGak Closing Report</vt:lpstr>
      <vt:lpstr>TGaq Closing Report</vt:lpstr>
      <vt:lpstr>Abstract</vt:lpstr>
      <vt:lpstr>PowerPoint Presentation</vt:lpstr>
      <vt:lpstr>TGax September 2015 Closing Report</vt:lpstr>
      <vt:lpstr>Abstract</vt:lpstr>
      <vt:lpstr>Work Completed – TG Documents</vt:lpstr>
      <vt:lpstr>Work Completed – Technical Presentations</vt:lpstr>
      <vt:lpstr>November 2015 Goals</vt:lpstr>
      <vt:lpstr>Conference Call Times</vt:lpstr>
      <vt:lpstr>Task Group AY  September 2015 Closing Report</vt:lpstr>
      <vt:lpstr>Abstract</vt:lpstr>
      <vt:lpstr>Congratulations!</vt:lpstr>
      <vt:lpstr>Work Completed</vt:lpstr>
      <vt:lpstr>PowerPoint Presentation</vt:lpstr>
      <vt:lpstr>PowerPoint Presentation</vt:lpstr>
      <vt:lpstr>TGaz Next Generation Positioning Sep 2015 Closing Report</vt:lpstr>
      <vt:lpstr>Abstract</vt:lpstr>
      <vt:lpstr>Work Completed</vt:lpstr>
      <vt:lpstr>Goals for November meeting</vt:lpstr>
      <vt:lpstr>IEEE 802.11 LRLP TIG Long Range Low Power  September 2015 Closing Report</vt:lpstr>
      <vt:lpstr>Contributions for September</vt:lpstr>
      <vt:lpstr>TIG Report Outline  (see 11-15-1181r1)</vt:lpstr>
      <vt:lpstr>LRLP TIG Timeline</vt:lpstr>
      <vt:lpstr>Between September and November</vt:lpstr>
      <vt:lpstr>Output Documents</vt:lpstr>
      <vt:lpstr>802.24 Vertical Applications  Technical Advisory Group Liaison Report</vt:lpstr>
      <vt:lpstr>802.24 Overview</vt:lpstr>
      <vt:lpstr>802.24 report – Sept 2015</vt:lpstr>
      <vt:lpstr>IEEE 802.1 OmniRAN TG Status Report to IEEE 802 WGs</vt:lpstr>
      <vt:lpstr>IEEE 802.1 OmniRAN TG Resources</vt:lpstr>
      <vt:lpstr>OmniRAN TG Achievements Bangkok (TH) meeting, Sept 14th-17th  </vt:lpstr>
      <vt:lpstr>OmniRAN TG Discussions ‘802.11 as a component’</vt:lpstr>
      <vt:lpstr>OmniRAN TG Discussions ‘802.11 as a component’</vt:lpstr>
      <vt:lpstr>Looking forward to next F2F meeting in  Dallas, November 9-12, 2015</vt:lpstr>
      <vt:lpstr>IEEE 802.11-IETF Liaison Report</vt:lpstr>
      <vt:lpstr>Abstract</vt:lpstr>
      <vt:lpstr>IETF Meetings</vt:lpstr>
      <vt:lpstr>IETF- IEEE 802 Liaison Activity  </vt:lpstr>
      <vt:lpstr>Multicast issues</vt:lpstr>
      <vt:lpstr>July CAPPORT BOF</vt:lpstr>
      <vt:lpstr>Of Interest to Smart Grid</vt:lpstr>
      <vt:lpstr>Protocol to Access White Space database (paws) WG</vt:lpstr>
      <vt:lpstr>RADEXT WG</vt:lpstr>
      <vt:lpstr>Emergency Context Resolution with Internet Technologies (ECRIT) </vt:lpstr>
      <vt:lpstr>Home Networking (homenet) WG</vt:lpstr>
      <vt:lpstr>Operations Area Working Group</vt:lpstr>
      <vt:lpstr>Active Queue Management (AQM)</vt:lpstr>
      <vt:lpstr>Transport Layer Security (TLS)</vt:lpstr>
      <vt:lpstr>Extensions for Scalable DNS Service Discovery (dnssd)</vt:lpstr>
      <vt:lpstr>Of Interest: Network-Based Mobility Extensions (NETEXT)</vt:lpstr>
      <vt:lpstr>Protocols for IP Multicast (PIM)</vt:lpstr>
      <vt:lpstr>References</vt:lpstr>
    </vt:vector>
  </TitlesOfParts>
  <Company>Aruba Networks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WG11 Closing Reports</dc:title>
  <dc:creator>dstanley@arubanetworks.com</dc:creator>
  <cp:keywords>September 2015</cp:keywords>
  <cp:lastModifiedBy>Dorothy Stanley</cp:lastModifiedBy>
  <cp:revision>1339</cp:revision>
  <cp:lastPrinted>1998-02-10T13:28:06Z</cp:lastPrinted>
  <dcterms:created xsi:type="dcterms:W3CDTF">1998-02-10T13:07:52Z</dcterms:created>
  <dcterms:modified xsi:type="dcterms:W3CDTF">2015-09-17T15:18:36Z</dcterms:modified>
</cp:coreProperties>
</file>