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71" r:id="rId2"/>
    <p:sldId id="272" r:id="rId3"/>
    <p:sldId id="304" r:id="rId4"/>
    <p:sldId id="273" r:id="rId5"/>
    <p:sldId id="274" r:id="rId6"/>
    <p:sldId id="275" r:id="rId7"/>
    <p:sldId id="276" r:id="rId8"/>
    <p:sldId id="307" r:id="rId9"/>
    <p:sldId id="291" r:id="rId10"/>
    <p:sldId id="327" r:id="rId11"/>
    <p:sldId id="278" r:id="rId12"/>
    <p:sldId id="313" r:id="rId13"/>
    <p:sldId id="340" r:id="rId14"/>
    <p:sldId id="326" r:id="rId15"/>
    <p:sldId id="325" r:id="rId16"/>
    <p:sldId id="305" r:id="rId17"/>
    <p:sldId id="289" r:id="rId18"/>
    <p:sldId id="297" r:id="rId19"/>
    <p:sldId id="344" r:id="rId20"/>
    <p:sldId id="346" r:id="rId21"/>
    <p:sldId id="347" r:id="rId22"/>
    <p:sldId id="349" r:id="rId23"/>
    <p:sldId id="348" r:id="rId24"/>
    <p:sldId id="303" r:id="rId25"/>
    <p:sldId id="345" r:id="rId26"/>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22" autoAdjust="0"/>
    <p:restoredTop sz="95683" autoAdjust="0"/>
  </p:normalViewPr>
  <p:slideViewPr>
    <p:cSldViewPr>
      <p:cViewPr>
        <p:scale>
          <a:sx n="93" d="100"/>
          <a:sy n="93" d="100"/>
        </p:scale>
        <p:origin x="-49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802.11-15/0976r1</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September 2015</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smtClean="0"/>
              <a:t>Dorothy Stanley (HP-Aruba Networks)</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802.11-15/0976r1</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September 2015</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smtClean="0"/>
              <a:t>Dorothy Stanley (HP-Aruba Networks)</a:t>
            </a:r>
            <a:endParaRPr lang="en-US"/>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802.11-15/0976r1</a:t>
            </a:r>
            <a:endParaRPr lang="en-US"/>
          </a:p>
        </p:txBody>
      </p:sp>
      <p:sp>
        <p:nvSpPr>
          <p:cNvPr id="11267" name="Rectangle 3"/>
          <p:cNvSpPr>
            <a:spLocks noGrp="1" noChangeArrowheads="1"/>
          </p:cNvSpPr>
          <p:nvPr>
            <p:ph type="dt" sz="quarter" idx="1"/>
          </p:nvPr>
        </p:nvSpPr>
        <p:spPr>
          <a:noFill/>
        </p:spPr>
        <p:txBody>
          <a:bodyPr/>
          <a:lstStyle/>
          <a:p>
            <a:r>
              <a:rPr lang="en-US" smtClean="0"/>
              <a:t>September 2015</a:t>
            </a:r>
            <a:endParaRPr lang="en-US"/>
          </a:p>
        </p:txBody>
      </p:sp>
      <p:sp>
        <p:nvSpPr>
          <p:cNvPr id="11268" name="Rectangle 6"/>
          <p:cNvSpPr>
            <a:spLocks noGrp="1" noChangeArrowheads="1"/>
          </p:cNvSpPr>
          <p:nvPr>
            <p:ph type="ftr" sz="quarter" idx="4"/>
          </p:nvPr>
        </p:nvSpPr>
        <p:spPr>
          <a:noFill/>
        </p:spPr>
        <p:txBody>
          <a:bodyPr/>
          <a:lstStyle/>
          <a:p>
            <a:pPr lvl="4"/>
            <a:r>
              <a:rPr lang="en-US" smtClean="0"/>
              <a:t>Dorothy Stanley (HP-Aruba Networks)</a:t>
            </a:r>
            <a:endParaRPr lang="en-US"/>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802.11-15/0976r1</a:t>
            </a:r>
            <a:endParaRPr lang="en-US"/>
          </a:p>
        </p:txBody>
      </p:sp>
      <p:sp>
        <p:nvSpPr>
          <p:cNvPr id="5" name="Date Placeholder 4"/>
          <p:cNvSpPr>
            <a:spLocks noGrp="1"/>
          </p:cNvSpPr>
          <p:nvPr>
            <p:ph type="dt" idx="11"/>
          </p:nvPr>
        </p:nvSpPr>
        <p:spPr/>
        <p:txBody>
          <a:bodyPr/>
          <a:lstStyle/>
          <a:p>
            <a:pPr>
              <a:defRPr/>
            </a:pPr>
            <a:r>
              <a:rPr lang="en-US" smtClean="0"/>
              <a:t>September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802.11-15/0976r1</a:t>
            </a:r>
            <a:endParaRPr lang="en-US"/>
          </a:p>
        </p:txBody>
      </p:sp>
      <p:sp>
        <p:nvSpPr>
          <p:cNvPr id="5" name="Date Placeholder 4"/>
          <p:cNvSpPr>
            <a:spLocks noGrp="1"/>
          </p:cNvSpPr>
          <p:nvPr>
            <p:ph type="dt" idx="11"/>
          </p:nvPr>
        </p:nvSpPr>
        <p:spPr/>
        <p:txBody>
          <a:bodyPr/>
          <a:lstStyle/>
          <a:p>
            <a:pPr>
              <a:defRPr/>
            </a:pPr>
            <a:r>
              <a:rPr lang="en-US" smtClean="0"/>
              <a:t>September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802.11-15/0976r1</a:t>
            </a:r>
            <a:endParaRPr lang="en-US"/>
          </a:p>
        </p:txBody>
      </p:sp>
      <p:sp>
        <p:nvSpPr>
          <p:cNvPr id="5" name="Date Placeholder 4"/>
          <p:cNvSpPr>
            <a:spLocks noGrp="1"/>
          </p:cNvSpPr>
          <p:nvPr>
            <p:ph type="dt" idx="11"/>
          </p:nvPr>
        </p:nvSpPr>
        <p:spPr/>
        <p:txBody>
          <a:bodyPr/>
          <a:lstStyle/>
          <a:p>
            <a:pPr>
              <a:defRPr/>
            </a:pPr>
            <a:r>
              <a:rPr lang="en-US" smtClean="0"/>
              <a:t>September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802.11-15/0976r1</a:t>
            </a:r>
            <a:endParaRPr lang="en-US"/>
          </a:p>
        </p:txBody>
      </p:sp>
      <p:sp>
        <p:nvSpPr>
          <p:cNvPr id="5" name="Date Placeholder 4"/>
          <p:cNvSpPr>
            <a:spLocks noGrp="1"/>
          </p:cNvSpPr>
          <p:nvPr>
            <p:ph type="dt" idx="11"/>
          </p:nvPr>
        </p:nvSpPr>
        <p:spPr/>
        <p:txBody>
          <a:bodyPr/>
          <a:lstStyle/>
          <a:p>
            <a:pPr>
              <a:defRPr/>
            </a:pPr>
            <a:r>
              <a:rPr lang="en-US" smtClean="0"/>
              <a:t>September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802.11-15/0976r1</a:t>
            </a:r>
            <a:endParaRPr lang="en-US"/>
          </a:p>
        </p:txBody>
      </p:sp>
      <p:sp>
        <p:nvSpPr>
          <p:cNvPr id="5" name="Date Placeholder 4"/>
          <p:cNvSpPr>
            <a:spLocks noGrp="1"/>
          </p:cNvSpPr>
          <p:nvPr>
            <p:ph type="dt" idx="11"/>
          </p:nvPr>
        </p:nvSpPr>
        <p:spPr/>
        <p:txBody>
          <a:bodyPr/>
          <a:lstStyle/>
          <a:p>
            <a:pPr>
              <a:defRPr/>
            </a:pPr>
            <a:r>
              <a:rPr lang="en-US" smtClean="0"/>
              <a:t>September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802.11-15/0976r1</a:t>
            </a:r>
            <a:endParaRPr lang="en-US" altLang="en-US" sz="1400" smtClean="0"/>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September 2015</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(HP-Aruba Networks)</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15</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802.11-15/0976r1</a:t>
            </a:r>
            <a:endParaRPr lang="en-US"/>
          </a:p>
        </p:txBody>
      </p:sp>
      <p:sp>
        <p:nvSpPr>
          <p:cNvPr id="5" name="Date Placeholder 4"/>
          <p:cNvSpPr>
            <a:spLocks noGrp="1"/>
          </p:cNvSpPr>
          <p:nvPr>
            <p:ph type="dt" idx="11"/>
          </p:nvPr>
        </p:nvSpPr>
        <p:spPr/>
        <p:txBody>
          <a:bodyPr/>
          <a:lstStyle/>
          <a:p>
            <a:pPr>
              <a:defRPr/>
            </a:pPr>
            <a:r>
              <a:rPr lang="en-US" smtClean="0"/>
              <a:t>September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802.11-15/0976r1</a:t>
            </a:r>
            <a:endParaRPr lang="en-US"/>
          </a:p>
        </p:txBody>
      </p:sp>
      <p:sp>
        <p:nvSpPr>
          <p:cNvPr id="5" name="Date Placeholder 4"/>
          <p:cNvSpPr>
            <a:spLocks noGrp="1"/>
          </p:cNvSpPr>
          <p:nvPr>
            <p:ph type="dt" idx="11"/>
          </p:nvPr>
        </p:nvSpPr>
        <p:spPr/>
        <p:txBody>
          <a:bodyPr/>
          <a:lstStyle/>
          <a:p>
            <a:pPr>
              <a:defRPr/>
            </a:pPr>
            <a:r>
              <a:rPr lang="en-US" smtClean="0"/>
              <a:t>September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802.11-15/0976r1</a:t>
            </a:r>
            <a:endParaRPr lang="en-US"/>
          </a:p>
        </p:txBody>
      </p:sp>
      <p:sp>
        <p:nvSpPr>
          <p:cNvPr id="5" name="Date Placeholder 4"/>
          <p:cNvSpPr>
            <a:spLocks noGrp="1"/>
          </p:cNvSpPr>
          <p:nvPr>
            <p:ph type="dt" idx="11"/>
          </p:nvPr>
        </p:nvSpPr>
        <p:spPr/>
        <p:txBody>
          <a:bodyPr/>
          <a:lstStyle/>
          <a:p>
            <a:pPr>
              <a:defRPr/>
            </a:pPr>
            <a:r>
              <a:rPr lang="en-US" smtClean="0"/>
              <a:t>September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802.11-15/0976r1</a:t>
            </a:r>
            <a:endParaRPr lang="en-US"/>
          </a:p>
        </p:txBody>
      </p:sp>
      <p:sp>
        <p:nvSpPr>
          <p:cNvPr id="5" name="Date Placeholder 4"/>
          <p:cNvSpPr>
            <a:spLocks noGrp="1"/>
          </p:cNvSpPr>
          <p:nvPr>
            <p:ph type="dt" idx="11"/>
          </p:nvPr>
        </p:nvSpPr>
        <p:spPr/>
        <p:txBody>
          <a:bodyPr/>
          <a:lstStyle/>
          <a:p>
            <a:pPr>
              <a:defRPr/>
            </a:pPr>
            <a:r>
              <a:rPr lang="en-US" smtClean="0"/>
              <a:t>September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802.11-15/0976r1</a:t>
            </a:r>
            <a:endParaRPr lang="en-US"/>
          </a:p>
        </p:txBody>
      </p:sp>
      <p:sp>
        <p:nvSpPr>
          <p:cNvPr id="12291" name="Rectangle 3"/>
          <p:cNvSpPr>
            <a:spLocks noGrp="1" noChangeArrowheads="1"/>
          </p:cNvSpPr>
          <p:nvPr>
            <p:ph type="dt" sz="quarter" idx="1"/>
          </p:nvPr>
        </p:nvSpPr>
        <p:spPr>
          <a:noFill/>
        </p:spPr>
        <p:txBody>
          <a:bodyPr/>
          <a:lstStyle/>
          <a:p>
            <a:r>
              <a:rPr lang="en-US" smtClean="0"/>
              <a:t>September 2015</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(HP-Aruba Networks)</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802.11-15/0976r1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09DF775E-8699-4F68-9DEB-7E4870D2377C}" type="slidenum">
              <a:rPr lang="en-US" altLang="en-US" smtClean="0"/>
              <a:pPr/>
              <a:t>20</a:t>
            </a:fld>
            <a:endParaRPr lang="en-US" altLang="en-US"/>
          </a:p>
        </p:txBody>
      </p:sp>
    </p:spTree>
    <p:extLst>
      <p:ext uri="{BB962C8B-B14F-4D97-AF65-F5344CB8AC3E}">
        <p14:creationId xmlns:p14="http://schemas.microsoft.com/office/powerpoint/2010/main" val="6956024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802.11-15/0976r1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09DF775E-8699-4F68-9DEB-7E4870D2377C}" type="slidenum">
              <a:rPr lang="en-US" altLang="en-US" smtClean="0"/>
              <a:pPr/>
              <a:t>21</a:t>
            </a:fld>
            <a:endParaRPr lang="en-US" altLang="en-US"/>
          </a:p>
        </p:txBody>
      </p:sp>
    </p:spTree>
    <p:extLst>
      <p:ext uri="{BB962C8B-B14F-4D97-AF65-F5344CB8AC3E}">
        <p14:creationId xmlns:p14="http://schemas.microsoft.com/office/powerpoint/2010/main" val="8498716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802.11-15/0976r1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09DF775E-8699-4F68-9DEB-7E4870D2377C}" type="slidenum">
              <a:rPr lang="en-US" altLang="en-US" smtClean="0"/>
              <a:pPr/>
              <a:t>22</a:t>
            </a:fld>
            <a:endParaRPr lang="en-US" altLang="en-US"/>
          </a:p>
        </p:txBody>
      </p:sp>
    </p:spTree>
    <p:extLst>
      <p:ext uri="{BB962C8B-B14F-4D97-AF65-F5344CB8AC3E}">
        <p14:creationId xmlns:p14="http://schemas.microsoft.com/office/powerpoint/2010/main" val="8498716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802.11-15/0976r1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09DF775E-8699-4F68-9DEB-7E4870D2377C}" type="slidenum">
              <a:rPr lang="en-US" altLang="en-US" smtClean="0"/>
              <a:pPr/>
              <a:t>23</a:t>
            </a:fld>
            <a:endParaRPr lang="en-US" altLang="en-US"/>
          </a:p>
        </p:txBody>
      </p:sp>
    </p:spTree>
    <p:extLst>
      <p:ext uri="{BB962C8B-B14F-4D97-AF65-F5344CB8AC3E}">
        <p14:creationId xmlns:p14="http://schemas.microsoft.com/office/powerpoint/2010/main" val="25485919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802.11-15/0976r1</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September 2015</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(HP-Aruba Networks)</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802.11-15/0976r1</a:t>
            </a:r>
            <a:endParaRPr lang="en-US"/>
          </a:p>
        </p:txBody>
      </p:sp>
      <p:sp>
        <p:nvSpPr>
          <p:cNvPr id="5" name="Date Placeholder 4"/>
          <p:cNvSpPr>
            <a:spLocks noGrp="1"/>
          </p:cNvSpPr>
          <p:nvPr>
            <p:ph type="dt" idx="11"/>
          </p:nvPr>
        </p:nvSpPr>
        <p:spPr/>
        <p:txBody>
          <a:bodyPr/>
          <a:lstStyle/>
          <a:p>
            <a:pPr>
              <a:defRPr/>
            </a:pPr>
            <a:r>
              <a:rPr lang="en-US" smtClean="0"/>
              <a:t>September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25</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802.11-15/0976r1</a:t>
            </a:r>
            <a:endParaRPr lang="en-US"/>
          </a:p>
        </p:txBody>
      </p:sp>
      <p:sp>
        <p:nvSpPr>
          <p:cNvPr id="5" name="Date Placeholder 4"/>
          <p:cNvSpPr>
            <a:spLocks noGrp="1"/>
          </p:cNvSpPr>
          <p:nvPr>
            <p:ph type="dt" idx="11"/>
          </p:nvPr>
        </p:nvSpPr>
        <p:spPr/>
        <p:txBody>
          <a:bodyPr/>
          <a:lstStyle/>
          <a:p>
            <a:pPr>
              <a:defRPr/>
            </a:pPr>
            <a:r>
              <a:rPr lang="en-US" smtClean="0"/>
              <a:t>September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802.11-15/0976r1</a:t>
            </a:r>
            <a:endParaRPr lang="en-US"/>
          </a:p>
        </p:txBody>
      </p:sp>
      <p:sp>
        <p:nvSpPr>
          <p:cNvPr id="5" name="Date Placeholder 4"/>
          <p:cNvSpPr>
            <a:spLocks noGrp="1"/>
          </p:cNvSpPr>
          <p:nvPr>
            <p:ph type="dt" idx="11"/>
          </p:nvPr>
        </p:nvSpPr>
        <p:spPr/>
        <p:txBody>
          <a:bodyPr/>
          <a:lstStyle/>
          <a:p>
            <a:pPr>
              <a:defRPr/>
            </a:pPr>
            <a:r>
              <a:rPr lang="en-US" smtClean="0"/>
              <a:t>September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802.11-15/0976r1</a:t>
            </a:r>
            <a:endParaRPr lang="en-US"/>
          </a:p>
        </p:txBody>
      </p:sp>
      <p:sp>
        <p:nvSpPr>
          <p:cNvPr id="5" name="Date Placeholder 4"/>
          <p:cNvSpPr>
            <a:spLocks noGrp="1"/>
          </p:cNvSpPr>
          <p:nvPr>
            <p:ph type="dt" idx="11"/>
          </p:nvPr>
        </p:nvSpPr>
        <p:spPr/>
        <p:txBody>
          <a:bodyPr/>
          <a:lstStyle/>
          <a:p>
            <a:pPr>
              <a:defRPr/>
            </a:pPr>
            <a:r>
              <a:rPr lang="en-US" smtClean="0"/>
              <a:t>September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802.11-15/0976r1</a:t>
            </a:r>
            <a:endParaRPr lang="en-US"/>
          </a:p>
        </p:txBody>
      </p:sp>
      <p:sp>
        <p:nvSpPr>
          <p:cNvPr id="5" name="Date Placeholder 4"/>
          <p:cNvSpPr>
            <a:spLocks noGrp="1"/>
          </p:cNvSpPr>
          <p:nvPr>
            <p:ph type="dt" idx="11"/>
          </p:nvPr>
        </p:nvSpPr>
        <p:spPr/>
        <p:txBody>
          <a:bodyPr/>
          <a:lstStyle/>
          <a:p>
            <a:pPr>
              <a:defRPr/>
            </a:pPr>
            <a:r>
              <a:rPr lang="en-US" smtClean="0"/>
              <a:t>September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802.11-15/0976r1</a:t>
            </a:r>
            <a:endParaRPr lang="en-US"/>
          </a:p>
        </p:txBody>
      </p:sp>
      <p:sp>
        <p:nvSpPr>
          <p:cNvPr id="13315" name="Rectangle 3"/>
          <p:cNvSpPr>
            <a:spLocks noGrp="1" noChangeArrowheads="1"/>
          </p:cNvSpPr>
          <p:nvPr>
            <p:ph type="dt" sz="quarter" idx="1"/>
          </p:nvPr>
        </p:nvSpPr>
        <p:spPr>
          <a:noFill/>
        </p:spPr>
        <p:txBody>
          <a:bodyPr/>
          <a:lstStyle/>
          <a:p>
            <a:r>
              <a:rPr lang="en-US" smtClean="0"/>
              <a:t>September 2015</a:t>
            </a:r>
            <a:endParaRPr lang="en-US"/>
          </a:p>
        </p:txBody>
      </p:sp>
      <p:sp>
        <p:nvSpPr>
          <p:cNvPr id="13316" name="Rectangle 6"/>
          <p:cNvSpPr>
            <a:spLocks noGrp="1" noChangeArrowheads="1"/>
          </p:cNvSpPr>
          <p:nvPr>
            <p:ph type="ftr" sz="quarter" idx="4"/>
          </p:nvPr>
        </p:nvSpPr>
        <p:spPr>
          <a:noFill/>
        </p:spPr>
        <p:txBody>
          <a:bodyPr/>
          <a:lstStyle/>
          <a:p>
            <a:pPr lvl="4"/>
            <a:r>
              <a:rPr lang="en-US" smtClean="0"/>
              <a:t>Dorothy Stanley (HP-Aruba Networks)</a:t>
            </a:r>
            <a:endParaRPr lang="en-US"/>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8</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8</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802.11-15/0976r1</a:t>
            </a:r>
            <a:endParaRPr lang="en-US"/>
          </a:p>
        </p:txBody>
      </p:sp>
      <p:sp>
        <p:nvSpPr>
          <p:cNvPr id="5" name="Date Placeholder 4"/>
          <p:cNvSpPr>
            <a:spLocks noGrp="1"/>
          </p:cNvSpPr>
          <p:nvPr>
            <p:ph type="dt" idx="11"/>
          </p:nvPr>
        </p:nvSpPr>
        <p:spPr/>
        <p:txBody>
          <a:bodyPr/>
          <a:lstStyle/>
          <a:p>
            <a:pPr>
              <a:defRPr/>
            </a:pPr>
            <a:r>
              <a:rPr lang="en-US" smtClean="0"/>
              <a:t>September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176016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81000"/>
            <a:ext cx="1752600" cy="276999"/>
          </a:xfrm>
          <a:ln/>
        </p:spPr>
        <p:txBody>
          <a:bodyPr/>
          <a:lstStyle>
            <a:lvl1pPr>
              <a:defRPr/>
            </a:lvl1pPr>
          </a:lstStyle>
          <a:p>
            <a:pPr>
              <a:defRPr/>
            </a:pPr>
            <a:r>
              <a:rPr lang="en-US"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September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September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 Stanley HP-Aruba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802.11-15/0976r1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4/11-14-0629-12-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www.ieee802.org/PNP/approved/IEEE_802_Chairs_guidelines_v20.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6.pdf" TargetMode="External"/><Relationship Id="rId10" Type="http://schemas.openxmlformats.org/officeDocument/2006/relationships/hyperlink" Target="http://www.ieee802.org/devdocs.shtml" TargetMode="External"/><Relationship Id="rId4" Type="http://schemas.openxmlformats.org/officeDocument/2006/relationships/hyperlink" Target="http://www.ieee802.org/PNP/approved/IEEE_802_OM_v16.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802.org/PNP/2015-03/IEEE_802_OM_proposed_v17.1.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ec/dcn/14/ec-14-0087-09-00EC-overview-of-proposed-wg-p-p-changes.pdf" TargetMode="External"/><Relationship Id="rId4" Type="http://schemas.openxmlformats.org/officeDocument/2006/relationships/hyperlink" Target="http://www.ieee802.org/PNP/2015-07/IEEE_802_WG_PandP_v17.5.doc"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4/11-14-0629-1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14/11-14-0629-11-0000-802-11-operations-manual.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4/11-14-0629-12-0000-802-11-operations-manual.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s://mentor.ieee.org/802.11/dcn/14/11-14-0629-13-0000-802-11-operations-manual.docx" TargetMode="External"/><Relationship Id="rId4" Type="http://schemas.openxmlformats.org/officeDocument/2006/relationships/hyperlink" Target="https://mentor.ieee.org/802.11/dcn/14/11-14-0629-11-0000-802-11-operations-manual.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0629-12-0000-802-11-operations-manual.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5/11-15-0993-01-000m-revmc-brc-minutes-for-f2f-aug-cambridge.doc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4/11-14-0629-12-0000-802-11-operations-manual.docx"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hyperlink" Target="https://mentor.ieee.org/802.11/dcn/14/11-14-0629-11-0000-802-11-operations-manual.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board/pat/loa.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81000"/>
            <a:ext cx="1828800" cy="276999"/>
          </a:xfrm>
          <a:noFill/>
        </p:spPr>
        <p:txBody>
          <a:bodyPr/>
          <a:lstStyle/>
          <a:p>
            <a:r>
              <a:rPr lang="en-US" smtClean="0"/>
              <a:t>September 2015</a:t>
            </a:r>
            <a:endParaRPr lang="en-US" dirty="0"/>
          </a:p>
        </p:txBody>
      </p:sp>
      <p:sp>
        <p:nvSpPr>
          <p:cNvPr id="1028" name="Footer Placeholder 4"/>
          <p:cNvSpPr>
            <a:spLocks noGrp="1"/>
          </p:cNvSpPr>
          <p:nvPr>
            <p:ph type="ftr" sz="quarter" idx="11"/>
          </p:nvPr>
        </p:nvSpPr>
        <p:spPr>
          <a:noFill/>
        </p:spPr>
        <p:txBody>
          <a:bodyPr/>
          <a:lstStyle/>
          <a:p>
            <a:r>
              <a:rPr lang="en-US" smtClean="0"/>
              <a:t>D. Stanley HP-Aruba Networks</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September 2015</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2015-09-13</a:t>
            </a:r>
            <a:endParaRPr lang="en-US" sz="2000" b="0" dirty="0" smtClean="0"/>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172410055"/>
              </p:ext>
            </p:extLst>
          </p:nvPr>
        </p:nvGraphicFramePr>
        <p:xfrm>
          <a:off x="606425" y="2290763"/>
          <a:ext cx="7983538" cy="2660650"/>
        </p:xfrm>
        <a:graphic>
          <a:graphicData uri="http://schemas.openxmlformats.org/presentationml/2006/ole">
            <mc:AlternateContent xmlns:mc="http://schemas.openxmlformats.org/markup-compatibility/2006">
              <mc:Choice xmlns:v="urn:schemas-microsoft-com:vml" Requires="v">
                <p:oleObj spid="_x0000_s1160" name="Document" r:id="rId4" imgW="8229995" imgH="2756611" progId="Word.Document.8">
                  <p:embed/>
                </p:oleObj>
              </mc:Choice>
              <mc:Fallback>
                <p:oleObj name="Document" r:id="rId4" imgW="8229995" imgH="2756611" progId="Word.Document.8">
                  <p:embed/>
                  <p:pic>
                    <p:nvPicPr>
                      <p:cNvPr id="0" name="Object 4"/>
                      <p:cNvPicPr>
                        <a:picLocks noChangeAspect="1" noChangeArrowheads="1"/>
                      </p:cNvPicPr>
                      <p:nvPr/>
                    </p:nvPicPr>
                    <p:blipFill>
                      <a:blip r:embed="rId5"/>
                      <a:srcRect/>
                      <a:stretch>
                        <a:fillRect/>
                      </a:stretch>
                    </p:blipFill>
                    <p:spPr bwMode="auto">
                      <a:xfrm>
                        <a:off x="606425" y="2290763"/>
                        <a:ext cx="7983538" cy="2660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September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September 2015</a:t>
            </a:r>
            <a:endParaRPr lang="en-US"/>
          </a:p>
        </p:txBody>
      </p:sp>
      <p:sp>
        <p:nvSpPr>
          <p:cNvPr id="8195" name="Footer Placeholder 4"/>
          <p:cNvSpPr>
            <a:spLocks noGrp="1"/>
          </p:cNvSpPr>
          <p:nvPr>
            <p:ph type="ftr" sz="quarter" idx="11"/>
          </p:nvPr>
        </p:nvSpPr>
        <p:spPr>
          <a:noFill/>
        </p:spPr>
        <p:txBody>
          <a:bodyPr/>
          <a:lstStyle/>
          <a:p>
            <a:r>
              <a:rPr lang="en-US" smtClean="0"/>
              <a:t>D. Stanley HP-Aruba Networks</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a:t>IEEE 802 Policies &amp; Procedures </a:t>
            </a:r>
          </a:p>
          <a:p>
            <a:pPr lvl="1"/>
            <a:r>
              <a:rPr lang="en-US" sz="1600" dirty="0"/>
              <a:t>(link to </a:t>
            </a:r>
            <a:r>
              <a:rPr lang="en-US" sz="1600" dirty="0" err="1"/>
              <a:t>AudCom</a:t>
            </a:r>
            <a:r>
              <a:rPr lang="en-US" sz="1600" dirty="0"/>
              <a:t>, approved by IEEE-SA Standards Board June 2014) </a:t>
            </a:r>
          </a:p>
          <a:p>
            <a:pPr lvl="1"/>
            <a:r>
              <a:rPr lang="en-US" sz="1600" dirty="0">
                <a:hlinkClick r:id="rId3"/>
              </a:rPr>
              <a:t>http://standards.ieee.org/board/aud/LMSC.pdf</a:t>
            </a:r>
            <a:endParaRPr lang="en-US" sz="1600" dirty="0"/>
          </a:p>
          <a:p>
            <a:r>
              <a:rPr lang="en-US" sz="2000" dirty="0"/>
              <a:t>IEEE 802 Operations Manual (07 November 2014)</a:t>
            </a:r>
          </a:p>
          <a:p>
            <a:pPr lvl="1">
              <a:lnSpc>
                <a:spcPct val="80000"/>
              </a:lnSpc>
              <a:defRPr/>
            </a:pPr>
            <a:r>
              <a:rPr lang="en-US" altLang="en-US" sz="1600" dirty="0">
                <a:hlinkClick r:id="rId4"/>
              </a:rPr>
              <a:t>http://www.ieee802.org/PNP/approved/IEEE_802_OM_v16.pdf</a:t>
            </a:r>
            <a:r>
              <a:rPr lang="en-US" altLang="en-US" sz="1600" dirty="0"/>
              <a:t>    </a:t>
            </a:r>
          </a:p>
          <a:p>
            <a:pPr>
              <a:lnSpc>
                <a:spcPct val="80000"/>
              </a:lnSpc>
              <a:defRPr/>
            </a:pPr>
            <a:r>
              <a:rPr lang="en-US" sz="2000" dirty="0"/>
              <a:t>IEEE 802 Working Group Policies &amp;Procedures (18 July 2014)</a:t>
            </a:r>
          </a:p>
          <a:p>
            <a:pPr lvl="1"/>
            <a:r>
              <a:rPr lang="en-US" altLang="en-US" sz="1600" dirty="0">
                <a:hlinkClick r:id="rId5"/>
              </a:rPr>
              <a:t>http://www.ieee802.org/PNP/approved/IEEE_802_WG_PandP_v16.pdf</a:t>
            </a:r>
            <a:endParaRPr lang="en-US" sz="1600" dirty="0"/>
          </a:p>
          <a:p>
            <a:r>
              <a:rPr lang="en-US" sz="2000" dirty="0"/>
              <a:t>IEEE 802 LMSC Chair's Guidelines (</a:t>
            </a:r>
            <a:r>
              <a:rPr lang="en-US" sz="2000" dirty="0" smtClean="0"/>
              <a:t>01 July 2015)</a:t>
            </a:r>
            <a:endParaRPr lang="en-US" sz="2000" dirty="0">
              <a:hlinkClick r:id="rId6"/>
            </a:endParaRPr>
          </a:p>
          <a:p>
            <a:pPr lvl="1"/>
            <a:r>
              <a:rPr lang="en-US" sz="1600" dirty="0">
                <a:hlinkClick r:id="rId7"/>
              </a:rPr>
              <a:t>http://</a:t>
            </a:r>
            <a:r>
              <a:rPr lang="en-US" sz="1600" dirty="0" smtClean="0">
                <a:hlinkClick r:id="rId7"/>
              </a:rPr>
              <a:t>www.ieee802.org/PNP/approved/IEEE_802_Chairs_guidelines_v20.pdf</a:t>
            </a:r>
            <a:r>
              <a:rPr lang="en-US" sz="1600" dirty="0" smtClean="0"/>
              <a:t>    </a:t>
            </a:r>
          </a:p>
          <a:p>
            <a:r>
              <a:rPr lang="en-US" sz="2000" dirty="0" smtClean="0"/>
              <a:t>IEEE </a:t>
            </a:r>
            <a:r>
              <a:rPr lang="en-US" sz="2000" dirty="0"/>
              <a:t>802.11 WG OM: </a:t>
            </a:r>
            <a:r>
              <a:rPr lang="en-US" sz="2000" dirty="0" smtClean="0"/>
              <a:t>(17 July 2015)</a:t>
            </a:r>
            <a:endParaRPr lang="en-US" sz="2000" dirty="0"/>
          </a:p>
          <a:p>
            <a:pPr lvl="1"/>
            <a:r>
              <a:rPr lang="en-US" altLang="en-US" sz="1600" dirty="0">
                <a:hlinkClick r:id="rId8"/>
              </a:rPr>
              <a:t>https://</a:t>
            </a:r>
            <a:r>
              <a:rPr lang="en-US" altLang="en-US" sz="1600" dirty="0" smtClean="0">
                <a:hlinkClick r:id="rId8"/>
              </a:rPr>
              <a:t>mentor.ieee.org/802.11/dcn/14/11-14-0629-12-0000-802-11-operations-manual.docx</a:t>
            </a:r>
            <a:r>
              <a:rPr lang="en-US" altLang="en-US" sz="1600" dirty="0" smtClean="0"/>
              <a:t>   </a:t>
            </a:r>
          </a:p>
          <a:p>
            <a:r>
              <a:rPr lang="en-US" sz="2000" dirty="0" smtClean="0"/>
              <a:t>Policies </a:t>
            </a:r>
            <a:r>
              <a:rPr lang="en-US" sz="2000" dirty="0"/>
              <a:t>and Procedures hierarchy</a:t>
            </a:r>
          </a:p>
          <a:p>
            <a:pPr lvl="1"/>
            <a:r>
              <a:rPr lang="en-US" sz="1600" dirty="0">
                <a:hlinkClick r:id="rId9"/>
              </a:rPr>
              <a:t>http://www.ieee802.org/11/Rules/rules.shtml</a:t>
            </a:r>
            <a:endParaRPr lang="en-US" sz="1600" dirty="0"/>
          </a:p>
          <a:p>
            <a:pPr marL="342900" lvl="1" indent="-342900">
              <a:buFontTx/>
              <a:buChar char="•"/>
            </a:pPr>
            <a:r>
              <a:rPr lang="en-US" altLang="en-US" b="1" dirty="0"/>
              <a:t>IEEE 802 Procedural document website</a:t>
            </a:r>
            <a:r>
              <a:rPr lang="en-US" altLang="en-US" sz="1800" b="1" dirty="0"/>
              <a:t>: </a:t>
            </a:r>
            <a:r>
              <a:rPr lang="en-US" altLang="en-US" sz="1800" dirty="0">
                <a:hlinkClick r:id="rId10"/>
              </a:rPr>
              <a:t>http://www.ieee802.org/devdocs.shtml</a:t>
            </a:r>
            <a:r>
              <a:rPr lang="en-US" altLang="en-US" sz="18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Known proposed IEEE 802 EC Rule Changes</a:t>
            </a:r>
            <a:endParaRPr lang="en-US" sz="2800" dirty="0"/>
          </a:p>
        </p:txBody>
      </p:sp>
      <p:sp>
        <p:nvSpPr>
          <p:cNvPr id="3" name="Content Placeholder 2"/>
          <p:cNvSpPr>
            <a:spLocks noGrp="1"/>
          </p:cNvSpPr>
          <p:nvPr>
            <p:ph idx="1"/>
          </p:nvPr>
        </p:nvSpPr>
        <p:spPr>
          <a:xfrm>
            <a:off x="609600" y="1600200"/>
            <a:ext cx="8610600" cy="5105400"/>
          </a:xfrm>
        </p:spPr>
        <p:txBody>
          <a:bodyPr/>
          <a:lstStyle/>
          <a:p>
            <a:r>
              <a:rPr lang="en-US" dirty="0" smtClean="0"/>
              <a:t>LMSC P&amp;P – No changes proposed</a:t>
            </a:r>
            <a:endParaRPr lang="en-US" b="0" dirty="0" smtClean="0"/>
          </a:p>
          <a:p>
            <a:r>
              <a:rPr lang="en-US" dirty="0" smtClean="0"/>
              <a:t>802 LMSC  OM  - Change at same time as WG P&amp;P in Nov</a:t>
            </a:r>
          </a:p>
          <a:p>
            <a:pPr lvl="1"/>
            <a:r>
              <a:rPr lang="en-US" dirty="0">
                <a:hlinkClick r:id="rId3"/>
              </a:rPr>
              <a:t>http://</a:t>
            </a:r>
            <a:r>
              <a:rPr lang="en-US" dirty="0" smtClean="0">
                <a:hlinkClick r:id="rId3"/>
              </a:rPr>
              <a:t>www.ieee802.org/PNP/2015-03/IEEE_802_OM_proposed_v17.1.pdf</a:t>
            </a:r>
            <a:r>
              <a:rPr lang="en-US" dirty="0" smtClean="0"/>
              <a:t>  </a:t>
            </a:r>
          </a:p>
          <a:p>
            <a:pPr lvl="1"/>
            <a:r>
              <a:rPr lang="en-GB" dirty="0" smtClean="0"/>
              <a:t>Add Joint working group treasury text (deleted from IEEE 802 WG P&amp;P section14.2)</a:t>
            </a:r>
          </a:p>
          <a:p>
            <a:r>
              <a:rPr lang="en-US" sz="2400" b="1" dirty="0" smtClean="0"/>
              <a:t>WG </a:t>
            </a:r>
            <a:r>
              <a:rPr lang="en-US" sz="2400" b="1" dirty="0"/>
              <a:t>P&amp;P </a:t>
            </a:r>
            <a:r>
              <a:rPr lang="en-US" sz="2400" b="1" dirty="0" smtClean="0"/>
              <a:t>– </a:t>
            </a:r>
            <a:r>
              <a:rPr lang="en-US" dirty="0" smtClean="0"/>
              <a:t>Was forwarded to </a:t>
            </a:r>
            <a:r>
              <a:rPr lang="en-US" dirty="0" err="1" smtClean="0"/>
              <a:t>Audcom</a:t>
            </a:r>
            <a:r>
              <a:rPr lang="en-US" dirty="0" smtClean="0"/>
              <a:t> </a:t>
            </a:r>
            <a:r>
              <a:rPr lang="en-US" dirty="0"/>
              <a:t>July 2015</a:t>
            </a:r>
          </a:p>
          <a:p>
            <a:pPr lvl="1"/>
            <a:r>
              <a:rPr lang="en-US" dirty="0" smtClean="0">
                <a:hlinkClick r:id="rId4"/>
              </a:rPr>
              <a:t>Proposed Working Group P&amp;P using December, 2013 baseline</a:t>
            </a:r>
            <a:r>
              <a:rPr lang="en-US" dirty="0" smtClean="0"/>
              <a:t> </a:t>
            </a:r>
            <a:r>
              <a:rPr lang="en-US" b="1" dirty="0" smtClean="0"/>
              <a:t>v17.5, </a:t>
            </a:r>
            <a:r>
              <a:rPr lang="en-US" dirty="0" smtClean="0"/>
              <a:t>deemed without issue by </a:t>
            </a:r>
            <a:r>
              <a:rPr lang="en-US" dirty="0" err="1" smtClean="0"/>
              <a:t>AudCom</a:t>
            </a:r>
            <a:r>
              <a:rPr lang="en-US" dirty="0" smtClean="0"/>
              <a:t> and SASB </a:t>
            </a:r>
          </a:p>
          <a:p>
            <a:pPr lvl="1"/>
            <a:r>
              <a:rPr lang="en-US" dirty="0" smtClean="0"/>
              <a:t>Changes are summarized in </a:t>
            </a:r>
            <a:r>
              <a:rPr lang="en-US" dirty="0" smtClean="0">
                <a:hlinkClick r:id="rId5"/>
              </a:rPr>
              <a:t>ec-14-0087-09</a:t>
            </a:r>
            <a:endParaRPr lang="en-US" dirty="0" smtClean="0"/>
          </a:p>
          <a:p>
            <a:r>
              <a:rPr lang="en-US" dirty="0" smtClean="0"/>
              <a:t>Chair’s Guidelines – no changes identified at this time</a:t>
            </a:r>
          </a:p>
        </p:txBody>
      </p:sp>
      <p:sp>
        <p:nvSpPr>
          <p:cNvPr id="4" name="Date Placeholder 3"/>
          <p:cNvSpPr>
            <a:spLocks noGrp="1"/>
          </p:cNvSpPr>
          <p:nvPr>
            <p:ph type="dt" sz="half" idx="10"/>
          </p:nvPr>
        </p:nvSpPr>
        <p:spPr/>
        <p:txBody>
          <a:bodyPr/>
          <a:lstStyle/>
          <a:p>
            <a:pPr>
              <a:defRPr/>
            </a:pPr>
            <a:r>
              <a:rPr lang="en-US" smtClean="0"/>
              <a:t>September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LMSC WG P&amp;P Changes</a:t>
            </a:r>
            <a:endParaRPr lang="en-US" sz="2800" dirty="0"/>
          </a:p>
        </p:txBody>
      </p:sp>
      <p:sp>
        <p:nvSpPr>
          <p:cNvPr id="3" name="Content Placeholder 2"/>
          <p:cNvSpPr>
            <a:spLocks noGrp="1"/>
          </p:cNvSpPr>
          <p:nvPr>
            <p:ph idx="1"/>
          </p:nvPr>
        </p:nvSpPr>
        <p:spPr>
          <a:xfrm>
            <a:off x="609600" y="1600200"/>
            <a:ext cx="8458200" cy="4724400"/>
          </a:xfrm>
        </p:spPr>
        <p:txBody>
          <a:bodyPr/>
          <a:lstStyle/>
          <a:p>
            <a:r>
              <a:rPr lang="en-US" dirty="0" smtClean="0"/>
              <a:t>LMSC WG P&amp;P – asked </a:t>
            </a:r>
            <a:r>
              <a:rPr lang="en-US" dirty="0" err="1" smtClean="0"/>
              <a:t>Audcom</a:t>
            </a:r>
            <a:r>
              <a:rPr lang="en-US" dirty="0" smtClean="0"/>
              <a:t> for clarification</a:t>
            </a:r>
          </a:p>
          <a:p>
            <a:pPr lvl="1"/>
            <a:r>
              <a:rPr lang="en-US" dirty="0" smtClean="0"/>
              <a:t>3.4 Fiduciary duty to IEEE</a:t>
            </a:r>
          </a:p>
          <a:p>
            <a:pPr lvl="1"/>
            <a:r>
              <a:rPr lang="en-US" dirty="0" smtClean="0"/>
              <a:t>4.2 Roster information validation</a:t>
            </a:r>
          </a:p>
          <a:p>
            <a:pPr lvl="1"/>
            <a:r>
              <a:rPr lang="en-US" dirty="0" smtClean="0"/>
              <a:t>4.3 Participant definition</a:t>
            </a:r>
          </a:p>
          <a:p>
            <a:pPr lvl="1"/>
            <a:r>
              <a:rPr lang="en-US" dirty="0" smtClean="0"/>
              <a:t>6.0 Electronic meetings</a:t>
            </a:r>
          </a:p>
          <a:p>
            <a:pPr lvl="1"/>
            <a:r>
              <a:rPr lang="en-US" dirty="0" smtClean="0"/>
              <a:t>7.1 Approval of an action (2/3 approval)</a:t>
            </a:r>
          </a:p>
          <a:p>
            <a:pPr lvl="1"/>
            <a:r>
              <a:rPr lang="en-US" dirty="0" smtClean="0"/>
              <a:t>(old 9.7) roll-call votes deleted</a:t>
            </a:r>
          </a:p>
          <a:p>
            <a:pPr lvl="1"/>
            <a:r>
              <a:rPr lang="en-US" dirty="0" smtClean="0"/>
              <a:t>(was 9.6) text deleted, ensure that we still have text regarding duration of WG LBs ballots</a:t>
            </a:r>
          </a:p>
          <a:p>
            <a:r>
              <a:rPr lang="en-GB" dirty="0" smtClean="0"/>
              <a:t>Joint </a:t>
            </a:r>
            <a:r>
              <a:rPr lang="en-GB" dirty="0"/>
              <a:t>working group </a:t>
            </a:r>
            <a:r>
              <a:rPr lang="en-GB" dirty="0" smtClean="0"/>
              <a:t>treasury text deleted: IEEE </a:t>
            </a:r>
            <a:r>
              <a:rPr lang="en-GB" dirty="0"/>
              <a:t>802 WG P&amp;P </a:t>
            </a:r>
            <a:r>
              <a:rPr lang="en-GB" dirty="0" smtClean="0"/>
              <a:t>14.2</a:t>
            </a:r>
          </a:p>
          <a:p>
            <a:pPr lvl="1"/>
            <a:r>
              <a:rPr lang="en-GB" dirty="0" smtClean="0"/>
              <a:t>Move to 802 LMSC Operations Manual</a:t>
            </a:r>
            <a:endParaRPr lang="en-GB" dirty="0"/>
          </a:p>
          <a:p>
            <a:endParaRPr lang="en-US" dirty="0" smtClean="0"/>
          </a:p>
          <a:p>
            <a:pPr marL="0" indent="0">
              <a:buNone/>
            </a:pPr>
            <a:endParaRPr lang="en-US" dirty="0" smtClean="0"/>
          </a:p>
          <a:p>
            <a:pPr marL="0" indent="0">
              <a:buNone/>
            </a:pPr>
            <a:endParaRPr lang="en-US" dirty="0" smtClean="0"/>
          </a:p>
          <a:p>
            <a:pPr lvl="1"/>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September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extLst>
      <p:ext uri="{BB962C8B-B14F-4D97-AF65-F5344CB8AC3E}">
        <p14:creationId xmlns:p14="http://schemas.microsoft.com/office/powerpoint/2010/main" val="13781706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11-14-0629-12</a:t>
            </a:r>
            <a:r>
              <a:rPr lang="en-US" dirty="0" smtClean="0"/>
              <a:t> contains </a:t>
            </a:r>
            <a:r>
              <a:rPr lang="en-US" dirty="0"/>
              <a:t>the current IEEE 902.11 Operations Manual (approved </a:t>
            </a:r>
            <a:r>
              <a:rPr lang="en-US" dirty="0" smtClean="0"/>
              <a:t>July 2015). </a:t>
            </a:r>
            <a:r>
              <a:rPr lang="en-US" dirty="0"/>
              <a:t>Changes:</a:t>
            </a:r>
          </a:p>
          <a:p>
            <a:pPr lvl="1"/>
            <a:r>
              <a:rPr lang="en-US" dirty="0" smtClean="0"/>
              <a:t>Updates to figure D-1: addition of “Former Voter” and correction that Aspirant has access to members area, see </a:t>
            </a:r>
            <a:r>
              <a:rPr lang="en-US" dirty="0" smtClean="0">
                <a:hlinkClick r:id="rId4"/>
              </a:rPr>
              <a:t>11-14-0629-11</a:t>
            </a:r>
            <a:endParaRPr lang="en-US" dirty="0" smtClean="0"/>
          </a:p>
          <a:p>
            <a:r>
              <a:rPr lang="en-US" dirty="0"/>
              <a:t>Consider any further changes in November 2015, proposed updates in </a:t>
            </a:r>
            <a:r>
              <a:rPr lang="en-US" dirty="0" smtClean="0"/>
              <a:t>11-14-0629-13 (review Wednesday)</a:t>
            </a:r>
            <a:endParaRPr lang="en-US" dirty="0"/>
          </a:p>
          <a:p>
            <a:pPr lvl="1"/>
            <a:r>
              <a:rPr lang="en-US" dirty="0"/>
              <a:t>Combine secretary guidelines (Section 10 and Appendix B) into one section</a:t>
            </a:r>
          </a:p>
          <a:p>
            <a:pPr lvl="1"/>
            <a:r>
              <a:rPr lang="en-US" dirty="0"/>
              <a:t>Update secretary </a:t>
            </a:r>
            <a:r>
              <a:rPr lang="en-US" dirty="0" smtClean="0"/>
              <a:t>guidelines</a:t>
            </a:r>
          </a:p>
          <a:p>
            <a:pPr lvl="1"/>
            <a:r>
              <a:rPr lang="en-US" dirty="0" smtClean="0"/>
              <a:t>Remove </a:t>
            </a:r>
            <a:r>
              <a:rPr lang="en-US" dirty="0"/>
              <a:t>requirement for SGs and SCs to include attendance in minutes</a:t>
            </a:r>
            <a:endParaRPr lang="en-US" dirty="0"/>
          </a:p>
        </p:txBody>
      </p:sp>
      <p:sp>
        <p:nvSpPr>
          <p:cNvPr id="4" name="Date Placeholder 3"/>
          <p:cNvSpPr>
            <a:spLocks noGrp="1"/>
          </p:cNvSpPr>
          <p:nvPr>
            <p:ph type="dt" sz="half" idx="10"/>
          </p:nvPr>
        </p:nvSpPr>
        <p:spPr/>
        <p:txBody>
          <a:bodyPr/>
          <a:lstStyle/>
          <a:p>
            <a:pPr>
              <a:defRPr/>
            </a:pPr>
            <a:r>
              <a:rPr lang="en-US" smtClean="0"/>
              <a:t>September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September 2015</a:t>
            </a:r>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HP-Aruba Networks</a:t>
            </a:r>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a:t>
            </a:r>
            <a:r>
              <a:rPr lang="en-GB" altLang="en-US" dirty="0" smtClean="0"/>
              <a:t>. </a:t>
            </a:r>
            <a:r>
              <a:rPr lang="en-GB" altLang="en-US" u="sng" dirty="0" smtClean="0"/>
              <a:t>Note: </a:t>
            </a:r>
            <a:r>
              <a:rPr lang="en-GB" altLang="en-US" u="sng" dirty="0" err="1" smtClean="0"/>
              <a:t>TGaz</a:t>
            </a:r>
            <a:r>
              <a:rPr lang="en-GB" altLang="en-US" u="sng" dirty="0" smtClean="0"/>
              <a:t> reflector added.</a:t>
            </a:r>
            <a:endParaRPr lang="en-GB" altLang="en-US" u="sng" dirty="0" smtClean="0"/>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September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11-14-0629-12</a:t>
            </a:r>
            <a:r>
              <a:rPr lang="en-US" dirty="0" smtClean="0"/>
              <a:t> contains </a:t>
            </a:r>
            <a:r>
              <a:rPr lang="en-US" dirty="0"/>
              <a:t>the current IEEE 902.11 Operations Manual (approved </a:t>
            </a:r>
            <a:r>
              <a:rPr lang="en-US" dirty="0" smtClean="0"/>
              <a:t>July 2015). </a:t>
            </a:r>
            <a:r>
              <a:rPr lang="en-US" dirty="0"/>
              <a:t>Changes:</a:t>
            </a:r>
          </a:p>
          <a:p>
            <a:pPr lvl="1"/>
            <a:r>
              <a:rPr lang="en-US" dirty="0" smtClean="0"/>
              <a:t>Updates to figure D-1: addition of “Former Voter” and correction that Aspirant has access to members area, see </a:t>
            </a:r>
            <a:r>
              <a:rPr lang="en-US" dirty="0" smtClean="0">
                <a:hlinkClick r:id="rId4"/>
              </a:rPr>
              <a:t>11-14-0629-11</a:t>
            </a:r>
            <a:endParaRPr lang="en-US" dirty="0" smtClean="0"/>
          </a:p>
          <a:p>
            <a:r>
              <a:rPr lang="en-US" dirty="0" smtClean="0"/>
              <a:t>Consider any further changes in November </a:t>
            </a:r>
            <a:r>
              <a:rPr lang="en-US" dirty="0" smtClean="0"/>
              <a:t>2015, proposed updates in </a:t>
            </a:r>
            <a:r>
              <a:rPr lang="en-US" dirty="0" smtClean="0">
                <a:hlinkClick r:id="rId5"/>
              </a:rPr>
              <a:t>11-14-0629-13</a:t>
            </a:r>
            <a:endParaRPr lang="en-US" dirty="0" smtClean="0"/>
          </a:p>
          <a:p>
            <a:pPr lvl="1"/>
            <a:r>
              <a:rPr lang="en-US" dirty="0"/>
              <a:t>Combine secretary guidelines (Section 10 and Appendix B) into one </a:t>
            </a:r>
            <a:r>
              <a:rPr lang="en-US" dirty="0" smtClean="0"/>
              <a:t>section</a:t>
            </a:r>
          </a:p>
          <a:p>
            <a:pPr lvl="1"/>
            <a:r>
              <a:rPr lang="en-US" dirty="0" smtClean="0"/>
              <a:t>Update secretary guidelines, see next 2 slides</a:t>
            </a:r>
          </a:p>
          <a:p>
            <a:pPr lvl="1"/>
            <a:r>
              <a:rPr lang="en-US" dirty="0"/>
              <a:t>R</a:t>
            </a:r>
            <a:r>
              <a:rPr lang="en-US" dirty="0" smtClean="0"/>
              <a:t>emove requirement for SGs and SCs to include attendance in minutes</a:t>
            </a:r>
            <a:endParaRPr lang="en-US" dirty="0"/>
          </a:p>
        </p:txBody>
      </p:sp>
      <p:sp>
        <p:nvSpPr>
          <p:cNvPr id="4" name="Date Placeholder 3"/>
          <p:cNvSpPr>
            <a:spLocks noGrp="1"/>
          </p:cNvSpPr>
          <p:nvPr>
            <p:ph type="dt" sz="half" idx="10"/>
          </p:nvPr>
        </p:nvSpPr>
        <p:spPr/>
        <p:txBody>
          <a:bodyPr/>
          <a:lstStyle/>
          <a:p>
            <a:pPr>
              <a:defRPr/>
            </a:pPr>
            <a:r>
              <a:rPr lang="en-US" smtClean="0"/>
              <a:t>September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19</a:t>
            </a:fld>
            <a:endParaRPr lang="en-US"/>
          </a:p>
        </p:txBody>
      </p:sp>
    </p:spTree>
    <p:extLst>
      <p:ext uri="{BB962C8B-B14F-4D97-AF65-F5344CB8AC3E}">
        <p14:creationId xmlns:p14="http://schemas.microsoft.com/office/powerpoint/2010/main" val="330619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September 2015</a:t>
            </a:r>
            <a:endParaRPr lang="en-US"/>
          </a:p>
        </p:txBody>
      </p:sp>
      <p:sp>
        <p:nvSpPr>
          <p:cNvPr id="3075" name="Footer Placeholder 4"/>
          <p:cNvSpPr>
            <a:spLocks noGrp="1"/>
          </p:cNvSpPr>
          <p:nvPr>
            <p:ph type="ftr" sz="quarter" idx="11"/>
          </p:nvPr>
        </p:nvSpPr>
        <p:spPr>
          <a:noFill/>
        </p:spPr>
        <p:txBody>
          <a:bodyPr/>
          <a:lstStyle/>
          <a:p>
            <a:r>
              <a:rPr lang="en-US" smtClean="0"/>
              <a:t>D. Stanley HP-Aruba Networks</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Current Patent Slides </a:t>
            </a:r>
          </a:p>
          <a:p>
            <a:pPr lvl="1">
              <a:buFontTx/>
              <a:buNone/>
            </a:pPr>
            <a:r>
              <a:rPr lang="en-US" dirty="0" smtClean="0"/>
              <a:t>	Current Policies and Procedures and Operations Manual for IEEE-SA, IEEE 802, and IEEE 802.11</a:t>
            </a:r>
          </a:p>
          <a:p>
            <a:pPr lvl="1">
              <a:buFontTx/>
              <a:buNone/>
            </a:pPr>
            <a:r>
              <a:rPr lang="en-US" dirty="0"/>
              <a:t>	</a:t>
            </a:r>
            <a:r>
              <a:rPr lang="en-US" dirty="0" smtClean="0"/>
              <a:t>Info on IEEE SA Policy changes</a:t>
            </a:r>
          </a:p>
          <a:p>
            <a:pPr lvl="1">
              <a:buFontTx/>
              <a:buNone/>
            </a:pPr>
            <a:r>
              <a:rPr lang="en-US" dirty="0" smtClean="0"/>
              <a:t>	Reminder on Posting Documents</a:t>
            </a:r>
          </a:p>
          <a:p>
            <a:pPr lvl="1">
              <a:buFontTx/>
              <a:buNone/>
            </a:pPr>
            <a:r>
              <a:rPr lang="en-US" dirty="0" smtClean="0"/>
              <a:t>	Joining the 802.11 email reflectors</a:t>
            </a:r>
          </a:p>
          <a:p>
            <a:pPr lvl="1">
              <a:buNone/>
            </a:pPr>
            <a:r>
              <a:rPr lang="en-US" dirty="0"/>
              <a:t>	Joining 802 All List Server</a:t>
            </a:r>
          </a:p>
          <a:p>
            <a:pPr lvl="1">
              <a:buFontTx/>
              <a:buNone/>
            </a:pPr>
            <a:r>
              <a:rPr lang="en-US" dirty="0"/>
              <a:t>	</a:t>
            </a:r>
            <a:r>
              <a:rPr lang="en-US" dirty="0" smtClean="0"/>
              <a:t>Known proposed changes to 802 P&amp;P, 802 OM, 802WG P&amp;P, Chair’s Guidelines</a:t>
            </a:r>
          </a:p>
          <a:p>
            <a:pPr lvl="1">
              <a:buNone/>
            </a:pPr>
            <a:r>
              <a:rPr lang="en-US" dirty="0"/>
              <a:t>	Proposed revisions to 802.11 </a:t>
            </a:r>
            <a:r>
              <a:rPr lang="en-US" dirty="0" smtClean="0"/>
              <a:t>OM </a:t>
            </a:r>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3" y="1524000"/>
            <a:ext cx="7772400" cy="4648200"/>
          </a:xfrm>
        </p:spPr>
        <p:txBody>
          <a:bodyPr/>
          <a:lstStyle/>
          <a:p>
            <a:pPr>
              <a:defRPr/>
            </a:pPr>
            <a:r>
              <a:rPr lang="en-GB" dirty="0" smtClean="0"/>
              <a:t>The 802.11 </a:t>
            </a:r>
            <a:r>
              <a:rPr lang="en-GB" dirty="0" smtClean="0">
                <a:hlinkClick r:id="rId3"/>
              </a:rPr>
              <a:t>operations </a:t>
            </a:r>
            <a:r>
              <a:rPr lang="en-GB" dirty="0" smtClean="0">
                <a:hlinkClick r:id="rId3"/>
              </a:rPr>
              <a:t>manual</a:t>
            </a:r>
            <a:r>
              <a:rPr lang="en-GB" dirty="0" smtClean="0"/>
              <a:t> contains guidelines for WG and TG secretaries</a:t>
            </a:r>
            <a:r>
              <a:rPr lang="en-GB" dirty="0" smtClean="0"/>
              <a:t>. Proposed changes shown:</a:t>
            </a:r>
            <a:endParaRPr lang="en-GB" dirty="0" smtClean="0"/>
          </a:p>
          <a:p>
            <a:pPr marL="0" indent="0">
              <a:buFontTx/>
              <a:buNone/>
              <a:defRPr/>
            </a:pPr>
            <a:endParaRPr lang="en-GB" dirty="0"/>
          </a:p>
          <a:p>
            <a:pPr>
              <a:defRPr/>
            </a:pPr>
            <a:r>
              <a:rPr lang="en-US" sz="1800" dirty="0" smtClean="0"/>
              <a:t>10. Guidelines </a:t>
            </a:r>
            <a:r>
              <a:rPr lang="en-US" sz="1800" dirty="0"/>
              <a:t>for 802.11 Secretaries</a:t>
            </a:r>
            <a:endParaRPr lang="en-GB" sz="1800" dirty="0"/>
          </a:p>
          <a:p>
            <a:pPr>
              <a:defRPr/>
            </a:pPr>
            <a:r>
              <a:rPr lang="en-US" sz="1800" dirty="0"/>
              <a:t>Please prepare the minutes taking into account the following:</a:t>
            </a:r>
            <a:endParaRPr lang="en-GB" sz="1800" dirty="0"/>
          </a:p>
          <a:p>
            <a:pPr lvl="1">
              <a:defRPr/>
            </a:pPr>
            <a:r>
              <a:rPr lang="en-US" sz="1600" dirty="0"/>
              <a:t>Use the template for documents.</a:t>
            </a:r>
            <a:endParaRPr lang="en-GB" sz="1600" dirty="0"/>
          </a:p>
          <a:p>
            <a:pPr lvl="1">
              <a:defRPr/>
            </a:pPr>
            <a:r>
              <a:rPr lang="en-US" sz="1600" dirty="0"/>
              <a:t>Make sure the Chair of the group can deliver the minutes to the 802.11 WG chair within 30-days after closure of the session.</a:t>
            </a:r>
            <a:endParaRPr lang="en-GB" sz="1600" dirty="0"/>
          </a:p>
          <a:p>
            <a:pPr lvl="1">
              <a:defRPr/>
            </a:pPr>
            <a:r>
              <a:rPr lang="en-US" sz="1600" dirty="0"/>
              <a:t>Use the following in the left side footer: “Minutes”.</a:t>
            </a:r>
            <a:endParaRPr lang="en-GB" sz="1600" dirty="0"/>
          </a:p>
          <a:p>
            <a:pPr lvl="1">
              <a:defRPr/>
            </a:pPr>
            <a:r>
              <a:rPr lang="en-US" sz="1600" dirty="0"/>
              <a:t>Make the style of motions such that they are easily identifiable.</a:t>
            </a:r>
            <a:endParaRPr lang="en-GB" sz="1600" dirty="0"/>
          </a:p>
          <a:p>
            <a:pPr lvl="1">
              <a:defRPr/>
            </a:pPr>
            <a:r>
              <a:rPr lang="en-US" sz="1600" dirty="0" smtClean="0"/>
              <a:t>Number</a:t>
            </a:r>
            <a:r>
              <a:rPr lang="en-US" sz="1600" u="sng" dirty="0" smtClean="0"/>
              <a:t>ing</a:t>
            </a:r>
            <a:r>
              <a:rPr lang="en-US" sz="1600" dirty="0" smtClean="0"/>
              <a:t> </a:t>
            </a:r>
            <a:r>
              <a:rPr lang="en-US" sz="1600" dirty="0"/>
              <a:t>the </a:t>
            </a:r>
            <a:r>
              <a:rPr lang="en-US" sz="1600" dirty="0" smtClean="0"/>
              <a:t>motions </a:t>
            </a:r>
            <a:r>
              <a:rPr lang="en-US" sz="1600" u="sng" dirty="0" smtClean="0"/>
              <a:t>is recommended</a:t>
            </a:r>
            <a:r>
              <a:rPr lang="en-US" sz="1600" dirty="0" smtClean="0"/>
              <a:t>.</a:t>
            </a:r>
            <a:endParaRPr lang="en-GB" sz="1600" dirty="0"/>
          </a:p>
          <a:p>
            <a:pPr lvl="1">
              <a:defRPr/>
            </a:pPr>
            <a:r>
              <a:rPr lang="en-US" sz="1600" strike="sngStrike" dirty="0"/>
              <a:t>Make a hierarchy of motions by indentation</a:t>
            </a:r>
            <a:r>
              <a:rPr lang="en-US" sz="1600" strike="sngStrike" dirty="0" smtClean="0"/>
              <a:t>.</a:t>
            </a:r>
          </a:p>
          <a:p>
            <a:pPr lvl="1">
              <a:defRPr/>
            </a:pPr>
            <a:r>
              <a:rPr lang="en-US" sz="1600" strike="sngStrike" dirty="0" smtClean="0"/>
              <a:t>Refer for attendance list and future meeting plan to the Full Working Group minutes</a:t>
            </a:r>
          </a:p>
          <a:p>
            <a:pPr lvl="1">
              <a:defRPr/>
            </a:pPr>
            <a:endParaRPr lang="en-GB" sz="1600" dirty="0"/>
          </a:p>
          <a:p>
            <a:pPr marL="0" indent="0">
              <a:buFontTx/>
              <a:buNone/>
              <a:defRPr/>
            </a:pPr>
            <a:endParaRPr lang="en-GB" dirty="0"/>
          </a:p>
        </p:txBody>
      </p:sp>
      <p:sp>
        <p:nvSpPr>
          <p:cNvPr id="14339" name="Title 2"/>
          <p:cNvSpPr>
            <a:spLocks noGrp="1"/>
          </p:cNvSpPr>
          <p:nvPr>
            <p:ph type="title"/>
          </p:nvPr>
        </p:nvSpPr>
        <p:spPr/>
        <p:txBody>
          <a:bodyPr/>
          <a:lstStyle/>
          <a:p>
            <a:r>
              <a:rPr lang="en-GB" altLang="en-US" smtClean="0"/>
              <a:t>W5.3 – Review of Secretary’s Guidelines</a:t>
            </a:r>
          </a:p>
        </p:txBody>
      </p:sp>
      <p:sp>
        <p:nvSpPr>
          <p:cNvPr id="143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September 2015</a:t>
            </a:r>
          </a:p>
        </p:txBody>
      </p:sp>
      <p:sp>
        <p:nvSpPr>
          <p:cNvPr id="1434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Adrian Stephens, Intel Corporation</a:t>
            </a:r>
          </a:p>
        </p:txBody>
      </p:sp>
      <p:sp>
        <p:nvSpPr>
          <p:cNvPr id="143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C31B1862-0E81-4D00-A582-C4FDA2A4D435}" type="slidenum">
              <a:rPr lang="en-US" altLang="en-US" sz="1200" b="0"/>
              <a:pPr>
                <a:spcBef>
                  <a:spcPct val="0"/>
                </a:spcBef>
                <a:buFontTx/>
                <a:buNone/>
              </a:pPr>
              <a:t>20</a:t>
            </a:fld>
            <a:endParaRPr lang="en-US" altLang="en-US" sz="1200" b="0"/>
          </a:p>
        </p:txBody>
      </p:sp>
    </p:spTree>
    <p:extLst>
      <p:ext uri="{BB962C8B-B14F-4D97-AF65-F5344CB8AC3E}">
        <p14:creationId xmlns:p14="http://schemas.microsoft.com/office/powerpoint/2010/main" val="32714114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3" y="1828800"/>
            <a:ext cx="7772400" cy="4495800"/>
          </a:xfrm>
        </p:spPr>
        <p:txBody>
          <a:bodyPr/>
          <a:lstStyle/>
          <a:p>
            <a:pPr marL="0" indent="0">
              <a:buFontTx/>
              <a:buNone/>
              <a:defRPr/>
            </a:pPr>
            <a:r>
              <a:rPr lang="en-US" sz="2000" strike="sngStrike" dirty="0"/>
              <a:t>Appendix B: </a:t>
            </a:r>
            <a:r>
              <a:rPr lang="en-US" sz="2000" u="sng" dirty="0" smtClean="0"/>
              <a:t>10 Recommendations and </a:t>
            </a:r>
            <a:r>
              <a:rPr lang="en-US" sz="2000" dirty="0" smtClean="0"/>
              <a:t>Guidelines </a:t>
            </a:r>
            <a:r>
              <a:rPr lang="en-US" sz="2000" dirty="0"/>
              <a:t>for </a:t>
            </a:r>
            <a:r>
              <a:rPr lang="en-US" sz="2000" dirty="0" smtClean="0"/>
              <a:t>Secretaries</a:t>
            </a:r>
            <a:endParaRPr lang="en-GB" sz="2000" dirty="0"/>
          </a:p>
          <a:p>
            <a:pPr>
              <a:defRPr/>
            </a:pPr>
            <a:r>
              <a:rPr lang="en-US" sz="2000" dirty="0" smtClean="0"/>
              <a:t>Minutes </a:t>
            </a:r>
            <a:r>
              <a:rPr lang="en-US" sz="2000" dirty="0"/>
              <a:t>should be short—don’t include every </a:t>
            </a:r>
            <a:r>
              <a:rPr lang="en-US" sz="2000" dirty="0" smtClean="0"/>
              <a:t>detail </a:t>
            </a:r>
            <a:r>
              <a:rPr lang="en-US" sz="2000" u="sng" dirty="0" smtClean="0"/>
              <a:t>of the</a:t>
            </a:r>
            <a:r>
              <a:rPr lang="en-US" sz="2000" dirty="0" smtClean="0"/>
              <a:t> </a:t>
            </a:r>
            <a:r>
              <a:rPr lang="en-US" sz="2000" strike="sngStrike" dirty="0"/>
              <a:t>in your </a:t>
            </a:r>
            <a:r>
              <a:rPr lang="en-US" sz="2000" dirty="0"/>
              <a:t>meetings.  </a:t>
            </a:r>
            <a:r>
              <a:rPr lang="en-US" sz="2000" strike="sngStrike" dirty="0"/>
              <a:t>After all, they’re called minutes, not hours</a:t>
            </a:r>
            <a:r>
              <a:rPr lang="en-US" sz="2000" strike="sngStrike" dirty="0" smtClean="0"/>
              <a:t>.</a:t>
            </a:r>
            <a:endParaRPr lang="en-GB" sz="2000" strike="sngStrike" dirty="0"/>
          </a:p>
          <a:p>
            <a:pPr>
              <a:defRPr/>
            </a:pPr>
            <a:r>
              <a:rPr lang="en-US" sz="2000" strike="sngStrike" dirty="0" smtClean="0"/>
              <a:t>What should be in </a:t>
            </a:r>
            <a:r>
              <a:rPr lang="en-US" sz="2000" dirty="0" smtClean="0"/>
              <a:t>Minutes include the following items:</a:t>
            </a:r>
            <a:endParaRPr lang="en-GB" sz="2000" dirty="0"/>
          </a:p>
          <a:p>
            <a:pPr lvl="1">
              <a:defRPr/>
            </a:pPr>
            <a:r>
              <a:rPr lang="en-US" sz="1600" dirty="0"/>
              <a:t>Name of Group</a:t>
            </a:r>
            <a:endParaRPr lang="en-GB" sz="1600" dirty="0"/>
          </a:p>
          <a:p>
            <a:pPr lvl="1">
              <a:defRPr/>
            </a:pPr>
            <a:r>
              <a:rPr lang="en-US" sz="1600" dirty="0"/>
              <a:t>Date and location of meeting</a:t>
            </a:r>
            <a:endParaRPr lang="en-GB" sz="1600" dirty="0"/>
          </a:p>
          <a:p>
            <a:pPr lvl="1">
              <a:defRPr/>
            </a:pPr>
            <a:r>
              <a:rPr lang="en-US" sz="1600" dirty="0"/>
              <a:t>Officer presiding, including the name of the secretary who wrote the minutes</a:t>
            </a:r>
            <a:endParaRPr lang="en-GB" sz="1600" dirty="0"/>
          </a:p>
          <a:p>
            <a:pPr lvl="1">
              <a:defRPr/>
            </a:pPr>
            <a:r>
              <a:rPr lang="en-US" sz="1600" dirty="0"/>
              <a:t>Attendance – </a:t>
            </a:r>
            <a:r>
              <a:rPr lang="en-GB" sz="1600" dirty="0" smtClean="0"/>
              <a:t>[</a:t>
            </a:r>
            <a:r>
              <a:rPr lang="en-GB" sz="1600" dirty="0" smtClean="0"/>
              <a:t>snip - edits]</a:t>
            </a:r>
            <a:endParaRPr lang="en-GB" sz="1600" dirty="0"/>
          </a:p>
          <a:p>
            <a:pPr lvl="1">
              <a:defRPr/>
            </a:pPr>
            <a:r>
              <a:rPr lang="en-US" sz="1600" dirty="0"/>
              <a:t>Call to order, chair’s remarks.</a:t>
            </a:r>
            <a:endParaRPr lang="en-GB" sz="1600" dirty="0"/>
          </a:p>
          <a:p>
            <a:pPr lvl="1">
              <a:defRPr/>
            </a:pPr>
            <a:r>
              <a:rPr lang="en-US" sz="1600" dirty="0"/>
              <a:t>Approval of minutes of previous meetings.</a:t>
            </a:r>
            <a:endParaRPr lang="en-GB" sz="1600" dirty="0"/>
          </a:p>
          <a:p>
            <a:pPr lvl="1">
              <a:defRPr/>
            </a:pPr>
            <a:r>
              <a:rPr lang="en-US" sz="1600" dirty="0"/>
              <a:t>Approval of agenda</a:t>
            </a:r>
            <a:endParaRPr lang="en-GB" sz="1600" dirty="0"/>
          </a:p>
          <a:p>
            <a:pPr lvl="1">
              <a:defRPr/>
            </a:pPr>
            <a:r>
              <a:rPr lang="en-US" sz="1600" dirty="0"/>
              <a:t>Review of Policies and Procedures of IEEE</a:t>
            </a:r>
            <a:endParaRPr lang="en-GB" sz="1600" dirty="0"/>
          </a:p>
          <a:p>
            <a:pPr lvl="1">
              <a:defRPr/>
            </a:pPr>
            <a:r>
              <a:rPr lang="en-US" sz="1600" u="sng" dirty="0" smtClean="0"/>
              <a:t>Motions, including mover, seconder and results</a:t>
            </a:r>
          </a:p>
          <a:p>
            <a:pPr lvl="1">
              <a:defRPr/>
            </a:pPr>
            <a:r>
              <a:rPr lang="en-US" sz="1600" u="sng" dirty="0" smtClean="0"/>
              <a:t>Straw polls, including name of requestor, if applicable</a:t>
            </a:r>
          </a:p>
          <a:p>
            <a:pPr marL="0" indent="0">
              <a:buFontTx/>
              <a:buNone/>
              <a:defRPr/>
            </a:pPr>
            <a:endParaRPr lang="en-GB" dirty="0"/>
          </a:p>
        </p:txBody>
      </p:sp>
      <p:sp>
        <p:nvSpPr>
          <p:cNvPr id="15363" name="Title 2"/>
          <p:cNvSpPr>
            <a:spLocks noGrp="1"/>
          </p:cNvSpPr>
          <p:nvPr>
            <p:ph type="title"/>
          </p:nvPr>
        </p:nvSpPr>
        <p:spPr/>
        <p:txBody>
          <a:bodyPr/>
          <a:lstStyle/>
          <a:p>
            <a:r>
              <a:rPr lang="en-GB" altLang="en-US" dirty="0" smtClean="0"/>
              <a:t>W5.3 – Review of Secretary’s Guidelines (</a:t>
            </a:r>
            <a:r>
              <a:rPr lang="en-GB" altLang="en-US" dirty="0" smtClean="0"/>
              <a:t>continued, proposed changes shown)</a:t>
            </a:r>
            <a:endParaRPr lang="en-GB" altLang="en-US" dirty="0" smtClean="0"/>
          </a:p>
        </p:txBody>
      </p:sp>
      <p:sp>
        <p:nvSpPr>
          <p:cNvPr id="1536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September 2015</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Adrian Stephens, Intel Corporation</a:t>
            </a:r>
          </a:p>
        </p:txBody>
      </p:sp>
      <p:sp>
        <p:nvSpPr>
          <p:cNvPr id="153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EFECFA54-A2C7-4674-BF24-223533813A6C}" type="slidenum">
              <a:rPr lang="en-US" altLang="en-US" sz="1200" b="0"/>
              <a:pPr>
                <a:spcBef>
                  <a:spcPct val="0"/>
                </a:spcBef>
                <a:buFontTx/>
                <a:buNone/>
              </a:pPr>
              <a:t>21</a:t>
            </a:fld>
            <a:endParaRPr lang="en-US" altLang="en-US" sz="1200" b="0"/>
          </a:p>
        </p:txBody>
      </p:sp>
    </p:spTree>
    <p:extLst>
      <p:ext uri="{BB962C8B-B14F-4D97-AF65-F5344CB8AC3E}">
        <p14:creationId xmlns:p14="http://schemas.microsoft.com/office/powerpoint/2010/main" val="23708045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3" y="1828800"/>
            <a:ext cx="7772400" cy="4495800"/>
          </a:xfrm>
        </p:spPr>
        <p:txBody>
          <a:bodyPr/>
          <a:lstStyle/>
          <a:p>
            <a:pPr marL="0" indent="0">
              <a:buFontTx/>
              <a:buNone/>
              <a:defRPr/>
            </a:pPr>
            <a:r>
              <a:rPr lang="en-US" sz="2000" strike="sngStrike" dirty="0"/>
              <a:t>Appendix B</a:t>
            </a:r>
            <a:r>
              <a:rPr lang="en-US" sz="2000" dirty="0"/>
              <a:t>: </a:t>
            </a:r>
            <a:r>
              <a:rPr lang="en-US" sz="2000" u="sng" dirty="0" smtClean="0"/>
              <a:t>10 Recommendations and </a:t>
            </a:r>
            <a:r>
              <a:rPr lang="en-US" sz="2000" dirty="0" smtClean="0"/>
              <a:t>Guidelines </a:t>
            </a:r>
            <a:r>
              <a:rPr lang="en-US" sz="2000" dirty="0"/>
              <a:t>for </a:t>
            </a:r>
            <a:r>
              <a:rPr lang="en-US" sz="2000" dirty="0" smtClean="0"/>
              <a:t>Secretaries</a:t>
            </a:r>
            <a:endParaRPr lang="en-GB" sz="2000" dirty="0"/>
          </a:p>
          <a:p>
            <a:pPr>
              <a:defRPr/>
            </a:pPr>
            <a:r>
              <a:rPr lang="en-US" sz="2000" dirty="0" smtClean="0"/>
              <a:t>Minutes include the following items (continued)</a:t>
            </a:r>
            <a:endParaRPr lang="en-GB" sz="2000" dirty="0"/>
          </a:p>
          <a:p>
            <a:pPr lvl="1">
              <a:defRPr/>
            </a:pPr>
            <a:r>
              <a:rPr lang="en-US" sz="1600" dirty="0" smtClean="0"/>
              <a:t>…..</a:t>
            </a:r>
            <a:endParaRPr lang="en-US" sz="1600" u="sng" dirty="0" smtClean="0"/>
          </a:p>
          <a:p>
            <a:pPr lvl="1">
              <a:defRPr/>
            </a:pPr>
            <a:r>
              <a:rPr lang="en-US" sz="1600" u="sng" dirty="0" smtClean="0"/>
              <a:t>Straw polls, including name of requestor, if applicable</a:t>
            </a:r>
          </a:p>
          <a:p>
            <a:pPr lvl="1"/>
            <a:r>
              <a:rPr lang="en-US" sz="1600" u="sng" dirty="0" smtClean="0"/>
              <a:t>Discussions</a:t>
            </a:r>
            <a:r>
              <a:rPr lang="en-US" sz="1600" u="sng" dirty="0"/>
              <a:t>: </a:t>
            </a:r>
            <a:endParaRPr lang="en-US" sz="1600" dirty="0"/>
          </a:p>
          <a:p>
            <a:pPr lvl="2"/>
            <a:r>
              <a:rPr lang="en-US" sz="1400" u="sng" dirty="0"/>
              <a:t>Brief summary of discussion, pros and cons, and conclusions (optional, recommended)</a:t>
            </a:r>
            <a:endParaRPr lang="en-US" sz="1400" dirty="0"/>
          </a:p>
          <a:p>
            <a:pPr lvl="2"/>
            <a:r>
              <a:rPr lang="en-US" sz="1400" u="sng" dirty="0"/>
              <a:t>Include name of primary document author</a:t>
            </a:r>
            <a:endParaRPr lang="en-US" sz="1400" dirty="0"/>
          </a:p>
          <a:p>
            <a:pPr lvl="2"/>
            <a:r>
              <a:rPr lang="en-US" sz="1400" u="sng" dirty="0"/>
              <a:t>Do not include names of discussion participants</a:t>
            </a:r>
            <a:endParaRPr lang="en-US" sz="1400" dirty="0"/>
          </a:p>
          <a:p>
            <a:pPr lvl="1"/>
            <a:r>
              <a:rPr lang="en-US" sz="1600" u="sng" dirty="0"/>
              <a:t>Action items, including assignee and date</a:t>
            </a:r>
            <a:endParaRPr lang="en-US" sz="1600" dirty="0"/>
          </a:p>
          <a:p>
            <a:pPr lvl="1"/>
            <a:r>
              <a:rPr lang="en-US" sz="1600" u="sng" dirty="0"/>
              <a:t>References to submissions (optionally include links)</a:t>
            </a:r>
            <a:endParaRPr lang="en-US" sz="1600" dirty="0"/>
          </a:p>
          <a:p>
            <a:pPr lvl="1"/>
            <a:r>
              <a:rPr lang="en-US" sz="1600" strike="sngStrike" dirty="0" smtClean="0"/>
              <a:t>Subcommittee reports</a:t>
            </a:r>
            <a:r>
              <a:rPr lang="en-US" sz="1600" dirty="0" smtClean="0"/>
              <a:t> </a:t>
            </a:r>
            <a:r>
              <a:rPr lang="en-US" sz="1600" u="sng" dirty="0" smtClean="0"/>
              <a:t>Subgroup </a:t>
            </a:r>
            <a:r>
              <a:rPr lang="en-US" sz="1600" u="sng" dirty="0"/>
              <a:t>reports (WG minutes only)</a:t>
            </a:r>
            <a:endParaRPr lang="en-US" sz="1600" dirty="0"/>
          </a:p>
          <a:p>
            <a:pPr lvl="1"/>
            <a:r>
              <a:rPr lang="en-US" sz="1600" dirty="0"/>
              <a:t>Next meeting—date and location</a:t>
            </a:r>
          </a:p>
          <a:p>
            <a:pPr lvl="1">
              <a:defRPr/>
            </a:pPr>
            <a:endParaRPr lang="en-GB" sz="1200" dirty="0"/>
          </a:p>
          <a:p>
            <a:pPr marL="0" indent="0">
              <a:buFontTx/>
              <a:buNone/>
              <a:defRPr/>
            </a:pPr>
            <a:endParaRPr lang="en-GB" dirty="0"/>
          </a:p>
        </p:txBody>
      </p:sp>
      <p:sp>
        <p:nvSpPr>
          <p:cNvPr id="15363" name="Title 2"/>
          <p:cNvSpPr>
            <a:spLocks noGrp="1"/>
          </p:cNvSpPr>
          <p:nvPr>
            <p:ph type="title"/>
          </p:nvPr>
        </p:nvSpPr>
        <p:spPr/>
        <p:txBody>
          <a:bodyPr/>
          <a:lstStyle/>
          <a:p>
            <a:r>
              <a:rPr lang="en-GB" altLang="en-US" dirty="0" smtClean="0"/>
              <a:t>W5.3 – Review of Secretary’s Guidelines (</a:t>
            </a:r>
            <a:r>
              <a:rPr lang="en-GB" altLang="en-US" dirty="0" smtClean="0"/>
              <a:t>continued, </a:t>
            </a:r>
            <a:r>
              <a:rPr lang="en-GB" altLang="en-US" dirty="0"/>
              <a:t>proposed changes shown</a:t>
            </a:r>
            <a:r>
              <a:rPr lang="en-GB" altLang="en-US" dirty="0" smtClean="0"/>
              <a:t>)</a:t>
            </a:r>
            <a:endParaRPr lang="en-GB" altLang="en-US" dirty="0" smtClean="0"/>
          </a:p>
        </p:txBody>
      </p:sp>
      <p:sp>
        <p:nvSpPr>
          <p:cNvPr id="1536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September 2015</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Adrian Stephens, Intel Corporation</a:t>
            </a:r>
          </a:p>
        </p:txBody>
      </p:sp>
      <p:sp>
        <p:nvSpPr>
          <p:cNvPr id="153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EFECFA54-A2C7-4674-BF24-223533813A6C}" type="slidenum">
              <a:rPr lang="en-US" altLang="en-US" sz="1200" b="0"/>
              <a:pPr>
                <a:spcBef>
                  <a:spcPct val="0"/>
                </a:spcBef>
                <a:buFontTx/>
                <a:buNone/>
              </a:pPr>
              <a:t>22</a:t>
            </a:fld>
            <a:endParaRPr lang="en-US" altLang="en-US" sz="1200" b="0"/>
          </a:p>
        </p:txBody>
      </p:sp>
    </p:spTree>
    <p:extLst>
      <p:ext uri="{BB962C8B-B14F-4D97-AF65-F5344CB8AC3E}">
        <p14:creationId xmlns:p14="http://schemas.microsoft.com/office/powerpoint/2010/main" val="13355864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1"/>
          <p:cNvSpPr>
            <a:spLocks noGrp="1"/>
          </p:cNvSpPr>
          <p:nvPr>
            <p:ph idx="1"/>
          </p:nvPr>
        </p:nvSpPr>
        <p:spPr>
          <a:xfrm>
            <a:off x="696912" y="1828800"/>
            <a:ext cx="8294688" cy="4495800"/>
          </a:xfrm>
        </p:spPr>
        <p:txBody>
          <a:bodyPr/>
          <a:lstStyle/>
          <a:p>
            <a:r>
              <a:rPr lang="en-GB" altLang="en-US" sz="2000" dirty="0" smtClean="0"/>
              <a:t>Most minutes follow the guidelines</a:t>
            </a:r>
          </a:p>
          <a:p>
            <a:r>
              <a:rPr lang="en-GB" altLang="en-US" sz="2000" dirty="0" smtClean="0"/>
              <a:t>Issue noted</a:t>
            </a:r>
            <a:r>
              <a:rPr lang="en-GB" altLang="en-US" sz="2000" dirty="0"/>
              <a:t> – </a:t>
            </a:r>
            <a:r>
              <a:rPr lang="en-GB" altLang="en-US" sz="2000" dirty="0" smtClean="0"/>
              <a:t>1: Names included in discussion</a:t>
            </a:r>
          </a:p>
          <a:p>
            <a:r>
              <a:rPr lang="en-GB" altLang="en-US" sz="2000" dirty="0" smtClean="0"/>
              <a:t>Issue noted – 2: Incomplete name (first name only)</a:t>
            </a:r>
          </a:p>
          <a:p>
            <a:r>
              <a:rPr lang="en-GB" altLang="en-US" sz="2000" dirty="0" smtClean="0"/>
              <a:t>Issue noted – 3: SG &amp; SC minutes do not include attendees – propose to remove this requirement</a:t>
            </a:r>
          </a:p>
          <a:p>
            <a:r>
              <a:rPr lang="en-GB" altLang="en-US" sz="2000" dirty="0" smtClean="0"/>
              <a:t>Recommendation noted: no discussion</a:t>
            </a:r>
          </a:p>
          <a:p>
            <a:pPr lvl="1"/>
            <a:r>
              <a:rPr lang="en-GB" altLang="en-US" sz="1800" dirty="0" smtClean="0"/>
              <a:t>Recording </a:t>
            </a:r>
            <a:r>
              <a:rPr lang="en-GB" altLang="en-US" sz="1800" dirty="0" smtClean="0"/>
              <a:t>discussion/debate is an option for the secretary, which members often find helpful, but there is a balance of detail to be struck</a:t>
            </a:r>
          </a:p>
          <a:p>
            <a:pPr lvl="1"/>
            <a:r>
              <a:rPr lang="en-GB" altLang="en-US" sz="1800" dirty="0" smtClean="0"/>
              <a:t>Record the big points, straw polls, and any agreed outcome (e.g. actions)</a:t>
            </a:r>
          </a:p>
          <a:p>
            <a:pPr lvl="1"/>
            <a:r>
              <a:rPr lang="en-GB" altLang="en-US" sz="1800" dirty="0" smtClean="0"/>
              <a:t>Don’t </a:t>
            </a:r>
            <a:r>
              <a:rPr lang="en-GB" altLang="en-US" sz="1800" dirty="0" smtClean="0"/>
              <a:t>attempt to record a transcript of discussion</a:t>
            </a:r>
          </a:p>
          <a:p>
            <a:pPr lvl="1"/>
            <a:r>
              <a:rPr lang="en-GB" altLang="en-US" sz="1800" dirty="0" smtClean="0"/>
              <a:t>Don’t record names of the commenters in the discussion</a:t>
            </a:r>
            <a:endParaRPr lang="en-GB" altLang="en-US" sz="1800" dirty="0" smtClean="0"/>
          </a:p>
          <a:p>
            <a:r>
              <a:rPr lang="en-GB" altLang="en-US" sz="2000" dirty="0" smtClean="0"/>
              <a:t>For </a:t>
            </a:r>
            <a:r>
              <a:rPr lang="en-GB" altLang="en-US" sz="2000" dirty="0" smtClean="0"/>
              <a:t>an example see:</a:t>
            </a:r>
          </a:p>
          <a:p>
            <a:pPr lvl="1"/>
            <a:r>
              <a:rPr lang="en-GB" altLang="en-US" sz="1800" dirty="0" smtClean="0">
                <a:hlinkClick r:id="rId3"/>
              </a:rPr>
              <a:t>https://mentor.ieee.org/802.11/dcn/15/11-15-0993-01-000m-revmc-brc-minutes-for-f2f-aug-cambridge.docx</a:t>
            </a:r>
            <a:endParaRPr lang="en-GB" altLang="en-US" sz="1800" dirty="0" smtClean="0"/>
          </a:p>
          <a:p>
            <a:pPr lvl="1"/>
            <a:endParaRPr lang="en-GB" altLang="en-US" dirty="0" smtClean="0"/>
          </a:p>
        </p:txBody>
      </p:sp>
      <p:sp>
        <p:nvSpPr>
          <p:cNvPr id="16387" name="Title 2"/>
          <p:cNvSpPr>
            <a:spLocks noGrp="1"/>
          </p:cNvSpPr>
          <p:nvPr>
            <p:ph type="title"/>
          </p:nvPr>
        </p:nvSpPr>
        <p:spPr/>
        <p:txBody>
          <a:bodyPr/>
          <a:lstStyle/>
          <a:p>
            <a:r>
              <a:rPr lang="en-GB" altLang="en-US" dirty="0" smtClean="0"/>
              <a:t>W5.3 – </a:t>
            </a:r>
            <a:r>
              <a:rPr lang="en-GB" altLang="en-US" dirty="0" smtClean="0"/>
              <a:t>Feedback from Review of July 2015 subgroup minutes</a:t>
            </a:r>
            <a:endParaRPr lang="en-GB" altLang="en-US" dirty="0" smtClean="0"/>
          </a:p>
        </p:txBody>
      </p:sp>
      <p:sp>
        <p:nvSpPr>
          <p:cNvPr id="1638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September 2015</a:t>
            </a:r>
          </a:p>
        </p:txBody>
      </p:sp>
      <p:sp>
        <p:nvSpPr>
          <p:cNvPr id="1638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Adrian Stephens, Intel Corporation</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428AA411-39C2-419F-8660-658EE45DBB6E}" type="slidenum">
              <a:rPr lang="en-US" altLang="en-US" sz="1200" b="0"/>
              <a:pPr>
                <a:spcBef>
                  <a:spcPct val="0"/>
                </a:spcBef>
                <a:buFontTx/>
                <a:buNone/>
              </a:pPr>
              <a:t>23</a:t>
            </a:fld>
            <a:endParaRPr lang="en-US" altLang="en-US" sz="1200" b="0"/>
          </a:p>
        </p:txBody>
      </p:sp>
    </p:spTree>
    <p:extLst>
      <p:ext uri="{BB962C8B-B14F-4D97-AF65-F5344CB8AC3E}">
        <p14:creationId xmlns:p14="http://schemas.microsoft.com/office/powerpoint/2010/main" val="17483803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11-14-0629-12</a:t>
            </a:r>
            <a:r>
              <a:rPr lang="en-US" dirty="0" smtClean="0"/>
              <a:t> contains </a:t>
            </a:r>
            <a:r>
              <a:rPr lang="en-US" dirty="0"/>
              <a:t>the current IEEE 902.11 Operations Manual (approved </a:t>
            </a:r>
            <a:r>
              <a:rPr lang="en-US" dirty="0" smtClean="0"/>
              <a:t>July 2015). </a:t>
            </a:r>
            <a:r>
              <a:rPr lang="en-US" dirty="0"/>
              <a:t>Changes:</a:t>
            </a:r>
          </a:p>
          <a:p>
            <a:pPr lvl="1"/>
            <a:r>
              <a:rPr lang="en-US" dirty="0" smtClean="0"/>
              <a:t>Updates to figure D-1: addition of “Former Voter” and correction that Aspirant has access to members area, see </a:t>
            </a:r>
            <a:r>
              <a:rPr lang="en-US" dirty="0" smtClean="0">
                <a:hlinkClick r:id="rId4"/>
              </a:rPr>
              <a:t>11-14-0629-11</a:t>
            </a:r>
            <a:endParaRPr lang="en-US" dirty="0" smtClean="0"/>
          </a:p>
          <a:p>
            <a:r>
              <a:rPr lang="en-US" b="0" dirty="0" smtClean="0"/>
              <a:t>Consider any further changes in November 2015</a:t>
            </a:r>
          </a:p>
          <a:p>
            <a:pPr lvl="1"/>
            <a:r>
              <a:rPr lang="en-US" dirty="0"/>
              <a:t>Combine secretary guidelines (Section 10 and Appendix B) into one section</a:t>
            </a:r>
          </a:p>
        </p:txBody>
      </p:sp>
      <p:sp>
        <p:nvSpPr>
          <p:cNvPr id="4" name="Date Placeholder 3"/>
          <p:cNvSpPr>
            <a:spLocks noGrp="1"/>
          </p:cNvSpPr>
          <p:nvPr>
            <p:ph type="dt" sz="half" idx="10"/>
          </p:nvPr>
        </p:nvSpPr>
        <p:spPr/>
        <p:txBody>
          <a:bodyPr/>
          <a:lstStyle/>
          <a:p>
            <a:pPr>
              <a:defRPr/>
            </a:pPr>
            <a:r>
              <a:rPr lang="en-US" smtClean="0"/>
              <a:t>September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25</a:t>
            </a:fld>
            <a:endParaRPr lang="en-US"/>
          </a:p>
        </p:txBody>
      </p:sp>
    </p:spTree>
    <p:extLst>
      <p:ext uri="{BB962C8B-B14F-4D97-AF65-F5344CB8AC3E}">
        <p14:creationId xmlns:p14="http://schemas.microsoft.com/office/powerpoint/2010/main" val="3306196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September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September 2015</a:t>
            </a:r>
            <a:endParaRPr lang="en-US"/>
          </a:p>
        </p:txBody>
      </p:sp>
      <p:sp>
        <p:nvSpPr>
          <p:cNvPr id="4099" name="Footer Placeholder 2"/>
          <p:cNvSpPr>
            <a:spLocks noGrp="1"/>
          </p:cNvSpPr>
          <p:nvPr>
            <p:ph type="ftr" sz="quarter" idx="11"/>
          </p:nvPr>
        </p:nvSpPr>
        <p:spPr>
          <a:noFill/>
        </p:spPr>
        <p:txBody>
          <a:bodyPr/>
          <a:lstStyle/>
          <a:p>
            <a:r>
              <a:rPr lang="en-US" smtClean="0"/>
              <a:t>D. Stanley HP-Aruba Networks</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September 2015</a:t>
            </a:r>
            <a:endParaRPr lang="en-US"/>
          </a:p>
        </p:txBody>
      </p:sp>
      <p:sp>
        <p:nvSpPr>
          <p:cNvPr id="5123" name="Footer Placeholder 2"/>
          <p:cNvSpPr>
            <a:spLocks noGrp="1"/>
          </p:cNvSpPr>
          <p:nvPr>
            <p:ph type="ftr" sz="quarter" idx="11"/>
          </p:nvPr>
        </p:nvSpPr>
        <p:spPr>
          <a:noFill/>
        </p:spPr>
        <p:txBody>
          <a:bodyPr/>
          <a:lstStyle/>
          <a:p>
            <a:r>
              <a:rPr lang="en-US" smtClean="0"/>
              <a:t>D. Stanley HP-Aruba Networks</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September 2015</a:t>
            </a:r>
            <a:endParaRPr lang="en-US"/>
          </a:p>
        </p:txBody>
      </p:sp>
      <p:sp>
        <p:nvSpPr>
          <p:cNvPr id="6147" name="Footer Placeholder 2"/>
          <p:cNvSpPr>
            <a:spLocks noGrp="1"/>
          </p:cNvSpPr>
          <p:nvPr>
            <p:ph type="ftr" sz="quarter" idx="11"/>
          </p:nvPr>
        </p:nvSpPr>
        <p:spPr>
          <a:noFill/>
        </p:spPr>
        <p:txBody>
          <a:bodyPr/>
          <a:lstStyle/>
          <a:p>
            <a:r>
              <a:rPr lang="en-US" smtClean="0"/>
              <a:t>D. Stanley HP-Aruba Networks</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September 2015</a:t>
            </a:r>
            <a:endParaRPr lang="en-US"/>
          </a:p>
        </p:txBody>
      </p:sp>
      <p:sp>
        <p:nvSpPr>
          <p:cNvPr id="7171" name="Footer Placeholder 2"/>
          <p:cNvSpPr>
            <a:spLocks noGrp="1"/>
          </p:cNvSpPr>
          <p:nvPr>
            <p:ph type="ftr" sz="quarter" idx="11"/>
          </p:nvPr>
        </p:nvSpPr>
        <p:spPr>
          <a:noFill/>
        </p:spPr>
        <p:txBody>
          <a:bodyPr/>
          <a:lstStyle/>
          <a:p>
            <a:r>
              <a:rPr lang="en-US" smtClean="0"/>
              <a:t>D. Stanley HP-Aruba Networks</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Silence your cell phone </a:t>
            </a:r>
            <a:r>
              <a:rPr lang="en-US" sz="3200" dirty="0" smtClean="0">
                <a:solidFill>
                  <a:srgbClr val="000000"/>
                </a:solidFill>
                <a:latin typeface="Arial" pitchFamily="34" charset="0"/>
                <a:cs typeface="DejaVu Sans" pitchFamily="34" charset="0"/>
              </a:rPr>
              <a:t>ringers</a:t>
            </a:r>
          </a:p>
          <a:p>
            <a:pPr indent="-457200">
              <a:buClr>
                <a:srgbClr val="FF0000"/>
              </a:buClr>
              <a:buSzPct val="100000"/>
              <a:buFont typeface="Wingdings" pitchFamily="2" charset="2"/>
              <a:buChar char="Ø"/>
            </a:pPr>
            <a:r>
              <a:rPr lang="en-US" sz="3200" dirty="0" smtClean="0">
                <a:solidFill>
                  <a:srgbClr val="000000"/>
                </a:solidFill>
                <a:latin typeface="Arial" pitchFamily="34" charset="0"/>
                <a:cs typeface="DejaVu Sans" pitchFamily="34" charset="0"/>
              </a:rPr>
              <a:t>Silence your electronic devices</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September 2015</a:t>
            </a:r>
            <a:endParaRPr lang="en-US"/>
          </a:p>
        </p:txBody>
      </p:sp>
      <p:sp>
        <p:nvSpPr>
          <p:cNvPr id="11" name="Footer Placeholder 10"/>
          <p:cNvSpPr>
            <a:spLocks noGrp="1"/>
          </p:cNvSpPr>
          <p:nvPr>
            <p:ph type="ftr" sz="quarter" idx="11"/>
          </p:nvPr>
        </p:nvSpPr>
        <p:spPr/>
        <p:txBody>
          <a:bodyPr/>
          <a:lstStyle/>
          <a:p>
            <a:pPr>
              <a:defRPr/>
            </a:pPr>
            <a:r>
              <a:rPr lang="en-US" smtClean="0"/>
              <a:t>D. Stanley HP-Aruba Networks</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11430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smtClean="0">
                <a:hlinkClick r:id="rId7"/>
              </a:rPr>
              <a:t>http</a:t>
            </a:r>
            <a:r>
              <a:rPr lang="en-US" dirty="0">
                <a:hlinkClick r:id="rId7"/>
              </a:rPr>
              <a:t>://</a:t>
            </a:r>
            <a:r>
              <a:rPr lang="en-US" dirty="0" smtClean="0">
                <a:hlinkClick r:id="rId7"/>
              </a:rPr>
              <a:t>standards.ieee.org/board/pat/loa.pdf</a:t>
            </a:r>
            <a:r>
              <a:rPr lang="en-US" dirty="0" smtClean="0"/>
              <a:t>   </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September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30127</TotalTime>
  <Words>2360</Words>
  <Application>Microsoft Office PowerPoint</Application>
  <PresentationFormat>On-screen Show (4:3)</PresentationFormat>
  <Paragraphs>394</Paragraphs>
  <Slides>25</Slides>
  <Notes>25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802-11-Submission</vt:lpstr>
      <vt:lpstr>Document</vt:lpstr>
      <vt:lpstr>2nd  Vice Chair Report September 2015</vt:lpstr>
      <vt:lpstr>Abstract</vt:lpstr>
      <vt:lpstr>Monday–  802.11 Opening Plenary</vt:lpstr>
      <vt:lpstr>Participants, Patents, and Duty to Inform</vt:lpstr>
      <vt:lpstr>Patent Related Links</vt:lpstr>
      <vt:lpstr>Call for Potentially Essential Patents</vt:lpstr>
      <vt:lpstr>Other Guidelines for IEEE WG Meetings</vt:lpstr>
      <vt:lpstr>PowerPoint Presentation</vt:lpstr>
      <vt:lpstr>IEEE-SA policy documents</vt:lpstr>
      <vt:lpstr>Current IEEE-SA Rule documents</vt:lpstr>
      <vt:lpstr>Current IEEE 802, 802.11 rules documents </vt:lpstr>
      <vt:lpstr>Known proposed IEEE 802 EC Rule Changes</vt:lpstr>
      <vt:lpstr>LMSC WG P&amp;P Changes</vt:lpstr>
      <vt:lpstr>IEEE 802.11 OM Status and changes</vt:lpstr>
      <vt:lpstr>Email Reflectors</vt:lpstr>
      <vt:lpstr>IEEE 802-ALL EMAIL List Server</vt:lpstr>
      <vt:lpstr>Reminder for Posting Documents</vt:lpstr>
      <vt:lpstr>Wednesday –  802.11 Mid-Week Plenary</vt:lpstr>
      <vt:lpstr>IEEE 802.11 OM Status and changes</vt:lpstr>
      <vt:lpstr>W5.3 – Review of Secretary’s Guidelines</vt:lpstr>
      <vt:lpstr>W5.3 – Review of Secretary’s Guidelines (continued, proposed changes shown)</vt:lpstr>
      <vt:lpstr>W5.3 – Review of Secretary’s Guidelines (continued, proposed changes shown)</vt:lpstr>
      <vt:lpstr>W5.3 – Feedback from Review of July 2015 subgroup minutes</vt:lpstr>
      <vt:lpstr>Friday –  802.11 Closing Plenary</vt:lpstr>
      <vt:lpstr>IEEE 802.11 OM Status and changes</vt:lpstr>
    </vt:vector>
  </TitlesOfParts>
  <Company>Aruba Networks, an HP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11-15/-223r0</dc:subject>
  <dc:creator>dstanley@arubanetworks.com</dc:creator>
  <cp:keywords>September 2015</cp:keywords>
  <dc:description>Dorothy Stanley (HP-Aruba Networks)</dc:description>
  <cp:lastModifiedBy>Dorothy Stanley</cp:lastModifiedBy>
  <cp:revision>177</cp:revision>
  <cp:lastPrinted>2014-04-08T14:44:21Z</cp:lastPrinted>
  <dcterms:created xsi:type="dcterms:W3CDTF">2012-03-12T21:29:33Z</dcterms:created>
  <dcterms:modified xsi:type="dcterms:W3CDTF">2015-09-13T11:25:26Z</dcterms:modified>
</cp:coreProperties>
</file>