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48" r:id="rId5"/>
    <p:sldId id="2360" r:id="rId6"/>
    <p:sldId id="2350" r:id="rId7"/>
    <p:sldId id="2313" r:id="rId8"/>
    <p:sldId id="2355" r:id="rId9"/>
    <p:sldId id="2349" r:id="rId10"/>
    <p:sldId id="2358" r:id="rId11"/>
    <p:sldId id="2322" r:id="rId12"/>
    <p:sldId id="2288" r:id="rId13"/>
    <p:sldId id="2345" r:id="rId14"/>
    <p:sldId id="2353" r:id="rId15"/>
    <p:sldId id="2354" r:id="rId16"/>
    <p:sldId id="2359" r:id="rId17"/>
    <p:sldId id="2361" r:id="rId18"/>
    <p:sldId id="2362" r:id="rId19"/>
    <p:sldId id="2363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531" autoAdjust="0"/>
    <p:restoredTop sz="95795" autoAdjust="0"/>
  </p:normalViewPr>
  <p:slideViewPr>
    <p:cSldViewPr>
      <p:cViewPr>
        <p:scale>
          <a:sx n="90" d="100"/>
          <a:sy n="90" d="100"/>
        </p:scale>
        <p:origin x="-1272" y="-11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802.11-15/0975r0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802.11-15/0975r0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802.11-15/0975r0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802.11-15/0975r0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September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(HP-Aruba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11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802.11-15/0975r0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14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802.11-15/0975r0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802.11-15/0975r0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802.11-15/0975r0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(HP-Aruba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802.11-15/0975r0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802.11-15/0975r0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802.11-15/0975r0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September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9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802.11-15/0975r1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02-00ax-spec-framework.docx" TargetMode="External"/><Relationship Id="rId7" Type="http://schemas.openxmlformats.org/officeDocument/2006/relationships/hyperlink" Target="https://mentor.ieee.org/802.11/dcn/14/11-14-1009-02-00ax-proposed-802-11ax-functional-requirements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882-04-00ax-tgax-channel-model-document.docx" TargetMode="External"/><Relationship Id="rId5" Type="http://schemas.openxmlformats.org/officeDocument/2006/relationships/hyperlink" Target="https://mentor.ieee.org/802.11/dcn/14/11-14-0980-14-00ax-simulation-scenarios.docx" TargetMode="External"/><Relationship Id="rId4" Type="http://schemas.openxmlformats.org/officeDocument/2006/relationships/hyperlink" Target="https://mentor.ieee.org/802.11/dcn/14/11-14-0571-07-00ax-evaluation-methodology.docx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540-01-0arc-updates-to-revmc-5-1-5.docx" TargetMode="External"/><Relationship Id="rId3" Type="http://schemas.openxmlformats.org/officeDocument/2006/relationships/hyperlink" Target="https://mentor.ieee.org/802.11/dcn/15/11-15-0757-01-0000-802-11-as-a-component-tutorial.pptx" TargetMode="External"/><Relationship Id="rId7" Type="http://schemas.openxmlformats.org/officeDocument/2006/relationships/hyperlink" Target="https://mentor.ieee.org/802.11/dcn/15/11-15-0891-00-0arc-delta-r2r3-of-mib-truthvalue-usage-pattern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355-03-0arc-mib-truthvalue-usage-patterns.docx" TargetMode="External"/><Relationship Id="rId5" Type="http://schemas.openxmlformats.org/officeDocument/2006/relationships/hyperlink" Target="https://mentor.ieee.org/802.11/dcn/15/11-15-0842-01-0arc-ieee-802-11-in-5g.pptx" TargetMode="External"/><Relationship Id="rId10" Type="http://schemas.openxmlformats.org/officeDocument/2006/relationships/hyperlink" Target="https://mentor.ieee.org/802.11/dcn/14/11-14-1213-01-0arc-ap-arch-concepts-and-distribution-system-access.pptx" TargetMode="External"/><Relationship Id="rId4" Type="http://schemas.openxmlformats.org/officeDocument/2006/relationships/hyperlink" Target="https://mentor.ieee.org/802.11/dcn/15/11-15-0593-02-0arc-802-11-as-a-component.ppt" TargetMode="External"/><Relationship Id="rId9" Type="http://schemas.openxmlformats.org/officeDocument/2006/relationships/hyperlink" Target="https://mentor.ieee.org/802.11/dcn/15/11-15-0454-00-0arc-some-more-ds-architecture-concepts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2015-09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2015-09-13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295516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3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10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altLang="ja-JP" sz="3600" dirty="0" smtClean="0"/>
              <a:t>September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defRPr sz="1800"/>
            </a:pPr>
            <a:r>
              <a:rPr lang="en-US" dirty="0"/>
              <a:t>Since July 2015 meeting:</a:t>
            </a:r>
          </a:p>
          <a:p>
            <a:pPr marL="914400" lvl="1" indent="-457200">
              <a:defRPr sz="1800"/>
            </a:pP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to address comments received from LB211 for going to a sponsor ballot in a November plenary meeting </a:t>
            </a:r>
          </a:p>
          <a:p>
            <a:pPr marL="914400" lvl="1" indent="-457200">
              <a:defRPr sz="1800"/>
            </a:pPr>
            <a:r>
              <a:rPr lang="en-US" altLang="ko-KR" sz="1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Only 4 comments related with an intellectual property (IP) have not been resolved</a:t>
            </a:r>
          </a:p>
          <a:p>
            <a:pPr marL="1276350" lvl="2" indent="-457200">
              <a:defRPr sz="1800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TG has discussed those comments for a past 4 months but TG could not address them</a:t>
            </a:r>
          </a:p>
          <a:p>
            <a:pPr marL="457200" lvl="0" indent="-457200">
              <a:defRPr sz="1800"/>
            </a:pPr>
            <a:r>
              <a:rPr lang="en-US" dirty="0"/>
              <a:t>Goals for September 2015 Meeting:</a:t>
            </a:r>
          </a:p>
          <a:p>
            <a:pPr marL="914400" lvl="1" indent="-457200">
              <a:defRPr sz="1800"/>
            </a:pPr>
            <a:r>
              <a:rPr lang="en-US" altLang="ko-KR" b="1" dirty="0">
                <a:ea typeface="Times New Roman"/>
                <a:cs typeface="Times New Roman"/>
                <a:sym typeface="Times New Roman"/>
              </a:rPr>
              <a:t>Resolve 4 remaining comments (CID 7001, 7002, 7003 and 7012)</a:t>
            </a:r>
          </a:p>
          <a:p>
            <a:pPr marL="1276350" lvl="2" indent="-457200">
              <a:defRPr sz="1800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refer a Letter related to 802.11ah patents (11-15/1026r0) uploaded by WG chair</a:t>
            </a:r>
            <a:endParaRPr lang="en-US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914400" lvl="1" indent="-457200">
              <a:defRPr sz="1800"/>
            </a:pPr>
            <a:r>
              <a:rPr lang="en-US" b="1" dirty="0">
                <a:ea typeface="Times New Roman"/>
                <a:cs typeface="Times New Roman"/>
                <a:sym typeface="Times New Roman"/>
              </a:rPr>
              <a:t>Approve comment resolution of the comments received from LB 211 and </a:t>
            </a:r>
            <a:r>
              <a:rPr lang="en-US" altLang="ko-KR" b="1" dirty="0">
                <a:ea typeface="Times New Roman"/>
                <a:cs typeface="Times New Roman"/>
                <a:sym typeface="Times New Roman"/>
              </a:rPr>
              <a:t>move to forward WG Recirculation LB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September </a:t>
            </a:r>
            <a:r>
              <a:rPr lang="en-US" altLang="en-US" dirty="0" smtClean="0"/>
              <a:t>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September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HP-Aruba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11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Not meeting this week</a:t>
            </a: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Initial Sponsor Ballot is ongoing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September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Peng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r>
              <a:rPr lang="en-US" altLang="zh-CN" dirty="0"/>
              <a:t>Resolve comments received for CC22 (45GHz)  </a:t>
            </a:r>
          </a:p>
          <a:p>
            <a:endParaRPr lang="en-US" altLang="zh-CN" dirty="0"/>
          </a:p>
          <a:p>
            <a:r>
              <a:rPr lang="en-US" altLang="zh-CN" dirty="0"/>
              <a:t>Election of sub-editor for 45GHz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altLang="ja-JP" dirty="0" smtClean="0"/>
              <a:t>September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4572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July meeting, 11ak Draft D1.2 has been posted and 4 teleconferences were held to work on resolution of comments from LB 212.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more comments from WG LB #212 and any other issues on P802.11ak Draft D1.2. See 11-15/556 for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802.11 ARC SC Thursday morning.</a:t>
            </a:r>
          </a:p>
          <a:p>
            <a:pPr marL="609600" indent="-609600"/>
            <a:r>
              <a:rPr lang="en-US" dirty="0"/>
              <a:t>Agenda: See 11-15/0982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September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208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702 comments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43 technical comments un-resolved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Plan to complete comment resolution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Commence letter ballot with D2.0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Service identifiers and their use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Proxy and service storage mechanisms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11-15/0972r1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September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July 2015.</a:t>
            </a:r>
          </a:p>
          <a:p>
            <a:r>
              <a:rPr lang="en-CA" sz="2000" dirty="0"/>
              <a:t>Continue with technical presentations and ad hoc groups meetings.</a:t>
            </a:r>
          </a:p>
          <a:p>
            <a:r>
              <a:rPr lang="en-CA" sz="2000" dirty="0"/>
              <a:t>Continue to advance TG documents with emphasize on the TG Specification Framework document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https://mentor.ieee.org/802.11/dcn/15/11-15-0132-07-00ax-spec-framework.docx</a:t>
            </a:r>
            <a:r>
              <a:rPr lang="en-CA" sz="1600" dirty="0"/>
              <a:t>  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https://mentor.ieee.org/802.11/dcn/14/11-14-0571-10-00ax-evaluation-methodology.docx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5"/>
              </a:rPr>
              <a:t>https://mentor.ieee.org/802.11/dcn/14/11-14-0980-14-00ax-simulation-scenarios.docx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6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r>
              <a:rPr lang="en-US" sz="2000" dirty="0"/>
              <a:t>Agenda for this meeting is available  in document 11-15/0987r0.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September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July Plenary</a:t>
            </a:r>
          </a:p>
          <a:p>
            <a:r>
              <a:rPr lang="en-CA" dirty="0"/>
              <a:t>Leadership election (Monday AM2)</a:t>
            </a:r>
          </a:p>
          <a:p>
            <a:r>
              <a:rPr lang="en-US" dirty="0"/>
              <a:t>Task group documents</a:t>
            </a:r>
            <a:endParaRPr lang="en-CA" dirty="0"/>
          </a:p>
          <a:p>
            <a:r>
              <a:rPr lang="en-CA" dirty="0"/>
              <a:t>Technical presentations</a:t>
            </a:r>
            <a:endParaRPr lang="en-CA" sz="1800" dirty="0"/>
          </a:p>
          <a:p>
            <a:r>
              <a:rPr lang="en-US" dirty="0"/>
              <a:t>Agenda for this meeting is available in document 11-15/0973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altLang="ja-JP" dirty="0"/>
              <a:t>– </a:t>
            </a:r>
            <a:r>
              <a:rPr lang="en-US" altLang="ja-JP" dirty="0" smtClean="0"/>
              <a:t>September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 pro tem: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609600" indent="-609600"/>
            <a:r>
              <a:rPr lang="en-US" dirty="0" smtClean="0"/>
              <a:t>Current </a:t>
            </a:r>
            <a:r>
              <a:rPr lang="en-US" dirty="0"/>
              <a:t>status:</a:t>
            </a:r>
          </a:p>
          <a:p>
            <a:pPr marL="1009650" lvl="1" indent="-609600"/>
            <a:r>
              <a:rPr lang="en-US" dirty="0"/>
              <a:t>IEEE-SASB has approved the </a:t>
            </a:r>
            <a:r>
              <a:rPr lang="en-US" dirty="0" err="1"/>
              <a:t>TGaz</a:t>
            </a:r>
            <a:r>
              <a:rPr lang="en-US" dirty="0"/>
              <a:t> PAR.</a:t>
            </a:r>
          </a:p>
          <a:p>
            <a:pPr marL="1009650" lvl="1" indent="-609600"/>
            <a:r>
              <a:rPr lang="en-US" dirty="0" smtClean="0"/>
              <a:t>Initial TG </a:t>
            </a:r>
            <a:r>
              <a:rPr lang="en-US" dirty="0"/>
              <a:t>meeting </a:t>
            </a:r>
            <a:r>
              <a:rPr lang="en-US" dirty="0" smtClean="0"/>
              <a:t>this week.</a:t>
            </a:r>
            <a:endParaRPr lang="en-US" dirty="0"/>
          </a:p>
          <a:p>
            <a:pPr marL="1009650" lvl="1" indent="-609600"/>
            <a:endParaRPr lang="en-US" sz="1050" dirty="0"/>
          </a:p>
          <a:p>
            <a:pPr marL="609600" indent="-609600"/>
            <a:r>
              <a:rPr lang="en-US" dirty="0" smtClean="0"/>
              <a:t>September </a:t>
            </a:r>
            <a:r>
              <a:rPr lang="en-US" dirty="0"/>
              <a:t>Goals:</a:t>
            </a:r>
          </a:p>
          <a:p>
            <a:pPr marL="1009650" lvl="1" indent="-609600"/>
            <a:r>
              <a:rPr lang="en-US" dirty="0"/>
              <a:t>Response to liaison from ATIS (Alliance Telecommunication Industrial Solutions) regarding E911 services.</a:t>
            </a:r>
          </a:p>
          <a:p>
            <a:pPr marL="1009650" lvl="1" indent="-609600"/>
            <a:r>
              <a:rPr lang="en-US" dirty="0"/>
              <a:t>Forming TG Chair recommendation.</a:t>
            </a:r>
          </a:p>
          <a:p>
            <a:pPr marL="1009650" lvl="1" indent="-609600"/>
            <a:r>
              <a:rPr lang="en-US" dirty="0"/>
              <a:t>Review of possible TG process and timelines. </a:t>
            </a:r>
          </a:p>
          <a:p>
            <a:pPr marL="1009650" lvl="1" indent="-609600"/>
            <a:r>
              <a:rPr lang="en-US" dirty="0"/>
              <a:t>Continue Presentations on use cases, simulation and performance analysis moving towards the solution domain.</a:t>
            </a:r>
          </a:p>
          <a:p>
            <a:pPr marL="1009650" lvl="1" indent="-609600"/>
            <a:endParaRPr lang="en-US" sz="1200" dirty="0"/>
          </a:p>
          <a:p>
            <a:pPr marL="609600" indent="-609600"/>
            <a:r>
              <a:rPr lang="en-US" dirty="0"/>
              <a:t>Agenda: See 11-15/1003.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altLang="ja-JP" dirty="0" smtClean="0"/>
              <a:t>September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309067"/>
              </p:ext>
            </p:extLst>
          </p:nvPr>
        </p:nvGraphicFramePr>
        <p:xfrm>
          <a:off x="685800" y="31242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 bwMode="auto">
          <a:xfrm>
            <a:off x="1143000" y="2133600"/>
            <a:ext cx="6537789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Plan for the week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846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LRLP TIG </a:t>
            </a:r>
            <a:r>
              <a:rPr lang="en-US" altLang="ja-JP" dirty="0"/>
              <a:t>– </a:t>
            </a:r>
            <a:r>
              <a:rPr lang="en-US" altLang="ja-JP" dirty="0" smtClean="0"/>
              <a:t>September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Long Range Low Power Topic Interest Group</a:t>
            </a:r>
            <a:br>
              <a:rPr lang="en-GB" sz="2800" b="0" dirty="0" smtClean="0"/>
            </a:br>
            <a:r>
              <a:rPr lang="en-GB" dirty="0" smtClean="0"/>
              <a:t>Chair: Tim Godfrey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609600" indent="-609600"/>
            <a:r>
              <a:rPr lang="en-US" dirty="0" smtClean="0"/>
              <a:t>Current </a:t>
            </a:r>
            <a:r>
              <a:rPr lang="en-US" dirty="0"/>
              <a:t>status:</a:t>
            </a:r>
          </a:p>
          <a:p>
            <a:pPr marL="1009650" lvl="1" indent="-609600"/>
            <a:r>
              <a:rPr lang="en-US" dirty="0" smtClean="0"/>
              <a:t>Initial TIG </a:t>
            </a:r>
            <a:r>
              <a:rPr lang="en-US" dirty="0"/>
              <a:t>meeting </a:t>
            </a:r>
            <a:r>
              <a:rPr lang="en-US" dirty="0" smtClean="0"/>
              <a:t>this week</a:t>
            </a:r>
            <a:endParaRPr lang="en-US" dirty="0"/>
          </a:p>
          <a:p>
            <a:pPr marL="1009650" lvl="1" indent="-609600"/>
            <a:endParaRPr lang="en-US" sz="1050" dirty="0"/>
          </a:p>
          <a:p>
            <a:pPr marL="609600" indent="-609600"/>
            <a:r>
              <a:rPr lang="en-US" dirty="0" smtClean="0"/>
              <a:t>September </a:t>
            </a:r>
            <a:r>
              <a:rPr lang="en-US" dirty="0"/>
              <a:t>Goals</a:t>
            </a:r>
            <a:r>
              <a:rPr lang="en-US" dirty="0" smtClean="0"/>
              <a:t>:</a:t>
            </a:r>
          </a:p>
          <a:p>
            <a:pPr marL="1009650" lvl="1" indent="-609600"/>
            <a:r>
              <a:rPr lang="en-US" dirty="0"/>
              <a:t>Presentations of contributions on LRLP Use Cases</a:t>
            </a:r>
          </a:p>
          <a:p>
            <a:pPr marL="1009650" lvl="1" indent="-609600"/>
            <a:r>
              <a:rPr lang="en-US" altLang="ko-KR" dirty="0"/>
              <a:t>Presentations of contributions regarding technical approaches and feasibility of achieving the requirements</a:t>
            </a:r>
          </a:p>
          <a:p>
            <a:pPr marL="1009650" lvl="1" indent="-609600"/>
            <a:r>
              <a:rPr lang="en-US" dirty="0"/>
              <a:t>Develop initial outline of TIG output report</a:t>
            </a:r>
          </a:p>
          <a:p>
            <a:pPr marL="1009650" lvl="1" indent="-609600"/>
            <a:r>
              <a:rPr lang="en-US" dirty="0"/>
              <a:t>Review schedule, teleconferences, objectives for next meeting</a:t>
            </a:r>
          </a:p>
          <a:p>
            <a:pPr marL="1009650" lvl="1" indent="-609600"/>
            <a:endParaRPr lang="en-US" dirty="0"/>
          </a:p>
          <a:p>
            <a:pPr marL="609600" indent="-609600"/>
            <a:r>
              <a:rPr lang="en-US" dirty="0" smtClean="0"/>
              <a:t>Agenda</a:t>
            </a:r>
            <a:r>
              <a:rPr lang="en-US" dirty="0"/>
              <a:t>: See </a:t>
            </a:r>
            <a:r>
              <a:rPr lang="en-US" dirty="0" smtClean="0"/>
              <a:t>11-15/0998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September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TGai</a:t>
            </a: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Long Range Low Power (LRLP) Topic Interest Group (TIG)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September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HP-Aruba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MDR Status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September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IETF/802 coordination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sz="2000" dirty="0">
                <a:ea typeface="ＭＳ Ｐゴシック" pitchFamily="34" charset="-128"/>
              </a:rPr>
              <a:t>IETF discussions about multicast over 802.11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802.11 as a component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sz="2000" dirty="0">
                <a:ea typeface="ＭＳ Ｐゴシック" pitchFamily="34" charset="-128"/>
              </a:rPr>
              <a:t>Can/should implementations use 802.11 as a “plug in”: </a:t>
            </a:r>
            <a:r>
              <a:rPr lang="en-US" sz="2000" dirty="0">
                <a:ea typeface="ＭＳ Ｐゴシック" pitchFamily="34" charset="-128"/>
                <a:hlinkClick r:id="rId3"/>
              </a:rPr>
              <a:t>11-15/0757r1</a:t>
            </a:r>
            <a:r>
              <a:rPr lang="en-US" sz="2000" dirty="0">
                <a:ea typeface="ＭＳ Ｐゴシック" pitchFamily="34" charset="-128"/>
              </a:rPr>
              <a:t>, </a:t>
            </a:r>
            <a:r>
              <a:rPr lang="en-US" sz="2000" dirty="0">
                <a:ea typeface="ＭＳ Ｐゴシック" pitchFamily="34" charset="-128"/>
                <a:hlinkClick r:id="rId4"/>
              </a:rPr>
              <a:t>11-15/0593r2</a:t>
            </a:r>
            <a:r>
              <a:rPr lang="en-US" sz="2000" dirty="0">
                <a:ea typeface="ＭＳ Ｐゴシック" pitchFamily="34" charset="-128"/>
              </a:rPr>
              <a:t>, </a:t>
            </a:r>
            <a:r>
              <a:rPr lang="en-US" sz="2000" dirty="0">
                <a:ea typeface="ＭＳ Ｐゴシック" pitchFamily="34" charset="-128"/>
                <a:hlinkClick r:id="rId5"/>
              </a:rPr>
              <a:t>11-15/0842r1</a:t>
            </a:r>
            <a:endParaRPr lang="en-US" altLang="en-US" sz="2000" dirty="0">
              <a:ea typeface="ＭＳ Ｐゴシック" pitchFamily="34" charset="-128"/>
            </a:endParaRP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MIB attributes Design Pattern</a:t>
            </a:r>
          </a:p>
          <a:p>
            <a:pPr lvl="1">
              <a:spcBef>
                <a:spcPts val="600"/>
              </a:spcBef>
              <a:defRPr/>
            </a:pPr>
            <a:r>
              <a:rPr lang="en-US" dirty="0">
                <a:ea typeface="ＭＳ Ｐゴシック" pitchFamily="34" charset="-128"/>
                <a:hlinkClick r:id="rId6"/>
              </a:rPr>
              <a:t>11-15/0355r3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7"/>
              </a:rPr>
              <a:t>11-15/0891r0</a:t>
            </a:r>
            <a:r>
              <a:rPr lang="en-US" altLang="en-US" dirty="0">
                <a:ea typeface="ＭＳ Ｐゴシック" pitchFamily="34" charset="-128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/>
              <a:t>Clause 5 (Figure 5-1, et al) architecture (for </a:t>
            </a:r>
            <a:r>
              <a:rPr lang="en-US" altLang="en-US" dirty="0" err="1"/>
              <a:t>REVmc</a:t>
            </a:r>
            <a:r>
              <a:rPr lang="en-US" altLang="en-US" dirty="0"/>
              <a:t>)</a:t>
            </a:r>
          </a:p>
          <a:p>
            <a:pPr lvl="1">
              <a:spcBef>
                <a:spcPts val="600"/>
              </a:spcBef>
              <a:defRPr/>
            </a:pPr>
            <a:r>
              <a:rPr lang="en-US" altLang="en-US" i="1" dirty="0">
                <a:ea typeface="ＭＳ Ｐゴシック" pitchFamily="34" charset="-128"/>
              </a:rPr>
              <a:t>An AP doesn’t have a MAC SAP?!? </a:t>
            </a:r>
          </a:p>
          <a:p>
            <a:pPr lvl="1">
              <a:spcBef>
                <a:spcPts val="600"/>
              </a:spcBef>
              <a:defRPr/>
            </a:pPr>
            <a:r>
              <a:rPr lang="en-US" dirty="0">
                <a:ea typeface="ＭＳ Ｐゴシック" pitchFamily="34" charset="-128"/>
                <a:hlinkClick r:id="rId8"/>
              </a:rPr>
              <a:t>11-15/0540r1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9"/>
              </a:rPr>
              <a:t>11-15/0454r0</a:t>
            </a:r>
            <a:r>
              <a:rPr lang="en-US" dirty="0">
                <a:ea typeface="ＭＳ Ｐゴシック" pitchFamily="34" charset="-128"/>
              </a:rPr>
              <a:t>,</a:t>
            </a:r>
            <a:r>
              <a:rPr lang="en-US" dirty="0">
                <a:ea typeface="ＭＳ Ｐゴシック" pitchFamily="34" charset="-128"/>
                <a:hlinkClick r:id="rId10"/>
              </a:rPr>
              <a:t> 11-14/1213r1</a:t>
            </a:r>
            <a:r>
              <a:rPr lang="en-US" dirty="0">
                <a:ea typeface="ＭＳ Ｐゴシック" pitchFamily="34" charset="-128"/>
              </a:rPr>
              <a:t> (slides 9-11)</a:t>
            </a: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dirty="0"/>
              <a:t>Review/Discussion of 802.1AC draft and ballot comments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dirty="0" err="1">
                <a:ea typeface="MS PGothic" panose="020B0600070205080204" pitchFamily="34" charset="-128"/>
              </a:rPr>
              <a:t>TGak</a:t>
            </a:r>
            <a:endParaRPr lang="en-US" altLang="en-US" dirty="0">
              <a:ea typeface="MS PGothic" panose="020B0600070205080204" pitchFamily="34" charset="-128"/>
            </a:endParaRPr>
          </a:p>
          <a:p>
            <a:pPr marL="685800" lvl="2" indent="-342900" eaLnBrk="1" hangingPunct="1">
              <a:lnSpc>
                <a:spcPct val="80000"/>
              </a:lnSpc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September 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Nov 2015 to review proposed PAR documents.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       09 Oct 2015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     04 Sept 2015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Oct </a:t>
            </a:r>
            <a:r>
              <a:rPr lang="en-US" sz="1600" dirty="0" err="1"/>
              <a:t>Telecon</a:t>
            </a:r>
            <a:r>
              <a:rPr lang="en-US" sz="1600" dirty="0"/>
              <a:t>)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	16 Oct 2015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Dec F2F </a:t>
            </a:r>
            <a:r>
              <a:rPr lang="en-US" sz="1600" dirty="0" err="1"/>
              <a:t>Mtg</a:t>
            </a:r>
            <a:r>
              <a:rPr lang="en-US" sz="16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September 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Regulatory updates</a:t>
            </a:r>
            <a:endParaRPr lang="en-US" altLang="en-US" dirty="0"/>
          </a:p>
          <a:p>
            <a:r>
              <a:rPr lang="en-US" altLang="en-US" sz="2800" dirty="0"/>
              <a:t>Updates from ETSI TC BRAN and ERM TG11</a:t>
            </a:r>
          </a:p>
          <a:p>
            <a:pPr lvl="1"/>
            <a:r>
              <a:rPr lang="en-US" altLang="en-US" sz="2400" dirty="0"/>
              <a:t>LAA-LTE / 802.11 coexistence work progress</a:t>
            </a:r>
          </a:p>
          <a:p>
            <a:pPr lvl="1"/>
            <a:r>
              <a:rPr lang="en-US" altLang="en-US" sz="2400" dirty="0"/>
              <a:t>“Spectrum Load Factor” proposal</a:t>
            </a:r>
          </a:p>
          <a:p>
            <a:pPr lvl="1"/>
            <a:r>
              <a:rPr lang="en-US" altLang="en-US" sz="2400" dirty="0"/>
              <a:t>Receiver requirements and the EU Radio Equipment Directive for 2.4 GHz, 5 GHz, 60 </a:t>
            </a:r>
            <a:r>
              <a:rPr lang="en-US" altLang="en-US" sz="2400" dirty="0" err="1"/>
              <a:t>Ghz</a:t>
            </a:r>
            <a:r>
              <a:rPr lang="en-US" altLang="en-US" sz="2400" dirty="0"/>
              <a:t> and the TVWS</a:t>
            </a:r>
            <a:endParaRPr lang="en-US" altLang="en-US" sz="2200" dirty="0"/>
          </a:p>
          <a:p>
            <a:r>
              <a:rPr lang="en-US" altLang="en-US" sz="2800" dirty="0"/>
              <a:t>Understanding the FCC 15-92 changes to the certification process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September 2015</a:t>
            </a:r>
            <a:br>
              <a:rPr lang="en-US" altLang="en-US" dirty="0" smtClean="0"/>
            </a:br>
            <a:r>
              <a:rPr lang="en-US" altLang="en-US" dirty="0" smtClean="0"/>
              <a:t>Chair: Clint 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AM1 (08:00-10:00)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“</a:t>
            </a:r>
            <a:r>
              <a:rPr lang="en-US" altLang="en-US" sz="2000" dirty="0"/>
              <a:t>Wi-Fi as a Component” by Laurent </a:t>
            </a:r>
            <a:r>
              <a:rPr lang="en-US" altLang="en-US" sz="2000" dirty="0" err="1"/>
              <a:t>Cariou</a:t>
            </a:r>
            <a:r>
              <a:rPr lang="en-US" altLang="en-US" sz="2000" dirty="0"/>
              <a:t> (Intel</a:t>
            </a:r>
            <a:r>
              <a:rPr lang="en-US" altLang="en-US" sz="2000" dirty="0" smtClean="0"/>
              <a:t>), Mentor </a:t>
            </a:r>
            <a:r>
              <a:rPr lang="en-US" altLang="en-US" sz="2000" dirty="0"/>
              <a:t># TBD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“Opportunistic Wireless Encryption” by Dan Harkins (Aruba </a:t>
            </a:r>
            <a:r>
              <a:rPr lang="en-US" altLang="en-US" sz="2000" dirty="0" smtClean="0"/>
              <a:t>Networks), Mentor </a:t>
            </a:r>
            <a:r>
              <a:rPr lang="en-US" altLang="en-US" sz="2000" dirty="0"/>
              <a:t># </a:t>
            </a:r>
            <a:r>
              <a:rPr lang="en-US" altLang="en-US" sz="2000" dirty="0" smtClean="0"/>
              <a:t>TBD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/>
              <a:t>“6LoWPAN </a:t>
            </a:r>
            <a:r>
              <a:rPr lang="en-US" altLang="en-US" sz="2000" dirty="0"/>
              <a:t>over 802.11” by Filip Mestanov (Ericsson</a:t>
            </a:r>
            <a:r>
              <a:rPr lang="en-US" altLang="en-US" sz="2000" dirty="0"/>
              <a:t>) Mentor </a:t>
            </a:r>
            <a:r>
              <a:rPr lang="en-US" altLang="en-US" sz="2000" dirty="0"/>
              <a:t># TBD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/>
              <a:t>“A Management Interface for Maintenance and Fault Analysis” by Wang Hao (Fujitsu</a:t>
            </a:r>
            <a:r>
              <a:rPr lang="en-US" altLang="en-US" sz="2000" dirty="0"/>
              <a:t>) Mentor </a:t>
            </a:r>
            <a:r>
              <a:rPr lang="en-US" altLang="en-US" sz="2000" dirty="0"/>
              <a:t># 15/1042r0</a:t>
            </a:r>
          </a:p>
          <a:p>
            <a:pPr lvl="1"/>
            <a:endParaRPr lang="en-US" altLang="en-US" sz="2000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September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8486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</a:t>
            </a:r>
            <a:r>
              <a:rPr lang="en-AU" altLang="en-US" dirty="0"/>
              <a:t>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It will be a quiet week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September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4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July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err="1" smtClean="0"/>
              <a:t>TGmc</a:t>
            </a:r>
            <a:r>
              <a:rPr lang="en-US" altLang="ja-JP" dirty="0" smtClean="0"/>
              <a:t> acting as a </a:t>
            </a:r>
            <a:r>
              <a:rPr lang="en-US" dirty="0"/>
              <a:t>sponsor Ballot Resolution Committee (BRC</a:t>
            </a:r>
            <a:r>
              <a:rPr lang="en-US" dirty="0" smtClean="0"/>
              <a:t>) </a:t>
            </a:r>
          </a:p>
          <a:p>
            <a:pPr lvl="1">
              <a:defRPr/>
            </a:pPr>
            <a:r>
              <a:rPr lang="en-US" altLang="ja-JP" dirty="0" smtClean="0"/>
              <a:t>1899 comments received (initial SB, 89% approval) on P802.11REVmc D4.0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Four teleconferences and a Cambridge face-to-face (with teleconference facilities) held: comment resolution</a:t>
            </a:r>
          </a:p>
          <a:p>
            <a:pPr>
              <a:defRPr/>
            </a:pPr>
            <a:r>
              <a:rPr lang="en-US" altLang="ja-JP" dirty="0" smtClean="0"/>
              <a:t>Goal </a:t>
            </a:r>
            <a:r>
              <a:rPr lang="en-US" altLang="ja-JP" dirty="0"/>
              <a:t>for </a:t>
            </a:r>
            <a:r>
              <a:rPr lang="en-US" altLang="ja-JP" dirty="0" smtClean="0"/>
              <a:t>September Meeting: </a:t>
            </a:r>
          </a:p>
          <a:p>
            <a:pPr lvl="1">
              <a:defRPr/>
            </a:pPr>
            <a:r>
              <a:rPr lang="en-US" altLang="ja-JP" dirty="0"/>
              <a:t>C</a:t>
            </a:r>
            <a:r>
              <a:rPr lang="en-US" altLang="ja-JP" dirty="0" smtClean="0"/>
              <a:t>omment resolution, agenda in 11-15-0980</a:t>
            </a:r>
          </a:p>
          <a:p>
            <a:pPr lvl="1">
              <a:defRPr/>
            </a:pPr>
            <a:r>
              <a:rPr lang="en-US" altLang="ja-JP" dirty="0" smtClean="0"/>
              <a:t>Schedule additional meetings, review schedule</a:t>
            </a: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September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HP-Aruba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9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316482</TotalTime>
  <Words>1363</Words>
  <Application>Microsoft Office PowerPoint</Application>
  <PresentationFormat>On-screen Show (4:3)</PresentationFormat>
  <Paragraphs>300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2015-09</vt:lpstr>
      <vt:lpstr>Abstract</vt:lpstr>
      <vt:lpstr>Editors Meeting – September 2015 Chairs: Peter Ecclesine, Adrian Stephens</vt:lpstr>
      <vt:lpstr>802.11 ARC – September 2015 Chair: Mark Hamilton</vt:lpstr>
      <vt:lpstr>PAR SC –  September 2015 Project Authorization Request  Chair: Jon Rosdahl</vt:lpstr>
      <vt:lpstr>Regulatory SC – September 2015 Chair: Richard Kennedy</vt:lpstr>
      <vt:lpstr>WNG SC –  September 2015 Chair: Clint Chaplin, V-C Jim Lansford</vt:lpstr>
      <vt:lpstr>IEEE 802 JTC1 SC – September 2015 Chair: Andrew Myles</vt:lpstr>
      <vt:lpstr>TGmc 802.11 Revision – September 2015 Chair: Dorothy Stanley</vt:lpstr>
      <vt:lpstr>IEEE 802.11ah  – September 2015 sub 1GHz PHY Chair: Yongho Seok</vt:lpstr>
      <vt:lpstr>IEEE 802.11 FILS TGai – September 2015 Fast Initial Link Setup  Chair: Hiroshi Mano</vt:lpstr>
      <vt:lpstr>IEEE 802.11aj – September 2015 China Millimeter Wave Chair: Xiaoming Peng</vt:lpstr>
      <vt:lpstr>Task Group 802.11ak – September 2015 Enhancements For Transit Links Within Bridged Networks Chair: Donald Eastlake</vt:lpstr>
      <vt:lpstr>IEEE 802.11aq – September 2015 Pre-Association Discovery Chair: Stephen McCann</vt:lpstr>
      <vt:lpstr>IEEE 802.11ax – September 2015 High Efficiency WLAN Chair: Osama Aboul-Magd </vt:lpstr>
      <vt:lpstr>IEEE 802.11ay  – September 2015 Next Generation 60GHz Chair: Edward Au  </vt:lpstr>
      <vt:lpstr>TGaz – September 2015 Next Generation Positioning Study Group Chair pro tem: Jonathan Segev</vt:lpstr>
      <vt:lpstr>NGP SG – September 2015 Next Generation Positioning Study Group Chair: Jonathan Segev</vt:lpstr>
      <vt:lpstr>LRLP TIG – September 2015 Long Range Low Power Topic Interest Group Chair: Tim Godfrey</vt:lpstr>
    </vt:vector>
  </TitlesOfParts>
  <Company>Aruba Networks, an HP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September 2015</dc:title>
  <dc:creator>dstanley@arubanetworks.com;802.11CAC</dc:creator>
  <cp:lastModifiedBy>Dorothy Stanley</cp:lastModifiedBy>
  <cp:revision>3165</cp:revision>
  <cp:lastPrinted>2014-03-15T03:57:02Z</cp:lastPrinted>
  <dcterms:created xsi:type="dcterms:W3CDTF">1998-02-10T13:07:52Z</dcterms:created>
  <dcterms:modified xsi:type="dcterms:W3CDTF">2015-09-13T12:10:46Z</dcterms:modified>
</cp:coreProperties>
</file>