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76" r:id="rId4"/>
    <p:sldId id="263" r:id="rId5"/>
    <p:sldId id="268" r:id="rId6"/>
    <p:sldId id="277" r:id="rId7"/>
    <p:sldId id="278" r:id="rId8"/>
    <p:sldId id="272" r:id="rId9"/>
    <p:sldId id="274" r:id="rId10"/>
    <p:sldId id="275" r:id="rId11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05" autoAdjust="0"/>
  </p:normalViewPr>
  <p:slideViewPr>
    <p:cSldViewPr>
      <p:cViewPr varScale="1">
        <p:scale>
          <a:sx n="51" d="100"/>
          <a:sy n="51" d="100"/>
        </p:scale>
        <p:origin x="1044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921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88073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45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28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65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Celebration graphic for IEEE 802.11 WG page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celebration montage video (interviews with WG)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55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C51DE9-254E-4A72-AA92-4454661DAA58}" type="slidenum">
              <a:rPr lang="en-US"/>
              <a:pPr/>
              <a:t>10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95325"/>
            <a:ext cx="4641850" cy="34813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Geneva" pitchFamily="34" charset="0"/>
              <a:cs typeface="Gene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43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Shuang Yu, IEEE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Shuang Yu, IEEE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 sz="1600"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70916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26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 smtClean="0"/>
              <a:t>Shuang</a:t>
            </a:r>
            <a:r>
              <a:rPr lang="en-GB" dirty="0" smtClean="0"/>
              <a:t> Yu, IEEE 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Shuang Yu, IEEE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Shuang Yu, IEEE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Shuang Yu, IEEE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Shuang Yu, IEEE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Shuang Yu, IEEE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Shuang Yu, IEEE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Shuang Yu, IEEE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Shuang Yu, IEEE 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11-15/936r0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vimeo.com/vancouvervideo/review/133179742/60e8aa529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rive.google.com/file/d/0ByKh10_5MZ0WUmpyTk9aTWdqRms/vie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July 2015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IEEE 802.11™ 25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Anniversary </a:t>
            </a:r>
            <a:br>
              <a:rPr lang="en-US" dirty="0" smtClean="0"/>
            </a:br>
            <a:r>
              <a:rPr lang="en-US" dirty="0" smtClean="0"/>
              <a:t>Marketing and PR Plan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60525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2015-07-15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292685"/>
              </p:ext>
            </p:extLst>
          </p:nvPr>
        </p:nvGraphicFramePr>
        <p:xfrm>
          <a:off x="381000" y="2590800"/>
          <a:ext cx="8534400" cy="35052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087271"/>
                <a:gridCol w="1334418"/>
                <a:gridCol w="1642466"/>
                <a:gridCol w="1180394"/>
                <a:gridCol w="2289851"/>
              </a:tblGrid>
              <a:tr h="7394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</a:rPr>
                        <a:t>Name</a:t>
                      </a:r>
                      <a:endParaRPr lang="en-US" sz="2000" b="1" kern="0" dirty="0">
                        <a:effectLst/>
                        <a:latin typeface="Times New Roman"/>
                      </a:endParaRPr>
                    </a:p>
                  </a:txBody>
                  <a:tcPr marL="46859" marR="46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Affiliations</a:t>
                      </a:r>
                      <a:endParaRPr lang="en-US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59" marR="46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Address</a:t>
                      </a:r>
                      <a:endParaRPr lang="en-US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59" marR="46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Phone</a:t>
                      </a:r>
                      <a:endParaRPr lang="en-US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59" marR="46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email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59" marR="46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8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Shuang</a:t>
                      </a:r>
                      <a:r>
                        <a:rPr lang="en-US" sz="2000" dirty="0">
                          <a:effectLst/>
                        </a:rPr>
                        <a:t> Yu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59" marR="46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IEEE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59" marR="46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445 Hoes Lane, Piscataway, NJ 08854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59" marR="46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+1 732 </a:t>
                      </a:r>
                      <a:r>
                        <a:rPr lang="en-US" sz="2000" dirty="0">
                          <a:effectLst/>
                        </a:rPr>
                        <a:t>981 3424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59" marR="46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shuang.yu@ieee.org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59" marR="46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8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Jeff Pane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59" marR="46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IEEE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59" marR="46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445 Hoes Lane, Piscataway, NJ 08854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59" marR="46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+1 732 465 6605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59" marR="46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/>
                        <a:t>j.pane@ieee.org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59" marR="46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err="1" smtClean="0"/>
              <a:t>Shuang</a:t>
            </a:r>
            <a:r>
              <a:rPr lang="en-GB" dirty="0" smtClean="0"/>
              <a:t> Yu, IEEE 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6"/>
          <a:stretch/>
        </p:blipFill>
        <p:spPr>
          <a:xfrm>
            <a:off x="0" y="685800"/>
            <a:ext cx="9141656" cy="5735464"/>
          </a:xfrm>
          <a:prstGeom prst="rect">
            <a:avLst/>
          </a:prstGeom>
        </p:spPr>
      </p:pic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r>
              <a:rPr lang="en-US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6" charset="0"/>
                <a:ea typeface="MS Gothic" charset="-128"/>
                <a:cs typeface="+mn-cs"/>
              </a:rPr>
              <a:t>Your Marketing Team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533400" y="1752600"/>
            <a:ext cx="5486400" cy="4343400"/>
          </a:xfrm>
        </p:spPr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</a:rPr>
              <a:t>Jeff Pane 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Solutions Marketing Specialist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j.pane@ieee.org	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+1 732 465 6605</a:t>
            </a:r>
          </a:p>
          <a:p>
            <a:endParaRPr lang="en-US" b="0" dirty="0">
              <a:solidFill>
                <a:schemeClr val="bg1"/>
              </a:solidFill>
            </a:endParaRPr>
          </a:p>
          <a:p>
            <a:r>
              <a:rPr lang="en-US" b="0" dirty="0" err="1">
                <a:solidFill>
                  <a:schemeClr val="bg1"/>
                </a:solidFill>
              </a:rPr>
              <a:t>Shuang</a:t>
            </a:r>
            <a:r>
              <a:rPr lang="en-US" b="0" dirty="0">
                <a:solidFill>
                  <a:schemeClr val="bg1"/>
                </a:solidFill>
              </a:rPr>
              <a:t> Yu</a:t>
            </a:r>
          </a:p>
          <a:p>
            <a:r>
              <a:rPr lang="en-US" b="0" dirty="0">
                <a:solidFill>
                  <a:schemeClr val="bg1"/>
                </a:solidFill>
              </a:rPr>
              <a:t>Director, Global Standards Solutions &amp; Content Marketing</a:t>
            </a:r>
          </a:p>
          <a:p>
            <a:r>
              <a:rPr lang="en-US" b="0" dirty="0">
                <a:solidFill>
                  <a:schemeClr val="bg1"/>
                </a:solidFill>
              </a:rPr>
              <a:t>shuang.yu@ieee.org</a:t>
            </a:r>
          </a:p>
          <a:p>
            <a:r>
              <a:rPr lang="en-US" b="0" dirty="0">
                <a:solidFill>
                  <a:schemeClr val="bg1"/>
                </a:solidFill>
              </a:rPr>
              <a:t>+1 732 981 3424</a:t>
            </a:r>
          </a:p>
          <a:p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dirty="0" err="1" smtClean="0">
                <a:solidFill>
                  <a:schemeClr val="tx1"/>
                </a:solidFill>
              </a:rPr>
              <a:t>Shuang</a:t>
            </a:r>
            <a:r>
              <a:rPr lang="en-GB" sz="1200" dirty="0" smtClean="0">
                <a:solidFill>
                  <a:schemeClr val="tx1"/>
                </a:solidFill>
              </a:rPr>
              <a:t> Yu, IEEE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3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6"/>
          <a:stretch/>
        </p:blipFill>
        <p:spPr>
          <a:xfrm>
            <a:off x="2344" y="685800"/>
            <a:ext cx="9141656" cy="573546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smtClean="0"/>
              <a:t>July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362743" y="1007477"/>
            <a:ext cx="2420856" cy="584775"/>
          </a:xfrm>
          <a:noFill/>
        </p:spPr>
        <p:txBody>
          <a:bodyPr wrap="none" lIns="91440" tIns="45720" rIns="91440" bIns="45720">
            <a:spAutoFit/>
          </a:bodyPr>
          <a:lstStyle/>
          <a:p>
            <a:pPr eaLnBrk="0" hangingPunct="0"/>
            <a:r>
              <a:rPr lang="en-GB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6" charset="0"/>
                <a:ea typeface="MS Gothic" charset="-128"/>
                <a:cs typeface="+mn-cs"/>
              </a:rPr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Overview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Objectives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Target Audience</a:t>
            </a:r>
          </a:p>
          <a:p>
            <a:r>
              <a:rPr lang="en-US" dirty="0">
                <a:solidFill>
                  <a:schemeClr val="bg1"/>
                </a:solidFill>
              </a:rPr>
              <a:t>Marketing Tactics</a:t>
            </a:r>
          </a:p>
          <a:p>
            <a:r>
              <a:rPr lang="en-US" dirty="0">
                <a:solidFill>
                  <a:schemeClr val="bg1"/>
                </a:solidFill>
              </a:rPr>
              <a:t>Examples </a:t>
            </a:r>
          </a:p>
          <a:p>
            <a:r>
              <a:rPr lang="en-US" dirty="0">
                <a:solidFill>
                  <a:schemeClr val="bg1"/>
                </a:solidFill>
              </a:rPr>
              <a:t>Marketing Team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257800" y="6477000"/>
            <a:ext cx="3184520" cy="180975"/>
          </a:xfrm>
        </p:spPr>
        <p:txBody>
          <a:bodyPr/>
          <a:lstStyle/>
          <a:p>
            <a:r>
              <a:rPr lang="en-GB" dirty="0" err="1" smtClean="0"/>
              <a:t>Shuang</a:t>
            </a:r>
            <a:r>
              <a:rPr lang="en-GB" dirty="0" smtClean="0"/>
              <a:t> Yu, IEEE 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6"/>
          <a:stretch/>
        </p:blipFill>
        <p:spPr>
          <a:xfrm>
            <a:off x="2344" y="685800"/>
            <a:ext cx="9141656" cy="5735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306" y="926019"/>
            <a:ext cx="2497800" cy="584775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6" charset="0"/>
                <a:ea typeface="MS Gothic" charset="-128"/>
                <a:cs typeface="+mn-cs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770813" cy="4341813"/>
          </a:xfrm>
        </p:spPr>
        <p:txBody>
          <a:bodyPr/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 2015, IEEE 802.11™ is celebrating its 25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anniversary.  To commemorate this milestone,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IEEE Standards Association (IEEE-SA)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marketing team is collaborating with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IEEE 802.11 WG to develop a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marketing and PR campaign.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Two-Phase Approach: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Phase one: support July 15 WG celebration at IEEE 802 Plenary.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Phase two: launch the external anniversary campaign on 9/10/2015 (9/10/1990 was the 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IEEE 802.11 study group meeting).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err="1" smtClean="0"/>
              <a:t>Shuang</a:t>
            </a:r>
            <a:r>
              <a:rPr lang="en-GB" dirty="0" smtClean="0"/>
              <a:t> Yu, IEEE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47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err="1" smtClean="0"/>
              <a:t>Shuang</a:t>
            </a:r>
            <a:r>
              <a:rPr lang="en-GB" dirty="0" smtClean="0"/>
              <a:t> Yu, IEEE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6" r="16268"/>
          <a:stretch/>
        </p:blipFill>
        <p:spPr>
          <a:xfrm>
            <a:off x="0" y="666750"/>
            <a:ext cx="9163050" cy="5791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38600" y="1643092"/>
            <a:ext cx="45704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Goals &amp; </a:t>
            </a:r>
          </a:p>
          <a:p>
            <a:pPr algn="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objectives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err="1" smtClean="0"/>
              <a:t>Shuang</a:t>
            </a:r>
            <a:r>
              <a:rPr lang="en-GB" dirty="0" smtClean="0"/>
              <a:t> Yu, IEEE 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7700"/>
            <a:ext cx="9144000" cy="58102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0" y="1295400"/>
            <a:ext cx="42627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target</a:t>
            </a:r>
          </a:p>
          <a:p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audiences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4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6" charset="0"/>
                <a:ea typeface="MS Gothic" charset="-128"/>
                <a:cs typeface="+mn-cs"/>
              </a:rPr>
              <a:t>Phase I Deliverables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err="1" smtClean="0"/>
              <a:t>Shuang</a:t>
            </a:r>
            <a:r>
              <a:rPr lang="en-GB" dirty="0" smtClean="0"/>
              <a:t> Yu, IEEE 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2015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3" r="1025" b="6250"/>
          <a:stretch/>
        </p:blipFill>
        <p:spPr bwMode="auto">
          <a:xfrm>
            <a:off x="152401" y="1710199"/>
            <a:ext cx="5410466" cy="263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031" y="3290456"/>
            <a:ext cx="5396669" cy="303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6"/>
          <a:stretch/>
        </p:blipFill>
        <p:spPr>
          <a:xfrm>
            <a:off x="2344" y="685800"/>
            <a:ext cx="9141656" cy="5735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1187"/>
            <a:ext cx="7770813" cy="1065213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r>
              <a:rPr lang="en-US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6" charset="0"/>
                <a:ea typeface="MS Gothic" charset="-128"/>
                <a:cs typeface="+mn-cs"/>
              </a:rPr>
              <a:t>Phase II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87" y="1373187"/>
            <a:ext cx="7770813" cy="4494213"/>
          </a:xfrm>
        </p:spPr>
        <p:txBody>
          <a:bodyPr/>
          <a:lstStyle/>
          <a:p>
            <a:pPr marL="0" indent="0"/>
            <a:r>
              <a:rPr lang="en-US" dirty="0" smtClean="0">
                <a:solidFill>
                  <a:schemeClr val="bg1"/>
                </a:solidFill>
              </a:rPr>
              <a:t>Global campaign</a:t>
            </a:r>
          </a:p>
          <a:p>
            <a:pPr marL="0" indent="0"/>
            <a:endParaRPr lang="en-US" i="1" dirty="0" smtClean="0">
              <a:solidFill>
                <a:schemeClr val="bg1"/>
              </a:solidFill>
            </a:endParaRPr>
          </a:p>
          <a:p>
            <a:pPr marL="0" indent="0"/>
            <a:r>
              <a:rPr lang="en-US" i="1" dirty="0" smtClean="0">
                <a:solidFill>
                  <a:schemeClr val="bg1"/>
                </a:solidFill>
              </a:rPr>
              <a:t>Public Relations</a:t>
            </a:r>
          </a:p>
          <a:p>
            <a:r>
              <a:rPr lang="en-US" i="1" dirty="0">
                <a:solidFill>
                  <a:schemeClr val="bg1"/>
                </a:solidFill>
              </a:rPr>
              <a:t>Collateral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Email </a:t>
            </a:r>
            <a:r>
              <a:rPr lang="en-US" i="1" dirty="0">
                <a:solidFill>
                  <a:schemeClr val="bg1"/>
                </a:solidFill>
              </a:rPr>
              <a:t>Marketing </a:t>
            </a:r>
            <a:r>
              <a:rPr lang="en-US" i="1" dirty="0" smtClean="0">
                <a:solidFill>
                  <a:schemeClr val="bg1"/>
                </a:solidFill>
              </a:rPr>
              <a:t>&amp; Google </a:t>
            </a:r>
            <a:r>
              <a:rPr lang="en-US" i="1" dirty="0" err="1" smtClean="0">
                <a:solidFill>
                  <a:schemeClr val="bg1"/>
                </a:solidFill>
              </a:rPr>
              <a:t>AdWords</a:t>
            </a:r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 smtClean="0">
                <a:solidFill>
                  <a:schemeClr val="bg1"/>
                </a:solidFill>
              </a:rPr>
              <a:t>Web/Social</a:t>
            </a:r>
            <a:endParaRPr lang="en-US" i="1" dirty="0">
              <a:solidFill>
                <a:schemeClr val="bg1"/>
              </a:solidFill>
            </a:endParaRPr>
          </a:p>
          <a:p>
            <a:pPr marL="0"/>
            <a:endParaRPr lang="en-US" dirty="0" smtClean="0">
              <a:solidFill>
                <a:schemeClr val="bg1"/>
              </a:solidFill>
            </a:endParaRPr>
          </a:p>
          <a:p>
            <a:pPr marL="0"/>
            <a:r>
              <a:rPr lang="en-US" dirty="0" smtClean="0">
                <a:solidFill>
                  <a:schemeClr val="bg1"/>
                </a:solidFill>
              </a:rPr>
              <a:t>Collaboration </a:t>
            </a:r>
            <a:r>
              <a:rPr lang="en-US" dirty="0">
                <a:solidFill>
                  <a:schemeClr val="bg1"/>
                </a:solidFill>
              </a:rPr>
              <a:t>with other </a:t>
            </a:r>
            <a:r>
              <a:rPr lang="en-US" dirty="0" smtClean="0">
                <a:solidFill>
                  <a:schemeClr val="bg1"/>
                </a:solidFill>
              </a:rPr>
              <a:t>IEEE OUs </a:t>
            </a:r>
            <a:endParaRPr lang="en-US" dirty="0">
              <a:solidFill>
                <a:schemeClr val="bg1"/>
              </a:solidFill>
            </a:endParaRPr>
          </a:p>
          <a:p>
            <a:pPr marL="0" indent="0"/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Shuang Yu, IEEE 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40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r>
              <a:rPr lang="en-US" kern="12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6" charset="0"/>
                <a:ea typeface="MS Gothic" charset="-128"/>
                <a:cs typeface="+mn-cs"/>
              </a:rPr>
              <a:t>Infographic</a:t>
            </a:r>
            <a:r>
              <a:rPr lang="en-US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6" charset="0"/>
                <a:ea typeface="MS Gothic" charset="-128"/>
                <a:cs typeface="+mn-cs"/>
              </a:rPr>
              <a:t> Example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71600" y="1825970"/>
            <a:ext cx="6477000" cy="4346230"/>
            <a:chOff x="-50663" y="1092105"/>
            <a:chExt cx="4391195" cy="310756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0663" y="1092105"/>
              <a:ext cx="4391195" cy="284084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7956" y="3957605"/>
              <a:ext cx="4130443" cy="242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IEEE 802.3 Anniversary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Infographic</a:t>
              </a:r>
              <a:endParaRPr lang="en-US" sz="16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0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smtClean="0">
                <a:solidFill>
                  <a:schemeClr val="tx1"/>
                </a:solidFill>
              </a:rPr>
              <a:t>Shuang Yu, IEEE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1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r>
              <a:rPr lang="en-US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6" charset="0"/>
                <a:ea typeface="MS Gothic" charset="-128"/>
                <a:cs typeface="+mn-cs"/>
              </a:rPr>
              <a:t>Animation Example: </a:t>
            </a:r>
            <a:r>
              <a:rPr lang="en-US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6" charset="0"/>
                <a:ea typeface="MS Gothic" charset="-128"/>
                <a:cs typeface="+mn-cs"/>
              </a:rPr>
              <a:t/>
            </a:r>
            <a:br>
              <a:rPr lang="en-US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6" charset="0"/>
                <a:ea typeface="MS Gothic" charset="-128"/>
                <a:cs typeface="+mn-cs"/>
              </a:rPr>
            </a:br>
            <a:r>
              <a:rPr lang="en-US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6" charset="0"/>
                <a:ea typeface="MS Gothic" charset="-128"/>
                <a:cs typeface="+mn-cs"/>
              </a:rPr>
              <a:t>A </a:t>
            </a:r>
            <a:r>
              <a:rPr lang="en-US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6" charset="0"/>
                <a:ea typeface="MS Gothic" charset="-128"/>
                <a:cs typeface="+mn-cs"/>
              </a:rPr>
              <a:t>World Without Standards</a:t>
            </a: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5"/>
          <a:stretch/>
        </p:blipFill>
        <p:spPr bwMode="auto">
          <a:xfrm>
            <a:off x="765110" y="1878487"/>
            <a:ext cx="7324436" cy="39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7656" y="6019800"/>
            <a:ext cx="7315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https://</a:t>
            </a:r>
            <a:r>
              <a:rPr lang="en-US" sz="1400" i="1" dirty="0" smtClean="0">
                <a:solidFill>
                  <a:schemeClr val="tx1"/>
                </a:solidFill>
              </a:rPr>
              <a:t>www.youtube.com/watch?v=H-sO4OpA9SM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smtClean="0"/>
              <a:t>Shuang Yu, IEEE </a:t>
            </a:r>
            <a:endParaRPr lang="en-GB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42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 (1)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(1)</Template>
  <TotalTime>1393</TotalTime>
  <Words>272</Words>
  <Application>Microsoft Office PowerPoint</Application>
  <PresentationFormat>On-screen Show (4:3)</PresentationFormat>
  <Paragraphs>107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 Unicode MS</vt:lpstr>
      <vt:lpstr>MS Gothic</vt:lpstr>
      <vt:lpstr>Arial</vt:lpstr>
      <vt:lpstr>Geneva</vt:lpstr>
      <vt:lpstr>Myriad Pro</vt:lpstr>
      <vt:lpstr>Times New Roman</vt:lpstr>
      <vt:lpstr>Verdana</vt:lpstr>
      <vt:lpstr>Wingdings 2</vt:lpstr>
      <vt:lpstr>802-11-Submission (1)</vt:lpstr>
      <vt:lpstr>IEEE 802.11™ 25th Anniversary  Marketing and PR Plan</vt:lpstr>
      <vt:lpstr>Abstract</vt:lpstr>
      <vt:lpstr>Overview</vt:lpstr>
      <vt:lpstr>PowerPoint Presentation</vt:lpstr>
      <vt:lpstr>PowerPoint Presentation</vt:lpstr>
      <vt:lpstr>Phase I Deliverables</vt:lpstr>
      <vt:lpstr>Phase II </vt:lpstr>
      <vt:lpstr>Infographic Example</vt:lpstr>
      <vt:lpstr>Animation Example:  A World Without Standards</vt:lpstr>
      <vt:lpstr>Your Marketing Team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Yu, Shuang</dc:creator>
  <cp:lastModifiedBy>Stephens, Adrian P</cp:lastModifiedBy>
  <cp:revision>18</cp:revision>
  <cp:lastPrinted>1601-01-01T00:00:00Z</cp:lastPrinted>
  <dcterms:created xsi:type="dcterms:W3CDTF">2015-07-13T05:03:55Z</dcterms:created>
  <dcterms:modified xsi:type="dcterms:W3CDTF">2015-07-15T16:47:35Z</dcterms:modified>
</cp:coreProperties>
</file>