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1403" r:id="rId2"/>
    <p:sldId id="2260" r:id="rId3"/>
    <p:sldId id="2261" r:id="rId4"/>
    <p:sldId id="2259" r:id="rId5"/>
    <p:sldId id="2262" r:id="rId6"/>
    <p:sldId id="2256" r:id="rId7"/>
    <p:sldId id="2263" r:id="rId8"/>
    <p:sldId id="2257" r:id="rId9"/>
    <p:sldId id="2258" r:id="rId10"/>
    <p:sldId id="2265" r:id="rId11"/>
    <p:sldId id="2255" r:id="rId12"/>
    <p:sldId id="2251" r:id="rId13"/>
    <p:sldId id="2253" r:id="rId14"/>
    <p:sldId id="2254" r:id="rId15"/>
    <p:sldId id="2264" r:id="rId16"/>
    <p:sldId id="2247" r:id="rId17"/>
    <p:sldId id="2252" r:id="rId18"/>
    <p:sldId id="2249" r:id="rId19"/>
  </p:sldIdLst>
  <p:sldSz cx="9144000" cy="6858000" type="screen4x3"/>
  <p:notesSz cx="9313863" cy="6858000"/>
  <p:defaultTex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1596">
          <p15:clr>
            <a:srgbClr val="A4A3A4"/>
          </p15:clr>
        </p15:guide>
        <p15:guide id="2" pos="386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66FF33"/>
    <a:srgbClr val="FFFF99"/>
    <a:srgbClr val="000000"/>
    <a:srgbClr val="FF9966"/>
    <a:srgbClr val="FF9900"/>
    <a:srgbClr val="0033CC"/>
    <a:srgbClr val="3366FF"/>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00" autoAdjust="0"/>
    <p:restoredTop sz="86421" autoAdjust="0"/>
  </p:normalViewPr>
  <p:slideViewPr>
    <p:cSldViewPr>
      <p:cViewPr varScale="1">
        <p:scale>
          <a:sx n="100" d="100"/>
          <a:sy n="100" d="100"/>
        </p:scale>
        <p:origin x="1920" y="96"/>
      </p:cViewPr>
      <p:guideLst>
        <p:guide orient="horz" pos="2160"/>
        <p:guide pos="2880"/>
      </p:guideLst>
    </p:cSldViewPr>
  </p:slideViewPr>
  <p:outlineViewPr>
    <p:cViewPr>
      <p:scale>
        <a:sx n="100" d="100"/>
        <a:sy n="100" d="100"/>
      </p:scale>
      <p:origin x="0" y="-3294"/>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778" y="468"/>
      </p:cViewPr>
      <p:guideLst>
        <p:guide orient="horz" pos="1596"/>
        <p:guide pos="386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83055" y="73428"/>
            <a:ext cx="2195858"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30664" eaLnBrk="0" hangingPunct="0">
              <a:defRPr sz="1400" b="1" smtClean="0"/>
            </a:lvl1pPr>
          </a:lstStyle>
          <a:p>
            <a:pPr>
              <a:defRPr/>
            </a:pPr>
            <a:r>
              <a:rPr lang="en-US" smtClean="0"/>
              <a:t>doc.: IEEE 802.11-15/0935r0</a:t>
            </a:r>
            <a:endParaRPr lang="en-US"/>
          </a:p>
        </p:txBody>
      </p:sp>
      <p:sp>
        <p:nvSpPr>
          <p:cNvPr id="3075" name="Rectangle 3"/>
          <p:cNvSpPr>
            <a:spLocks noGrp="1" noChangeArrowheads="1"/>
          </p:cNvSpPr>
          <p:nvPr>
            <p:ph type="dt" sz="quarter" idx="1"/>
          </p:nvPr>
        </p:nvSpPr>
        <p:spPr bwMode="auto">
          <a:xfrm>
            <a:off x="934957" y="73426"/>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30664" eaLnBrk="0" hangingPunct="0">
              <a:defRPr sz="1400" b="1" smtClean="0"/>
            </a:lvl1pPr>
          </a:lstStyle>
          <a:p>
            <a:pPr>
              <a:defRPr/>
            </a:pPr>
            <a:r>
              <a:rPr lang="en-US" smtClean="0"/>
              <a:t>July 2015</a:t>
            </a:r>
            <a:endParaRPr lang="en-US"/>
          </a:p>
        </p:txBody>
      </p:sp>
      <p:sp>
        <p:nvSpPr>
          <p:cNvPr id="3076" name="Rectangle 4"/>
          <p:cNvSpPr>
            <a:spLocks noGrp="1" noChangeArrowheads="1"/>
          </p:cNvSpPr>
          <p:nvPr>
            <p:ph type="ftr" sz="quarter" idx="2"/>
          </p:nvPr>
        </p:nvSpPr>
        <p:spPr bwMode="auto">
          <a:xfrm>
            <a:off x="6908473" y="6639304"/>
            <a:ext cx="1577355"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30664" eaLnBrk="0" hangingPunct="0">
              <a:defRPr sz="1200"/>
            </a:lvl1pPr>
          </a:lstStyle>
          <a:p>
            <a:pPr>
              <a:defRPr/>
            </a:pPr>
            <a:r>
              <a:rPr lang="en-US"/>
              <a:t>Bruce Kraemer (Marvell)</a:t>
            </a:r>
          </a:p>
        </p:txBody>
      </p:sp>
      <p:sp>
        <p:nvSpPr>
          <p:cNvPr id="3077" name="Rectangle 5"/>
          <p:cNvSpPr>
            <a:spLocks noGrp="1" noChangeArrowheads="1"/>
          </p:cNvSpPr>
          <p:nvPr>
            <p:ph type="sldNum" sz="quarter" idx="3"/>
          </p:nvPr>
        </p:nvSpPr>
        <p:spPr bwMode="auto">
          <a:xfrm>
            <a:off x="4295328" y="6639304"/>
            <a:ext cx="517770"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30664" eaLnBrk="0" hangingPunct="0">
              <a:defRPr sz="1200"/>
            </a:lvl1pPr>
          </a:lstStyle>
          <a:p>
            <a:pPr>
              <a:defRPr/>
            </a:pPr>
            <a:r>
              <a:rPr lang="en-US"/>
              <a:t>Page </a:t>
            </a:r>
            <a:fld id="{87BC7332-6786-47F2-956D-4C00DF15A6DD}" type="slidenum">
              <a:rPr lang="en-US"/>
              <a:pPr>
                <a:defRPr/>
              </a:pPr>
              <a:t>‹#›</a:t>
            </a:fld>
            <a:endParaRPr lang="en-US"/>
          </a:p>
        </p:txBody>
      </p:sp>
      <p:sp>
        <p:nvSpPr>
          <p:cNvPr id="55302" name="Line 6"/>
          <p:cNvSpPr>
            <a:spLocks noChangeShapeType="1"/>
          </p:cNvSpPr>
          <p:nvPr/>
        </p:nvSpPr>
        <p:spPr bwMode="auto">
          <a:xfrm>
            <a:off x="932858" y="285361"/>
            <a:ext cx="7448154" cy="0"/>
          </a:xfrm>
          <a:prstGeom prst="line">
            <a:avLst/>
          </a:prstGeom>
          <a:noFill/>
          <a:ln w="12700">
            <a:solidFill>
              <a:schemeClr val="tx1"/>
            </a:solidFill>
            <a:round/>
            <a:headEnd type="none" w="sm" len="sm"/>
            <a:tailEnd type="none" w="sm" len="sm"/>
          </a:ln>
          <a:effectLst/>
          <a:extLst/>
        </p:spPr>
        <p:txBody>
          <a:bodyPr wrap="none" lIns="89794" tIns="44896" rIns="89794" bIns="44896" anchor="ctr"/>
          <a:lstStyle/>
          <a:p>
            <a:pPr eaLnBrk="0" hangingPunct="0">
              <a:defRPr/>
            </a:pPr>
            <a:endParaRPr lang="en-US"/>
          </a:p>
        </p:txBody>
      </p:sp>
      <p:sp>
        <p:nvSpPr>
          <p:cNvPr id="55303" name="Rectangle 7"/>
          <p:cNvSpPr>
            <a:spLocks noChangeArrowheads="1"/>
          </p:cNvSpPr>
          <p:nvPr/>
        </p:nvSpPr>
        <p:spPr bwMode="auto">
          <a:xfrm>
            <a:off x="932861" y="6639304"/>
            <a:ext cx="718145" cy="184666"/>
          </a:xfrm>
          <a:prstGeom prst="rect">
            <a:avLst/>
          </a:prstGeom>
          <a:noFill/>
          <a:ln>
            <a:noFill/>
          </a:ln>
          <a:effectLst/>
          <a:extLst/>
        </p:spPr>
        <p:txBody>
          <a:bodyPr wrap="none" lIns="0" tIns="0" rIns="0" bIns="0">
            <a:spAutoFit/>
          </a:bodyPr>
          <a:lstStyle/>
          <a:p>
            <a:pPr defTabSz="929962" eaLnBrk="0" hangingPunct="0">
              <a:defRPr/>
            </a:pPr>
            <a:r>
              <a:rPr lang="en-US" sz="1200"/>
              <a:t>Submission</a:t>
            </a:r>
          </a:p>
        </p:txBody>
      </p:sp>
      <p:sp>
        <p:nvSpPr>
          <p:cNvPr id="55304" name="Line 8"/>
          <p:cNvSpPr>
            <a:spLocks noChangeShapeType="1"/>
          </p:cNvSpPr>
          <p:nvPr/>
        </p:nvSpPr>
        <p:spPr bwMode="auto">
          <a:xfrm>
            <a:off x="932860" y="6631115"/>
            <a:ext cx="7657784" cy="0"/>
          </a:xfrm>
          <a:prstGeom prst="line">
            <a:avLst/>
          </a:prstGeom>
          <a:noFill/>
          <a:ln w="12700">
            <a:solidFill>
              <a:schemeClr val="tx1"/>
            </a:solidFill>
            <a:round/>
            <a:headEnd type="none" w="sm" len="sm"/>
            <a:tailEnd type="none" w="sm" len="sm"/>
          </a:ln>
          <a:effectLst/>
          <a:extLst/>
        </p:spPr>
        <p:txBody>
          <a:bodyPr wrap="none" lIns="89794" tIns="44896" rIns="89794" bIns="44896" anchor="ctr"/>
          <a:lstStyle/>
          <a:p>
            <a:pPr eaLnBrk="0" hangingPunct="0">
              <a:defRPr/>
            </a:pPr>
            <a:endParaRPr lang="en-US"/>
          </a:p>
        </p:txBody>
      </p:sp>
    </p:spTree>
    <p:extLst>
      <p:ext uri="{BB962C8B-B14F-4D97-AF65-F5344CB8AC3E}">
        <p14:creationId xmlns:p14="http://schemas.microsoft.com/office/powerpoint/2010/main" val="10675568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41751" y="12611"/>
            <a:ext cx="2195858"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30664" eaLnBrk="0" hangingPunct="0">
              <a:defRPr sz="1400" b="1" smtClean="0"/>
            </a:lvl1pPr>
          </a:lstStyle>
          <a:p>
            <a:pPr>
              <a:defRPr/>
            </a:pPr>
            <a:r>
              <a:rPr lang="en-US" smtClean="0"/>
              <a:t>doc.: IEEE 802.11-15/0935r0</a:t>
            </a:r>
            <a:endParaRPr lang="en-US"/>
          </a:p>
        </p:txBody>
      </p:sp>
      <p:sp>
        <p:nvSpPr>
          <p:cNvPr id="2051" name="Rectangle 3"/>
          <p:cNvSpPr>
            <a:spLocks noGrp="1" noChangeArrowheads="1"/>
          </p:cNvSpPr>
          <p:nvPr>
            <p:ph type="dt" idx="1"/>
          </p:nvPr>
        </p:nvSpPr>
        <p:spPr bwMode="auto">
          <a:xfrm>
            <a:off x="878357" y="12611"/>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30664" eaLnBrk="0" hangingPunct="0">
              <a:defRPr sz="1400" b="1" smtClean="0"/>
            </a:lvl1pPr>
          </a:lstStyle>
          <a:p>
            <a:pPr>
              <a:defRPr/>
            </a:pPr>
            <a:r>
              <a:rPr lang="en-US" smtClean="0"/>
              <a:t>July 2015</a:t>
            </a:r>
            <a:endParaRPr lang="en-US"/>
          </a:p>
        </p:txBody>
      </p:sp>
      <p:sp>
        <p:nvSpPr>
          <p:cNvPr id="15364" name="Rectangle 4"/>
          <p:cNvSpPr>
            <a:spLocks noGrp="1" noRot="1" noChangeAspect="1" noChangeArrowheads="1" noTextEdit="1"/>
          </p:cNvSpPr>
          <p:nvPr>
            <p:ph type="sldImg" idx="2"/>
          </p:nvPr>
        </p:nvSpPr>
        <p:spPr bwMode="auto">
          <a:xfrm>
            <a:off x="2947988" y="519113"/>
            <a:ext cx="3417887" cy="256381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3109" y="3258255"/>
            <a:ext cx="6827651" cy="3086335"/>
          </a:xfrm>
          <a:prstGeom prst="rect">
            <a:avLst/>
          </a:prstGeom>
          <a:noFill/>
          <a:ln>
            <a:noFill/>
          </a:ln>
          <a:effectLst/>
          <a:extLst/>
        </p:spPr>
        <p:txBody>
          <a:bodyPr vert="horz" wrap="square" lIns="93266" tIns="45844" rIns="93266" bIns="4584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402437" y="6642814"/>
            <a:ext cx="2035173" cy="184666"/>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53641" lvl="4" algn="r" defTabSz="930664" eaLnBrk="0" hangingPunct="0">
              <a:defRPr sz="120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4500778" y="6642814"/>
            <a:ext cx="517769"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30664" eaLnBrk="0" hangingPunct="0">
              <a:defRPr sz="1200"/>
            </a:lvl1pPr>
          </a:lstStyle>
          <a:p>
            <a:pPr>
              <a:defRPr/>
            </a:pPr>
            <a:r>
              <a:rPr lang="en-US"/>
              <a:t>Page </a:t>
            </a:r>
            <a:fld id="{8138E68C-85D0-4620-96D9-D9A05C4F3F8F}" type="slidenum">
              <a:rPr lang="en-US"/>
              <a:pPr>
                <a:defRPr/>
              </a:pPr>
              <a:t>‹#›</a:t>
            </a:fld>
            <a:endParaRPr lang="en-US"/>
          </a:p>
        </p:txBody>
      </p:sp>
      <p:sp>
        <p:nvSpPr>
          <p:cNvPr id="34824" name="Rectangle 8"/>
          <p:cNvSpPr>
            <a:spLocks noChangeArrowheads="1"/>
          </p:cNvSpPr>
          <p:nvPr/>
        </p:nvSpPr>
        <p:spPr bwMode="auto">
          <a:xfrm>
            <a:off x="972689" y="6642814"/>
            <a:ext cx="718145" cy="184666"/>
          </a:xfrm>
          <a:prstGeom prst="rect">
            <a:avLst/>
          </a:prstGeom>
          <a:noFill/>
          <a:ln>
            <a:noFill/>
          </a:ln>
          <a:effectLst/>
          <a:extLst/>
        </p:spPr>
        <p:txBody>
          <a:bodyPr wrap="none" lIns="0" tIns="0" rIns="0" bIns="0">
            <a:spAutoFit/>
          </a:bodyPr>
          <a:lstStyle/>
          <a:p>
            <a:pPr defTabSz="911079" eaLnBrk="0" hangingPunct="0">
              <a:defRPr/>
            </a:pPr>
            <a:r>
              <a:rPr lang="en-US" sz="1200"/>
              <a:t>Submission</a:t>
            </a:r>
          </a:p>
        </p:txBody>
      </p:sp>
      <p:sp>
        <p:nvSpPr>
          <p:cNvPr id="34825" name="Line 9"/>
          <p:cNvSpPr>
            <a:spLocks noChangeShapeType="1"/>
          </p:cNvSpPr>
          <p:nvPr/>
        </p:nvSpPr>
        <p:spPr bwMode="auto">
          <a:xfrm>
            <a:off x="972689" y="6640472"/>
            <a:ext cx="7368496" cy="0"/>
          </a:xfrm>
          <a:prstGeom prst="line">
            <a:avLst/>
          </a:prstGeom>
          <a:noFill/>
          <a:ln w="12700">
            <a:solidFill>
              <a:schemeClr val="tx1"/>
            </a:solidFill>
            <a:round/>
            <a:headEnd type="none" w="sm" len="sm"/>
            <a:tailEnd type="none" w="sm" len="sm"/>
          </a:ln>
          <a:effectLst/>
          <a:extLst/>
        </p:spPr>
        <p:txBody>
          <a:bodyPr wrap="none" lIns="89794" tIns="44896" rIns="89794" bIns="44896" anchor="ctr"/>
          <a:lstStyle/>
          <a:p>
            <a:pPr eaLnBrk="0" hangingPunct="0">
              <a:defRPr/>
            </a:pPr>
            <a:endParaRPr lang="en-US"/>
          </a:p>
        </p:txBody>
      </p:sp>
      <p:sp>
        <p:nvSpPr>
          <p:cNvPr id="34826" name="Line 10"/>
          <p:cNvSpPr>
            <a:spLocks noChangeShapeType="1"/>
          </p:cNvSpPr>
          <p:nvPr/>
        </p:nvSpPr>
        <p:spPr bwMode="auto">
          <a:xfrm>
            <a:off x="872067" y="217528"/>
            <a:ext cx="7569742" cy="0"/>
          </a:xfrm>
          <a:prstGeom prst="line">
            <a:avLst/>
          </a:prstGeom>
          <a:noFill/>
          <a:ln w="12700">
            <a:solidFill>
              <a:schemeClr val="tx1"/>
            </a:solidFill>
            <a:round/>
            <a:headEnd type="none" w="sm" len="sm"/>
            <a:tailEnd type="none" w="sm" len="sm"/>
          </a:ln>
          <a:effectLst/>
          <a:extLst/>
        </p:spPr>
        <p:txBody>
          <a:bodyPr wrap="none" lIns="89794" tIns="44896" rIns="89794" bIns="44896" anchor="ctr"/>
          <a:lstStyle/>
          <a:p>
            <a:pPr eaLnBrk="0" hangingPunct="0">
              <a:defRPr/>
            </a:pPr>
            <a:endParaRPr lang="en-US"/>
          </a:p>
        </p:txBody>
      </p:sp>
    </p:spTree>
    <p:extLst>
      <p:ext uri="{BB962C8B-B14F-4D97-AF65-F5344CB8AC3E}">
        <p14:creationId xmlns:p14="http://schemas.microsoft.com/office/powerpoint/2010/main" val="206993690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478">
              <a:defRPr sz="2800">
                <a:solidFill>
                  <a:schemeClr val="tx1"/>
                </a:solidFill>
                <a:latin typeface="Times New Roman" pitchFamily="18" charset="0"/>
              </a:defRPr>
            </a:lvl1pPr>
            <a:lvl2pPr marL="734000" indent="-282307" defTabSz="928478">
              <a:defRPr sz="2800">
                <a:solidFill>
                  <a:schemeClr val="tx1"/>
                </a:solidFill>
                <a:latin typeface="Times New Roman" pitchFamily="18" charset="0"/>
              </a:defRPr>
            </a:lvl2pPr>
            <a:lvl3pPr marL="1129229" indent="-225846" defTabSz="928478">
              <a:defRPr sz="2800">
                <a:solidFill>
                  <a:schemeClr val="tx1"/>
                </a:solidFill>
                <a:latin typeface="Times New Roman" pitchFamily="18" charset="0"/>
              </a:defRPr>
            </a:lvl3pPr>
            <a:lvl4pPr marL="1580920" indent="-225846" defTabSz="928478">
              <a:defRPr sz="2800">
                <a:solidFill>
                  <a:schemeClr val="tx1"/>
                </a:solidFill>
                <a:latin typeface="Times New Roman" pitchFamily="18" charset="0"/>
              </a:defRPr>
            </a:lvl4pPr>
            <a:lvl5pPr marL="2032614" indent="-225846" defTabSz="928478">
              <a:defRPr sz="2800">
                <a:solidFill>
                  <a:schemeClr val="tx1"/>
                </a:solidFill>
                <a:latin typeface="Times New Roman" pitchFamily="18" charset="0"/>
              </a:defRPr>
            </a:lvl5pPr>
            <a:lvl6pPr marL="2484304" indent="-225846" defTabSz="928478" fontAlgn="base">
              <a:spcBef>
                <a:spcPct val="0"/>
              </a:spcBef>
              <a:spcAft>
                <a:spcPct val="0"/>
              </a:spcAft>
              <a:defRPr sz="2800">
                <a:solidFill>
                  <a:schemeClr val="tx1"/>
                </a:solidFill>
                <a:latin typeface="Times New Roman" pitchFamily="18" charset="0"/>
              </a:defRPr>
            </a:lvl6pPr>
            <a:lvl7pPr marL="2935998" indent="-225846" defTabSz="928478" fontAlgn="base">
              <a:spcBef>
                <a:spcPct val="0"/>
              </a:spcBef>
              <a:spcAft>
                <a:spcPct val="0"/>
              </a:spcAft>
              <a:defRPr sz="2800">
                <a:solidFill>
                  <a:schemeClr val="tx1"/>
                </a:solidFill>
                <a:latin typeface="Times New Roman" pitchFamily="18" charset="0"/>
              </a:defRPr>
            </a:lvl7pPr>
            <a:lvl8pPr marL="3387688" indent="-225846" defTabSz="928478" fontAlgn="base">
              <a:spcBef>
                <a:spcPct val="0"/>
              </a:spcBef>
              <a:spcAft>
                <a:spcPct val="0"/>
              </a:spcAft>
              <a:defRPr sz="2800">
                <a:solidFill>
                  <a:schemeClr val="tx1"/>
                </a:solidFill>
                <a:latin typeface="Times New Roman" pitchFamily="18" charset="0"/>
              </a:defRPr>
            </a:lvl8pPr>
            <a:lvl9pPr marL="3839380" indent="-225846" defTabSz="928478" fontAlgn="base">
              <a:spcBef>
                <a:spcPct val="0"/>
              </a:spcBef>
              <a:spcAft>
                <a:spcPct val="0"/>
              </a:spcAft>
              <a:defRPr sz="2800">
                <a:solidFill>
                  <a:schemeClr val="tx1"/>
                </a:solidFill>
                <a:latin typeface="Times New Roman" pitchFamily="18" charset="0"/>
              </a:defRPr>
            </a:lvl9pPr>
          </a:lstStyle>
          <a:p>
            <a:r>
              <a:rPr lang="en-US" sz="1400" smtClean="0"/>
              <a:t>doc.: IEEE 802.11-15/0935r0</a:t>
            </a:r>
            <a:endParaRPr lang="en-US" sz="1400"/>
          </a:p>
        </p:txBody>
      </p:sp>
      <p:sp>
        <p:nvSpPr>
          <p:cNvPr id="18434"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478">
              <a:defRPr sz="2800">
                <a:solidFill>
                  <a:schemeClr val="tx1"/>
                </a:solidFill>
                <a:latin typeface="Times New Roman" pitchFamily="18" charset="0"/>
              </a:defRPr>
            </a:lvl1pPr>
            <a:lvl2pPr marL="734000" indent="-282307" defTabSz="928478">
              <a:defRPr sz="2800">
                <a:solidFill>
                  <a:schemeClr val="tx1"/>
                </a:solidFill>
                <a:latin typeface="Times New Roman" pitchFamily="18" charset="0"/>
              </a:defRPr>
            </a:lvl2pPr>
            <a:lvl3pPr marL="1129229" indent="-225846" defTabSz="928478">
              <a:defRPr sz="2800">
                <a:solidFill>
                  <a:schemeClr val="tx1"/>
                </a:solidFill>
                <a:latin typeface="Times New Roman" pitchFamily="18" charset="0"/>
              </a:defRPr>
            </a:lvl3pPr>
            <a:lvl4pPr marL="1580920" indent="-225846" defTabSz="928478">
              <a:defRPr sz="2800">
                <a:solidFill>
                  <a:schemeClr val="tx1"/>
                </a:solidFill>
                <a:latin typeface="Times New Roman" pitchFamily="18" charset="0"/>
              </a:defRPr>
            </a:lvl4pPr>
            <a:lvl5pPr marL="2032614" indent="-225846" defTabSz="928478">
              <a:defRPr sz="2800">
                <a:solidFill>
                  <a:schemeClr val="tx1"/>
                </a:solidFill>
                <a:latin typeface="Times New Roman" pitchFamily="18" charset="0"/>
              </a:defRPr>
            </a:lvl5pPr>
            <a:lvl6pPr marL="2484304" indent="-225846" defTabSz="928478" fontAlgn="base">
              <a:spcBef>
                <a:spcPct val="0"/>
              </a:spcBef>
              <a:spcAft>
                <a:spcPct val="0"/>
              </a:spcAft>
              <a:defRPr sz="2800">
                <a:solidFill>
                  <a:schemeClr val="tx1"/>
                </a:solidFill>
                <a:latin typeface="Times New Roman" pitchFamily="18" charset="0"/>
              </a:defRPr>
            </a:lvl6pPr>
            <a:lvl7pPr marL="2935998" indent="-225846" defTabSz="928478" fontAlgn="base">
              <a:spcBef>
                <a:spcPct val="0"/>
              </a:spcBef>
              <a:spcAft>
                <a:spcPct val="0"/>
              </a:spcAft>
              <a:defRPr sz="2800">
                <a:solidFill>
                  <a:schemeClr val="tx1"/>
                </a:solidFill>
                <a:latin typeface="Times New Roman" pitchFamily="18" charset="0"/>
              </a:defRPr>
            </a:lvl7pPr>
            <a:lvl8pPr marL="3387688" indent="-225846" defTabSz="928478" fontAlgn="base">
              <a:spcBef>
                <a:spcPct val="0"/>
              </a:spcBef>
              <a:spcAft>
                <a:spcPct val="0"/>
              </a:spcAft>
              <a:defRPr sz="2800">
                <a:solidFill>
                  <a:schemeClr val="tx1"/>
                </a:solidFill>
                <a:latin typeface="Times New Roman" pitchFamily="18" charset="0"/>
              </a:defRPr>
            </a:lvl8pPr>
            <a:lvl9pPr marL="3839380" indent="-225846" defTabSz="928478" fontAlgn="base">
              <a:spcBef>
                <a:spcPct val="0"/>
              </a:spcBef>
              <a:spcAft>
                <a:spcPct val="0"/>
              </a:spcAft>
              <a:defRPr sz="2800">
                <a:solidFill>
                  <a:schemeClr val="tx1"/>
                </a:solidFill>
                <a:latin typeface="Times New Roman" pitchFamily="18" charset="0"/>
              </a:defRPr>
            </a:lvl9pPr>
          </a:lstStyle>
          <a:p>
            <a:r>
              <a:rPr lang="en-US" sz="1400" smtClean="0"/>
              <a:t>July 2015</a:t>
            </a:r>
            <a:endParaRPr lang="en-US" sz="1400"/>
          </a:p>
        </p:txBody>
      </p:sp>
      <p:sp>
        <p:nvSpPr>
          <p:cNvPr id="18435"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770" indent="-338770" defTabSz="928478">
              <a:defRPr sz="2800">
                <a:solidFill>
                  <a:schemeClr val="tx1"/>
                </a:solidFill>
                <a:latin typeface="Times New Roman" pitchFamily="18" charset="0"/>
              </a:defRPr>
            </a:lvl1pPr>
            <a:lvl2pPr marL="734000" indent="-282307" defTabSz="928478">
              <a:defRPr sz="2800">
                <a:solidFill>
                  <a:schemeClr val="tx1"/>
                </a:solidFill>
                <a:latin typeface="Times New Roman" pitchFamily="18" charset="0"/>
              </a:defRPr>
            </a:lvl2pPr>
            <a:lvl3pPr marL="1129229" indent="-225846" defTabSz="928478">
              <a:defRPr sz="2800">
                <a:solidFill>
                  <a:schemeClr val="tx1"/>
                </a:solidFill>
                <a:latin typeface="Times New Roman" pitchFamily="18" charset="0"/>
              </a:defRPr>
            </a:lvl3pPr>
            <a:lvl4pPr marL="1580920" indent="-225846" defTabSz="928478">
              <a:defRPr sz="2800">
                <a:solidFill>
                  <a:schemeClr val="tx1"/>
                </a:solidFill>
                <a:latin typeface="Times New Roman" pitchFamily="18" charset="0"/>
              </a:defRPr>
            </a:lvl4pPr>
            <a:lvl5pPr marL="451692" defTabSz="928478">
              <a:defRPr sz="2800">
                <a:solidFill>
                  <a:schemeClr val="tx1"/>
                </a:solidFill>
                <a:latin typeface="Times New Roman" pitchFamily="18" charset="0"/>
              </a:defRPr>
            </a:lvl5pPr>
            <a:lvl6pPr marL="903384" defTabSz="928478" fontAlgn="base">
              <a:spcBef>
                <a:spcPct val="0"/>
              </a:spcBef>
              <a:spcAft>
                <a:spcPct val="0"/>
              </a:spcAft>
              <a:defRPr sz="2800">
                <a:solidFill>
                  <a:schemeClr val="tx1"/>
                </a:solidFill>
                <a:latin typeface="Times New Roman" pitchFamily="18" charset="0"/>
              </a:defRPr>
            </a:lvl6pPr>
            <a:lvl7pPr marL="1355075" defTabSz="928478" fontAlgn="base">
              <a:spcBef>
                <a:spcPct val="0"/>
              </a:spcBef>
              <a:spcAft>
                <a:spcPct val="0"/>
              </a:spcAft>
              <a:defRPr sz="2800">
                <a:solidFill>
                  <a:schemeClr val="tx1"/>
                </a:solidFill>
                <a:latin typeface="Times New Roman" pitchFamily="18" charset="0"/>
              </a:defRPr>
            </a:lvl7pPr>
            <a:lvl8pPr marL="1806767" defTabSz="928478" fontAlgn="base">
              <a:spcBef>
                <a:spcPct val="0"/>
              </a:spcBef>
              <a:spcAft>
                <a:spcPct val="0"/>
              </a:spcAft>
              <a:defRPr sz="2800">
                <a:solidFill>
                  <a:schemeClr val="tx1"/>
                </a:solidFill>
                <a:latin typeface="Times New Roman" pitchFamily="18" charset="0"/>
              </a:defRPr>
            </a:lvl8pPr>
            <a:lvl9pPr marL="2258459" defTabSz="928478" fontAlgn="base">
              <a:spcBef>
                <a:spcPct val="0"/>
              </a:spcBef>
              <a:spcAft>
                <a:spcPct val="0"/>
              </a:spcAft>
              <a:defRPr sz="2800">
                <a:solidFill>
                  <a:schemeClr val="tx1"/>
                </a:solidFill>
                <a:latin typeface="Times New Roman" pitchFamily="18" charset="0"/>
              </a:defRPr>
            </a:lvl9pPr>
          </a:lstStyle>
          <a:p>
            <a:pPr lvl="4"/>
            <a:r>
              <a:rPr lang="en-US" sz="1200"/>
              <a:t>Bruce Kraemer (Marvell)</a:t>
            </a:r>
          </a:p>
        </p:txBody>
      </p:sp>
      <p:sp>
        <p:nvSpPr>
          <p:cNvPr id="18436" name="Rectangle 7"/>
          <p:cNvSpPr>
            <a:spLocks noGrp="1" noChangeArrowheads="1"/>
          </p:cNvSpPr>
          <p:nvPr>
            <p:ph type="sldNum" sz="quarter" idx="5"/>
          </p:nvPr>
        </p:nvSpPr>
        <p:spPr>
          <a:xfrm>
            <a:off x="4603370" y="6642814"/>
            <a:ext cx="415177"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478">
              <a:defRPr sz="2800">
                <a:solidFill>
                  <a:schemeClr val="tx1"/>
                </a:solidFill>
                <a:latin typeface="Times New Roman" pitchFamily="18" charset="0"/>
              </a:defRPr>
            </a:lvl1pPr>
            <a:lvl2pPr marL="734000" indent="-282307" defTabSz="928478">
              <a:defRPr sz="2800">
                <a:solidFill>
                  <a:schemeClr val="tx1"/>
                </a:solidFill>
                <a:latin typeface="Times New Roman" pitchFamily="18" charset="0"/>
              </a:defRPr>
            </a:lvl2pPr>
            <a:lvl3pPr marL="1129229" indent="-225846" defTabSz="928478">
              <a:defRPr sz="2800">
                <a:solidFill>
                  <a:schemeClr val="tx1"/>
                </a:solidFill>
                <a:latin typeface="Times New Roman" pitchFamily="18" charset="0"/>
              </a:defRPr>
            </a:lvl3pPr>
            <a:lvl4pPr marL="1580920" indent="-225846" defTabSz="928478">
              <a:defRPr sz="2800">
                <a:solidFill>
                  <a:schemeClr val="tx1"/>
                </a:solidFill>
                <a:latin typeface="Times New Roman" pitchFamily="18" charset="0"/>
              </a:defRPr>
            </a:lvl4pPr>
            <a:lvl5pPr marL="2032614" indent="-225846" defTabSz="928478">
              <a:defRPr sz="2800">
                <a:solidFill>
                  <a:schemeClr val="tx1"/>
                </a:solidFill>
                <a:latin typeface="Times New Roman" pitchFamily="18" charset="0"/>
              </a:defRPr>
            </a:lvl5pPr>
            <a:lvl6pPr marL="2484304" indent="-225846" defTabSz="928478" fontAlgn="base">
              <a:spcBef>
                <a:spcPct val="0"/>
              </a:spcBef>
              <a:spcAft>
                <a:spcPct val="0"/>
              </a:spcAft>
              <a:defRPr sz="2800">
                <a:solidFill>
                  <a:schemeClr val="tx1"/>
                </a:solidFill>
                <a:latin typeface="Times New Roman" pitchFamily="18" charset="0"/>
              </a:defRPr>
            </a:lvl6pPr>
            <a:lvl7pPr marL="2935998" indent="-225846" defTabSz="928478" fontAlgn="base">
              <a:spcBef>
                <a:spcPct val="0"/>
              </a:spcBef>
              <a:spcAft>
                <a:spcPct val="0"/>
              </a:spcAft>
              <a:defRPr sz="2800">
                <a:solidFill>
                  <a:schemeClr val="tx1"/>
                </a:solidFill>
                <a:latin typeface="Times New Roman" pitchFamily="18" charset="0"/>
              </a:defRPr>
            </a:lvl7pPr>
            <a:lvl8pPr marL="3387688" indent="-225846" defTabSz="928478" fontAlgn="base">
              <a:spcBef>
                <a:spcPct val="0"/>
              </a:spcBef>
              <a:spcAft>
                <a:spcPct val="0"/>
              </a:spcAft>
              <a:defRPr sz="2800">
                <a:solidFill>
                  <a:schemeClr val="tx1"/>
                </a:solidFill>
                <a:latin typeface="Times New Roman" pitchFamily="18" charset="0"/>
              </a:defRPr>
            </a:lvl8pPr>
            <a:lvl9pPr marL="3839380" indent="-225846" defTabSz="928478" fontAlgn="base">
              <a:spcBef>
                <a:spcPct val="0"/>
              </a:spcBef>
              <a:spcAft>
                <a:spcPct val="0"/>
              </a:spcAft>
              <a:defRPr sz="2800">
                <a:solidFill>
                  <a:schemeClr val="tx1"/>
                </a:solidFill>
                <a:latin typeface="Times New Roman" pitchFamily="18" charset="0"/>
              </a:defRPr>
            </a:lvl9pPr>
          </a:lstStyle>
          <a:p>
            <a:r>
              <a:rPr lang="en-US" sz="1200"/>
              <a:t>Page </a:t>
            </a:r>
            <a:fld id="{DD53ECFC-36A6-464C-B7A4-4428C327EC5E}" type="slidenum">
              <a:rPr lang="en-US" sz="1200"/>
              <a:pPr/>
              <a:t>1</a:t>
            </a:fld>
            <a:endParaRPr lang="en-US" sz="1200"/>
          </a:p>
        </p:txBody>
      </p:sp>
      <p:sp>
        <p:nvSpPr>
          <p:cNvPr id="18437" name="Rectangle 2"/>
          <p:cNvSpPr>
            <a:spLocks noGrp="1" noRot="1" noChangeAspect="1" noChangeArrowheads="1" noTextEdit="1"/>
          </p:cNvSpPr>
          <p:nvPr>
            <p:ph type="sldImg"/>
          </p:nvPr>
        </p:nvSpPr>
        <p:spPr>
          <a:xfrm>
            <a:off x="2947988" y="519113"/>
            <a:ext cx="3419475" cy="2563812"/>
          </a:xfrm>
          <a:ln/>
        </p:spPr>
      </p:sp>
      <p:sp>
        <p:nvSpPr>
          <p:cNvPr id="1843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4050316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802.11-15/0935r0</a:t>
            </a:r>
            <a:endParaRPr lang="en-US"/>
          </a:p>
        </p:txBody>
      </p:sp>
      <p:sp>
        <p:nvSpPr>
          <p:cNvPr id="5" name="Date Placeholder 4"/>
          <p:cNvSpPr>
            <a:spLocks noGrp="1"/>
          </p:cNvSpPr>
          <p:nvPr>
            <p:ph type="dt" idx="11"/>
          </p:nvPr>
        </p:nvSpPr>
        <p:spPr/>
        <p:txBody>
          <a:bodyPr/>
          <a:lstStyle/>
          <a:p>
            <a:pPr>
              <a:defRPr/>
            </a:pPr>
            <a:r>
              <a:rPr lang="en-US" smtClean="0"/>
              <a:t>July 2015</a:t>
            </a:r>
            <a:endParaRPr lang="en-US" dirty="0"/>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138E68C-85D0-4620-96D9-D9A05C4F3F8F}" type="slidenum">
              <a:rPr lang="en-US" smtClean="0"/>
              <a:pPr>
                <a:defRPr/>
              </a:pPr>
              <a:t>10</a:t>
            </a:fld>
            <a:endParaRPr lang="en-US"/>
          </a:p>
        </p:txBody>
      </p:sp>
    </p:spTree>
    <p:extLst>
      <p:ext uri="{BB962C8B-B14F-4D97-AF65-F5344CB8AC3E}">
        <p14:creationId xmlns:p14="http://schemas.microsoft.com/office/powerpoint/2010/main" val="33848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802.11-15/0935r0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138E68C-85D0-4620-96D9-D9A05C4F3F8F}" type="slidenum">
              <a:rPr lang="en-US" smtClean="0"/>
              <a:pPr>
                <a:defRPr/>
              </a:pPr>
              <a:t>11</a:t>
            </a:fld>
            <a:endParaRPr lang="en-US"/>
          </a:p>
        </p:txBody>
      </p:sp>
    </p:spTree>
    <p:extLst>
      <p:ext uri="{BB962C8B-B14F-4D97-AF65-F5344CB8AC3E}">
        <p14:creationId xmlns:p14="http://schemas.microsoft.com/office/powerpoint/2010/main" val="33728515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Header Placeholder 3"/>
          <p:cNvSpPr>
            <a:spLocks noGrp="1"/>
          </p:cNvSpPr>
          <p:nvPr>
            <p:ph type="hdr" sz="quarter" idx="10"/>
          </p:nvPr>
        </p:nvSpPr>
        <p:spPr/>
        <p:txBody>
          <a:bodyPr/>
          <a:lstStyle/>
          <a:p>
            <a:pPr>
              <a:defRPr/>
            </a:pPr>
            <a:r>
              <a:rPr lang="en-US" smtClean="0"/>
              <a:t>doc.: IEEE 802.11-15/0935r0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138E68C-85D0-4620-96D9-D9A05C4F3F8F}" type="slidenum">
              <a:rPr lang="en-US" smtClean="0"/>
              <a:pPr>
                <a:defRPr/>
              </a:pPr>
              <a:t>12</a:t>
            </a:fld>
            <a:endParaRPr lang="en-US"/>
          </a:p>
        </p:txBody>
      </p:sp>
    </p:spTree>
    <p:extLst>
      <p:ext uri="{BB962C8B-B14F-4D97-AF65-F5344CB8AC3E}">
        <p14:creationId xmlns:p14="http://schemas.microsoft.com/office/powerpoint/2010/main" val="39687084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802.11-15/0935r0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138E68C-85D0-4620-96D9-D9A05C4F3F8F}" type="slidenum">
              <a:rPr lang="en-US" smtClean="0"/>
              <a:pPr>
                <a:defRPr/>
              </a:pPr>
              <a:t>13</a:t>
            </a:fld>
            <a:endParaRPr lang="en-US"/>
          </a:p>
        </p:txBody>
      </p:sp>
    </p:spTree>
    <p:extLst>
      <p:ext uri="{BB962C8B-B14F-4D97-AF65-F5344CB8AC3E}">
        <p14:creationId xmlns:p14="http://schemas.microsoft.com/office/powerpoint/2010/main" val="39625178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802.11-15/0935r0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138E68C-85D0-4620-96D9-D9A05C4F3F8F}" type="slidenum">
              <a:rPr lang="en-US" smtClean="0"/>
              <a:pPr>
                <a:defRPr/>
              </a:pPr>
              <a:t>14</a:t>
            </a:fld>
            <a:endParaRPr lang="en-US"/>
          </a:p>
        </p:txBody>
      </p:sp>
    </p:spTree>
    <p:extLst>
      <p:ext uri="{BB962C8B-B14F-4D97-AF65-F5344CB8AC3E}">
        <p14:creationId xmlns:p14="http://schemas.microsoft.com/office/powerpoint/2010/main" val="16822179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802.11-15/0935r0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138E68C-85D0-4620-96D9-D9A05C4F3F8F}" type="slidenum">
              <a:rPr lang="en-US" smtClean="0"/>
              <a:pPr>
                <a:defRPr/>
              </a:pPr>
              <a:t>15</a:t>
            </a:fld>
            <a:endParaRPr lang="en-US"/>
          </a:p>
        </p:txBody>
      </p:sp>
    </p:spTree>
    <p:extLst>
      <p:ext uri="{BB962C8B-B14F-4D97-AF65-F5344CB8AC3E}">
        <p14:creationId xmlns:p14="http://schemas.microsoft.com/office/powerpoint/2010/main" val="8499248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802.11-15/0935r0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138E68C-85D0-4620-96D9-D9A05C4F3F8F}" type="slidenum">
              <a:rPr lang="en-US" smtClean="0"/>
              <a:pPr>
                <a:defRPr/>
              </a:pPr>
              <a:t>16</a:t>
            </a:fld>
            <a:endParaRPr lang="en-US"/>
          </a:p>
        </p:txBody>
      </p:sp>
    </p:spTree>
    <p:extLst>
      <p:ext uri="{BB962C8B-B14F-4D97-AF65-F5344CB8AC3E}">
        <p14:creationId xmlns:p14="http://schemas.microsoft.com/office/powerpoint/2010/main" val="13378298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802.11-15/0935r0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138E68C-85D0-4620-96D9-D9A05C4F3F8F}" type="slidenum">
              <a:rPr lang="en-US" smtClean="0"/>
              <a:pPr>
                <a:defRPr/>
              </a:pPr>
              <a:t>17</a:t>
            </a:fld>
            <a:endParaRPr lang="en-US"/>
          </a:p>
        </p:txBody>
      </p:sp>
    </p:spTree>
    <p:extLst>
      <p:ext uri="{BB962C8B-B14F-4D97-AF65-F5344CB8AC3E}">
        <p14:creationId xmlns:p14="http://schemas.microsoft.com/office/powerpoint/2010/main" val="9224215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802.11-15/0935r0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138E68C-85D0-4620-96D9-D9A05C4F3F8F}" type="slidenum">
              <a:rPr lang="en-US" smtClean="0"/>
              <a:pPr>
                <a:defRPr/>
              </a:pPr>
              <a:t>18</a:t>
            </a:fld>
            <a:endParaRPr lang="en-US"/>
          </a:p>
        </p:txBody>
      </p:sp>
    </p:spTree>
    <p:extLst>
      <p:ext uri="{BB962C8B-B14F-4D97-AF65-F5344CB8AC3E}">
        <p14:creationId xmlns:p14="http://schemas.microsoft.com/office/powerpoint/2010/main" val="3301666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802.11-15/0935r0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138E68C-85D0-4620-96D9-D9A05C4F3F8F}" type="slidenum">
              <a:rPr lang="en-US" smtClean="0"/>
              <a:pPr>
                <a:defRPr/>
              </a:pPr>
              <a:t>2</a:t>
            </a:fld>
            <a:endParaRPr lang="en-US"/>
          </a:p>
        </p:txBody>
      </p:sp>
    </p:spTree>
    <p:extLst>
      <p:ext uri="{BB962C8B-B14F-4D97-AF65-F5344CB8AC3E}">
        <p14:creationId xmlns:p14="http://schemas.microsoft.com/office/powerpoint/2010/main" val="386797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802.11-15/0935r0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138E68C-85D0-4620-96D9-D9A05C4F3F8F}" type="slidenum">
              <a:rPr lang="en-US" smtClean="0"/>
              <a:pPr>
                <a:defRPr/>
              </a:pPr>
              <a:t>3</a:t>
            </a:fld>
            <a:endParaRPr lang="en-US"/>
          </a:p>
        </p:txBody>
      </p:sp>
    </p:spTree>
    <p:extLst>
      <p:ext uri="{BB962C8B-B14F-4D97-AF65-F5344CB8AC3E}">
        <p14:creationId xmlns:p14="http://schemas.microsoft.com/office/powerpoint/2010/main" val="1479411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a:p>
            <a:endParaRPr lang="en-US" dirty="0"/>
          </a:p>
        </p:txBody>
      </p:sp>
      <p:sp>
        <p:nvSpPr>
          <p:cNvPr id="4" name="Header Placeholder 3"/>
          <p:cNvSpPr>
            <a:spLocks noGrp="1"/>
          </p:cNvSpPr>
          <p:nvPr>
            <p:ph type="hdr" sz="quarter" idx="10"/>
          </p:nvPr>
        </p:nvSpPr>
        <p:spPr/>
        <p:txBody>
          <a:bodyPr/>
          <a:lstStyle/>
          <a:p>
            <a:pPr>
              <a:defRPr/>
            </a:pPr>
            <a:r>
              <a:rPr lang="en-US" smtClean="0"/>
              <a:t>doc.: IEEE 802.11-15/0935r0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138E68C-85D0-4620-96D9-D9A05C4F3F8F}" type="slidenum">
              <a:rPr lang="en-US" smtClean="0"/>
              <a:pPr>
                <a:defRPr/>
              </a:pPr>
              <a:t>4</a:t>
            </a:fld>
            <a:endParaRPr lang="en-US"/>
          </a:p>
        </p:txBody>
      </p:sp>
    </p:spTree>
    <p:extLst>
      <p:ext uri="{BB962C8B-B14F-4D97-AF65-F5344CB8AC3E}">
        <p14:creationId xmlns:p14="http://schemas.microsoft.com/office/powerpoint/2010/main" val="2131597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Header Placeholder 3"/>
          <p:cNvSpPr>
            <a:spLocks noGrp="1"/>
          </p:cNvSpPr>
          <p:nvPr>
            <p:ph type="hdr" sz="quarter" idx="10"/>
          </p:nvPr>
        </p:nvSpPr>
        <p:spPr/>
        <p:txBody>
          <a:bodyPr/>
          <a:lstStyle/>
          <a:p>
            <a:pPr>
              <a:defRPr/>
            </a:pPr>
            <a:r>
              <a:rPr lang="en-US" smtClean="0"/>
              <a:t>doc.: IEEE 802.11-15/0935r0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138E68C-85D0-4620-96D9-D9A05C4F3F8F}" type="slidenum">
              <a:rPr lang="en-US" smtClean="0"/>
              <a:pPr>
                <a:defRPr/>
              </a:pPr>
              <a:t>5</a:t>
            </a:fld>
            <a:endParaRPr lang="en-US"/>
          </a:p>
        </p:txBody>
      </p:sp>
    </p:spTree>
    <p:extLst>
      <p:ext uri="{BB962C8B-B14F-4D97-AF65-F5344CB8AC3E}">
        <p14:creationId xmlns:p14="http://schemas.microsoft.com/office/powerpoint/2010/main" val="21443192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802.11-15/0935r0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138E68C-85D0-4620-96D9-D9A05C4F3F8F}" type="slidenum">
              <a:rPr lang="en-US" smtClean="0"/>
              <a:pPr>
                <a:defRPr/>
              </a:pPr>
              <a:t>6</a:t>
            </a:fld>
            <a:endParaRPr lang="en-US"/>
          </a:p>
        </p:txBody>
      </p:sp>
    </p:spTree>
    <p:extLst>
      <p:ext uri="{BB962C8B-B14F-4D97-AF65-F5344CB8AC3E}">
        <p14:creationId xmlns:p14="http://schemas.microsoft.com/office/powerpoint/2010/main" val="23040403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802.11-15/0935r0</a:t>
            </a:r>
            <a:endParaRPr lang="en-US"/>
          </a:p>
        </p:txBody>
      </p:sp>
      <p:sp>
        <p:nvSpPr>
          <p:cNvPr id="5" name="Date Placeholder 4"/>
          <p:cNvSpPr>
            <a:spLocks noGrp="1"/>
          </p:cNvSpPr>
          <p:nvPr>
            <p:ph type="dt" idx="11"/>
          </p:nvPr>
        </p:nvSpPr>
        <p:spPr/>
        <p:txBody>
          <a:bodyPr/>
          <a:lstStyle/>
          <a:p>
            <a:pPr>
              <a:defRPr/>
            </a:pPr>
            <a:r>
              <a:rPr lang="en-US" smtClean="0"/>
              <a:t>July 2015</a:t>
            </a:r>
            <a:endParaRPr lang="en-US" dirty="0"/>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138E68C-85D0-4620-96D9-D9A05C4F3F8F}" type="slidenum">
              <a:rPr lang="en-US" smtClean="0"/>
              <a:pPr>
                <a:defRPr/>
              </a:pPr>
              <a:t>7</a:t>
            </a:fld>
            <a:endParaRPr lang="en-US"/>
          </a:p>
        </p:txBody>
      </p:sp>
    </p:spTree>
    <p:extLst>
      <p:ext uri="{BB962C8B-B14F-4D97-AF65-F5344CB8AC3E}">
        <p14:creationId xmlns:p14="http://schemas.microsoft.com/office/powerpoint/2010/main" val="2676446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802.11-15/0935r0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138E68C-85D0-4620-96D9-D9A05C4F3F8F}" type="slidenum">
              <a:rPr lang="en-US" smtClean="0"/>
              <a:pPr>
                <a:defRPr/>
              </a:pPr>
              <a:t>8</a:t>
            </a:fld>
            <a:endParaRPr lang="en-US"/>
          </a:p>
        </p:txBody>
      </p:sp>
    </p:spTree>
    <p:extLst>
      <p:ext uri="{BB962C8B-B14F-4D97-AF65-F5344CB8AC3E}">
        <p14:creationId xmlns:p14="http://schemas.microsoft.com/office/powerpoint/2010/main" val="1983090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802.11-15/0935r0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138E68C-85D0-4620-96D9-D9A05C4F3F8F}" type="slidenum">
              <a:rPr lang="en-US" smtClean="0"/>
              <a:pPr>
                <a:defRPr/>
              </a:pPr>
              <a:t>9</a:t>
            </a:fld>
            <a:endParaRPr lang="en-US"/>
          </a:p>
        </p:txBody>
      </p:sp>
    </p:spTree>
    <p:extLst>
      <p:ext uri="{BB962C8B-B14F-4D97-AF65-F5344CB8AC3E}">
        <p14:creationId xmlns:p14="http://schemas.microsoft.com/office/powerpoint/2010/main" val="2329104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A8C78F4-A33E-4703-9F96-418EBED38ABB}" type="slidenum">
              <a:rPr lang="en-US"/>
              <a:pPr>
                <a:defRPr/>
              </a:pPr>
              <a:t>‹#›</a:t>
            </a:fld>
            <a:endParaRPr lang="en-US"/>
          </a:p>
        </p:txBody>
      </p:sp>
    </p:spTree>
    <p:extLst>
      <p:ext uri="{BB962C8B-B14F-4D97-AF65-F5344CB8AC3E}">
        <p14:creationId xmlns:p14="http://schemas.microsoft.com/office/powerpoint/2010/main" val="2862365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DB5A574-7268-409A-B97E-7B2567475CDE}" type="slidenum">
              <a:rPr lang="en-US"/>
              <a:pPr>
                <a:defRPr/>
              </a:pPr>
              <a:t>‹#›</a:t>
            </a:fld>
            <a:endParaRPr lang="en-US"/>
          </a:p>
        </p:txBody>
      </p:sp>
    </p:spTree>
    <p:extLst>
      <p:ext uri="{BB962C8B-B14F-4D97-AF65-F5344CB8AC3E}">
        <p14:creationId xmlns:p14="http://schemas.microsoft.com/office/powerpoint/2010/main" val="3080666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400E29D-DAC5-4D6F-9340-DB2893F19017}" type="slidenum">
              <a:rPr lang="en-US"/>
              <a:pPr>
                <a:defRPr/>
              </a:pPr>
              <a:t>‹#›</a:t>
            </a:fld>
            <a:endParaRPr lang="en-US"/>
          </a:p>
        </p:txBody>
      </p:sp>
    </p:spTree>
    <p:extLst>
      <p:ext uri="{BB962C8B-B14F-4D97-AF65-F5344CB8AC3E}">
        <p14:creationId xmlns:p14="http://schemas.microsoft.com/office/powerpoint/2010/main" val="2143478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08CC35B-6E7A-4659-983B-103F2C194454}" type="slidenum">
              <a:rPr lang="en-US"/>
              <a:pPr>
                <a:defRPr/>
              </a:pPr>
              <a:t>‹#›</a:t>
            </a:fld>
            <a:endParaRPr lang="en-US"/>
          </a:p>
        </p:txBody>
      </p:sp>
    </p:spTree>
    <p:extLst>
      <p:ext uri="{BB962C8B-B14F-4D97-AF65-F5344CB8AC3E}">
        <p14:creationId xmlns:p14="http://schemas.microsoft.com/office/powerpoint/2010/main" val="14331985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85800"/>
            <a:ext cx="77724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605CD4F-C74B-4274-A532-2982B8BB8F66}" type="slidenum">
              <a:rPr lang="en-US"/>
              <a:pPr>
                <a:defRPr/>
              </a:pPr>
              <a:t>‹#›</a:t>
            </a:fld>
            <a:endParaRPr lang="en-US"/>
          </a:p>
        </p:txBody>
      </p:sp>
    </p:spTree>
    <p:extLst>
      <p:ext uri="{BB962C8B-B14F-4D97-AF65-F5344CB8AC3E}">
        <p14:creationId xmlns:p14="http://schemas.microsoft.com/office/powerpoint/2010/main" val="1718011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D810085-7017-4368-A971-DE56F883B38A}" type="slidenum">
              <a:rPr lang="en-US"/>
              <a:pPr>
                <a:defRPr/>
              </a:pPr>
              <a:t>‹#›</a:t>
            </a:fld>
            <a:endParaRPr lang="en-US"/>
          </a:p>
        </p:txBody>
      </p:sp>
    </p:spTree>
    <p:extLst>
      <p:ext uri="{BB962C8B-B14F-4D97-AF65-F5344CB8AC3E}">
        <p14:creationId xmlns:p14="http://schemas.microsoft.com/office/powerpoint/2010/main" val="3342124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36B8E0D-AC94-4201-914D-BDE755355439}" type="slidenum">
              <a:rPr lang="en-US"/>
              <a:pPr>
                <a:defRPr/>
              </a:pPr>
              <a:t>‹#›</a:t>
            </a:fld>
            <a:endParaRPr lang="en-US"/>
          </a:p>
        </p:txBody>
      </p:sp>
    </p:spTree>
    <p:extLst>
      <p:ext uri="{BB962C8B-B14F-4D97-AF65-F5344CB8AC3E}">
        <p14:creationId xmlns:p14="http://schemas.microsoft.com/office/powerpoint/2010/main" val="1010625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081F4DF-F0D9-49CC-8B05-EE58B96245B1}" type="slidenum">
              <a:rPr lang="en-US"/>
              <a:pPr>
                <a:defRPr/>
              </a:pPr>
              <a:t>‹#›</a:t>
            </a:fld>
            <a:endParaRPr lang="en-US"/>
          </a:p>
        </p:txBody>
      </p:sp>
    </p:spTree>
    <p:extLst>
      <p:ext uri="{BB962C8B-B14F-4D97-AF65-F5344CB8AC3E}">
        <p14:creationId xmlns:p14="http://schemas.microsoft.com/office/powerpoint/2010/main" val="3199530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E2EA6D8-EB6C-4AD9-A47C-25C5BB4A1423}" type="slidenum">
              <a:rPr lang="en-US"/>
              <a:pPr>
                <a:defRPr/>
              </a:pPr>
              <a:t>‹#›</a:t>
            </a:fld>
            <a:endParaRPr lang="en-US"/>
          </a:p>
        </p:txBody>
      </p:sp>
    </p:spTree>
    <p:extLst>
      <p:ext uri="{BB962C8B-B14F-4D97-AF65-F5344CB8AC3E}">
        <p14:creationId xmlns:p14="http://schemas.microsoft.com/office/powerpoint/2010/main" val="1587856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0BF5E02-2830-4FB1-88C8-922771FC7113}" type="slidenum">
              <a:rPr lang="en-US"/>
              <a:pPr>
                <a:defRPr/>
              </a:pPr>
              <a:t>‹#›</a:t>
            </a:fld>
            <a:endParaRPr lang="en-US"/>
          </a:p>
        </p:txBody>
      </p:sp>
    </p:spTree>
    <p:extLst>
      <p:ext uri="{BB962C8B-B14F-4D97-AF65-F5344CB8AC3E}">
        <p14:creationId xmlns:p14="http://schemas.microsoft.com/office/powerpoint/2010/main" val="411402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FCC6E19-2015-45BF-A8A5-59D0D5FE5F06}" type="slidenum">
              <a:rPr lang="en-US"/>
              <a:pPr>
                <a:defRPr/>
              </a:pPr>
              <a:t>‹#›</a:t>
            </a:fld>
            <a:endParaRPr lang="en-US"/>
          </a:p>
        </p:txBody>
      </p:sp>
    </p:spTree>
    <p:extLst>
      <p:ext uri="{BB962C8B-B14F-4D97-AF65-F5344CB8AC3E}">
        <p14:creationId xmlns:p14="http://schemas.microsoft.com/office/powerpoint/2010/main" val="878607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08E31F0-28F3-4F99-B754-052117B798AC}" type="slidenum">
              <a:rPr lang="en-US"/>
              <a:pPr>
                <a:defRPr/>
              </a:pPr>
              <a:t>‹#›</a:t>
            </a:fld>
            <a:endParaRPr lang="en-US"/>
          </a:p>
        </p:txBody>
      </p:sp>
    </p:spTree>
    <p:extLst>
      <p:ext uri="{BB962C8B-B14F-4D97-AF65-F5344CB8AC3E}">
        <p14:creationId xmlns:p14="http://schemas.microsoft.com/office/powerpoint/2010/main" val="500045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5AF42C0-507F-4298-A5A1-6051D5C9F836}" type="slidenum">
              <a:rPr lang="en-US"/>
              <a:pPr>
                <a:defRPr/>
              </a:pPr>
              <a:t>‹#›</a:t>
            </a:fld>
            <a:endParaRPr lang="en-US"/>
          </a:p>
        </p:txBody>
      </p:sp>
    </p:spTree>
    <p:extLst>
      <p:ext uri="{BB962C8B-B14F-4D97-AF65-F5344CB8AC3E}">
        <p14:creationId xmlns:p14="http://schemas.microsoft.com/office/powerpoint/2010/main" val="2403099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b="1" smtClean="0"/>
            </a:lvl1pPr>
          </a:lstStyle>
          <a:p>
            <a:pPr>
              <a:defRPr/>
            </a:pPr>
            <a:r>
              <a:rPr lang="en-US" smtClean="0"/>
              <a:t>July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smtClean="0"/>
            </a:lvl1pPr>
          </a:lstStyle>
          <a:p>
            <a:pPr>
              <a:defRPr/>
            </a:pPr>
            <a:r>
              <a:rPr lang="en-US" smtClean="0"/>
              <a:t>Bruce Kraemer, Marvell</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a:lvl1pPr>
          </a:lstStyle>
          <a:p>
            <a:pPr>
              <a:defRPr/>
            </a:pPr>
            <a:r>
              <a:rPr lang="en-US"/>
              <a:t>Slide </a:t>
            </a:r>
            <a:fld id="{63EFED77-5E93-4280-B603-53573A82C5A6}" type="slidenum">
              <a:rPr lang="en-US"/>
              <a:pPr>
                <a:defRPr/>
              </a:pPr>
              <a:t>‹#›</a:t>
            </a:fld>
            <a:endParaRPr lang="en-US"/>
          </a:p>
        </p:txBody>
      </p:sp>
      <p:sp>
        <p:nvSpPr>
          <p:cNvPr id="1031" name="Rectangle 7"/>
          <p:cNvSpPr>
            <a:spLocks noChangeArrowheads="1"/>
          </p:cNvSpPr>
          <p:nvPr/>
        </p:nvSpPr>
        <p:spPr bwMode="auto">
          <a:xfrm>
            <a:off x="5073585" y="302439"/>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b="1" dirty="0"/>
              <a:t>doc.: IEEE </a:t>
            </a:r>
            <a:r>
              <a:rPr lang="en-US" sz="1800" b="1" dirty="0" smtClean="0"/>
              <a:t>802.11-15/0935r0</a:t>
            </a:r>
            <a:endParaRPr lang="en-US" sz="1800" b="1" dirty="0"/>
          </a:p>
        </p:txBody>
      </p:sp>
      <p:sp>
        <p:nvSpPr>
          <p:cNvPr id="1032" name="Line 8"/>
          <p:cNvSpPr>
            <a:spLocks noChangeShapeType="1"/>
          </p:cNvSpPr>
          <p:nvPr/>
        </p:nvSpPr>
        <p:spPr bwMode="auto">
          <a:xfrm>
            <a:off x="685800" y="579438"/>
            <a:ext cx="77724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ardrone2.parrot.com/" TargetMode="Externa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yahki.com/LamontMark/stories/20130906/5-important-Yahki-update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wired.com/2014/03/facebook-drone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www.nasa.gov/feature/how-big-is-pluto-new-horizons-settles-decades-long-debate"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docid=o5xahzpy6k8oJM&amp;tbnid=z7GxVIjoNXPCfM:&amp;ved=0CAUQjRw&amp;url=http://godofwar.wikia.com/wiki/File:Gow2-mount-olympus.jpg&amp;ei=ax5zU82NG9CSqgatmoEo&amp;bvm=bv.66699033,d.b2k&amp;psig=AFQjCNHWqJkwqoGvaQnu68OqMw70KFqrLw&amp;ust=1400139736993839"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wallpedes.com/castles-wallpaper-hd/fantasy-wallpaper-castle-wallpapers-px.html" TargetMode="Externa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howasplato.com/?p=47"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nonstopsystems.com/radio/antennas_home.ht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shutterstock.com/pic-113576539/stock-photo-cartoon-man-with-antenna-on-his-head-d-illustr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p:cNvSpPr>
            <a:spLocks noGrp="1"/>
          </p:cNvSpPr>
          <p:nvPr>
            <p:ph type="dt" sz="quarter" idx="10"/>
          </p:nvPr>
        </p:nvSpPr>
        <p:spPr>
          <a:xfrm>
            <a:off x="533400" y="304800"/>
            <a:ext cx="15668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July 2015</a:t>
            </a:r>
            <a:endParaRPr lang="en-US" sz="1800"/>
          </a:p>
        </p:txBody>
      </p:sp>
      <p:sp>
        <p:nvSpPr>
          <p:cNvPr id="17412" name="Rectangle 2"/>
          <p:cNvSpPr>
            <a:spLocks noGrp="1" noChangeArrowheads="1"/>
          </p:cNvSpPr>
          <p:nvPr>
            <p:ph type="title"/>
          </p:nvPr>
        </p:nvSpPr>
        <p:spPr>
          <a:xfrm>
            <a:off x="381000" y="685800"/>
            <a:ext cx="8382000" cy="914400"/>
          </a:xfrm>
        </p:spPr>
        <p:txBody>
          <a:bodyPr/>
          <a:lstStyle/>
          <a:p>
            <a:r>
              <a:rPr lang="en-US" dirty="0" smtClean="0"/>
              <a:t>WG11  </a:t>
            </a:r>
            <a:br>
              <a:rPr lang="en-US" dirty="0" smtClean="0"/>
            </a:br>
            <a:r>
              <a:rPr lang="en-US" dirty="0" smtClean="0"/>
              <a:t>25</a:t>
            </a:r>
            <a:r>
              <a:rPr lang="en-US" baseline="30000" dirty="0" smtClean="0"/>
              <a:t>th</a:t>
            </a:r>
            <a:r>
              <a:rPr lang="en-US" dirty="0" smtClean="0"/>
              <a:t> Anniversary</a:t>
            </a:r>
            <a:endParaRPr lang="en-US" dirty="0" smtClean="0"/>
          </a:p>
        </p:txBody>
      </p:sp>
      <p:sp>
        <p:nvSpPr>
          <p:cNvPr id="17413" name="Rectangle 4"/>
          <p:cNvSpPr>
            <a:spLocks noGrp="1" noChangeArrowheads="1"/>
          </p:cNvSpPr>
          <p:nvPr>
            <p:ph type="body" idx="1"/>
          </p:nvPr>
        </p:nvSpPr>
        <p:spPr>
          <a:xfrm>
            <a:off x="685800" y="1676400"/>
            <a:ext cx="7772400" cy="381000"/>
          </a:xfrm>
        </p:spPr>
        <p:txBody>
          <a:bodyPr/>
          <a:lstStyle/>
          <a:p>
            <a:pPr algn="ctr">
              <a:buFontTx/>
              <a:buNone/>
            </a:pPr>
            <a:r>
              <a:rPr lang="en-US" sz="2000" dirty="0" smtClean="0"/>
              <a:t>Date:</a:t>
            </a:r>
            <a:r>
              <a:rPr lang="en-US" sz="2000" b="0" dirty="0" smtClean="0"/>
              <a:t> 14 – </a:t>
            </a:r>
            <a:r>
              <a:rPr lang="en-US" sz="2000" b="0" dirty="0" smtClean="0"/>
              <a:t>July </a:t>
            </a:r>
            <a:r>
              <a:rPr lang="en-US" sz="2000" b="0" dirty="0" smtClean="0"/>
              <a:t>-</a:t>
            </a:r>
            <a:r>
              <a:rPr lang="en-US" sz="2000" b="0" dirty="0" smtClean="0"/>
              <a:t>2015</a:t>
            </a:r>
            <a:endParaRPr lang="en-US" sz="2000" b="0" dirty="0" smtClean="0"/>
          </a:p>
        </p:txBody>
      </p:sp>
      <p:sp>
        <p:nvSpPr>
          <p:cNvPr id="17414" name="Rectangle 6"/>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a:t>Authors:</a:t>
            </a:r>
            <a:endParaRPr lang="en-US" sz="2000"/>
          </a:p>
        </p:txBody>
      </p:sp>
      <p:grpSp>
        <p:nvGrpSpPr>
          <p:cNvPr id="17415" name="Group 269"/>
          <p:cNvGrpSpPr>
            <a:grpSpLocks/>
          </p:cNvGrpSpPr>
          <p:nvPr/>
        </p:nvGrpSpPr>
        <p:grpSpPr bwMode="auto">
          <a:xfrm>
            <a:off x="533400" y="2514600"/>
            <a:ext cx="8077200" cy="2573338"/>
            <a:chOff x="337" y="1523"/>
            <a:chExt cx="4915" cy="1621"/>
          </a:xfrm>
        </p:grpSpPr>
        <p:sp>
          <p:nvSpPr>
            <p:cNvPr id="17416" name="AutoShape 7"/>
            <p:cNvSpPr>
              <a:spLocks noChangeAspect="1" noChangeArrowheads="1" noTextEdit="1"/>
            </p:cNvSpPr>
            <p:nvPr/>
          </p:nvSpPr>
          <p:spPr bwMode="auto">
            <a:xfrm>
              <a:off x="337" y="1523"/>
              <a:ext cx="4915" cy="1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7417" name="Rectangle 9"/>
            <p:cNvSpPr>
              <a:spLocks noChangeArrowheads="1"/>
            </p:cNvSpPr>
            <p:nvPr/>
          </p:nvSpPr>
          <p:spPr bwMode="auto">
            <a:xfrm>
              <a:off x="433" y="1530"/>
              <a:ext cx="380"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b="1">
                  <a:solidFill>
                    <a:srgbClr val="000000"/>
                  </a:solidFill>
                </a:rPr>
                <a:t>Name</a:t>
              </a:r>
              <a:endParaRPr lang="en-US" sz="2400"/>
            </a:p>
          </p:txBody>
        </p:sp>
        <p:sp>
          <p:nvSpPr>
            <p:cNvPr id="17418" name="Rectangle 10"/>
            <p:cNvSpPr>
              <a:spLocks noChangeArrowheads="1"/>
            </p:cNvSpPr>
            <p:nvPr/>
          </p:nvSpPr>
          <p:spPr bwMode="auto">
            <a:xfrm>
              <a:off x="805" y="1530"/>
              <a:ext cx="38"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b="1">
                  <a:solidFill>
                    <a:srgbClr val="000000"/>
                  </a:solidFill>
                </a:rPr>
                <a:t> </a:t>
              </a:r>
              <a:endParaRPr lang="en-US" sz="2400"/>
            </a:p>
          </p:txBody>
        </p:sp>
        <p:sp>
          <p:nvSpPr>
            <p:cNvPr id="17419" name="Rectangle 11"/>
            <p:cNvSpPr>
              <a:spLocks noChangeArrowheads="1"/>
            </p:cNvSpPr>
            <p:nvPr/>
          </p:nvSpPr>
          <p:spPr bwMode="auto">
            <a:xfrm>
              <a:off x="1360" y="1530"/>
              <a:ext cx="635"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b="1">
                  <a:solidFill>
                    <a:srgbClr val="000000"/>
                  </a:solidFill>
                </a:rPr>
                <a:t>Company</a:t>
              </a:r>
              <a:endParaRPr lang="en-US" sz="2400"/>
            </a:p>
          </p:txBody>
        </p:sp>
        <p:sp>
          <p:nvSpPr>
            <p:cNvPr id="17420" name="Rectangle 12"/>
            <p:cNvSpPr>
              <a:spLocks noChangeArrowheads="1"/>
            </p:cNvSpPr>
            <p:nvPr/>
          </p:nvSpPr>
          <p:spPr bwMode="auto">
            <a:xfrm>
              <a:off x="1982" y="1530"/>
              <a:ext cx="38"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b="1">
                  <a:solidFill>
                    <a:srgbClr val="000000"/>
                  </a:solidFill>
                </a:rPr>
                <a:t> </a:t>
              </a:r>
              <a:endParaRPr lang="en-US" sz="2400"/>
            </a:p>
          </p:txBody>
        </p:sp>
        <p:sp>
          <p:nvSpPr>
            <p:cNvPr id="17421" name="Rectangle 13"/>
            <p:cNvSpPr>
              <a:spLocks noChangeArrowheads="1"/>
            </p:cNvSpPr>
            <p:nvPr/>
          </p:nvSpPr>
          <p:spPr bwMode="auto">
            <a:xfrm>
              <a:off x="2233" y="1530"/>
              <a:ext cx="532"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b="1">
                  <a:solidFill>
                    <a:srgbClr val="000000"/>
                  </a:solidFill>
                </a:rPr>
                <a:t>Address</a:t>
              </a:r>
              <a:endParaRPr lang="en-US" sz="2400"/>
            </a:p>
          </p:txBody>
        </p:sp>
        <p:sp>
          <p:nvSpPr>
            <p:cNvPr id="17422" name="Rectangle 14"/>
            <p:cNvSpPr>
              <a:spLocks noChangeArrowheads="1"/>
            </p:cNvSpPr>
            <p:nvPr/>
          </p:nvSpPr>
          <p:spPr bwMode="auto">
            <a:xfrm>
              <a:off x="2756" y="1530"/>
              <a:ext cx="38"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b="1">
                  <a:solidFill>
                    <a:srgbClr val="000000"/>
                  </a:solidFill>
                </a:rPr>
                <a:t> </a:t>
              </a:r>
              <a:endParaRPr lang="en-US" sz="2400"/>
            </a:p>
          </p:txBody>
        </p:sp>
        <p:sp>
          <p:nvSpPr>
            <p:cNvPr id="17423" name="Rectangle 15"/>
            <p:cNvSpPr>
              <a:spLocks noChangeArrowheads="1"/>
            </p:cNvSpPr>
            <p:nvPr/>
          </p:nvSpPr>
          <p:spPr bwMode="auto">
            <a:xfrm>
              <a:off x="3308" y="1530"/>
              <a:ext cx="406"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b="1">
                  <a:solidFill>
                    <a:srgbClr val="000000"/>
                  </a:solidFill>
                </a:rPr>
                <a:t>Phone</a:t>
              </a:r>
              <a:endParaRPr lang="en-US" sz="2400"/>
            </a:p>
          </p:txBody>
        </p:sp>
        <p:sp>
          <p:nvSpPr>
            <p:cNvPr id="17424" name="Rectangle 16"/>
            <p:cNvSpPr>
              <a:spLocks noChangeArrowheads="1"/>
            </p:cNvSpPr>
            <p:nvPr/>
          </p:nvSpPr>
          <p:spPr bwMode="auto">
            <a:xfrm>
              <a:off x="3706" y="1530"/>
              <a:ext cx="38"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b="1">
                  <a:solidFill>
                    <a:srgbClr val="000000"/>
                  </a:solidFill>
                </a:rPr>
                <a:t> </a:t>
              </a:r>
              <a:endParaRPr lang="en-US" sz="2400"/>
            </a:p>
          </p:txBody>
        </p:sp>
        <p:sp>
          <p:nvSpPr>
            <p:cNvPr id="17425" name="Rectangle 17"/>
            <p:cNvSpPr>
              <a:spLocks noChangeArrowheads="1"/>
            </p:cNvSpPr>
            <p:nvPr/>
          </p:nvSpPr>
          <p:spPr bwMode="auto">
            <a:xfrm>
              <a:off x="4081" y="1530"/>
              <a:ext cx="354"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b="1">
                  <a:solidFill>
                    <a:srgbClr val="000000"/>
                  </a:solidFill>
                </a:rPr>
                <a:t>email</a:t>
              </a:r>
              <a:endParaRPr lang="en-US" sz="2400"/>
            </a:p>
          </p:txBody>
        </p:sp>
        <p:sp>
          <p:nvSpPr>
            <p:cNvPr id="17426" name="Rectangle 18"/>
            <p:cNvSpPr>
              <a:spLocks noChangeArrowheads="1"/>
            </p:cNvSpPr>
            <p:nvPr/>
          </p:nvSpPr>
          <p:spPr bwMode="auto">
            <a:xfrm>
              <a:off x="4429" y="1530"/>
              <a:ext cx="38"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b="1">
                  <a:solidFill>
                    <a:srgbClr val="000000"/>
                  </a:solidFill>
                </a:rPr>
                <a:t> </a:t>
              </a:r>
              <a:endParaRPr lang="en-US" sz="2400"/>
            </a:p>
          </p:txBody>
        </p:sp>
        <p:sp>
          <p:nvSpPr>
            <p:cNvPr id="17427" name="Rectangle 19"/>
            <p:cNvSpPr>
              <a:spLocks noChangeArrowheads="1"/>
            </p:cNvSpPr>
            <p:nvPr/>
          </p:nvSpPr>
          <p:spPr bwMode="auto">
            <a:xfrm>
              <a:off x="391" y="1523"/>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28" name="Line 20"/>
            <p:cNvSpPr>
              <a:spLocks noChangeShapeType="1"/>
            </p:cNvSpPr>
            <p:nvPr/>
          </p:nvSpPr>
          <p:spPr bwMode="auto">
            <a:xfrm>
              <a:off x="391" y="1523"/>
              <a:ext cx="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9" name="Line 21"/>
            <p:cNvSpPr>
              <a:spLocks noChangeShapeType="1"/>
            </p:cNvSpPr>
            <p:nvPr/>
          </p:nvSpPr>
          <p:spPr bwMode="auto">
            <a:xfrm>
              <a:off x="391"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0" name="Rectangle 22"/>
            <p:cNvSpPr>
              <a:spLocks noChangeArrowheads="1"/>
            </p:cNvSpPr>
            <p:nvPr/>
          </p:nvSpPr>
          <p:spPr bwMode="auto">
            <a:xfrm>
              <a:off x="391" y="1523"/>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31" name="Line 23"/>
            <p:cNvSpPr>
              <a:spLocks noChangeShapeType="1"/>
            </p:cNvSpPr>
            <p:nvPr/>
          </p:nvSpPr>
          <p:spPr bwMode="auto">
            <a:xfrm>
              <a:off x="391" y="1523"/>
              <a:ext cx="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2" name="Line 24"/>
            <p:cNvSpPr>
              <a:spLocks noChangeShapeType="1"/>
            </p:cNvSpPr>
            <p:nvPr/>
          </p:nvSpPr>
          <p:spPr bwMode="auto">
            <a:xfrm>
              <a:off x="391"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3" name="Rectangle 25"/>
            <p:cNvSpPr>
              <a:spLocks noChangeArrowheads="1"/>
            </p:cNvSpPr>
            <p:nvPr/>
          </p:nvSpPr>
          <p:spPr bwMode="auto">
            <a:xfrm>
              <a:off x="394" y="1523"/>
              <a:ext cx="92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34" name="Line 26"/>
            <p:cNvSpPr>
              <a:spLocks noChangeShapeType="1"/>
            </p:cNvSpPr>
            <p:nvPr/>
          </p:nvSpPr>
          <p:spPr bwMode="auto">
            <a:xfrm>
              <a:off x="394" y="1523"/>
              <a:ext cx="92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5" name="Rectangle 27"/>
            <p:cNvSpPr>
              <a:spLocks noChangeArrowheads="1"/>
            </p:cNvSpPr>
            <p:nvPr/>
          </p:nvSpPr>
          <p:spPr bwMode="auto">
            <a:xfrm>
              <a:off x="1318" y="1523"/>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36" name="Line 28"/>
            <p:cNvSpPr>
              <a:spLocks noChangeShapeType="1"/>
            </p:cNvSpPr>
            <p:nvPr/>
          </p:nvSpPr>
          <p:spPr bwMode="auto">
            <a:xfrm>
              <a:off x="1318" y="1523"/>
              <a:ext cx="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7" name="Line 29"/>
            <p:cNvSpPr>
              <a:spLocks noChangeShapeType="1"/>
            </p:cNvSpPr>
            <p:nvPr/>
          </p:nvSpPr>
          <p:spPr bwMode="auto">
            <a:xfrm>
              <a:off x="1318"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8" name="Rectangle 30"/>
            <p:cNvSpPr>
              <a:spLocks noChangeArrowheads="1"/>
            </p:cNvSpPr>
            <p:nvPr/>
          </p:nvSpPr>
          <p:spPr bwMode="auto">
            <a:xfrm>
              <a:off x="1321" y="1523"/>
              <a:ext cx="870"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39" name="Line 31"/>
            <p:cNvSpPr>
              <a:spLocks noChangeShapeType="1"/>
            </p:cNvSpPr>
            <p:nvPr/>
          </p:nvSpPr>
          <p:spPr bwMode="auto">
            <a:xfrm>
              <a:off x="1321" y="1523"/>
              <a:ext cx="87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0" name="Rectangle 32"/>
            <p:cNvSpPr>
              <a:spLocks noChangeArrowheads="1"/>
            </p:cNvSpPr>
            <p:nvPr/>
          </p:nvSpPr>
          <p:spPr bwMode="auto">
            <a:xfrm>
              <a:off x="2191" y="1523"/>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41" name="Line 33"/>
            <p:cNvSpPr>
              <a:spLocks noChangeShapeType="1"/>
            </p:cNvSpPr>
            <p:nvPr/>
          </p:nvSpPr>
          <p:spPr bwMode="auto">
            <a:xfrm>
              <a:off x="2191" y="1523"/>
              <a:ext cx="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2" name="Line 34"/>
            <p:cNvSpPr>
              <a:spLocks noChangeShapeType="1"/>
            </p:cNvSpPr>
            <p:nvPr/>
          </p:nvSpPr>
          <p:spPr bwMode="auto">
            <a:xfrm>
              <a:off x="2191"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3" name="Rectangle 35"/>
            <p:cNvSpPr>
              <a:spLocks noChangeArrowheads="1"/>
            </p:cNvSpPr>
            <p:nvPr/>
          </p:nvSpPr>
          <p:spPr bwMode="auto">
            <a:xfrm>
              <a:off x="2195" y="1523"/>
              <a:ext cx="1071"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44" name="Line 36"/>
            <p:cNvSpPr>
              <a:spLocks noChangeShapeType="1"/>
            </p:cNvSpPr>
            <p:nvPr/>
          </p:nvSpPr>
          <p:spPr bwMode="auto">
            <a:xfrm>
              <a:off x="2195" y="1523"/>
              <a:ext cx="1071"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5" name="Rectangle 37"/>
            <p:cNvSpPr>
              <a:spLocks noChangeArrowheads="1"/>
            </p:cNvSpPr>
            <p:nvPr/>
          </p:nvSpPr>
          <p:spPr bwMode="auto">
            <a:xfrm>
              <a:off x="3266" y="1523"/>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46" name="Line 38"/>
            <p:cNvSpPr>
              <a:spLocks noChangeShapeType="1"/>
            </p:cNvSpPr>
            <p:nvPr/>
          </p:nvSpPr>
          <p:spPr bwMode="auto">
            <a:xfrm>
              <a:off x="3266" y="1523"/>
              <a:ext cx="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7" name="Line 39"/>
            <p:cNvSpPr>
              <a:spLocks noChangeShapeType="1"/>
            </p:cNvSpPr>
            <p:nvPr/>
          </p:nvSpPr>
          <p:spPr bwMode="auto">
            <a:xfrm>
              <a:off x="3266"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8" name="Rectangle 40"/>
            <p:cNvSpPr>
              <a:spLocks noChangeArrowheads="1"/>
            </p:cNvSpPr>
            <p:nvPr/>
          </p:nvSpPr>
          <p:spPr bwMode="auto">
            <a:xfrm>
              <a:off x="3270" y="1523"/>
              <a:ext cx="769"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49" name="Line 41"/>
            <p:cNvSpPr>
              <a:spLocks noChangeShapeType="1"/>
            </p:cNvSpPr>
            <p:nvPr/>
          </p:nvSpPr>
          <p:spPr bwMode="auto">
            <a:xfrm>
              <a:off x="3270" y="1523"/>
              <a:ext cx="769"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0" name="Rectangle 42"/>
            <p:cNvSpPr>
              <a:spLocks noChangeArrowheads="1"/>
            </p:cNvSpPr>
            <p:nvPr/>
          </p:nvSpPr>
          <p:spPr bwMode="auto">
            <a:xfrm>
              <a:off x="4039" y="1523"/>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51" name="Line 43"/>
            <p:cNvSpPr>
              <a:spLocks noChangeShapeType="1"/>
            </p:cNvSpPr>
            <p:nvPr/>
          </p:nvSpPr>
          <p:spPr bwMode="auto">
            <a:xfrm>
              <a:off x="4039" y="1523"/>
              <a:ext cx="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2" name="Line 44"/>
            <p:cNvSpPr>
              <a:spLocks noChangeShapeType="1"/>
            </p:cNvSpPr>
            <p:nvPr/>
          </p:nvSpPr>
          <p:spPr bwMode="auto">
            <a:xfrm>
              <a:off x="4039"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3" name="Rectangle 45"/>
            <p:cNvSpPr>
              <a:spLocks noChangeArrowheads="1"/>
            </p:cNvSpPr>
            <p:nvPr/>
          </p:nvSpPr>
          <p:spPr bwMode="auto">
            <a:xfrm>
              <a:off x="4042" y="1523"/>
              <a:ext cx="1038"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54" name="Line 46"/>
            <p:cNvSpPr>
              <a:spLocks noChangeShapeType="1"/>
            </p:cNvSpPr>
            <p:nvPr/>
          </p:nvSpPr>
          <p:spPr bwMode="auto">
            <a:xfrm>
              <a:off x="4042" y="1523"/>
              <a:ext cx="103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5" name="Rectangle 47"/>
            <p:cNvSpPr>
              <a:spLocks noChangeArrowheads="1"/>
            </p:cNvSpPr>
            <p:nvPr/>
          </p:nvSpPr>
          <p:spPr bwMode="auto">
            <a:xfrm>
              <a:off x="5080" y="1523"/>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56" name="Line 48"/>
            <p:cNvSpPr>
              <a:spLocks noChangeShapeType="1"/>
            </p:cNvSpPr>
            <p:nvPr/>
          </p:nvSpPr>
          <p:spPr bwMode="auto">
            <a:xfrm>
              <a:off x="5080" y="1523"/>
              <a:ext cx="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7" name="Line 49"/>
            <p:cNvSpPr>
              <a:spLocks noChangeShapeType="1"/>
            </p:cNvSpPr>
            <p:nvPr/>
          </p:nvSpPr>
          <p:spPr bwMode="auto">
            <a:xfrm>
              <a:off x="5080"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8" name="Rectangle 50"/>
            <p:cNvSpPr>
              <a:spLocks noChangeArrowheads="1"/>
            </p:cNvSpPr>
            <p:nvPr/>
          </p:nvSpPr>
          <p:spPr bwMode="auto">
            <a:xfrm>
              <a:off x="5080" y="1523"/>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59" name="Line 51"/>
            <p:cNvSpPr>
              <a:spLocks noChangeShapeType="1"/>
            </p:cNvSpPr>
            <p:nvPr/>
          </p:nvSpPr>
          <p:spPr bwMode="auto">
            <a:xfrm>
              <a:off x="5080" y="1523"/>
              <a:ext cx="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60" name="Line 52"/>
            <p:cNvSpPr>
              <a:spLocks noChangeShapeType="1"/>
            </p:cNvSpPr>
            <p:nvPr/>
          </p:nvSpPr>
          <p:spPr bwMode="auto">
            <a:xfrm>
              <a:off x="5080"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61" name="Rectangle 53"/>
            <p:cNvSpPr>
              <a:spLocks noChangeArrowheads="1"/>
            </p:cNvSpPr>
            <p:nvPr/>
          </p:nvSpPr>
          <p:spPr bwMode="auto">
            <a:xfrm>
              <a:off x="391" y="1527"/>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62" name="Line 54"/>
            <p:cNvSpPr>
              <a:spLocks noChangeShapeType="1"/>
            </p:cNvSpPr>
            <p:nvPr/>
          </p:nvSpPr>
          <p:spPr bwMode="auto">
            <a:xfrm>
              <a:off x="391" y="1527"/>
              <a:ext cx="0" cy="20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63" name="Rectangle 55"/>
            <p:cNvSpPr>
              <a:spLocks noChangeArrowheads="1"/>
            </p:cNvSpPr>
            <p:nvPr/>
          </p:nvSpPr>
          <p:spPr bwMode="auto">
            <a:xfrm>
              <a:off x="1318" y="1527"/>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64" name="Line 56"/>
            <p:cNvSpPr>
              <a:spLocks noChangeShapeType="1"/>
            </p:cNvSpPr>
            <p:nvPr/>
          </p:nvSpPr>
          <p:spPr bwMode="auto">
            <a:xfrm>
              <a:off x="1318" y="1527"/>
              <a:ext cx="0" cy="20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65" name="Rectangle 57"/>
            <p:cNvSpPr>
              <a:spLocks noChangeArrowheads="1"/>
            </p:cNvSpPr>
            <p:nvPr/>
          </p:nvSpPr>
          <p:spPr bwMode="auto">
            <a:xfrm>
              <a:off x="2191" y="1527"/>
              <a:ext cx="4"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66" name="Line 58"/>
            <p:cNvSpPr>
              <a:spLocks noChangeShapeType="1"/>
            </p:cNvSpPr>
            <p:nvPr/>
          </p:nvSpPr>
          <p:spPr bwMode="auto">
            <a:xfrm>
              <a:off x="2191" y="1527"/>
              <a:ext cx="0" cy="20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67" name="Rectangle 59"/>
            <p:cNvSpPr>
              <a:spLocks noChangeArrowheads="1"/>
            </p:cNvSpPr>
            <p:nvPr/>
          </p:nvSpPr>
          <p:spPr bwMode="auto">
            <a:xfrm>
              <a:off x="3266" y="1527"/>
              <a:ext cx="4"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68" name="Line 60"/>
            <p:cNvSpPr>
              <a:spLocks noChangeShapeType="1"/>
            </p:cNvSpPr>
            <p:nvPr/>
          </p:nvSpPr>
          <p:spPr bwMode="auto">
            <a:xfrm>
              <a:off x="3266" y="1527"/>
              <a:ext cx="0" cy="20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69" name="Rectangle 61"/>
            <p:cNvSpPr>
              <a:spLocks noChangeArrowheads="1"/>
            </p:cNvSpPr>
            <p:nvPr/>
          </p:nvSpPr>
          <p:spPr bwMode="auto">
            <a:xfrm>
              <a:off x="4039" y="1527"/>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70" name="Line 62"/>
            <p:cNvSpPr>
              <a:spLocks noChangeShapeType="1"/>
            </p:cNvSpPr>
            <p:nvPr/>
          </p:nvSpPr>
          <p:spPr bwMode="auto">
            <a:xfrm>
              <a:off x="4039" y="1527"/>
              <a:ext cx="0" cy="20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71" name="Rectangle 63"/>
            <p:cNvSpPr>
              <a:spLocks noChangeArrowheads="1"/>
            </p:cNvSpPr>
            <p:nvPr/>
          </p:nvSpPr>
          <p:spPr bwMode="auto">
            <a:xfrm>
              <a:off x="5080" y="1527"/>
              <a:ext cx="4"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72" name="Line 64"/>
            <p:cNvSpPr>
              <a:spLocks noChangeShapeType="1"/>
            </p:cNvSpPr>
            <p:nvPr/>
          </p:nvSpPr>
          <p:spPr bwMode="auto">
            <a:xfrm>
              <a:off x="5080" y="1527"/>
              <a:ext cx="0" cy="20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73" name="Rectangle 65"/>
            <p:cNvSpPr>
              <a:spLocks noChangeArrowheads="1"/>
            </p:cNvSpPr>
            <p:nvPr/>
          </p:nvSpPr>
          <p:spPr bwMode="auto">
            <a:xfrm>
              <a:off x="433" y="1736"/>
              <a:ext cx="73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Bruce Kraemer</a:t>
              </a:r>
              <a:endParaRPr lang="en-US" sz="2400"/>
            </a:p>
          </p:txBody>
        </p:sp>
        <p:sp>
          <p:nvSpPr>
            <p:cNvPr id="17474" name="Rectangle 66"/>
            <p:cNvSpPr>
              <a:spLocks noChangeArrowheads="1"/>
            </p:cNvSpPr>
            <p:nvPr/>
          </p:nvSpPr>
          <p:spPr bwMode="auto">
            <a:xfrm>
              <a:off x="1166" y="1736"/>
              <a:ext cx="3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 </a:t>
              </a:r>
              <a:endParaRPr lang="en-US" sz="2400"/>
            </a:p>
          </p:txBody>
        </p:sp>
        <p:sp>
          <p:nvSpPr>
            <p:cNvPr id="17475" name="Rectangle 67"/>
            <p:cNvSpPr>
              <a:spLocks noChangeArrowheads="1"/>
            </p:cNvSpPr>
            <p:nvPr/>
          </p:nvSpPr>
          <p:spPr bwMode="auto">
            <a:xfrm>
              <a:off x="1360" y="1736"/>
              <a:ext cx="37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Marvell</a:t>
              </a:r>
              <a:endParaRPr lang="en-US" sz="2400"/>
            </a:p>
          </p:txBody>
        </p:sp>
        <p:sp>
          <p:nvSpPr>
            <p:cNvPr id="17476" name="Rectangle 68"/>
            <p:cNvSpPr>
              <a:spLocks noChangeArrowheads="1"/>
            </p:cNvSpPr>
            <p:nvPr/>
          </p:nvSpPr>
          <p:spPr bwMode="auto">
            <a:xfrm>
              <a:off x="1738" y="1736"/>
              <a:ext cx="3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 </a:t>
              </a:r>
              <a:endParaRPr lang="en-US" sz="2400"/>
            </a:p>
          </p:txBody>
        </p:sp>
        <p:sp>
          <p:nvSpPr>
            <p:cNvPr id="17477" name="Rectangle 69"/>
            <p:cNvSpPr>
              <a:spLocks noChangeArrowheads="1"/>
            </p:cNvSpPr>
            <p:nvPr/>
          </p:nvSpPr>
          <p:spPr bwMode="auto">
            <a:xfrm>
              <a:off x="2233" y="1736"/>
              <a:ext cx="927"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dirty="0">
                  <a:solidFill>
                    <a:srgbClr val="000000"/>
                  </a:solidFill>
                </a:rPr>
                <a:t>5488 Marvell </a:t>
              </a:r>
              <a:r>
                <a:rPr lang="en-US" sz="1500" dirty="0" smtClean="0">
                  <a:solidFill>
                    <a:srgbClr val="000000"/>
                  </a:solidFill>
                </a:rPr>
                <a:t>Lane</a:t>
              </a:r>
              <a:endParaRPr lang="en-US" sz="2400" dirty="0"/>
            </a:p>
          </p:txBody>
        </p:sp>
        <p:sp>
          <p:nvSpPr>
            <p:cNvPr id="17478" name="Rectangle 70"/>
            <p:cNvSpPr>
              <a:spLocks noChangeArrowheads="1"/>
            </p:cNvSpPr>
            <p:nvPr/>
          </p:nvSpPr>
          <p:spPr bwMode="auto">
            <a:xfrm>
              <a:off x="3043" y="1736"/>
              <a:ext cx="3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 </a:t>
              </a:r>
              <a:endParaRPr lang="en-US" sz="2400"/>
            </a:p>
          </p:txBody>
        </p:sp>
        <p:sp>
          <p:nvSpPr>
            <p:cNvPr id="17479" name="Rectangle 71"/>
            <p:cNvSpPr>
              <a:spLocks noChangeArrowheads="1"/>
            </p:cNvSpPr>
            <p:nvPr/>
          </p:nvSpPr>
          <p:spPr bwMode="auto">
            <a:xfrm>
              <a:off x="2233" y="1874"/>
              <a:ext cx="81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Santa Clara, CA </a:t>
              </a:r>
              <a:endParaRPr lang="en-US" sz="2400"/>
            </a:p>
          </p:txBody>
        </p:sp>
        <p:sp>
          <p:nvSpPr>
            <p:cNvPr id="17480" name="Rectangle 72"/>
            <p:cNvSpPr>
              <a:spLocks noChangeArrowheads="1"/>
            </p:cNvSpPr>
            <p:nvPr/>
          </p:nvSpPr>
          <p:spPr bwMode="auto">
            <a:xfrm>
              <a:off x="2233" y="2011"/>
              <a:ext cx="30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95054</a:t>
              </a:r>
              <a:endParaRPr lang="en-US" sz="2400"/>
            </a:p>
          </p:txBody>
        </p:sp>
        <p:sp>
          <p:nvSpPr>
            <p:cNvPr id="17481" name="Rectangle 73"/>
            <p:cNvSpPr>
              <a:spLocks noChangeArrowheads="1"/>
            </p:cNvSpPr>
            <p:nvPr/>
          </p:nvSpPr>
          <p:spPr bwMode="auto">
            <a:xfrm>
              <a:off x="2532" y="2011"/>
              <a:ext cx="3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 </a:t>
              </a:r>
              <a:endParaRPr lang="en-US" sz="2400"/>
            </a:p>
          </p:txBody>
        </p:sp>
        <p:sp>
          <p:nvSpPr>
            <p:cNvPr id="17482" name="Rectangle 74"/>
            <p:cNvSpPr>
              <a:spLocks noChangeArrowheads="1"/>
            </p:cNvSpPr>
            <p:nvPr/>
          </p:nvSpPr>
          <p:spPr bwMode="auto">
            <a:xfrm>
              <a:off x="3308" y="1736"/>
              <a:ext cx="12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+1</a:t>
              </a:r>
              <a:endParaRPr lang="en-US" sz="2400"/>
            </a:p>
          </p:txBody>
        </p:sp>
        <p:sp>
          <p:nvSpPr>
            <p:cNvPr id="17483" name="Rectangle 75"/>
            <p:cNvSpPr>
              <a:spLocks noChangeArrowheads="1"/>
            </p:cNvSpPr>
            <p:nvPr/>
          </p:nvSpPr>
          <p:spPr bwMode="auto">
            <a:xfrm>
              <a:off x="3436" y="1736"/>
              <a:ext cx="4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a:t>
              </a:r>
              <a:endParaRPr lang="en-US" sz="2400"/>
            </a:p>
          </p:txBody>
        </p:sp>
        <p:sp>
          <p:nvSpPr>
            <p:cNvPr id="17484" name="Rectangle 76"/>
            <p:cNvSpPr>
              <a:spLocks noChangeArrowheads="1"/>
            </p:cNvSpPr>
            <p:nvPr/>
          </p:nvSpPr>
          <p:spPr bwMode="auto">
            <a:xfrm>
              <a:off x="3475" y="1736"/>
              <a:ext cx="18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321</a:t>
              </a:r>
              <a:endParaRPr lang="en-US" sz="2400"/>
            </a:p>
          </p:txBody>
        </p:sp>
        <p:sp>
          <p:nvSpPr>
            <p:cNvPr id="17485" name="Rectangle 77"/>
            <p:cNvSpPr>
              <a:spLocks noChangeArrowheads="1"/>
            </p:cNvSpPr>
            <p:nvPr/>
          </p:nvSpPr>
          <p:spPr bwMode="auto">
            <a:xfrm>
              <a:off x="3654" y="1736"/>
              <a:ext cx="4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a:t>
              </a:r>
              <a:endParaRPr lang="en-US" sz="2400"/>
            </a:p>
          </p:txBody>
        </p:sp>
        <p:sp>
          <p:nvSpPr>
            <p:cNvPr id="17486" name="Rectangle 78"/>
            <p:cNvSpPr>
              <a:spLocks noChangeArrowheads="1"/>
            </p:cNvSpPr>
            <p:nvPr/>
          </p:nvSpPr>
          <p:spPr bwMode="auto">
            <a:xfrm>
              <a:off x="3694" y="1736"/>
              <a:ext cx="6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4</a:t>
              </a:r>
              <a:endParaRPr lang="en-US" sz="2400"/>
            </a:p>
          </p:txBody>
        </p:sp>
        <p:sp>
          <p:nvSpPr>
            <p:cNvPr id="17487" name="Rectangle 79"/>
            <p:cNvSpPr>
              <a:spLocks noChangeArrowheads="1"/>
            </p:cNvSpPr>
            <p:nvPr/>
          </p:nvSpPr>
          <p:spPr bwMode="auto">
            <a:xfrm>
              <a:off x="3754" y="1736"/>
              <a:ext cx="12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27</a:t>
              </a:r>
              <a:endParaRPr lang="en-US" sz="2400"/>
            </a:p>
          </p:txBody>
        </p:sp>
        <p:sp>
          <p:nvSpPr>
            <p:cNvPr id="17488" name="Rectangle 80"/>
            <p:cNvSpPr>
              <a:spLocks noChangeArrowheads="1"/>
            </p:cNvSpPr>
            <p:nvPr/>
          </p:nvSpPr>
          <p:spPr bwMode="auto">
            <a:xfrm>
              <a:off x="3873" y="1736"/>
              <a:ext cx="4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a:t>
              </a:r>
              <a:endParaRPr lang="en-US" sz="2400"/>
            </a:p>
          </p:txBody>
        </p:sp>
        <p:sp>
          <p:nvSpPr>
            <p:cNvPr id="17489" name="Rectangle 81"/>
            <p:cNvSpPr>
              <a:spLocks noChangeArrowheads="1"/>
            </p:cNvSpPr>
            <p:nvPr/>
          </p:nvSpPr>
          <p:spPr bwMode="auto">
            <a:xfrm>
              <a:off x="3308" y="1874"/>
              <a:ext cx="24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4098</a:t>
              </a:r>
              <a:endParaRPr lang="en-US" sz="2400"/>
            </a:p>
          </p:txBody>
        </p:sp>
        <p:sp>
          <p:nvSpPr>
            <p:cNvPr id="17490" name="Rectangle 82"/>
            <p:cNvSpPr>
              <a:spLocks noChangeArrowheads="1"/>
            </p:cNvSpPr>
            <p:nvPr/>
          </p:nvSpPr>
          <p:spPr bwMode="auto">
            <a:xfrm>
              <a:off x="3547" y="1874"/>
              <a:ext cx="3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 </a:t>
              </a:r>
              <a:endParaRPr lang="en-US" sz="2400"/>
            </a:p>
          </p:txBody>
        </p:sp>
        <p:sp>
          <p:nvSpPr>
            <p:cNvPr id="17491" name="Rectangle 83"/>
            <p:cNvSpPr>
              <a:spLocks noChangeArrowheads="1"/>
            </p:cNvSpPr>
            <p:nvPr/>
          </p:nvSpPr>
          <p:spPr bwMode="auto">
            <a:xfrm>
              <a:off x="4081" y="1733"/>
              <a:ext cx="412"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100">
                  <a:solidFill>
                    <a:srgbClr val="000000"/>
                  </a:solidFill>
                </a:rPr>
                <a:t>bkraemer@</a:t>
              </a:r>
              <a:endParaRPr lang="en-US" sz="2400"/>
            </a:p>
          </p:txBody>
        </p:sp>
        <p:sp>
          <p:nvSpPr>
            <p:cNvPr id="17492" name="Rectangle 84"/>
            <p:cNvSpPr>
              <a:spLocks noChangeArrowheads="1"/>
            </p:cNvSpPr>
            <p:nvPr/>
          </p:nvSpPr>
          <p:spPr bwMode="auto">
            <a:xfrm>
              <a:off x="4501" y="1733"/>
              <a:ext cx="267"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100">
                  <a:solidFill>
                    <a:srgbClr val="000000"/>
                  </a:solidFill>
                </a:rPr>
                <a:t>marvell</a:t>
              </a:r>
              <a:endParaRPr lang="en-US" sz="2400"/>
            </a:p>
          </p:txBody>
        </p:sp>
        <p:sp>
          <p:nvSpPr>
            <p:cNvPr id="17493" name="Rectangle 85"/>
            <p:cNvSpPr>
              <a:spLocks noChangeArrowheads="1"/>
            </p:cNvSpPr>
            <p:nvPr/>
          </p:nvSpPr>
          <p:spPr bwMode="auto">
            <a:xfrm>
              <a:off x="4775" y="1733"/>
              <a:ext cx="173"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100">
                  <a:solidFill>
                    <a:srgbClr val="000000"/>
                  </a:solidFill>
                </a:rPr>
                <a:t>.com</a:t>
              </a:r>
              <a:endParaRPr lang="en-US" sz="2400"/>
            </a:p>
          </p:txBody>
        </p:sp>
        <p:sp>
          <p:nvSpPr>
            <p:cNvPr id="17494" name="Rectangle 86"/>
            <p:cNvSpPr>
              <a:spLocks noChangeArrowheads="1"/>
            </p:cNvSpPr>
            <p:nvPr/>
          </p:nvSpPr>
          <p:spPr bwMode="auto">
            <a:xfrm>
              <a:off x="4951" y="1733"/>
              <a:ext cx="22"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100">
                  <a:solidFill>
                    <a:srgbClr val="000000"/>
                  </a:solidFill>
                </a:rPr>
                <a:t> </a:t>
              </a:r>
              <a:endParaRPr lang="en-US" sz="2400"/>
            </a:p>
          </p:txBody>
        </p:sp>
        <p:sp>
          <p:nvSpPr>
            <p:cNvPr id="17495" name="Rectangle 87"/>
            <p:cNvSpPr>
              <a:spLocks noChangeArrowheads="1"/>
            </p:cNvSpPr>
            <p:nvPr/>
          </p:nvSpPr>
          <p:spPr bwMode="auto">
            <a:xfrm>
              <a:off x="391" y="1728"/>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96" name="Line 88"/>
            <p:cNvSpPr>
              <a:spLocks noChangeShapeType="1"/>
            </p:cNvSpPr>
            <p:nvPr/>
          </p:nvSpPr>
          <p:spPr bwMode="auto">
            <a:xfrm>
              <a:off x="391" y="1728"/>
              <a:ext cx="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97" name="Line 89"/>
            <p:cNvSpPr>
              <a:spLocks noChangeShapeType="1"/>
            </p:cNvSpPr>
            <p:nvPr/>
          </p:nvSpPr>
          <p:spPr bwMode="auto">
            <a:xfrm>
              <a:off x="391" y="1728"/>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98" name="Rectangle 90"/>
            <p:cNvSpPr>
              <a:spLocks noChangeArrowheads="1"/>
            </p:cNvSpPr>
            <p:nvPr/>
          </p:nvSpPr>
          <p:spPr bwMode="auto">
            <a:xfrm>
              <a:off x="394" y="1728"/>
              <a:ext cx="92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99" name="Line 91"/>
            <p:cNvSpPr>
              <a:spLocks noChangeShapeType="1"/>
            </p:cNvSpPr>
            <p:nvPr/>
          </p:nvSpPr>
          <p:spPr bwMode="auto">
            <a:xfrm>
              <a:off x="394" y="1728"/>
              <a:ext cx="92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00" name="Rectangle 92"/>
            <p:cNvSpPr>
              <a:spLocks noChangeArrowheads="1"/>
            </p:cNvSpPr>
            <p:nvPr/>
          </p:nvSpPr>
          <p:spPr bwMode="auto">
            <a:xfrm>
              <a:off x="1318" y="1728"/>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01" name="Line 93"/>
            <p:cNvSpPr>
              <a:spLocks noChangeShapeType="1"/>
            </p:cNvSpPr>
            <p:nvPr/>
          </p:nvSpPr>
          <p:spPr bwMode="auto">
            <a:xfrm>
              <a:off x="1318" y="1728"/>
              <a:ext cx="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02" name="Line 94"/>
            <p:cNvSpPr>
              <a:spLocks noChangeShapeType="1"/>
            </p:cNvSpPr>
            <p:nvPr/>
          </p:nvSpPr>
          <p:spPr bwMode="auto">
            <a:xfrm>
              <a:off x="1318" y="1728"/>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03" name="Rectangle 95"/>
            <p:cNvSpPr>
              <a:spLocks noChangeArrowheads="1"/>
            </p:cNvSpPr>
            <p:nvPr/>
          </p:nvSpPr>
          <p:spPr bwMode="auto">
            <a:xfrm>
              <a:off x="1321" y="1728"/>
              <a:ext cx="870"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04" name="Line 96"/>
            <p:cNvSpPr>
              <a:spLocks noChangeShapeType="1"/>
            </p:cNvSpPr>
            <p:nvPr/>
          </p:nvSpPr>
          <p:spPr bwMode="auto">
            <a:xfrm>
              <a:off x="1321" y="1728"/>
              <a:ext cx="87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05" name="Rectangle 97"/>
            <p:cNvSpPr>
              <a:spLocks noChangeArrowheads="1"/>
            </p:cNvSpPr>
            <p:nvPr/>
          </p:nvSpPr>
          <p:spPr bwMode="auto">
            <a:xfrm>
              <a:off x="2191" y="1728"/>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06" name="Line 98"/>
            <p:cNvSpPr>
              <a:spLocks noChangeShapeType="1"/>
            </p:cNvSpPr>
            <p:nvPr/>
          </p:nvSpPr>
          <p:spPr bwMode="auto">
            <a:xfrm>
              <a:off x="2191" y="1728"/>
              <a:ext cx="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07" name="Line 99"/>
            <p:cNvSpPr>
              <a:spLocks noChangeShapeType="1"/>
            </p:cNvSpPr>
            <p:nvPr/>
          </p:nvSpPr>
          <p:spPr bwMode="auto">
            <a:xfrm>
              <a:off x="2191" y="1728"/>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08" name="Rectangle 100"/>
            <p:cNvSpPr>
              <a:spLocks noChangeArrowheads="1"/>
            </p:cNvSpPr>
            <p:nvPr/>
          </p:nvSpPr>
          <p:spPr bwMode="auto">
            <a:xfrm>
              <a:off x="2195" y="1728"/>
              <a:ext cx="1071"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09" name="Line 101"/>
            <p:cNvSpPr>
              <a:spLocks noChangeShapeType="1"/>
            </p:cNvSpPr>
            <p:nvPr/>
          </p:nvSpPr>
          <p:spPr bwMode="auto">
            <a:xfrm>
              <a:off x="2195" y="1728"/>
              <a:ext cx="1071"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10" name="Rectangle 102"/>
            <p:cNvSpPr>
              <a:spLocks noChangeArrowheads="1"/>
            </p:cNvSpPr>
            <p:nvPr/>
          </p:nvSpPr>
          <p:spPr bwMode="auto">
            <a:xfrm>
              <a:off x="3266" y="1728"/>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11" name="Line 103"/>
            <p:cNvSpPr>
              <a:spLocks noChangeShapeType="1"/>
            </p:cNvSpPr>
            <p:nvPr/>
          </p:nvSpPr>
          <p:spPr bwMode="auto">
            <a:xfrm>
              <a:off x="3266" y="1728"/>
              <a:ext cx="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12" name="Line 104"/>
            <p:cNvSpPr>
              <a:spLocks noChangeShapeType="1"/>
            </p:cNvSpPr>
            <p:nvPr/>
          </p:nvSpPr>
          <p:spPr bwMode="auto">
            <a:xfrm>
              <a:off x="3266" y="1728"/>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13" name="Rectangle 105"/>
            <p:cNvSpPr>
              <a:spLocks noChangeArrowheads="1"/>
            </p:cNvSpPr>
            <p:nvPr/>
          </p:nvSpPr>
          <p:spPr bwMode="auto">
            <a:xfrm>
              <a:off x="3270" y="1728"/>
              <a:ext cx="769"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14" name="Line 106"/>
            <p:cNvSpPr>
              <a:spLocks noChangeShapeType="1"/>
            </p:cNvSpPr>
            <p:nvPr/>
          </p:nvSpPr>
          <p:spPr bwMode="auto">
            <a:xfrm>
              <a:off x="3270" y="1728"/>
              <a:ext cx="769"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15" name="Rectangle 107"/>
            <p:cNvSpPr>
              <a:spLocks noChangeArrowheads="1"/>
            </p:cNvSpPr>
            <p:nvPr/>
          </p:nvSpPr>
          <p:spPr bwMode="auto">
            <a:xfrm>
              <a:off x="4039" y="1728"/>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16" name="Line 108"/>
            <p:cNvSpPr>
              <a:spLocks noChangeShapeType="1"/>
            </p:cNvSpPr>
            <p:nvPr/>
          </p:nvSpPr>
          <p:spPr bwMode="auto">
            <a:xfrm>
              <a:off x="4039" y="1728"/>
              <a:ext cx="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17" name="Line 109"/>
            <p:cNvSpPr>
              <a:spLocks noChangeShapeType="1"/>
            </p:cNvSpPr>
            <p:nvPr/>
          </p:nvSpPr>
          <p:spPr bwMode="auto">
            <a:xfrm>
              <a:off x="4039" y="1728"/>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18" name="Rectangle 110"/>
            <p:cNvSpPr>
              <a:spLocks noChangeArrowheads="1"/>
            </p:cNvSpPr>
            <p:nvPr/>
          </p:nvSpPr>
          <p:spPr bwMode="auto">
            <a:xfrm>
              <a:off x="4042" y="1728"/>
              <a:ext cx="1038"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19" name="Line 111"/>
            <p:cNvSpPr>
              <a:spLocks noChangeShapeType="1"/>
            </p:cNvSpPr>
            <p:nvPr/>
          </p:nvSpPr>
          <p:spPr bwMode="auto">
            <a:xfrm>
              <a:off x="4042" y="1728"/>
              <a:ext cx="103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20" name="Rectangle 112"/>
            <p:cNvSpPr>
              <a:spLocks noChangeArrowheads="1"/>
            </p:cNvSpPr>
            <p:nvPr/>
          </p:nvSpPr>
          <p:spPr bwMode="auto">
            <a:xfrm>
              <a:off x="5080" y="1728"/>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21" name="Line 113"/>
            <p:cNvSpPr>
              <a:spLocks noChangeShapeType="1"/>
            </p:cNvSpPr>
            <p:nvPr/>
          </p:nvSpPr>
          <p:spPr bwMode="auto">
            <a:xfrm>
              <a:off x="5080" y="1728"/>
              <a:ext cx="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22" name="Line 114"/>
            <p:cNvSpPr>
              <a:spLocks noChangeShapeType="1"/>
            </p:cNvSpPr>
            <p:nvPr/>
          </p:nvSpPr>
          <p:spPr bwMode="auto">
            <a:xfrm>
              <a:off x="5080" y="1728"/>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23" name="Rectangle 115"/>
            <p:cNvSpPr>
              <a:spLocks noChangeArrowheads="1"/>
            </p:cNvSpPr>
            <p:nvPr/>
          </p:nvSpPr>
          <p:spPr bwMode="auto">
            <a:xfrm>
              <a:off x="391" y="1732"/>
              <a:ext cx="3" cy="4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24" name="Line 116"/>
            <p:cNvSpPr>
              <a:spLocks noChangeShapeType="1"/>
            </p:cNvSpPr>
            <p:nvPr/>
          </p:nvSpPr>
          <p:spPr bwMode="auto">
            <a:xfrm>
              <a:off x="391" y="1732"/>
              <a:ext cx="0" cy="4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25" name="Rectangle 117"/>
            <p:cNvSpPr>
              <a:spLocks noChangeArrowheads="1"/>
            </p:cNvSpPr>
            <p:nvPr/>
          </p:nvSpPr>
          <p:spPr bwMode="auto">
            <a:xfrm>
              <a:off x="1318" y="1732"/>
              <a:ext cx="3" cy="4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26" name="Line 118"/>
            <p:cNvSpPr>
              <a:spLocks noChangeShapeType="1"/>
            </p:cNvSpPr>
            <p:nvPr/>
          </p:nvSpPr>
          <p:spPr bwMode="auto">
            <a:xfrm>
              <a:off x="1318" y="1732"/>
              <a:ext cx="0" cy="4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27" name="Rectangle 119"/>
            <p:cNvSpPr>
              <a:spLocks noChangeArrowheads="1"/>
            </p:cNvSpPr>
            <p:nvPr/>
          </p:nvSpPr>
          <p:spPr bwMode="auto">
            <a:xfrm>
              <a:off x="2191" y="1732"/>
              <a:ext cx="4" cy="4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28" name="Line 120"/>
            <p:cNvSpPr>
              <a:spLocks noChangeShapeType="1"/>
            </p:cNvSpPr>
            <p:nvPr/>
          </p:nvSpPr>
          <p:spPr bwMode="auto">
            <a:xfrm>
              <a:off x="2191" y="1732"/>
              <a:ext cx="0" cy="4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29" name="Rectangle 121"/>
            <p:cNvSpPr>
              <a:spLocks noChangeArrowheads="1"/>
            </p:cNvSpPr>
            <p:nvPr/>
          </p:nvSpPr>
          <p:spPr bwMode="auto">
            <a:xfrm>
              <a:off x="3266" y="1732"/>
              <a:ext cx="4" cy="4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30" name="Line 122"/>
            <p:cNvSpPr>
              <a:spLocks noChangeShapeType="1"/>
            </p:cNvSpPr>
            <p:nvPr/>
          </p:nvSpPr>
          <p:spPr bwMode="auto">
            <a:xfrm>
              <a:off x="3266" y="1732"/>
              <a:ext cx="0" cy="4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31" name="Rectangle 123"/>
            <p:cNvSpPr>
              <a:spLocks noChangeArrowheads="1"/>
            </p:cNvSpPr>
            <p:nvPr/>
          </p:nvSpPr>
          <p:spPr bwMode="auto">
            <a:xfrm>
              <a:off x="4039" y="1732"/>
              <a:ext cx="3" cy="4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32" name="Line 124"/>
            <p:cNvSpPr>
              <a:spLocks noChangeShapeType="1"/>
            </p:cNvSpPr>
            <p:nvPr/>
          </p:nvSpPr>
          <p:spPr bwMode="auto">
            <a:xfrm>
              <a:off x="4039" y="1732"/>
              <a:ext cx="0" cy="4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33" name="Rectangle 125"/>
            <p:cNvSpPr>
              <a:spLocks noChangeArrowheads="1"/>
            </p:cNvSpPr>
            <p:nvPr/>
          </p:nvSpPr>
          <p:spPr bwMode="auto">
            <a:xfrm>
              <a:off x="5080" y="1732"/>
              <a:ext cx="4" cy="4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34" name="Line 126"/>
            <p:cNvSpPr>
              <a:spLocks noChangeShapeType="1"/>
            </p:cNvSpPr>
            <p:nvPr/>
          </p:nvSpPr>
          <p:spPr bwMode="auto">
            <a:xfrm>
              <a:off x="5080" y="1732"/>
              <a:ext cx="0" cy="4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35" name="Line 171"/>
            <p:cNvSpPr>
              <a:spLocks noChangeShapeType="1"/>
            </p:cNvSpPr>
            <p:nvPr/>
          </p:nvSpPr>
          <p:spPr bwMode="auto">
            <a:xfrm>
              <a:off x="4042" y="2145"/>
              <a:ext cx="103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36" name="Line 268"/>
            <p:cNvSpPr>
              <a:spLocks noChangeShapeType="1"/>
            </p:cNvSpPr>
            <p:nvPr/>
          </p:nvSpPr>
          <p:spPr bwMode="auto">
            <a:xfrm>
              <a:off x="384" y="2145"/>
              <a:ext cx="470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D810085-7017-4368-A971-DE56F883B38A}" type="slidenum">
              <a:rPr lang="en-US" smtClean="0"/>
              <a:pPr>
                <a:defRPr/>
              </a:pPr>
              <a:t>1</a:t>
            </a:fld>
            <a:endParaRPr lang="en-US"/>
          </a:p>
        </p:txBody>
      </p:sp>
      <p:sp>
        <p:nvSpPr>
          <p:cNvPr id="130" name="Text Box 330"/>
          <p:cNvSpPr txBox="1">
            <a:spLocks noChangeArrowheads="1"/>
          </p:cNvSpPr>
          <p:nvPr/>
        </p:nvSpPr>
        <p:spPr bwMode="auto">
          <a:xfrm>
            <a:off x="279401" y="3978850"/>
            <a:ext cx="855142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t>
            </a:r>
            <a:r>
              <a:rPr lang="en-US" sz="1600" dirty="0" smtClean="0"/>
              <a:t>Chair #3 comments and recollections for </a:t>
            </a:r>
            <a:r>
              <a:rPr lang="en-US" sz="1600" dirty="0" smtClean="0"/>
              <a:t>802.11 </a:t>
            </a:r>
            <a:r>
              <a:rPr lang="en-US" sz="1600" dirty="0" smtClean="0"/>
              <a:t>25</a:t>
            </a:r>
            <a:r>
              <a:rPr lang="en-US" sz="1600" baseline="30000" dirty="0" smtClean="0"/>
              <a:t>th</a:t>
            </a:r>
            <a:r>
              <a:rPr lang="en-US" sz="1600" dirty="0" smtClean="0"/>
              <a:t> Anniversary event </a:t>
            </a:r>
            <a:r>
              <a:rPr lang="en-US" sz="1600" dirty="0"/>
              <a:t>– </a:t>
            </a:r>
            <a:r>
              <a:rPr lang="en-US" sz="1600" dirty="0" smtClean="0"/>
              <a:t>July 2015 - held </a:t>
            </a:r>
            <a:r>
              <a:rPr lang="en-US" sz="1600" dirty="0" smtClean="0"/>
              <a:t>in Waikoloa, Hawaii, US</a:t>
            </a:r>
            <a:endParaRPr lang="en-US"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D810085-7017-4368-A971-DE56F883B38A}" type="slidenum">
              <a:rPr lang="en-US" smtClean="0"/>
              <a:pPr>
                <a:defRPr/>
              </a:pPr>
              <a:t>10</a:t>
            </a:fld>
            <a:endParaRPr lang="en-US"/>
          </a:p>
        </p:txBody>
      </p:sp>
      <p:sp>
        <p:nvSpPr>
          <p:cNvPr id="7" name="Rectangle 6"/>
          <p:cNvSpPr/>
          <p:nvPr/>
        </p:nvSpPr>
        <p:spPr>
          <a:xfrm>
            <a:off x="790364" y="3167390"/>
            <a:ext cx="7563289" cy="1323439"/>
          </a:xfrm>
          <a:prstGeom prst="rect">
            <a:avLst/>
          </a:prstGeom>
        </p:spPr>
        <p:txBody>
          <a:bodyPr wrap="none">
            <a:spAutoFit/>
          </a:bodyPr>
          <a:lstStyle/>
          <a:p>
            <a:pPr algn="ctr"/>
            <a:r>
              <a:rPr lang="en-US" sz="8000" dirty="0" smtClean="0">
                <a:ln w="0"/>
                <a:solidFill>
                  <a:schemeClr val="accent1"/>
                </a:solidFill>
                <a:effectLst>
                  <a:outerShdw blurRad="38100" dist="25400" dir="5400000" algn="ctr" rotWithShape="0">
                    <a:srgbClr val="6E747A">
                      <a:alpha val="43000"/>
                    </a:srgbClr>
                  </a:outerShdw>
                </a:effectLst>
              </a:rPr>
              <a:t>Process Diligence</a:t>
            </a:r>
            <a:endParaRPr lang="en-US" sz="800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813323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D810085-7017-4368-A971-DE56F883B38A}" type="slidenum">
              <a:rPr lang="en-US" smtClean="0"/>
              <a:pPr>
                <a:defRPr/>
              </a:pPr>
              <a:t>11</a:t>
            </a:fld>
            <a:endParaRPr lang="en-US"/>
          </a:p>
        </p:txBody>
      </p:sp>
      <p:sp>
        <p:nvSpPr>
          <p:cNvPr id="7" name="Rectangle 6"/>
          <p:cNvSpPr/>
          <p:nvPr/>
        </p:nvSpPr>
        <p:spPr>
          <a:xfrm>
            <a:off x="696913" y="1981200"/>
            <a:ext cx="7380287" cy="2585323"/>
          </a:xfrm>
          <a:prstGeom prst="rect">
            <a:avLst/>
          </a:prstGeom>
          <a:noFill/>
        </p:spPr>
        <p:txBody>
          <a:bodyPr wrap="square" lIns="91440" tIns="45720" rIns="91440" bIns="45720">
            <a:spAutoFit/>
          </a:bodyPr>
          <a:lstStyle/>
          <a:p>
            <a:pPr algn="ctr"/>
            <a:r>
              <a:rPr lang="en-US" sz="5400" b="1" cap="none" spc="0" dirty="0" smtClean="0">
                <a:ln w="1905"/>
                <a:solidFill>
                  <a:srgbClr val="00B050"/>
                </a:solidFill>
                <a:effectLst>
                  <a:innerShdw blurRad="69850" dist="43180" dir="5400000">
                    <a:srgbClr val="000000">
                      <a:alpha val="65000"/>
                    </a:srgbClr>
                  </a:innerShdw>
                </a:effectLst>
              </a:rPr>
              <a:t>Great Technology finds a home in unexpected places</a:t>
            </a:r>
            <a:endParaRPr lang="en-US" sz="5400" b="1" cap="none" spc="0" dirty="0" smtClean="0">
              <a:ln w="1905"/>
              <a:solidFill>
                <a:srgbClr val="00B050"/>
              </a:soli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8688350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8600" y="838200"/>
            <a:ext cx="7772400" cy="3242625"/>
          </a:xfrm>
        </p:spPr>
      </p:pic>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D810085-7017-4368-A971-DE56F883B38A}" type="slidenum">
              <a:rPr lang="en-US" smtClean="0"/>
              <a:pPr>
                <a:defRPr/>
              </a:pPr>
              <a:t>12</a:t>
            </a:fld>
            <a:endParaRPr lang="en-US"/>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30513" y="3124200"/>
            <a:ext cx="4514850" cy="3371850"/>
          </a:xfrm>
          <a:prstGeom prst="rect">
            <a:avLst/>
          </a:prstGeom>
        </p:spPr>
      </p:pic>
      <p:sp>
        <p:nvSpPr>
          <p:cNvPr id="9" name="TextBox 8"/>
          <p:cNvSpPr txBox="1"/>
          <p:nvPr/>
        </p:nvSpPr>
        <p:spPr>
          <a:xfrm>
            <a:off x="228600" y="6019800"/>
            <a:ext cx="3448380" cy="369332"/>
          </a:xfrm>
          <a:prstGeom prst="rect">
            <a:avLst/>
          </a:prstGeom>
          <a:noFill/>
        </p:spPr>
        <p:txBody>
          <a:bodyPr wrap="none" rtlCol="0">
            <a:spAutoFit/>
          </a:bodyPr>
          <a:lstStyle/>
          <a:p>
            <a:r>
              <a:rPr lang="en-US" sz="1800" dirty="0" smtClean="0">
                <a:hlinkClick r:id="rId5"/>
              </a:rPr>
              <a:t>Source: http</a:t>
            </a:r>
            <a:r>
              <a:rPr lang="en-US" sz="1800" dirty="0">
                <a:hlinkClick r:id="rId5"/>
              </a:rPr>
              <a:t>://ardrone2.parrot.com</a:t>
            </a:r>
            <a:r>
              <a:rPr lang="en-US" sz="1800" dirty="0" smtClean="0">
                <a:hlinkClick r:id="rId5"/>
              </a:rPr>
              <a:t>/</a:t>
            </a:r>
            <a:endParaRPr lang="en-US" sz="1800" dirty="0" smtClean="0"/>
          </a:p>
        </p:txBody>
      </p:sp>
    </p:spTree>
    <p:extLst>
      <p:ext uri="{BB962C8B-B14F-4D97-AF65-F5344CB8AC3E}">
        <p14:creationId xmlns:p14="http://schemas.microsoft.com/office/powerpoint/2010/main" val="4066041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Ubiquity</a:t>
            </a: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D810085-7017-4368-A971-DE56F883B38A}" type="slidenum">
              <a:rPr lang="en-US" smtClean="0"/>
              <a:pPr>
                <a:defRPr/>
              </a:pPr>
              <a:t>13</a:t>
            </a:fld>
            <a:endParaRPr lang="en-US"/>
          </a:p>
        </p:txBody>
      </p:sp>
      <p:pic>
        <p:nvPicPr>
          <p:cNvPr id="3074" name="Picture 2" descr="Voice and Data Services | Products | Oberlander Communicati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532731"/>
            <a:ext cx="5943600" cy="4509969"/>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990600" y="6167636"/>
            <a:ext cx="6096000" cy="276999"/>
          </a:xfrm>
          <a:prstGeom prst="rect">
            <a:avLst/>
          </a:prstGeom>
          <a:noFill/>
        </p:spPr>
        <p:txBody>
          <a:bodyPr wrap="square" rtlCol="0">
            <a:spAutoFit/>
          </a:bodyPr>
          <a:lstStyle/>
          <a:p>
            <a:r>
              <a:rPr lang="en-US" sz="1200" dirty="0" smtClean="0">
                <a:hlinkClick r:id="rId4"/>
              </a:rPr>
              <a:t>Source: http</a:t>
            </a:r>
            <a:r>
              <a:rPr lang="en-US" sz="1200" dirty="0">
                <a:hlinkClick r:id="rId4"/>
              </a:rPr>
              <a:t>://</a:t>
            </a:r>
            <a:r>
              <a:rPr lang="en-US" sz="1200" dirty="0" smtClean="0">
                <a:hlinkClick r:id="rId4"/>
              </a:rPr>
              <a:t>www.yahki.com/LamontMark/stories/20130906/5-important-Yahki-updates</a:t>
            </a:r>
            <a:endParaRPr lang="en-US" sz="1200" dirty="0" smtClean="0"/>
          </a:p>
        </p:txBody>
      </p:sp>
    </p:spTree>
    <p:extLst>
      <p:ext uri="{BB962C8B-B14F-4D97-AF65-F5344CB8AC3E}">
        <p14:creationId xmlns:p14="http://schemas.microsoft.com/office/powerpoint/2010/main" val="12622487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Ubiquity</a:t>
            </a:r>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D810085-7017-4368-A971-DE56F883B38A}" type="slidenum">
              <a:rPr lang="en-US" smtClean="0"/>
              <a:pPr>
                <a:defRPr/>
              </a:pPr>
              <a:t>14</a:t>
            </a:fld>
            <a:endParaRPr lang="en-US"/>
          </a:p>
        </p:txBody>
      </p:sp>
      <p:sp>
        <p:nvSpPr>
          <p:cNvPr id="8" name="TextBox 7"/>
          <p:cNvSpPr txBox="1"/>
          <p:nvPr/>
        </p:nvSpPr>
        <p:spPr>
          <a:xfrm>
            <a:off x="386556" y="6048664"/>
            <a:ext cx="7233444" cy="338554"/>
          </a:xfrm>
          <a:prstGeom prst="rect">
            <a:avLst/>
          </a:prstGeom>
          <a:noFill/>
        </p:spPr>
        <p:txBody>
          <a:bodyPr wrap="square" rtlCol="0">
            <a:spAutoFit/>
          </a:bodyPr>
          <a:lstStyle/>
          <a:p>
            <a:r>
              <a:rPr lang="en-US" sz="1600" dirty="0" smtClean="0">
                <a:hlinkClick r:id="rId3"/>
              </a:rPr>
              <a:t>Source: http</a:t>
            </a:r>
            <a:r>
              <a:rPr lang="en-US" sz="1600" dirty="0">
                <a:hlinkClick r:id="rId3"/>
              </a:rPr>
              <a:t>://www.wired.com/2014/03/facebook-drones</a:t>
            </a:r>
            <a:r>
              <a:rPr lang="en-US" sz="1600" dirty="0" smtClean="0">
                <a:hlinkClick r:id="rId3"/>
              </a:rPr>
              <a:t>/</a:t>
            </a:r>
            <a:endParaRPr lang="en-US" sz="1600" dirty="0" smtClean="0"/>
          </a:p>
        </p:txBody>
      </p:sp>
      <p:pic>
        <p:nvPicPr>
          <p:cNvPr id="2050" name="Picture 2" descr="A still from the promotional video, currently on Internet.or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761999"/>
            <a:ext cx="6858000" cy="514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47343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8650"/>
            <a:ext cx="7772400" cy="742950"/>
          </a:xfrm>
        </p:spPr>
        <p:txBody>
          <a:bodyPr/>
          <a:lstStyle/>
          <a:p>
            <a:r>
              <a:rPr lang="en-US" dirty="0" smtClean="0"/>
              <a:t>Challenges Remain</a:t>
            </a: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D810085-7017-4368-A971-DE56F883B38A}" type="slidenum">
              <a:rPr lang="en-US" smtClean="0"/>
              <a:pPr>
                <a:defRPr/>
              </a:pPr>
              <a:t>15</a:t>
            </a:fld>
            <a:endParaRPr lang="en-US"/>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400175"/>
            <a:ext cx="7429500" cy="4171950"/>
          </a:xfrm>
          <a:prstGeom prst="rect">
            <a:avLst/>
          </a:prstGeom>
        </p:spPr>
      </p:pic>
      <p:sp>
        <p:nvSpPr>
          <p:cNvPr id="9" name="TextBox 8"/>
          <p:cNvSpPr txBox="1"/>
          <p:nvPr/>
        </p:nvSpPr>
        <p:spPr>
          <a:xfrm>
            <a:off x="842962" y="6019800"/>
            <a:ext cx="7467600" cy="276999"/>
          </a:xfrm>
          <a:prstGeom prst="rect">
            <a:avLst/>
          </a:prstGeom>
          <a:noFill/>
        </p:spPr>
        <p:txBody>
          <a:bodyPr wrap="square" rtlCol="0">
            <a:spAutoFit/>
          </a:bodyPr>
          <a:lstStyle/>
          <a:p>
            <a:r>
              <a:rPr lang="en-US" sz="1200" dirty="0" smtClean="0">
                <a:hlinkClick r:id="rId4"/>
              </a:rPr>
              <a:t>Source: https</a:t>
            </a:r>
            <a:r>
              <a:rPr lang="en-US" sz="1200" dirty="0">
                <a:hlinkClick r:id="rId4"/>
              </a:rPr>
              <a:t>://</a:t>
            </a:r>
            <a:r>
              <a:rPr lang="en-US" sz="1200" dirty="0" smtClean="0">
                <a:hlinkClick r:id="rId4"/>
              </a:rPr>
              <a:t>www.nasa.gov/feature/how-big-is-pluto-new-horizons-settles-decades-long-debate</a:t>
            </a:r>
            <a:endParaRPr lang="en-US" sz="1200" dirty="0" smtClean="0"/>
          </a:p>
        </p:txBody>
      </p:sp>
    </p:spTree>
    <p:extLst>
      <p:ext uri="{BB962C8B-B14F-4D97-AF65-F5344CB8AC3E}">
        <p14:creationId xmlns:p14="http://schemas.microsoft.com/office/powerpoint/2010/main" val="22481701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68522" y="1981200"/>
            <a:ext cx="4631756" cy="3785652"/>
          </a:xfrm>
          <a:prstGeom prst="rect">
            <a:avLst/>
          </a:prstGeom>
          <a:noFill/>
        </p:spPr>
        <p:txBody>
          <a:bodyPr wrap="square" lIns="91440" tIns="45720" rIns="91440" bIns="45720">
            <a:spAutoFit/>
          </a:bodyPr>
          <a:lstStyle/>
          <a:p>
            <a:pPr algn="ctr"/>
            <a:r>
              <a:rPr lang="en-US" sz="8000" b="1" cap="none" spc="0" dirty="0" smtClean="0">
                <a:ln w="1905"/>
                <a:solidFill>
                  <a:srgbClr val="00B050"/>
                </a:solidFill>
                <a:effectLst>
                  <a:innerShdw blurRad="69850" dist="43180" dir="5400000">
                    <a:srgbClr val="000000">
                      <a:alpha val="65000"/>
                    </a:srgbClr>
                  </a:innerShdw>
                </a:effectLst>
              </a:rPr>
              <a:t>You made </a:t>
            </a:r>
          </a:p>
          <a:p>
            <a:pPr algn="ctr"/>
            <a:r>
              <a:rPr lang="en-US" sz="8000" b="1" dirty="0" smtClean="0">
                <a:ln w="1905"/>
                <a:solidFill>
                  <a:srgbClr val="00B050"/>
                </a:solidFill>
                <a:effectLst>
                  <a:innerShdw blurRad="69850" dist="43180" dir="5400000">
                    <a:srgbClr val="000000">
                      <a:alpha val="65000"/>
                    </a:srgbClr>
                  </a:innerShdw>
                </a:effectLst>
              </a:rPr>
              <a:t>802.11</a:t>
            </a:r>
            <a:r>
              <a:rPr lang="en-US" sz="8000" b="1" cap="none" spc="0" dirty="0" smtClean="0">
                <a:ln w="1905"/>
                <a:solidFill>
                  <a:srgbClr val="00B050"/>
                </a:solidFill>
                <a:effectLst>
                  <a:innerShdw blurRad="69850" dist="43180" dir="5400000">
                    <a:srgbClr val="000000">
                      <a:alpha val="65000"/>
                    </a:srgbClr>
                  </a:innerShdw>
                </a:effectLst>
              </a:rPr>
              <a:t> great</a:t>
            </a:r>
          </a:p>
        </p:txBody>
      </p:sp>
      <p:sp>
        <p:nvSpPr>
          <p:cNvPr id="3" name="Date Placeholder 2"/>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D810085-7017-4368-A971-DE56F883B38A}" type="slidenum">
              <a:rPr lang="en-US" smtClean="0"/>
              <a:pPr>
                <a:defRPr/>
              </a:pPr>
              <a:t>16</a:t>
            </a:fld>
            <a:endParaRPr lang="en-US"/>
          </a:p>
        </p:txBody>
      </p:sp>
    </p:spTree>
    <p:extLst>
      <p:ext uri="{BB962C8B-B14F-4D97-AF65-F5344CB8AC3E}">
        <p14:creationId xmlns:p14="http://schemas.microsoft.com/office/powerpoint/2010/main" val="22579596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381000" y="1524000"/>
            <a:ext cx="8534400" cy="4343400"/>
          </a:xfrm>
        </p:spPr>
        <p:txBody>
          <a:bodyPr/>
          <a:lstStyle/>
          <a:p>
            <a:pPr marL="0" indent="0">
              <a:buNone/>
            </a:pPr>
            <a:r>
              <a:rPr lang="en-US" sz="2000" dirty="0"/>
              <a:t>  </a:t>
            </a:r>
            <a:r>
              <a:rPr lang="en-US" sz="2000" dirty="0" smtClean="0"/>
              <a:t>In </a:t>
            </a:r>
            <a:r>
              <a:rPr lang="en-US" sz="2000" dirty="0"/>
              <a:t>my new role as President of SA I need to be a promoter of all IEEE standards. </a:t>
            </a:r>
            <a:endParaRPr lang="en-US" sz="2000" dirty="0" smtClean="0"/>
          </a:p>
          <a:p>
            <a:pPr marL="0" indent="0">
              <a:buNone/>
            </a:pPr>
            <a:endParaRPr lang="en-US" sz="2000" dirty="0" smtClean="0"/>
          </a:p>
          <a:p>
            <a:pPr marL="0" indent="0">
              <a:buNone/>
            </a:pPr>
            <a:r>
              <a:rPr lang="en-US" sz="2000" dirty="0" smtClean="0"/>
              <a:t>I try to use the </a:t>
            </a:r>
            <a:r>
              <a:rPr lang="en-US" sz="2000" dirty="0"/>
              <a:t>experience  and insight gained here to help inform and transform the Institute.</a:t>
            </a:r>
          </a:p>
          <a:p>
            <a:pPr marL="0" indent="0">
              <a:buNone/>
            </a:pPr>
            <a:endParaRPr lang="en-US" sz="2000" dirty="0" smtClean="0"/>
          </a:p>
          <a:p>
            <a:pPr marL="0" indent="0">
              <a:buNone/>
            </a:pPr>
            <a:r>
              <a:rPr lang="en-US" sz="2000" dirty="0" smtClean="0"/>
              <a:t>I </a:t>
            </a:r>
            <a:r>
              <a:rPr lang="en-US" sz="2000" dirty="0"/>
              <a:t>want to emphasize again how substantial your contributions have been to this industry and wish you well on your continued journey. Thanks for the opportunity to have served as your chair. </a:t>
            </a:r>
            <a:endParaRPr lang="en-US" sz="2000" dirty="0" smtClean="0"/>
          </a:p>
          <a:p>
            <a:pPr marL="0" indent="0">
              <a:buNone/>
            </a:pPr>
            <a:endParaRPr lang="en-US" sz="2000" dirty="0"/>
          </a:p>
          <a:p>
            <a:pPr marL="0" indent="0">
              <a:buNone/>
            </a:pPr>
            <a:r>
              <a:rPr lang="en-US" sz="2000" dirty="0"/>
              <a:t>But being only the third of four 802.11 chairs I need to leave the podium now, as I have before, to make way for the newer generation.</a:t>
            </a:r>
          </a:p>
          <a:p>
            <a:pPr marL="0" indent="0">
              <a:buNone/>
            </a:pPr>
            <a:endParaRPr lang="en-US" sz="2000"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D810085-7017-4368-A971-DE56F883B38A}" type="slidenum">
              <a:rPr lang="en-US" smtClean="0"/>
              <a:pPr>
                <a:defRPr/>
              </a:pPr>
              <a:t>17</a:t>
            </a:fld>
            <a:endParaRPr lang="en-US"/>
          </a:p>
        </p:txBody>
      </p:sp>
    </p:spTree>
    <p:extLst>
      <p:ext uri="{BB962C8B-B14F-4D97-AF65-F5344CB8AC3E}">
        <p14:creationId xmlns:p14="http://schemas.microsoft.com/office/powerpoint/2010/main" val="11679665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914400"/>
            <a:ext cx="8077200" cy="5509200"/>
          </a:xfrm>
          <a:prstGeom prst="rect">
            <a:avLst/>
          </a:prstGeom>
          <a:noFill/>
        </p:spPr>
        <p:txBody>
          <a:bodyPr wrap="square" lIns="91440" tIns="45720" rIns="91440" bIns="45720">
            <a:spAutoFit/>
          </a:bodyPr>
          <a:lstStyle/>
          <a:p>
            <a:pPr algn="ctr"/>
            <a:r>
              <a:rPr lang="en-US" sz="8800" b="1" dirty="0" smtClean="0">
                <a:ln w="1905"/>
                <a:solidFill>
                  <a:srgbClr val="00B050"/>
                </a:solidFill>
                <a:effectLst>
                  <a:innerShdw blurRad="69850" dist="43180" dir="5400000">
                    <a:srgbClr val="000000">
                      <a:alpha val="65000"/>
                    </a:srgbClr>
                  </a:innerShdw>
                </a:effectLst>
              </a:rPr>
              <a:t>Thanks for the opportunity to work </a:t>
            </a:r>
            <a:r>
              <a:rPr lang="en-US" sz="8800" b="1" dirty="0" smtClean="0">
                <a:ln w="1905"/>
                <a:solidFill>
                  <a:srgbClr val="00B050"/>
                </a:solidFill>
                <a:effectLst>
                  <a:innerShdw blurRad="69850" dist="43180" dir="5400000">
                    <a:srgbClr val="000000">
                      <a:alpha val="65000"/>
                    </a:srgbClr>
                  </a:innerShdw>
                </a:effectLst>
              </a:rPr>
              <a:t>with and for  </a:t>
            </a:r>
            <a:r>
              <a:rPr lang="en-US" sz="8800" b="1" dirty="0" smtClean="0">
                <a:ln w="1905"/>
                <a:solidFill>
                  <a:srgbClr val="00B050"/>
                </a:solidFill>
                <a:effectLst>
                  <a:innerShdw blurRad="69850" dist="43180" dir="5400000">
                    <a:srgbClr val="000000">
                      <a:alpha val="65000"/>
                    </a:srgbClr>
                  </a:innerShdw>
                </a:effectLst>
              </a:rPr>
              <a:t>you</a:t>
            </a:r>
            <a:endParaRPr lang="en-US" sz="8800" b="1" cap="none" spc="0" dirty="0">
              <a:ln w="1905"/>
              <a:solidFill>
                <a:srgbClr val="00B050"/>
              </a:solidFill>
              <a:effectLst>
                <a:innerShdw blurRad="69850" dist="43180" dir="5400000">
                  <a:srgbClr val="000000">
                    <a:alpha val="65000"/>
                  </a:srgbClr>
                </a:innerShdw>
              </a:effectLst>
            </a:endParaRPr>
          </a:p>
        </p:txBody>
      </p:sp>
      <p:sp>
        <p:nvSpPr>
          <p:cNvPr id="3" name="Date Placeholder 2"/>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D810085-7017-4368-A971-DE56F883B38A}" type="slidenum">
              <a:rPr lang="en-US" smtClean="0"/>
              <a:pPr>
                <a:defRPr/>
              </a:pPr>
              <a:t>18</a:t>
            </a:fld>
            <a:endParaRPr lang="en-US"/>
          </a:p>
        </p:txBody>
      </p:sp>
    </p:spTree>
    <p:extLst>
      <p:ext uri="{BB962C8B-B14F-4D97-AF65-F5344CB8AC3E}">
        <p14:creationId xmlns:p14="http://schemas.microsoft.com/office/powerpoint/2010/main" val="1602633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D810085-7017-4368-A971-DE56F883B38A}" type="slidenum">
              <a:rPr lang="en-US" smtClean="0"/>
              <a:pPr>
                <a:defRPr/>
              </a:pPr>
              <a:t>2</a:t>
            </a:fld>
            <a:endParaRPr lang="en-US"/>
          </a:p>
        </p:txBody>
      </p:sp>
      <p:sp>
        <p:nvSpPr>
          <p:cNvPr id="7" name="Rectangle 6"/>
          <p:cNvSpPr/>
          <p:nvPr/>
        </p:nvSpPr>
        <p:spPr>
          <a:xfrm>
            <a:off x="1292424" y="2286000"/>
            <a:ext cx="6359434" cy="1015663"/>
          </a:xfrm>
          <a:prstGeom prst="rect">
            <a:avLst/>
          </a:prstGeom>
          <a:noFill/>
        </p:spPr>
        <p:txBody>
          <a:bodyPr wrap="none" lIns="91440" tIns="45720" rIns="91440" bIns="45720">
            <a:spAutoFit/>
          </a:bodyPr>
          <a:lstStyle/>
          <a:p>
            <a:pPr algn="ctr"/>
            <a:r>
              <a:rPr lang="en-US" sz="6000" b="0" cap="none" spc="0" dirty="0" smtClean="0">
                <a:ln w="0"/>
                <a:solidFill>
                  <a:schemeClr val="accent1"/>
                </a:solidFill>
                <a:effectLst>
                  <a:outerShdw blurRad="38100" dist="25400" dir="5400000" algn="ctr" rotWithShape="0">
                    <a:srgbClr val="6E747A">
                      <a:alpha val="43000"/>
                    </a:srgbClr>
                  </a:outerShdw>
                </a:effectLst>
              </a:rPr>
              <a:t>Opening Comments</a:t>
            </a:r>
            <a:endParaRPr lang="en-US" sz="60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8170794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a:t>More time in IEEE </a:t>
            </a:r>
            <a:r>
              <a:rPr lang="en-US" dirty="0" smtClean="0"/>
              <a:t>HQ </a:t>
            </a: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D810085-7017-4368-A971-DE56F883B38A}" type="slidenum">
              <a:rPr lang="en-US" smtClean="0"/>
              <a:pPr>
                <a:defRPr/>
              </a:pPr>
              <a:t>3</a:t>
            </a:fld>
            <a:endParaRPr lang="en-US"/>
          </a:p>
        </p:txBody>
      </p:sp>
      <p:pic>
        <p:nvPicPr>
          <p:cNvPr id="20482" name="Picture 2" descr="http://img3.wikia.nocookie.net/__cb20100829061654/godofwar/images/1/1d/Gow2-mount-olympus.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295400"/>
            <a:ext cx="7620000" cy="47244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85800" y="6172200"/>
            <a:ext cx="6896824" cy="307777"/>
          </a:xfrm>
          <a:prstGeom prst="rect">
            <a:avLst/>
          </a:prstGeom>
          <a:noFill/>
        </p:spPr>
        <p:txBody>
          <a:bodyPr wrap="none" rtlCol="0">
            <a:spAutoFit/>
          </a:bodyPr>
          <a:lstStyle/>
          <a:p>
            <a:r>
              <a:rPr lang="en-US" sz="1400" dirty="0">
                <a:hlinkClick r:id="rId5"/>
              </a:rPr>
              <a:t>http://</a:t>
            </a:r>
            <a:r>
              <a:rPr lang="en-US" sz="1400" dirty="0" smtClean="0">
                <a:hlinkClick r:id="rId5"/>
              </a:rPr>
              <a:t>www.wallpedes.com/castles-wallpaper-hd/fantasy-wallpaper-castle-wallpapers-px.html</a:t>
            </a:r>
            <a:endParaRPr lang="en-US" sz="1400" dirty="0" smtClean="0"/>
          </a:p>
        </p:txBody>
      </p:sp>
    </p:spTree>
    <p:extLst>
      <p:ext uri="{BB962C8B-B14F-4D97-AF65-F5344CB8AC3E}">
        <p14:creationId xmlns:p14="http://schemas.microsoft.com/office/powerpoint/2010/main" val="42906189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D810085-7017-4368-A971-DE56F883B38A}" type="slidenum">
              <a:rPr lang="en-US" smtClean="0"/>
              <a:pPr>
                <a:defRPr/>
              </a:pPr>
              <a:t>4</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0200" y="762000"/>
            <a:ext cx="5257800" cy="5257800"/>
          </a:xfrm>
          <a:prstGeom prst="rect">
            <a:avLst/>
          </a:prstGeom>
        </p:spPr>
      </p:pic>
      <p:sp>
        <p:nvSpPr>
          <p:cNvPr id="8" name="TextBox 7"/>
          <p:cNvSpPr txBox="1"/>
          <p:nvPr/>
        </p:nvSpPr>
        <p:spPr>
          <a:xfrm>
            <a:off x="1366968" y="6049754"/>
            <a:ext cx="5791200" cy="338554"/>
          </a:xfrm>
          <a:prstGeom prst="rect">
            <a:avLst/>
          </a:prstGeom>
          <a:noFill/>
        </p:spPr>
        <p:txBody>
          <a:bodyPr wrap="square" rtlCol="0">
            <a:spAutoFit/>
          </a:bodyPr>
          <a:lstStyle/>
          <a:p>
            <a:r>
              <a:rPr lang="en-US" sz="1600" dirty="0" smtClean="0">
                <a:hlinkClick r:id="rId4"/>
              </a:rPr>
              <a:t>Source: http</a:t>
            </a:r>
            <a:r>
              <a:rPr lang="en-US" sz="1600" dirty="0">
                <a:hlinkClick r:id="rId4"/>
              </a:rPr>
              <a:t>://whowasplato.com/?</a:t>
            </a:r>
            <a:r>
              <a:rPr lang="en-US" sz="1600" dirty="0" smtClean="0">
                <a:hlinkClick r:id="rId4"/>
              </a:rPr>
              <a:t>p=47</a:t>
            </a:r>
            <a:endParaRPr lang="en-US" sz="1600" dirty="0" smtClean="0"/>
          </a:p>
        </p:txBody>
      </p:sp>
    </p:spTree>
    <p:extLst>
      <p:ext uri="{BB962C8B-B14F-4D97-AF65-F5344CB8AC3E}">
        <p14:creationId xmlns:p14="http://schemas.microsoft.com/office/powerpoint/2010/main" val="8432324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D810085-7017-4368-A971-DE56F883B38A}" type="slidenum">
              <a:rPr lang="en-US" smtClean="0"/>
              <a:pPr>
                <a:defRPr/>
              </a:pPr>
              <a:t>5</a:t>
            </a:fld>
            <a:endParaRPr lang="en-US"/>
          </a:p>
        </p:txBody>
      </p:sp>
      <p:sp>
        <p:nvSpPr>
          <p:cNvPr id="7" name="Rectangle 6"/>
          <p:cNvSpPr/>
          <p:nvPr/>
        </p:nvSpPr>
        <p:spPr>
          <a:xfrm>
            <a:off x="1687239" y="3167390"/>
            <a:ext cx="5769528" cy="1323439"/>
          </a:xfrm>
          <a:prstGeom prst="rect">
            <a:avLst/>
          </a:prstGeom>
        </p:spPr>
        <p:txBody>
          <a:bodyPr wrap="none">
            <a:spAutoFit/>
          </a:bodyPr>
          <a:lstStyle/>
          <a:p>
            <a:pPr algn="ctr"/>
            <a:r>
              <a:rPr lang="en-US" sz="8000" dirty="0" smtClean="0">
                <a:ln w="0"/>
                <a:solidFill>
                  <a:schemeClr val="accent1"/>
                </a:solidFill>
                <a:effectLst>
                  <a:outerShdw blurRad="38100" dist="25400" dir="5400000" algn="ctr" rotWithShape="0">
                    <a:srgbClr val="6E747A">
                      <a:alpha val="43000"/>
                    </a:srgbClr>
                  </a:outerShdw>
                </a:effectLst>
              </a:rPr>
              <a:t>Recollections</a:t>
            </a:r>
            <a:endParaRPr lang="en-US" sz="800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3470868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First Encounter</a:t>
            </a:r>
            <a:endParaRPr lang="en-US" sz="4400"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D810085-7017-4368-A971-DE56F883B38A}" type="slidenum">
              <a:rPr lang="en-US" smtClean="0"/>
              <a:pPr>
                <a:defRPr/>
              </a:pPr>
              <a:t>6</a:t>
            </a:fld>
            <a:endParaRPr lang="en-US"/>
          </a:p>
        </p:txBody>
      </p:sp>
      <p:sp>
        <p:nvSpPr>
          <p:cNvPr id="7" name="Rectangle 6"/>
          <p:cNvSpPr/>
          <p:nvPr/>
        </p:nvSpPr>
        <p:spPr>
          <a:xfrm>
            <a:off x="1524000" y="2590800"/>
            <a:ext cx="5910592" cy="2554545"/>
          </a:xfrm>
          <a:prstGeom prst="rect">
            <a:avLst/>
          </a:prstGeom>
        </p:spPr>
        <p:txBody>
          <a:bodyPr wrap="none">
            <a:spAutoFit/>
          </a:bodyPr>
          <a:lstStyle/>
          <a:p>
            <a:pPr algn="ctr"/>
            <a:r>
              <a:rPr lang="en-US" sz="8000" dirty="0" smtClean="0">
                <a:ln w="0"/>
                <a:solidFill>
                  <a:schemeClr val="accent1"/>
                </a:solidFill>
                <a:effectLst>
                  <a:outerShdw blurRad="38100" dist="25400" dir="5400000" algn="ctr" rotWithShape="0">
                    <a:srgbClr val="6E747A">
                      <a:alpha val="43000"/>
                    </a:srgbClr>
                  </a:outerShdw>
                </a:effectLst>
              </a:rPr>
              <a:t>The quest for </a:t>
            </a:r>
          </a:p>
          <a:p>
            <a:pPr algn="ctr"/>
            <a:r>
              <a:rPr lang="en-US" sz="8000" dirty="0" smtClean="0">
                <a:ln w="0"/>
                <a:solidFill>
                  <a:schemeClr val="accent1"/>
                </a:solidFill>
                <a:effectLst>
                  <a:outerShdw blurRad="38100" dist="25400" dir="5400000" algn="ctr" rotWithShape="0">
                    <a:srgbClr val="6E747A">
                      <a:alpha val="43000"/>
                    </a:srgbClr>
                  </a:outerShdw>
                </a:effectLst>
              </a:rPr>
              <a:t>802.11 Lite</a:t>
            </a:r>
            <a:endParaRPr lang="en-US" sz="800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7407647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D810085-7017-4368-A971-DE56F883B38A}" type="slidenum">
              <a:rPr lang="en-US" smtClean="0"/>
              <a:pPr>
                <a:defRPr/>
              </a:pPr>
              <a:t>7</a:t>
            </a:fld>
            <a:endParaRPr lang="en-US"/>
          </a:p>
        </p:txBody>
      </p:sp>
      <p:sp>
        <p:nvSpPr>
          <p:cNvPr id="7" name="Rectangle 6"/>
          <p:cNvSpPr/>
          <p:nvPr/>
        </p:nvSpPr>
        <p:spPr>
          <a:xfrm>
            <a:off x="3026553" y="3167390"/>
            <a:ext cx="3090911" cy="1323439"/>
          </a:xfrm>
          <a:prstGeom prst="rect">
            <a:avLst/>
          </a:prstGeom>
        </p:spPr>
        <p:txBody>
          <a:bodyPr wrap="none">
            <a:spAutoFit/>
          </a:bodyPr>
          <a:lstStyle/>
          <a:p>
            <a:pPr algn="ctr"/>
            <a:r>
              <a:rPr lang="en-US" sz="8000" dirty="0" smtClean="0">
                <a:ln w="0"/>
                <a:solidFill>
                  <a:schemeClr val="accent1"/>
                </a:solidFill>
                <a:effectLst>
                  <a:outerShdw blurRad="38100" dist="25400" dir="5400000" algn="ctr" rotWithShape="0">
                    <a:srgbClr val="6E747A">
                      <a:alpha val="43000"/>
                    </a:srgbClr>
                  </a:outerShdw>
                </a:effectLst>
              </a:rPr>
              <a:t>MIMO</a:t>
            </a:r>
            <a:endParaRPr lang="en-US" sz="800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2552331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MIMO-Multiple antennas</a:t>
            </a: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D810085-7017-4368-A971-DE56F883B38A}" type="slidenum">
              <a:rPr lang="en-US" smtClean="0"/>
              <a:pPr>
                <a:defRPr/>
              </a:pPr>
              <a:t>8</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37023" y="1524000"/>
            <a:ext cx="4135177" cy="4642321"/>
          </a:xfrm>
          <a:prstGeom prst="rect">
            <a:avLst/>
          </a:prstGeom>
        </p:spPr>
      </p:pic>
      <p:sp>
        <p:nvSpPr>
          <p:cNvPr id="10" name="TextBox 9"/>
          <p:cNvSpPr txBox="1"/>
          <p:nvPr/>
        </p:nvSpPr>
        <p:spPr>
          <a:xfrm>
            <a:off x="1371600" y="6108284"/>
            <a:ext cx="6248400" cy="338554"/>
          </a:xfrm>
          <a:prstGeom prst="rect">
            <a:avLst/>
          </a:prstGeom>
          <a:noFill/>
        </p:spPr>
        <p:txBody>
          <a:bodyPr wrap="square" rtlCol="0">
            <a:spAutoFit/>
          </a:bodyPr>
          <a:lstStyle/>
          <a:p>
            <a:r>
              <a:rPr lang="en-US" sz="1600" dirty="0" smtClean="0"/>
              <a:t>Source: </a:t>
            </a:r>
            <a:r>
              <a:rPr lang="en-US" sz="1600" dirty="0" smtClean="0">
                <a:hlinkClick r:id="rId4"/>
              </a:rPr>
              <a:t>http</a:t>
            </a:r>
            <a:r>
              <a:rPr lang="en-US" sz="1600" dirty="0">
                <a:hlinkClick r:id="rId4"/>
              </a:rPr>
              <a:t>://</a:t>
            </a:r>
            <a:r>
              <a:rPr lang="en-US" sz="1600" dirty="0" smtClean="0">
                <a:hlinkClick r:id="rId4"/>
              </a:rPr>
              <a:t>www.nonstopsystems.com/radio/antennas_home.htm</a:t>
            </a:r>
            <a:endParaRPr lang="en-US" sz="1600" dirty="0" smtClean="0"/>
          </a:p>
        </p:txBody>
      </p:sp>
    </p:spTree>
    <p:extLst>
      <p:ext uri="{BB962C8B-B14F-4D97-AF65-F5344CB8AC3E}">
        <p14:creationId xmlns:p14="http://schemas.microsoft.com/office/powerpoint/2010/main" val="19394835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D810085-7017-4368-A971-DE56F883B38A}" type="slidenum">
              <a:rPr lang="en-US" smtClean="0"/>
              <a:pPr>
                <a:defRPr/>
              </a:pPr>
              <a:t>9</a:t>
            </a:fld>
            <a:endParaRPr lang="en-US"/>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38400" y="1143000"/>
            <a:ext cx="3352800" cy="4528207"/>
          </a:xfrm>
          <a:prstGeom prst="rect">
            <a:avLst/>
          </a:prstGeom>
        </p:spPr>
      </p:pic>
      <p:sp>
        <p:nvSpPr>
          <p:cNvPr id="8" name="TextBox 7"/>
          <p:cNvSpPr txBox="1"/>
          <p:nvPr/>
        </p:nvSpPr>
        <p:spPr>
          <a:xfrm>
            <a:off x="696913" y="6188889"/>
            <a:ext cx="7856959" cy="276999"/>
          </a:xfrm>
          <a:prstGeom prst="rect">
            <a:avLst/>
          </a:prstGeom>
          <a:noFill/>
        </p:spPr>
        <p:txBody>
          <a:bodyPr wrap="none" rtlCol="0">
            <a:spAutoFit/>
          </a:bodyPr>
          <a:lstStyle/>
          <a:p>
            <a:r>
              <a:rPr lang="en-US" sz="1200" dirty="0" smtClean="0"/>
              <a:t>Source: </a:t>
            </a:r>
            <a:r>
              <a:rPr lang="en-US" sz="1200" dirty="0" smtClean="0">
                <a:hlinkClick r:id="rId4"/>
              </a:rPr>
              <a:t>http</a:t>
            </a:r>
            <a:r>
              <a:rPr lang="en-US" sz="1200" dirty="0">
                <a:hlinkClick r:id="rId4"/>
              </a:rPr>
              <a:t>://</a:t>
            </a:r>
            <a:r>
              <a:rPr lang="en-US" sz="1200" dirty="0" smtClean="0">
                <a:hlinkClick r:id="rId4"/>
              </a:rPr>
              <a:t>www.shutterstock.com/pic-113576539/stock-photo-cartoon-man-with-antenna-on-his-head-d-illustration.html</a:t>
            </a:r>
            <a:endParaRPr lang="en-US" sz="1200" dirty="0" smtClean="0"/>
          </a:p>
        </p:txBody>
      </p:sp>
    </p:spTree>
    <p:extLst>
      <p:ext uri="{BB962C8B-B14F-4D97-AF65-F5344CB8AC3E}">
        <p14:creationId xmlns:p14="http://schemas.microsoft.com/office/powerpoint/2010/main" val="379818908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303446</TotalTime>
  <Words>542</Words>
  <Application>Microsoft Office PowerPoint</Application>
  <PresentationFormat>On-screen Show (4:3)</PresentationFormat>
  <Paragraphs>195</Paragraphs>
  <Slides>18</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Times New Roman</vt:lpstr>
      <vt:lpstr>Default Design</vt:lpstr>
      <vt:lpstr>WG11   25th Anniversary</vt:lpstr>
      <vt:lpstr>PowerPoint Presentation</vt:lpstr>
      <vt:lpstr>More time in IEEE HQ </vt:lpstr>
      <vt:lpstr>PowerPoint Presentation</vt:lpstr>
      <vt:lpstr>PowerPoint Presentation</vt:lpstr>
      <vt:lpstr>First Encounter</vt:lpstr>
      <vt:lpstr>PowerPoint Presentation</vt:lpstr>
      <vt:lpstr>MIMO-Multiple antennas</vt:lpstr>
      <vt:lpstr>PowerPoint Presentation</vt:lpstr>
      <vt:lpstr>PowerPoint Presentation</vt:lpstr>
      <vt:lpstr>PowerPoint Presentation</vt:lpstr>
      <vt:lpstr>PowerPoint Presentation</vt:lpstr>
      <vt:lpstr>Ubiquity</vt:lpstr>
      <vt:lpstr>Ubiquity</vt:lpstr>
      <vt:lpstr>Challenges Remain</vt:lpstr>
      <vt:lpstr>PowerPoint Presentation</vt:lpstr>
      <vt:lpstr>Conclusion</vt:lpstr>
      <vt:lpstr>PowerPoint Presentation</vt:lpstr>
    </vt:vector>
  </TitlesOfParts>
  <Company>Marvell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25th Anniversary of 802.11</dc:title>
  <dc:creator>Bruce Kraemer</dc:creator>
  <cp:keywords>past chair comments</cp:keywords>
  <cp:lastModifiedBy>Bruce Kraemer</cp:lastModifiedBy>
  <cp:revision>3093</cp:revision>
  <cp:lastPrinted>2014-05-14T05:39:29Z</cp:lastPrinted>
  <dcterms:created xsi:type="dcterms:W3CDTF">1998-02-10T13:07:52Z</dcterms:created>
  <dcterms:modified xsi:type="dcterms:W3CDTF">2015-07-16T18:49:20Z</dcterms:modified>
</cp:coreProperties>
</file>